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256" r:id="rId3"/>
    <p:sldId id="606" r:id="rId4"/>
    <p:sldId id="604" r:id="rId5"/>
    <p:sldId id="607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CAEB-67AD-458E-B98A-1074D66B1E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90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CAEB-67AD-458E-B98A-1074D66B1E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26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CAEB-67AD-458E-B98A-1074D66B1E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13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CAEB-67AD-458E-B98A-1074D66B1E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8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CAEB-67AD-458E-B98A-1074D66B1E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6187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srgbClr val="2E3037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srgbClr val="2E3037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3093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20786"/>
            <a:ext cx="10972800" cy="54121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5400"/>
            <a:ext cx="10972800" cy="5181600"/>
          </a:xfrm>
        </p:spPr>
        <p:txBody>
          <a:bodyPr/>
          <a:lstStyle>
            <a:lvl1pPr marL="457200" indent="-4191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3810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2pPr>
            <a:lvl3pPr marL="1371600" indent="-3810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828800" indent="-342900">
              <a:buClr>
                <a:srgbClr val="00206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4pPr>
            <a:lvl5pPr marL="2286000" indent="-342900">
              <a:buClr>
                <a:srgbClr val="0020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58475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02933" y="6710305"/>
            <a:ext cx="7620000" cy="14769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7881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586372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9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 err="1">
                <a:latin typeface="Century Schoolbook" panose="02040604050505020304" pitchFamily="18" charset="0"/>
              </a:rPr>
              <a:t>Jiaul</a:t>
            </a:r>
            <a:r>
              <a:rPr lang="en-IN" sz="4400" dirty="0">
                <a:latin typeface="Century Schoolbook" panose="02040604050505020304" pitchFamily="18" charset="0"/>
              </a:rPr>
              <a:t> Paik</a:t>
            </a:r>
          </a:p>
          <a:p>
            <a:endParaRPr lang="en-IN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9347200" cy="762000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Approaches to Similarity: 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00200" y="1727200"/>
            <a:ext cx="7924800" cy="3149600"/>
          </a:xfrm>
        </p:spPr>
        <p:txBody>
          <a:bodyPr>
            <a:no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CA" sz="3200" dirty="0"/>
              <a:t>Adjacent Neighbor based similarity</a:t>
            </a:r>
          </a:p>
          <a:p>
            <a:pPr marL="609585" indent="-609585">
              <a:buFont typeface="+mj-lt"/>
              <a:buAutoNum type="arabicPeriod"/>
            </a:pPr>
            <a:endParaRPr lang="en-CA" sz="3200" dirty="0"/>
          </a:p>
          <a:p>
            <a:pPr marL="609585" indent="-609585">
              <a:buFont typeface="+mj-lt"/>
              <a:buAutoNum type="arabicPeriod"/>
            </a:pPr>
            <a:r>
              <a:rPr lang="en-CA" sz="3200" dirty="0"/>
              <a:t>Multi-hop based similarity</a:t>
            </a:r>
          </a:p>
          <a:p>
            <a:pPr marL="609585" indent="-609585">
              <a:buFont typeface="+mj-lt"/>
              <a:buAutoNum type="arabicPeriod"/>
            </a:pPr>
            <a:endParaRPr lang="en-CA" sz="3200" dirty="0"/>
          </a:p>
          <a:p>
            <a:pPr marL="609585" indent="-609585">
              <a:buFont typeface="+mj-lt"/>
              <a:buAutoNum type="arabicPeriod"/>
            </a:pPr>
            <a:r>
              <a:rPr lang="en-CA" sz="3200" dirty="0"/>
              <a:t>Random walk based similarity</a:t>
            </a:r>
          </a:p>
        </p:txBody>
      </p:sp>
    </p:spTree>
    <p:extLst>
      <p:ext uri="{BB962C8B-B14F-4D97-AF65-F5344CB8AC3E}">
        <p14:creationId xmlns:p14="http://schemas.microsoft.com/office/powerpoint/2010/main" val="163434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8234" y="2714446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</a:rPr>
              <a:t>Adjacent N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</a:rPr>
              <a:t>eighbour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</a:rPr>
              <a:t> based  Similarity</a:t>
            </a:r>
          </a:p>
        </p:txBody>
      </p:sp>
    </p:spTree>
    <p:extLst>
      <p:ext uri="{BB962C8B-B14F-4D97-AF65-F5344CB8AC3E}">
        <p14:creationId xmlns:p14="http://schemas.microsoft.com/office/powerpoint/2010/main" val="2641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19160" y="5898243"/>
            <a:ext cx="658440" cy="4203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609601"/>
            <a:ext cx="9144000" cy="20405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Similarity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 the edge weight between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in the original network.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Intuition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Dot products between node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approximate edge existence.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236124" y="4101805"/>
            <a:ext cx="557261" cy="629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01000" y="4650004"/>
            <a:ext cx="2643200" cy="875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(weighted) adjacency matrix for the graph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58959" y="4101806"/>
            <a:ext cx="225860" cy="39864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70338" y="4413186"/>
            <a:ext cx="2744819" cy="1206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Loss function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889483" y="4574337"/>
            <a:ext cx="246301" cy="61575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28259" y="5068722"/>
            <a:ext cx="2678441" cy="86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sum over all node pairs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47" y="3349941"/>
            <a:ext cx="6514055" cy="11843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58377" y="4409313"/>
            <a:ext cx="2643200" cy="991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 similarity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896851" y="4078651"/>
            <a:ext cx="73892" cy="45566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035568"/>
                <a:ext cx="8704660" cy="275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t" anchorCtr="0">
                <a:no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Objective: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Find all </a:t>
                </a:r>
                <a14:m>
                  <m:oMath xmlns:m="http://schemas.openxmlformats.org/officeDocument/2006/math">
                    <m:r>
                      <a:rPr kumimoji="0" lang="en-CA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Helvetica Neue Light" charset="0"/>
                        <a:cs typeface="Helvetica Neue Light" charset="0"/>
                        <a:sym typeface="Open Sans"/>
                      </a:rPr>
                      <m:t>𝐙</m:t>
                    </m:r>
                    <m:r>
                      <a:rPr kumimoji="0" lang="en-CA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  <a:sym typeface="Open Sans"/>
                      </a:rPr>
                      <m:t>∈</m:t>
                    </m:r>
                    <m:sSup>
                      <m:sSupPr>
                        <m:ctrlP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Open Sans"/>
                          </a:rPr>
                        </m:ctrlPr>
                      </m:sSupPr>
                      <m:e>
                        <m: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𝒅</m:t>
                        </m:r>
                        <m: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 </m:t>
                        </m:r>
                        <m:r>
                          <a:rPr kumimoji="0" lang="en-CA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𝐱</m:t>
                        </m:r>
                        <m: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 |</m:t>
                        </m:r>
                        <m: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𝑽</m:t>
                        </m:r>
                        <m: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|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such that loss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  <a:sym typeface="Open Sans"/>
                      </a:rPr>
                      <m:t>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is minimum</a:t>
                </a:r>
              </a:p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endParaRPr>
              </a:p>
              <a:p>
                <a:pPr marL="1066773" marR="0" lvl="1" indent="-457189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Method: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Use stochastic gradient descent (SGD) as a general optimization method.</a:t>
                </a:r>
              </a:p>
              <a:p>
                <a:pPr marL="1066773" marR="0" lvl="1" indent="-457189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endParaRPr>
              </a:p>
              <a:p>
                <a:pPr marL="1676357" marR="0" lvl="2" indent="-457189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Highly scalable approach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35568"/>
                <a:ext cx="8704660" cy="2755633"/>
              </a:xfrm>
              <a:prstGeom prst="rect">
                <a:avLst/>
              </a:prstGeom>
              <a:blipFill>
                <a:blip r:embed="rId3"/>
                <a:stretch>
                  <a:fillRect l="-9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219200" y="216624"/>
            <a:ext cx="9347200" cy="69777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4000" b="0" i="0" kern="1200" cap="none" spc="0">
                <a:ln>
                  <a:noFill/>
                </a:ln>
                <a:solidFill>
                  <a:srgbClr val="C00000"/>
                </a:solidFill>
                <a:effectLst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 Neue Light" charset="0"/>
              </a:rPr>
              <a:t>How to Find the Embedding vectors?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1371601"/>
            <a:ext cx="6514055" cy="11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2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1"/>
            <a:ext cx="9347200" cy="597623"/>
          </a:xfrm>
        </p:spPr>
        <p:txBody>
          <a:bodyPr/>
          <a:lstStyle/>
          <a:p>
            <a:r>
              <a:rPr lang="en-CA" b="1" dirty="0">
                <a:solidFill>
                  <a:srgbClr val="00B050"/>
                </a:solidFill>
              </a:rPr>
              <a:t>Drawbacks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631428" y="3429000"/>
            <a:ext cx="8737600" cy="2155150"/>
          </a:xfrm>
        </p:spPr>
        <p:txBody>
          <a:bodyPr>
            <a:noAutofit/>
          </a:bodyPr>
          <a:lstStyle/>
          <a:p>
            <a:pPr lvl="1"/>
            <a:r>
              <a:rPr lang="en-CA" sz="2000" dirty="0">
                <a:latin typeface="Cambria Math" charset="0"/>
                <a:ea typeface="Cambria Math" charset="0"/>
                <a:cs typeface="Cambria Math" charset="0"/>
              </a:rPr>
              <a:t>O(|V|</a:t>
            </a:r>
            <a:r>
              <a:rPr lang="en-CA" sz="2000" baseline="30000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en-CA" sz="2000" dirty="0">
                <a:latin typeface="Cambria Math" charset="0"/>
                <a:ea typeface="Cambria Math" charset="0"/>
                <a:cs typeface="Cambria Math" charset="0"/>
              </a:rPr>
              <a:t>) </a:t>
            </a:r>
            <a:r>
              <a:rPr lang="en-CA" sz="2000" dirty="0"/>
              <a:t>runtime. (Must consider all node pairs.)</a:t>
            </a:r>
          </a:p>
          <a:p>
            <a:pPr marL="533400" lvl="1" indent="0">
              <a:buNone/>
            </a:pPr>
            <a:endParaRPr lang="en-CA" sz="2000" dirty="0"/>
          </a:p>
          <a:p>
            <a:pPr lvl="1"/>
            <a:r>
              <a:rPr lang="en-CA" sz="2000" dirty="0"/>
              <a:t>Only considers direct, local connections.</a:t>
            </a:r>
          </a:p>
          <a:p>
            <a:pPr lvl="2"/>
            <a:endParaRPr lang="en-CA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066801"/>
            <a:ext cx="6514055" cy="11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9875520" cy="84338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Multi-hop Similarity Based Approach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91332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9347200" cy="6858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Multi-hop Similarity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8737600" cy="914400"/>
          </a:xfrm>
        </p:spPr>
        <p:txBody>
          <a:bodyPr>
            <a:noAutofit/>
          </a:bodyPr>
          <a:lstStyle/>
          <a:p>
            <a:pPr marL="38100" indent="0">
              <a:buNone/>
            </a:pPr>
            <a:r>
              <a:rPr lang="en-CA" sz="2400" b="1" dirty="0"/>
              <a:t>Consider k-hop neighbors for each node.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2362200"/>
            <a:ext cx="5029200" cy="29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Red: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Target node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Green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: 1-hop neighbors</a:t>
            </a:r>
          </a:p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Blue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2-hop neighbors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851FF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Purple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3-hop neighbors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13000"/>
            <a:ext cx="3999752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887786"/>
            <a:ext cx="9875520" cy="541214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Random Walk Approach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02450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140423"/>
            <a:ext cx="9347200" cy="1143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Random-walk </a:t>
            </a:r>
            <a:r>
              <a:rPr lang="en-US" dirty="0" err="1">
                <a:solidFill>
                  <a:srgbClr val="00B050"/>
                </a:solidFill>
              </a:rPr>
              <a:t>Embeddings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3200" y="2438401"/>
            <a:ext cx="5461000" cy="1631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probability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co-occur on a random walk over the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438401"/>
            <a:ext cx="2887133" cy="10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92" y="269339"/>
            <a:ext cx="9347200" cy="62157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Random-walk Based </a:t>
            </a:r>
            <a:r>
              <a:rPr lang="en-US" dirty="0" err="1">
                <a:solidFill>
                  <a:srgbClr val="00B050"/>
                </a:solidFill>
              </a:rPr>
              <a:t>Embeddings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66800" y="1276483"/>
            <a:ext cx="6270145" cy="2914518"/>
          </a:xfrm>
        </p:spPr>
        <p:txBody>
          <a:bodyPr>
            <a:noAutofit/>
          </a:bodyPr>
          <a:lstStyle/>
          <a:p>
            <a:pPr marL="609585" indent="-609585">
              <a:spcAft>
                <a:spcPts val="4800"/>
              </a:spcAft>
              <a:buFont typeface="+mj-lt"/>
              <a:buAutoNum type="arabicPeriod"/>
            </a:pPr>
            <a:r>
              <a:rPr lang="en-CA" sz="2400" dirty="0"/>
              <a:t>Estimate probability of visiting node </a:t>
            </a:r>
            <a:r>
              <a:rPr lang="en-CA" sz="2400" i="1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en-CA" sz="2400" i="1" dirty="0"/>
              <a:t> </a:t>
            </a:r>
            <a:r>
              <a:rPr lang="en-CA" sz="2400" dirty="0"/>
              <a:t>starting from node</a:t>
            </a:r>
            <a:r>
              <a:rPr lang="en-CA" sz="2400" i="1" dirty="0"/>
              <a:t> </a:t>
            </a:r>
            <a:r>
              <a:rPr lang="en-CA" sz="2400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CA" sz="2400" i="1" dirty="0"/>
              <a:t> </a:t>
            </a:r>
            <a:r>
              <a:rPr lang="en-CA" sz="2400" dirty="0"/>
              <a:t>using some strategy </a:t>
            </a:r>
            <a:r>
              <a:rPr lang="en-CA" sz="2400" i="1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CA" sz="2400" dirty="0"/>
              <a:t>.</a:t>
            </a:r>
          </a:p>
          <a:p>
            <a:pPr marL="609585" indent="-609585">
              <a:buFont typeface="+mj-lt"/>
              <a:buAutoNum type="arabicPeriod"/>
            </a:pPr>
            <a:r>
              <a:rPr lang="en-CA" sz="2400" dirty="0"/>
              <a:t>Optimize </a:t>
            </a:r>
            <a:r>
              <a:rPr lang="en-CA" sz="2400" dirty="0" err="1"/>
              <a:t>embeddings</a:t>
            </a:r>
            <a:r>
              <a:rPr lang="en-CA" sz="2400" dirty="0"/>
              <a:t> to encode these random walk statistics.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75" y="949418"/>
            <a:ext cx="3608025" cy="2067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3696540"/>
            <a:ext cx="3556000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9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895600"/>
            <a:ext cx="9646920" cy="762000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Representation Learning on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90889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527343"/>
            <a:ext cx="9347200" cy="54537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Why Random Walks?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8686800" cy="304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Efficiency: </a:t>
            </a:r>
            <a:r>
              <a:rPr lang="en-US" dirty="0"/>
              <a:t>Do not need to consider all node pairs when training; only need to consider pairs that co-occur on random walks.</a:t>
            </a:r>
          </a:p>
        </p:txBody>
      </p:sp>
    </p:spTree>
    <p:extLst>
      <p:ext uri="{BB962C8B-B14F-4D97-AF65-F5344CB8AC3E}">
        <p14:creationId xmlns:p14="http://schemas.microsoft.com/office/powerpoint/2010/main" val="364667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05" y="152400"/>
            <a:ext cx="9875520" cy="762000"/>
          </a:xfrm>
        </p:spPr>
        <p:txBody>
          <a:bodyPr/>
          <a:lstStyle/>
          <a:p>
            <a:r>
              <a:rPr lang="en-US" sz="5067" dirty="0">
                <a:solidFill>
                  <a:srgbClr val="00B050"/>
                </a:solidFill>
              </a:rPr>
              <a:t/>
            </a:r>
            <a:br>
              <a:rPr lang="en-US" sz="5067" dirty="0">
                <a:solidFill>
                  <a:srgbClr val="00B050"/>
                </a:solidFill>
              </a:rPr>
            </a:br>
            <a:r>
              <a:rPr lang="en-US" sz="5067" dirty="0">
                <a:solidFill>
                  <a:srgbClr val="00B050"/>
                </a:solidFill>
              </a:rPr>
              <a:t/>
            </a:r>
            <a:br>
              <a:rPr lang="en-US" sz="5067" dirty="0">
                <a:solidFill>
                  <a:srgbClr val="00B050"/>
                </a:solidFill>
              </a:rPr>
            </a:br>
            <a:r>
              <a:rPr lang="en-US" sz="5067" dirty="0">
                <a:solidFill>
                  <a:srgbClr val="00B050"/>
                </a:solidFill>
              </a:rPr>
              <a:t/>
            </a:r>
            <a:br>
              <a:rPr lang="en-US" sz="5067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Main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488" y="990600"/>
            <a:ext cx="8940800" cy="5257800"/>
          </a:xfrm>
        </p:spPr>
        <p:txBody>
          <a:bodyPr>
            <a:normAutofit/>
          </a:bodyPr>
          <a:lstStyle/>
          <a:p>
            <a:pPr marL="685783" indent="-685783">
              <a:buFont typeface="+mj-lt"/>
              <a:buAutoNum type="arabicPeriod"/>
            </a:pPr>
            <a:r>
              <a:rPr lang="en-US" sz="2800" dirty="0"/>
              <a:t>Run short random walks starting from each node on the graph using some strategy </a:t>
            </a:r>
            <a:r>
              <a:rPr lang="en-US" sz="2800" i="1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sz="2800" dirty="0"/>
              <a:t>.</a:t>
            </a:r>
          </a:p>
          <a:p>
            <a:pPr marL="685783" indent="-685783">
              <a:buFont typeface="+mj-lt"/>
              <a:buAutoNum type="arabicPeriod"/>
            </a:pPr>
            <a:endParaRPr lang="en-US" sz="2800" dirty="0"/>
          </a:p>
          <a:p>
            <a:pPr marL="685783" indent="-685783">
              <a:buFont typeface="+mj-lt"/>
              <a:buAutoNum type="arabicPeriod"/>
            </a:pPr>
            <a:r>
              <a:rPr lang="en-US" sz="2800" dirty="0"/>
              <a:t>For each node </a:t>
            </a:r>
            <a:r>
              <a:rPr lang="en-US" sz="2800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800" dirty="0"/>
              <a:t> collect </a:t>
            </a:r>
            <a:r>
              <a:rPr lang="en-US" sz="2800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2800" i="1" baseline="-25000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sz="2800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sz="2800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800" dirty="0">
                <a:latin typeface="Cambria Math" charset="0"/>
                <a:ea typeface="Cambria Math" charset="0"/>
                <a:cs typeface="Cambria Math" charset="0"/>
              </a:rPr>
              <a:t>):</a:t>
            </a:r>
            <a:r>
              <a:rPr lang="en-US" sz="2800" dirty="0"/>
              <a:t> the set of nodes visited on random walks starting from </a:t>
            </a:r>
            <a:r>
              <a:rPr lang="en-US" sz="2800" i="1" dirty="0">
                <a:latin typeface="Cambria Math" charset="0"/>
                <a:ea typeface="Cambria Math" charset="0"/>
                <a:cs typeface="Cambria Math" charset="0"/>
              </a:rPr>
              <a:t>u. </a:t>
            </a:r>
          </a:p>
          <a:p>
            <a:pPr marL="685783" indent="-685783">
              <a:buFont typeface="+mj-lt"/>
              <a:buAutoNum type="arabicPeriod"/>
            </a:pPr>
            <a:endParaRPr lang="en-US" sz="28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685783" indent="-685783">
              <a:buFont typeface="+mj-lt"/>
              <a:buAutoNum type="arabicPeriod"/>
            </a:pPr>
            <a:r>
              <a:rPr lang="en-US" sz="2800" dirty="0"/>
              <a:t>Optimize </a:t>
            </a:r>
            <a:r>
              <a:rPr lang="en-US" sz="2800" dirty="0" err="1"/>
              <a:t>embeddings</a:t>
            </a:r>
            <a:r>
              <a:rPr lang="en-US" sz="2800" dirty="0"/>
              <a:t> according to:</a:t>
            </a:r>
          </a:p>
          <a:p>
            <a:pPr marL="685783" indent="-685783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4759109"/>
            <a:ext cx="6362071" cy="11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9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68" y="317502"/>
            <a:ext cx="9875520" cy="641625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Random Walk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429027"/>
            <a:ext cx="8940800" cy="4031975"/>
          </a:xfrm>
        </p:spPr>
        <p:txBody>
          <a:bodyPr>
            <a:normAutofit/>
          </a:bodyPr>
          <a:lstStyle/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8503" y="2895600"/>
            <a:ext cx="9058885" cy="19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Intuition: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Optimize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to maximize likelihood of random walk co-occurrences.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Parameterize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P(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 |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z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using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softmax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charset="0"/>
              <a:ea typeface="Cambria Math" charset="0"/>
              <a:cs typeface="Cambria Math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1"/>
            <a:ext cx="7792832" cy="137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4469471"/>
            <a:ext cx="4712435" cy="991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6612" y="5867401"/>
            <a:ext cx="8138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Objective: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Find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z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that minimize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Chancery" charset="0"/>
                <a:ea typeface="Apple Chancery" charset="0"/>
                <a:cs typeface="Apple Chancery" charset="0"/>
                <a:sym typeface="Open Sans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06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556"/>
            <a:ext cx="10972800" cy="541214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Random Walk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466758"/>
            <a:ext cx="8940800" cy="4031975"/>
          </a:xfrm>
        </p:spPr>
        <p:txBody>
          <a:bodyPr>
            <a:normAutofit/>
          </a:bodyPr>
          <a:lstStyle/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075" y="1507653"/>
            <a:ext cx="8636000" cy="42835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This is too expensive!!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685939"/>
            <a:ext cx="5257800" cy="6479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Denominator runs over all nodes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63629"/>
            <a:ext cx="7721600" cy="123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8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36" y="317942"/>
            <a:ext cx="9875520" cy="541214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004" y="2521226"/>
            <a:ext cx="8940800" cy="4031975"/>
          </a:xfrm>
        </p:spPr>
        <p:txBody>
          <a:bodyPr>
            <a:normAutofit/>
          </a:bodyPr>
          <a:lstStyle/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7321" y="893350"/>
            <a:ext cx="9063525" cy="52026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Negative sampling: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instead of normalizing w.r.t. all nodes, just normalize against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charset="0"/>
                <a:ea typeface="Cambria Math" charset="0"/>
                <a:cs typeface="Cambria Math" charset="0"/>
                <a:sym typeface="Open Sans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random “negative samples”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366135" y="4871041"/>
            <a:ext cx="221673" cy="61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5410201"/>
            <a:ext cx="2900732" cy="5429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sigmoid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03240" y="5237822"/>
            <a:ext cx="4031361" cy="5533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random distribution over all nodes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430380" y="4780376"/>
            <a:ext cx="468097" cy="347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19401"/>
            <a:ext cx="7356592" cy="22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99" y="1684226"/>
            <a:ext cx="7356592" cy="2260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747" y="332929"/>
            <a:ext cx="9875520" cy="541214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Negative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379" y="1406462"/>
            <a:ext cx="8940800" cy="4031975"/>
          </a:xfrm>
        </p:spPr>
        <p:txBody>
          <a:bodyPr>
            <a:normAutofit/>
          </a:bodyPr>
          <a:lstStyle/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685783" indent="-685783" defTabSz="121917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2305" y="1862793"/>
            <a:ext cx="3487595" cy="933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random distribution over all nodes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886102" y="2611656"/>
            <a:ext cx="334098" cy="588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1628255" y="4430618"/>
            <a:ext cx="8977015" cy="128438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892" indent="-342892" algn="l" defTabSz="9143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n-US"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742931" indent="-285743" algn="l" defTabSz="9143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charset="2"/>
              <a:buChar char="§"/>
              <a:defRPr lang="en-US"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160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348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marR="0" lvl="0" indent="-342892" algn="l" defTabSz="1219170" rtl="0" eaLnBrk="1" fontAlgn="auto" latinLnBrk="0" hangingPunct="1">
              <a:lnSpc>
                <a:spcPct val="100000"/>
              </a:lnSpc>
              <a:spcBef>
                <a:spcPts val="236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</a:rPr>
              <a:t>Sample negative nodes proportional to degree.</a:t>
            </a:r>
          </a:p>
          <a:p>
            <a:pPr marL="342892" marR="0" lvl="0" indent="-342892" algn="l" defTabSz="1219170" rtl="0" eaLnBrk="1" fontAlgn="auto" latinLnBrk="0" hangingPunct="1">
              <a:lnSpc>
                <a:spcPct val="100000"/>
              </a:lnSpc>
              <a:spcBef>
                <a:spcPts val="2368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</a:rPr>
              <a:t>Higher k gives more robust estimates.</a:t>
            </a:r>
          </a:p>
        </p:txBody>
      </p:sp>
    </p:spTree>
    <p:extLst>
      <p:ext uri="{BB962C8B-B14F-4D97-AF65-F5344CB8AC3E}">
        <p14:creationId xmlns:p14="http://schemas.microsoft.com/office/powerpoint/2010/main" val="275219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28601"/>
            <a:ext cx="9875520" cy="762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Random Walk: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1"/>
            <a:ext cx="9144000" cy="4171487"/>
          </a:xfrm>
        </p:spPr>
        <p:txBody>
          <a:bodyPr>
            <a:normAutofit/>
          </a:bodyPr>
          <a:lstStyle/>
          <a:p>
            <a:pPr marL="685783" indent="-685783">
              <a:spcBef>
                <a:spcPts val="2368"/>
              </a:spcBef>
              <a:buFont typeface="+mj-lt"/>
              <a:buAutoNum type="arabicPeriod"/>
            </a:pPr>
            <a:r>
              <a:rPr lang="en-US" sz="2400" dirty="0"/>
              <a:t>Run short random walks starting from each node on the graph using some strategy</a:t>
            </a:r>
          </a:p>
          <a:p>
            <a:pPr marL="685783" indent="-685783">
              <a:spcBef>
                <a:spcPts val="2368"/>
              </a:spcBef>
              <a:buFont typeface="+mj-lt"/>
              <a:buAutoNum type="arabicPeriod"/>
            </a:pPr>
            <a:r>
              <a:rPr lang="en-US" sz="2400" dirty="0"/>
              <a:t>For each node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dirty="0"/>
              <a:t> collect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2400" i="1" baseline="-25000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en-US" sz="2400" dirty="0"/>
              <a:t>, the nodes visited on random walks starting from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u. </a:t>
            </a:r>
          </a:p>
          <a:p>
            <a:pPr marL="685783" indent="-685783">
              <a:spcBef>
                <a:spcPts val="2368"/>
              </a:spcBef>
              <a:buFont typeface="+mj-lt"/>
              <a:buAutoNum type="arabicPeriod"/>
            </a:pPr>
            <a:r>
              <a:rPr lang="en-US" sz="2400" dirty="0"/>
              <a:t>Optimize </a:t>
            </a:r>
            <a:r>
              <a:rPr lang="en-US" sz="2400" dirty="0" err="1"/>
              <a:t>embeddings</a:t>
            </a:r>
            <a:r>
              <a:rPr lang="en-US" sz="2400" dirty="0"/>
              <a:t> according to:</a:t>
            </a:r>
          </a:p>
          <a:p>
            <a:pPr marL="685783" indent="-685783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5410200"/>
            <a:ext cx="59944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Use negative sampling to optimize!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4038601"/>
            <a:ext cx="6362071" cy="11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40" y="484689"/>
            <a:ext cx="9875520" cy="541214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How should we randomly walk?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9372600" cy="5035904"/>
          </a:xfrm>
        </p:spPr>
        <p:txBody>
          <a:bodyPr>
            <a:normAutofit/>
          </a:bodyPr>
          <a:lstStyle/>
          <a:p>
            <a:pPr defTabSz="1219170">
              <a:spcBef>
                <a:spcPts val="933"/>
              </a:spcBef>
              <a:buClrTx/>
            </a:pPr>
            <a:endParaRPr lang="en-US" sz="2800" b="1" dirty="0"/>
          </a:p>
          <a:p>
            <a:pPr defTabSz="1219170">
              <a:spcBef>
                <a:spcPts val="933"/>
              </a:spcBef>
              <a:buClrTx/>
            </a:pPr>
            <a:r>
              <a:rPr lang="en-US" sz="2800" b="1" dirty="0"/>
              <a:t>Option 1: </a:t>
            </a:r>
            <a:r>
              <a:rPr lang="en-US" sz="2800" dirty="0"/>
              <a:t>Just run fixed-length, unbiased random walks starting from each node </a:t>
            </a:r>
          </a:p>
          <a:p>
            <a:pPr defTabSz="1219170">
              <a:spcBef>
                <a:spcPts val="933"/>
              </a:spcBef>
              <a:buClrTx/>
            </a:pPr>
            <a:endParaRPr lang="en-US" sz="2800" dirty="0"/>
          </a:p>
          <a:p>
            <a:pPr defTabSz="1219170">
              <a:spcBef>
                <a:spcPts val="933"/>
              </a:spcBef>
              <a:buClrTx/>
            </a:pPr>
            <a:endParaRPr lang="en-US" sz="2800" dirty="0"/>
          </a:p>
          <a:p>
            <a:pPr defTabSz="1219170">
              <a:spcBef>
                <a:spcPts val="933"/>
              </a:spcBef>
              <a:buClrTx/>
            </a:pPr>
            <a:endParaRPr lang="en-US" sz="2800" dirty="0"/>
          </a:p>
          <a:p>
            <a:pPr defTabSz="1219170">
              <a:spcBef>
                <a:spcPts val="933"/>
              </a:spcBef>
              <a:buClrTx/>
            </a:pPr>
            <a:r>
              <a:rPr lang="en-US" sz="2800" b="1" dirty="0"/>
              <a:t>Option 2: </a:t>
            </a:r>
            <a:r>
              <a:rPr lang="en-US" sz="2800" dirty="0"/>
              <a:t>Perform bias walk without length restriction</a:t>
            </a:r>
            <a:endParaRPr lang="en-US" sz="2800" b="1" dirty="0"/>
          </a:p>
          <a:p>
            <a:pPr defTabSz="1219170">
              <a:spcBef>
                <a:spcPts val="933"/>
              </a:spcBef>
              <a:buClrTx/>
            </a:pPr>
            <a:endParaRPr lang="en-US" sz="2800" dirty="0"/>
          </a:p>
          <a:p>
            <a:pPr defTabSz="1219170">
              <a:spcBef>
                <a:spcPts val="933"/>
              </a:spcBef>
              <a:buClrTx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6172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09" y="276204"/>
            <a:ext cx="10972800" cy="541214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Biased Walks: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73" y="954809"/>
            <a:ext cx="8525075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Apply biased random walks that can trade off between local and global views of the network</a:t>
            </a:r>
            <a:endParaRPr lang="en-US" sz="2800" dirty="0"/>
          </a:p>
          <a:p>
            <a:pPr marL="1485900" lvl="3" indent="0">
              <a:buNone/>
            </a:pPr>
            <a:endParaRPr lang="en-US" dirty="0"/>
          </a:p>
          <a:p>
            <a:pPr marL="9906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Breadth-first sampling (BFS)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b="1" dirty="0">
              <a:solidFill>
                <a:srgbClr val="0070C0"/>
              </a:solidFill>
            </a:endParaRPr>
          </a:p>
          <a:p>
            <a:pPr marL="9906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Depth-first sampling (DFS)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85" y="3753634"/>
            <a:ext cx="5502379" cy="21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1" y="617220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Grover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Leskovec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29804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1" y="914400"/>
            <a:ext cx="8525075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Two approaches to define neighborhood of a node: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6345" y="5105401"/>
                <a:ext cx="40670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𝐵𝐹𝑆</m:t>
                          </m:r>
                        </m:sub>
                      </m:sSub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 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345" y="5105401"/>
                <a:ext cx="40670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1470" y="5824474"/>
                <a:ext cx="4079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𝐷𝐹𝑆</m:t>
                          </m:r>
                        </m:sub>
                      </m:sSub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 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70" y="5824474"/>
                <a:ext cx="407970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48759" y="5323808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</a:rPr>
              <a:t>Local 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756" y="5939136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</a:rPr>
              <a:t>Global view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2126014"/>
            <a:ext cx="6473613" cy="25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1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0BF-C815-4BB5-BF1C-8ED855C4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7" y="220786"/>
            <a:ext cx="10972800" cy="755758"/>
          </a:xfrm>
        </p:spPr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</a:rPr>
              <a:t>Let us start with a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746F-2820-4F18-AC8C-C1C7C3A0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86470-921F-4574-9998-88B4B9B1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71" y="1653999"/>
            <a:ext cx="6224038" cy="4287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9AE37-913C-4261-9D16-381BBD0CF8DE}"/>
              </a:ext>
            </a:extLst>
          </p:cNvPr>
          <p:cNvSpPr txBox="1"/>
          <p:nvPr/>
        </p:nvSpPr>
        <p:spPr>
          <a:xfrm>
            <a:off x="6906827" y="627859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Google Image Search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187BE-1E2C-4F70-A8DA-94A692BF54F9}"/>
              </a:ext>
            </a:extLst>
          </p:cNvPr>
          <p:cNvSpPr txBox="1"/>
          <p:nvPr/>
        </p:nvSpPr>
        <p:spPr>
          <a:xfrm>
            <a:off x="450624" y="1361611"/>
            <a:ext cx="774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do you find which nodes are similar?</a:t>
            </a:r>
          </a:p>
        </p:txBody>
      </p:sp>
    </p:spTree>
    <p:extLst>
      <p:ext uri="{BB962C8B-B14F-4D97-AF65-F5344CB8AC3E}">
        <p14:creationId xmlns:p14="http://schemas.microsoft.com/office/powerpoint/2010/main" val="42364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9538"/>
            <a:ext cx="10972800" cy="541214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Biased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1" y="1447800"/>
                <a:ext cx="6276013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𝑃𝑟𝑜𝑏</m:t>
                          </m:r>
                          <m:d>
                            <m:dPr>
                              <m:endChr m:val="|"/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d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−1=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)=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𝑖𝑗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1447800"/>
                <a:ext cx="6276013" cy="624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38401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800" y="3200400"/>
                <a:ext cx="8305800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I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timestamp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bias parameter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I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Original transition probability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200400"/>
                <a:ext cx="8305800" cy="1968744"/>
              </a:xfrm>
              <a:prstGeom prst="rect">
                <a:avLst/>
              </a:prstGeom>
              <a:blipFill>
                <a:blip r:embed="rId3"/>
                <a:stretch>
                  <a:fillRect l="-220" t="-2167" b="-4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39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Choosing the bias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4808" y="1010896"/>
            <a:ext cx="900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 a random walk that just traversed edge (t, v) and now resides at node v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08" y="1600200"/>
            <a:ext cx="360589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34" y="4114800"/>
            <a:ext cx="2217266" cy="1538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67575" y="4653082"/>
                <a:ext cx="858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r>
                        <a:rPr kumimoji="0" lang="en-I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</m:oMath>
                  </m:oMathPara>
                </a14:m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575" y="4653082"/>
                <a:ext cx="8584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25443" y="5737503"/>
                <a:ext cx="78869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𝒕𝒙</m:t>
                          </m:r>
                        </m:sub>
                      </m:sSub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shortest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distance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from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the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node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it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is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considering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visit</m:t>
                      </m:r>
                      <m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43" y="5737503"/>
                <a:ext cx="7886967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52387" y="1143000"/>
            <a:ext cx="8861552" cy="3099816"/>
            <a:chOff x="178308" y="1694688"/>
            <a:chExt cx="6646164" cy="232486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08" y="1780364"/>
              <a:ext cx="6646164" cy="223918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733800" y="1694688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308" y="1733550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26" y="267752"/>
            <a:ext cx="9347200" cy="621577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Embedding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7376" y="2633472"/>
            <a:ext cx="1219200" cy="1219200"/>
          </a:xfrm>
          <a:prstGeom prst="rect">
            <a:avLst/>
          </a:prstGeom>
          <a:noFill/>
          <a:ln>
            <a:noFill/>
          </a:ln>
        </p:spPr>
        <p:txBody>
          <a:bodyPr wrap="non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5600" y="5036404"/>
            <a:ext cx="904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</a:rPr>
              <a:t>Represent each node as d-dimensional vector so that “similar” nodes in the graph have similar vectors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4800" y="4267200"/>
            <a:ext cx="1676400" cy="81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0800" y="4267200"/>
            <a:ext cx="1379728" cy="81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6876" y="6217013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Mining Massive Datasets, Jure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Leskovec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70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1"/>
            <a:ext cx="9347200" cy="750023"/>
          </a:xfrm>
        </p:spPr>
        <p:txBody>
          <a:bodyPr/>
          <a:lstStyle/>
          <a:p>
            <a:r>
              <a:rPr lang="en-US" sz="4000" dirty="0">
                <a:solidFill>
                  <a:srgbClr val="00B050"/>
                </a:solidFill>
              </a:rPr>
              <a:t>Setup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064" y="1219200"/>
            <a:ext cx="8835136" cy="3429000"/>
          </a:xfrm>
        </p:spPr>
        <p:txBody>
          <a:bodyPr>
            <a:normAutofit/>
          </a:bodyPr>
          <a:lstStyle/>
          <a:p>
            <a:r>
              <a:rPr lang="en-US" dirty="0"/>
              <a:t>Assume we have a graph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G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en-US" dirty="0"/>
              <a:t> is the vertex set.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en-US" dirty="0"/>
              <a:t> is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9118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604" y="294569"/>
            <a:ext cx="9347200" cy="69777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Embedding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7376" y="2633472"/>
            <a:ext cx="1219200" cy="1219200"/>
          </a:xfrm>
          <a:prstGeom prst="rect">
            <a:avLst/>
          </a:prstGeom>
          <a:noFill/>
          <a:ln>
            <a:noFill/>
          </a:ln>
        </p:spPr>
        <p:txBody>
          <a:bodyPr wrap="non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8" y="2959713"/>
            <a:ext cx="7370631" cy="31841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95744" y="1183965"/>
            <a:ext cx="8874920" cy="1566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noAutofit/>
          </a:bodyPr>
          <a:lstStyle/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Goal is to encode nodes so that similarity in the embedding space approximates similarity in the original network.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816" y="6353200"/>
            <a:ext cx="3444539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590800"/>
            <a:ext cx="7990187" cy="3451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9302"/>
            <a:ext cx="9347200" cy="77397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Node Embedding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7376" y="2633472"/>
            <a:ext cx="1219200" cy="1219200"/>
          </a:xfrm>
          <a:prstGeom prst="rect">
            <a:avLst/>
          </a:prstGeom>
          <a:noFill/>
          <a:ln>
            <a:noFill/>
          </a:ln>
        </p:spPr>
        <p:txBody>
          <a:bodyPr wrap="non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32" y="1680259"/>
            <a:ext cx="4122261" cy="487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7913" y="1586116"/>
            <a:ext cx="1219200" cy="1219200"/>
          </a:xfrm>
          <a:prstGeom prst="rect">
            <a:avLst/>
          </a:prstGeom>
          <a:noFill/>
          <a:ln>
            <a:noFill/>
          </a:ln>
        </p:spPr>
        <p:txBody>
          <a:bodyPr wrap="non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Goal: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8174" y="6340148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Mining Massive Datasets, Jure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Leskovec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37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10" y="193964"/>
            <a:ext cx="9144000" cy="71176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Learning Node Embeddings: How?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22036" y="1246909"/>
            <a:ext cx="9907263" cy="4442692"/>
          </a:xfrm>
        </p:spPr>
        <p:txBody>
          <a:bodyPr>
            <a:no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US" sz="2400" b="1" dirty="0"/>
              <a:t>Define an encoder </a:t>
            </a:r>
            <a:r>
              <a:rPr lang="en-US" sz="2400" dirty="0"/>
              <a:t>(i.e., a mapping from nodes to </a:t>
            </a:r>
            <a:r>
              <a:rPr lang="en-US" sz="2400" dirty="0" err="1"/>
              <a:t>embeddings</a:t>
            </a:r>
            <a:r>
              <a:rPr lang="en-US" sz="2400" dirty="0"/>
              <a:t>)</a:t>
            </a:r>
          </a:p>
          <a:p>
            <a:pPr marL="609585" indent="-609585">
              <a:buFont typeface="+mj-lt"/>
              <a:buAutoNum type="arabicPeriod"/>
            </a:pPr>
            <a:endParaRPr lang="en-US" sz="2400" dirty="0"/>
          </a:p>
          <a:p>
            <a:pPr marL="609585" indent="-609585">
              <a:buFont typeface="+mj-lt"/>
              <a:buAutoNum type="arabicPeriod"/>
            </a:pPr>
            <a:r>
              <a:rPr lang="en-US" sz="2400" b="1" dirty="0"/>
              <a:t>Define a node similarity function </a:t>
            </a:r>
            <a:r>
              <a:rPr lang="en-US" sz="2400" dirty="0"/>
              <a:t>(i.e., a measure of similarity in the original network).</a:t>
            </a:r>
          </a:p>
          <a:p>
            <a:pPr marL="609585" indent="-609585">
              <a:buFont typeface="+mj-lt"/>
              <a:buAutoNum type="arabicPeriod"/>
            </a:pPr>
            <a:endParaRPr lang="en-US" sz="2400" dirty="0"/>
          </a:p>
          <a:p>
            <a:pPr marL="609585" indent="-609585">
              <a:buFont typeface="+mj-lt"/>
              <a:buAutoNum type="arabicPeriod"/>
            </a:pPr>
            <a:r>
              <a:rPr lang="en-US" sz="2400" b="1" dirty="0"/>
              <a:t>Optimize the parameters of the encoder so that: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56" y="4821383"/>
            <a:ext cx="5437139" cy="6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7552"/>
            <a:ext cx="9144000" cy="679944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Two Key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67013-DFFC-4352-B274-32112D0CCE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1482" y="1431854"/>
            <a:ext cx="9315906" cy="5045147"/>
          </a:xfrm>
        </p:spPr>
        <p:txBody>
          <a:bodyPr>
            <a:noAutofit/>
          </a:bodyPr>
          <a:lstStyle/>
          <a:p>
            <a:r>
              <a:rPr lang="en-US" sz="2800" b="1" dirty="0"/>
              <a:t>Encoder </a:t>
            </a:r>
            <a:r>
              <a:rPr lang="en-US" sz="2800" dirty="0"/>
              <a:t>maps each node to a low-dimensional vector.</a:t>
            </a:r>
          </a:p>
          <a:p>
            <a:endParaRPr lang="en-US" sz="2800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Similarity function </a:t>
            </a:r>
            <a:r>
              <a:rPr lang="en-US" sz="2800" dirty="0"/>
              <a:t>specifies how relationships in vector space map to relationships in the original network.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14600"/>
            <a:ext cx="2087880" cy="42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1" y="5029201"/>
            <a:ext cx="4135411" cy="4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3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anor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701</Words>
  <Application>Microsoft Office PowerPoint</Application>
  <PresentationFormat>Widescreen</PresentationFormat>
  <Paragraphs>192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Apple Chancery</vt:lpstr>
      <vt:lpstr>Arial</vt:lpstr>
      <vt:lpstr>Calibri</vt:lpstr>
      <vt:lpstr>Cambria Math</vt:lpstr>
      <vt:lpstr>Century Schoolbook</vt:lpstr>
      <vt:lpstr>Helvetica Neue Light</vt:lpstr>
      <vt:lpstr>Open Sans</vt:lpstr>
      <vt:lpstr>Quicksand</vt:lpstr>
      <vt:lpstr>Times New Roman</vt:lpstr>
      <vt:lpstr>Wingdings</vt:lpstr>
      <vt:lpstr>Office Theme</vt:lpstr>
      <vt:lpstr>Eleanor template</vt:lpstr>
      <vt:lpstr>Big Data Processing</vt:lpstr>
      <vt:lpstr>Representation Learning on Graph</vt:lpstr>
      <vt:lpstr>Let us start with a Question</vt:lpstr>
      <vt:lpstr>Embedding Nodes</vt:lpstr>
      <vt:lpstr>Setup</vt:lpstr>
      <vt:lpstr>Embedding Nodes</vt:lpstr>
      <vt:lpstr>Node Embedding</vt:lpstr>
      <vt:lpstr>Learning Node Embeddings: How?</vt:lpstr>
      <vt:lpstr>Two Key Components</vt:lpstr>
      <vt:lpstr>Approaches to Similarity: Outline</vt:lpstr>
      <vt:lpstr>PowerPoint Presentation</vt:lpstr>
      <vt:lpstr>PowerPoint Presentation</vt:lpstr>
      <vt:lpstr>PowerPoint Presentation</vt:lpstr>
      <vt:lpstr>Drawbacks</vt:lpstr>
      <vt:lpstr>    Multi-hop Similarity Based Approach</vt:lpstr>
      <vt:lpstr>Multi-hop Similarity</vt:lpstr>
      <vt:lpstr>Random Walk Approach</vt:lpstr>
      <vt:lpstr>Random-walk Embeddings</vt:lpstr>
      <vt:lpstr>Random-walk Based Embeddings</vt:lpstr>
      <vt:lpstr>Why Random Walks?</vt:lpstr>
      <vt:lpstr>   Main Steps</vt:lpstr>
      <vt:lpstr>Random Walk Optimization</vt:lpstr>
      <vt:lpstr>Random Walk Optimization</vt:lpstr>
      <vt:lpstr>Solution</vt:lpstr>
      <vt:lpstr>Negative Sampling</vt:lpstr>
      <vt:lpstr>Random Walk: Summary</vt:lpstr>
      <vt:lpstr>How should we randomly walk?</vt:lpstr>
      <vt:lpstr>Biased Walks: Intuition</vt:lpstr>
      <vt:lpstr>Example</vt:lpstr>
      <vt:lpstr>Biased Walk</vt:lpstr>
      <vt:lpstr>Choosing the bias parameter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745</cp:revision>
  <dcterms:created xsi:type="dcterms:W3CDTF">2020-05-13T23:12:08Z</dcterms:created>
  <dcterms:modified xsi:type="dcterms:W3CDTF">2024-04-08T10:17:32Z</dcterms:modified>
  <cp:contentStatus/>
</cp:coreProperties>
</file>