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5"/>
  </p:notesMasterIdLst>
  <p:handoutMasterIdLst>
    <p:handoutMasterId r:id="rId36"/>
  </p:handoutMasterIdLst>
  <p:sldIdLst>
    <p:sldId id="256" r:id="rId3"/>
    <p:sldId id="609" r:id="rId4"/>
    <p:sldId id="610" r:id="rId5"/>
    <p:sldId id="611" r:id="rId6"/>
    <p:sldId id="612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53" r:id="rId15"/>
    <p:sldId id="626" r:id="rId16"/>
    <p:sldId id="627" r:id="rId17"/>
    <p:sldId id="628" r:id="rId18"/>
    <p:sldId id="629" r:id="rId19"/>
    <p:sldId id="631" r:id="rId20"/>
    <p:sldId id="632" r:id="rId21"/>
    <p:sldId id="633" r:id="rId22"/>
    <p:sldId id="635" r:id="rId23"/>
    <p:sldId id="636" r:id="rId24"/>
    <p:sldId id="637" r:id="rId25"/>
    <p:sldId id="638" r:id="rId26"/>
    <p:sldId id="639" r:id="rId27"/>
    <p:sldId id="641" r:id="rId28"/>
    <p:sldId id="642" r:id="rId29"/>
    <p:sldId id="643" r:id="rId30"/>
    <p:sldId id="644" r:id="rId31"/>
    <p:sldId id="645" r:id="rId32"/>
    <p:sldId id="646" r:id="rId33"/>
    <p:sldId id="6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51904E76-630C-428D-9998-7398DA20B79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6187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srgbClr val="2E3037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srgbClr val="2E3037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309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20786"/>
            <a:ext cx="10972800" cy="5412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5400"/>
            <a:ext cx="10972800" cy="5181600"/>
          </a:xfrm>
        </p:spPr>
        <p:txBody>
          <a:bodyPr/>
          <a:lstStyle>
            <a:lvl1pPr marL="457200" indent="-4191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3810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2pPr>
            <a:lvl3pPr marL="1371600" indent="-3810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828800" indent="-3429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4pPr>
            <a:lvl5pPr marL="2286000" indent="-3429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58475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5E6A-51B1-4E8B-AD63-46DECF22FC2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034B-46CF-427E-B7BF-84779007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586372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9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 err="1">
                <a:latin typeface="Century Schoolbook" panose="02040604050505020304" pitchFamily="18" charset="0"/>
              </a:rPr>
              <a:t>Jiaul</a:t>
            </a:r>
            <a:r>
              <a:rPr lang="en-IN" sz="4400" dirty="0">
                <a:latin typeface="Century Schoolbook" panose="02040604050505020304" pitchFamily="18" charset="0"/>
              </a:rPr>
              <a:t> Paik</a:t>
            </a:r>
          </a:p>
          <a:p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224925"/>
            <a:ext cx="10515600" cy="719932"/>
          </a:xfrm>
        </p:spPr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320" y="1204932"/>
            <a:ext cx="6930881" cy="941883"/>
          </a:xfrm>
        </p:spPr>
        <p:txBody>
          <a:bodyPr>
            <a:noAutofit/>
          </a:bodyPr>
          <a:lstStyle/>
          <a:p>
            <a:pPr marL="158747" indent="0">
              <a:buNone/>
              <a:defRPr/>
            </a:pPr>
            <a:r>
              <a:rPr lang="en-US" sz="2700" dirty="0">
                <a:sym typeface="Arial" charset="0"/>
              </a:rPr>
              <a:t>Run a streaming computation as a series of very small, deterministic batch jobs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08855" tIns="54428" rIns="108855" bIns="54428" rtlCol="0" anchor="ctr" anchorCtr="0">
            <a:noAutofit/>
          </a:bodyPr>
          <a:lstStyle>
            <a:lvl1pPr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65" indent="-142871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486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080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674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269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863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457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051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338AAC-684D-4E9D-BDC1-86289933B0F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1" name="Right Arrow 60"/>
          <p:cNvSpPr>
            <a:spLocks noChangeArrowheads="1"/>
          </p:cNvSpPr>
          <p:nvPr/>
        </p:nvSpPr>
        <p:spPr bwMode="auto">
          <a:xfrm>
            <a:off x="7429502" y="2767013"/>
            <a:ext cx="2082007" cy="319883"/>
          </a:xfrm>
          <a:prstGeom prst="rightArrow">
            <a:avLst>
              <a:gd name="adj1" fmla="val 50000"/>
              <a:gd name="adj2" fmla="val 49990"/>
            </a:avLst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200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434263" y="2755900"/>
            <a:ext cx="2076451" cy="319883"/>
            <a:chOff x="3510080" y="4511951"/>
            <a:chExt cx="1875743" cy="322227"/>
          </a:xfrm>
        </p:grpSpPr>
        <p:sp>
          <p:nvSpPr>
            <p:cNvPr id="83" name="Right Arrow 82"/>
            <p:cNvSpPr>
              <a:spLocks noChangeArrowheads="1"/>
            </p:cNvSpPr>
            <p:nvPr/>
          </p:nvSpPr>
          <p:spPr bwMode="auto"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42831" y="4599904"/>
              <a:ext cx="397950" cy="1559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510080" y="4603102"/>
              <a:ext cx="397950" cy="1559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74148" y="4603102"/>
              <a:ext cx="397950" cy="1559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9677401" y="4435475"/>
            <a:ext cx="1678783" cy="850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700" b="1" kern="0" dirty="0">
                <a:solidFill>
                  <a:srgbClr val="000000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677400" y="2400300"/>
            <a:ext cx="1795197" cy="9564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en-US" sz="2133" b="1" kern="0" dirty="0">
                <a:solidFill>
                  <a:srgbClr val="D53E85"/>
                </a:solidFill>
                <a:latin typeface="Calibri"/>
                <a:cs typeface="Calibri"/>
              </a:rPr>
              <a:t>Spark</a:t>
            </a:r>
          </a:p>
          <a:p>
            <a:pPr algn="ctr">
              <a:defRPr/>
            </a:pPr>
            <a:r>
              <a:rPr lang="en-US" sz="2133" b="1" kern="0" dirty="0">
                <a:solidFill>
                  <a:srgbClr val="D53E85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0291763" y="3513140"/>
            <a:ext cx="440532" cy="765969"/>
            <a:chOff x="4377769" y="4618254"/>
            <a:chExt cx="398080" cy="771144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7769" y="4618254"/>
              <a:ext cx="398080" cy="1558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77769" y="4925913"/>
              <a:ext cx="398080" cy="1558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377769" y="5233571"/>
              <a:ext cx="398080" cy="1558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7654528" y="2997995"/>
            <a:ext cx="1177925" cy="1224324"/>
            <a:chOff x="1823089" y="4059179"/>
            <a:chExt cx="1064230" cy="1232920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4062376"/>
              <a:ext cx="707455" cy="122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4059179"/>
              <a:ext cx="174623" cy="1232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530544" y="4062377"/>
              <a:ext cx="356775" cy="122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7142956" y="3760653"/>
            <a:ext cx="2589213" cy="430887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batches of t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18349" y="2107369"/>
            <a:ext cx="2336800" cy="430887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l</a:t>
            </a:r>
            <a:r>
              <a:rPr lang="en-US" sz="2200" kern="0" dirty="0" err="1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ive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7429501" y="4715668"/>
            <a:ext cx="2095500" cy="985341"/>
            <a:chOff x="15712706" y="10151158"/>
            <a:chExt cx="4191000" cy="1971085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>
                <a:spLocks noChangeArrowheads="1"/>
              </p:cNvSpPr>
              <p:nvPr/>
            </p:nvSpPr>
            <p:spPr bwMode="auto"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2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430044" y="4624254"/>
                <a:ext cx="398018" cy="1558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2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897919" y="4624254"/>
                <a:ext cx="398018" cy="1558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2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4965038" y="4624254"/>
                <a:ext cx="398018" cy="1558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2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15391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200" kern="0" dirty="0">
                  <a:solidFill>
                    <a:sysClr val="windowText" lastClr="000000"/>
                  </a:solidFill>
                  <a:latin typeface="Calibri"/>
                  <a:ea typeface="ヒラギノ角ゴ ProN W3" charset="0"/>
                  <a:cs typeface="Calibri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609601" y="2895600"/>
            <a:ext cx="64389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defRPr/>
            </a:pPr>
            <a:r>
              <a:rPr lang="en-US" sz="2200" dirty="0">
                <a:latin typeface="Calibri"/>
                <a:cs typeface="Calibri"/>
              </a:rPr>
              <a:t>Chop up the live stream into batches of t seconds </a:t>
            </a:r>
          </a:p>
          <a:p>
            <a:pPr>
              <a:defRPr/>
            </a:pPr>
            <a:r>
              <a:rPr lang="en-US" sz="2200" dirty="0">
                <a:latin typeface="Calibri"/>
                <a:cs typeface="Calibri"/>
              </a:rPr>
              <a:t>Spark treats each batch of data as RDDs and processes them using RDD operations</a:t>
            </a:r>
          </a:p>
          <a:p>
            <a:pPr>
              <a:defRPr/>
            </a:pPr>
            <a:r>
              <a:rPr lang="en-US" sz="2200" dirty="0">
                <a:latin typeface="Calibri"/>
                <a:cs typeface="Calibri"/>
              </a:rPr>
              <a:t>Finally, the processed results of the RDD operations are returned in batches</a:t>
            </a:r>
          </a:p>
        </p:txBody>
      </p:sp>
    </p:spTree>
    <p:extLst>
      <p:ext uri="{BB962C8B-B14F-4D97-AF65-F5344CB8AC3E}">
        <p14:creationId xmlns:p14="http://schemas.microsoft.com/office/powerpoint/2010/main" val="27005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10515600" cy="708819"/>
          </a:xfrm>
        </p:spPr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3617"/>
            <a:ext cx="7620000" cy="915232"/>
          </a:xfrm>
        </p:spPr>
        <p:txBody>
          <a:bodyPr>
            <a:noAutofit/>
          </a:bodyPr>
          <a:lstStyle/>
          <a:p>
            <a:pPr marL="158747" indent="0">
              <a:buNone/>
              <a:defRPr/>
            </a:pPr>
            <a:r>
              <a:rPr lang="en-US" sz="2700" dirty="0">
                <a:sym typeface="Arial" charset="0"/>
              </a:rPr>
              <a:t>Run a streaming computation as a series of very small, deterministic batch jobs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08855" tIns="54428" rIns="108855" bIns="54428" rtlCol="0" anchor="ctr" anchorCtr="0">
            <a:noAutofit/>
          </a:bodyPr>
          <a:lstStyle>
            <a:lvl1pPr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65" indent="-142871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486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080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674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269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863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457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051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2191D76-F982-491E-9196-A889AD68B6C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335361" y="3332989"/>
            <a:ext cx="6438900" cy="18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ts val="1800"/>
              </a:spcBef>
              <a:buClr>
                <a:srgbClr val="D1134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C0F2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Batch sizes as low as ½ second, latency ~ 1 second</a:t>
            </a:r>
          </a:p>
          <a:p>
            <a:pPr>
              <a:spcBef>
                <a:spcPts val="1800"/>
              </a:spcBef>
              <a:buClr>
                <a:srgbClr val="D1134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C0F2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Potential for combining batch processing and streaming processing in the same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68" y="2228850"/>
            <a:ext cx="4373243" cy="37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49" y="211015"/>
            <a:ext cx="10515600" cy="683393"/>
          </a:xfrm>
        </p:spPr>
        <p:txBody>
          <a:bodyPr>
            <a:noAutofit/>
          </a:bodyPr>
          <a:lstStyle/>
          <a:p>
            <a:r>
              <a:rPr lang="en-IN" sz="4000" dirty="0"/>
              <a:t>Spark Streaming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62" y="1054361"/>
            <a:ext cx="11693769" cy="5122604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StreamingContext</a:t>
            </a:r>
            <a:r>
              <a:rPr lang="en-US" dirty="0"/>
              <a:t> is the main module for all streaming operations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93104" y="2099389"/>
            <a:ext cx="10056845" cy="27711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import </a:t>
            </a:r>
            <a:r>
              <a:rPr lang="en-IN" sz="1400" dirty="0" err="1"/>
              <a:t>org.apache.spark</a:t>
            </a:r>
            <a:r>
              <a:rPr lang="en-IN" sz="1400" dirty="0"/>
              <a:t>._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org.apache.spark.streaming</a:t>
            </a:r>
            <a:r>
              <a:rPr lang="en-IN" sz="1400" dirty="0"/>
              <a:t>._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org.apache.spark.streaming.StreamingContext</a:t>
            </a:r>
            <a:r>
              <a:rPr lang="en-IN" sz="1400" dirty="0"/>
              <a:t>._</a:t>
            </a:r>
          </a:p>
          <a:p>
            <a:endParaRPr lang="en-IN" sz="1400" dirty="0"/>
          </a:p>
          <a:p>
            <a:r>
              <a:rPr lang="en-IN" sz="1400" dirty="0"/>
              <a:t>// Create a local </a:t>
            </a:r>
            <a:r>
              <a:rPr lang="en-IN" sz="1400" dirty="0" err="1"/>
              <a:t>StreamingContext</a:t>
            </a:r>
            <a:endParaRPr lang="en-IN" sz="1400" dirty="0"/>
          </a:p>
          <a:p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conf</a:t>
            </a:r>
            <a:r>
              <a:rPr lang="en-IN" sz="1400" dirty="0"/>
              <a:t> = new </a:t>
            </a:r>
            <a:r>
              <a:rPr lang="en-IN" sz="1400" dirty="0" err="1"/>
              <a:t>SparkConf</a:t>
            </a:r>
            <a:r>
              <a:rPr lang="en-IN" sz="1400" dirty="0"/>
              <a:t>().</a:t>
            </a:r>
            <a:r>
              <a:rPr lang="en-IN" sz="1400" dirty="0" err="1"/>
              <a:t>setMaster</a:t>
            </a:r>
            <a:r>
              <a:rPr lang="en-IN" sz="1400" dirty="0"/>
              <a:t>("local[10]").</a:t>
            </a:r>
            <a:r>
              <a:rPr lang="en-IN" sz="1400" dirty="0" err="1"/>
              <a:t>setAppName</a:t>
            </a:r>
            <a:r>
              <a:rPr lang="en-IN" sz="1400" dirty="0"/>
              <a:t>(“</a:t>
            </a:r>
            <a:r>
              <a:rPr lang="en-IN" sz="1400" dirty="0" err="1"/>
              <a:t>myApp</a:t>
            </a:r>
            <a:r>
              <a:rPr lang="en-IN" sz="1400" dirty="0"/>
              <a:t>")</a:t>
            </a:r>
          </a:p>
          <a:p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ssc</a:t>
            </a:r>
            <a:r>
              <a:rPr lang="en-IN" sz="1400" dirty="0"/>
              <a:t> = new </a:t>
            </a:r>
            <a:r>
              <a:rPr lang="en-IN" sz="1400" dirty="0" err="1"/>
              <a:t>StreamingContext</a:t>
            </a:r>
            <a:r>
              <a:rPr lang="en-IN" sz="1400" dirty="0"/>
              <a:t>(</a:t>
            </a:r>
            <a:r>
              <a:rPr lang="en-IN" sz="1400" dirty="0" err="1"/>
              <a:t>conf</a:t>
            </a:r>
            <a:r>
              <a:rPr lang="en-IN" sz="1400" dirty="0"/>
              <a:t>, Seconds(2))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420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23851" y="212633"/>
            <a:ext cx="10515600" cy="639763"/>
          </a:xfrm>
        </p:spPr>
        <p:txBody>
          <a:bodyPr>
            <a:no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Example: Find hashtags from Twitter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215" y="1230923"/>
            <a:ext cx="5243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tweets = </a:t>
            </a:r>
            <a:r>
              <a:rPr lang="en-IN" dirty="0" err="1"/>
              <a:t>ssc.twitterStream</a:t>
            </a:r>
            <a:r>
              <a:rPr lang="en-IN" dirty="0"/>
              <a:t>(username, password) </a:t>
            </a:r>
          </a:p>
          <a:p>
            <a:endParaRPr lang="en-IN" dirty="0"/>
          </a:p>
          <a:p>
            <a:r>
              <a:rPr lang="en-IN" dirty="0"/>
              <a:t> hashtags = </a:t>
            </a:r>
            <a:r>
              <a:rPr lang="en-IN" dirty="0" err="1"/>
              <a:t>tweets.flatMap</a:t>
            </a:r>
            <a:r>
              <a:rPr lang="en-IN" dirty="0"/>
              <a:t>(t =&gt; </a:t>
            </a:r>
            <a:r>
              <a:rPr lang="en-IN" dirty="0" err="1"/>
              <a:t>getTags</a:t>
            </a:r>
            <a:r>
              <a:rPr lang="en-IN" dirty="0"/>
              <a:t>(t))</a:t>
            </a:r>
          </a:p>
          <a:p>
            <a:endParaRPr lang="en-IN" dirty="0"/>
          </a:p>
          <a:p>
            <a:r>
              <a:rPr lang="en-IN" dirty="0" err="1"/>
              <a:t>Hashtags.saveAsTextFile</a:t>
            </a:r>
            <a:r>
              <a:rPr lang="en-IN" dirty="0"/>
              <a:t>(“output”)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49440"/>
              </p:ext>
            </p:extLst>
          </p:nvPr>
        </p:nvGraphicFramePr>
        <p:xfrm>
          <a:off x="3747775" y="3577165"/>
          <a:ext cx="1458543" cy="3354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6181">
                  <a:extLst>
                    <a:ext uri="{9D8B030D-6E8A-4147-A177-3AD203B41FA5}">
                      <a16:colId xmlns:a16="http://schemas.microsoft.com/office/drawing/2014/main" val="1589508055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474231173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2307988808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266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00500" y="30867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 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7016" y="309491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 t+1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01962" y="309491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 t+2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40115" y="3920715"/>
            <a:ext cx="0" cy="660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3531" y="355013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tweets </a:t>
            </a:r>
            <a:r>
              <a:rPr lang="en-IN" dirty="0" err="1"/>
              <a:t>Dstream</a:t>
            </a:r>
            <a:endParaRPr lang="en-IN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1029"/>
              </p:ext>
            </p:extLst>
          </p:nvPr>
        </p:nvGraphicFramePr>
        <p:xfrm>
          <a:off x="3747775" y="4613784"/>
          <a:ext cx="1458543" cy="3354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6181">
                  <a:extLst>
                    <a:ext uri="{9D8B030D-6E8A-4147-A177-3AD203B41FA5}">
                      <a16:colId xmlns:a16="http://schemas.microsoft.com/office/drawing/2014/main" val="1589508055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474231173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2307988808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266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76446"/>
              </p:ext>
            </p:extLst>
          </p:nvPr>
        </p:nvGraphicFramePr>
        <p:xfrm>
          <a:off x="6099031" y="3565792"/>
          <a:ext cx="1458543" cy="3354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6181">
                  <a:extLst>
                    <a:ext uri="{9D8B030D-6E8A-4147-A177-3AD203B41FA5}">
                      <a16:colId xmlns:a16="http://schemas.microsoft.com/office/drawing/2014/main" val="1589508055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474231173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2307988808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2664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791371" y="3909342"/>
            <a:ext cx="0" cy="660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02619"/>
              </p:ext>
            </p:extLst>
          </p:nvPr>
        </p:nvGraphicFramePr>
        <p:xfrm>
          <a:off x="6099031" y="4602411"/>
          <a:ext cx="1458543" cy="3354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6181">
                  <a:extLst>
                    <a:ext uri="{9D8B030D-6E8A-4147-A177-3AD203B41FA5}">
                      <a16:colId xmlns:a16="http://schemas.microsoft.com/office/drawing/2014/main" val="1589508055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474231173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2307988808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266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96587"/>
              </p:ext>
            </p:extLst>
          </p:nvPr>
        </p:nvGraphicFramePr>
        <p:xfrm>
          <a:off x="8287537" y="3584057"/>
          <a:ext cx="1458543" cy="3354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6181">
                  <a:extLst>
                    <a:ext uri="{9D8B030D-6E8A-4147-A177-3AD203B41FA5}">
                      <a16:colId xmlns:a16="http://schemas.microsoft.com/office/drawing/2014/main" val="1589508055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474231173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2307988808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2664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979877" y="3927607"/>
            <a:ext cx="0" cy="660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38966"/>
              </p:ext>
            </p:extLst>
          </p:nvPr>
        </p:nvGraphicFramePr>
        <p:xfrm>
          <a:off x="8287537" y="4620676"/>
          <a:ext cx="1458543" cy="3354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6181">
                  <a:extLst>
                    <a:ext uri="{9D8B030D-6E8A-4147-A177-3AD203B41FA5}">
                      <a16:colId xmlns:a16="http://schemas.microsoft.com/office/drawing/2014/main" val="1589508055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474231173"/>
                    </a:ext>
                  </a:extLst>
                </a:gridCol>
                <a:gridCol w="486181">
                  <a:extLst>
                    <a:ext uri="{9D8B030D-6E8A-4147-A177-3AD203B41FA5}">
                      <a16:colId xmlns:a16="http://schemas.microsoft.com/office/drawing/2014/main" val="2307988808"/>
                    </a:ext>
                  </a:extLst>
                </a:gridCol>
              </a:tblGrid>
              <a:tr h="3354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266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77814" y="462067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hashtags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98793" y="5650403"/>
            <a:ext cx="650630" cy="474785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4424108" y="4990008"/>
            <a:ext cx="16007" cy="660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66056" y="5650403"/>
            <a:ext cx="650630" cy="474785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flipH="1">
            <a:off x="6791371" y="4990008"/>
            <a:ext cx="16007" cy="660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654562" y="5649474"/>
            <a:ext cx="650630" cy="474785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>
          <a:xfrm flipH="1">
            <a:off x="8979877" y="4989079"/>
            <a:ext cx="16007" cy="660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746080" y="4124395"/>
            <a:ext cx="132567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B0F0"/>
                </a:solidFill>
              </a:rPr>
              <a:t>flatMap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95394" y="5161014"/>
            <a:ext cx="1851746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B0F0"/>
                </a:solidFill>
              </a:rPr>
              <a:t>saveAsTextFile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5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309" y="217344"/>
            <a:ext cx="10515600" cy="70629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ym typeface="Arial" charset="0"/>
              </a:rPr>
              <a:t>Key 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DStream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sequence of RDDs representing a stream of data</a:t>
            </a:r>
          </a:p>
          <a:p>
            <a:pPr lvl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Twitter, HDFS, Kafka</a:t>
            </a:r>
          </a:p>
          <a:p>
            <a:pPr lvl="1"/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Transformations – modify data from on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DStream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another</a:t>
            </a:r>
          </a:p>
          <a:p>
            <a:pPr lvl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Standard RDD operations – map,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countByValue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reduce, join, …</a:t>
            </a:r>
          </a:p>
          <a:p>
            <a:pPr lvl="1"/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operations – window,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countByValueAndWindow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…</a:t>
            </a:r>
          </a:p>
          <a:p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Output Operations – send data to external storage/show on screen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saveAsHadoopFiles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– saves to HDFS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– do anything with each batch of results</a:t>
            </a:r>
          </a:p>
        </p:txBody>
      </p:sp>
    </p:spTree>
    <p:extLst>
      <p:ext uri="{BB962C8B-B14F-4D97-AF65-F5344CB8AC3E}">
        <p14:creationId xmlns:p14="http://schemas.microsoft.com/office/powerpoint/2010/main" val="17486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108" y="158262"/>
            <a:ext cx="10515600" cy="629943"/>
          </a:xfrm>
        </p:spPr>
        <p:txBody>
          <a:bodyPr>
            <a:no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Example: Count the hashtags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9284" y="1978269"/>
            <a:ext cx="61863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tweets = </a:t>
            </a:r>
            <a:r>
              <a:rPr lang="en-IN" sz="2000" dirty="0" err="1">
                <a:solidFill>
                  <a:srgbClr val="0070C0"/>
                </a:solidFill>
              </a:rPr>
              <a:t>ssc.twitterStream</a:t>
            </a:r>
            <a:r>
              <a:rPr lang="en-IN" sz="2000" dirty="0">
                <a:solidFill>
                  <a:srgbClr val="0070C0"/>
                </a:solidFill>
              </a:rPr>
              <a:t>(username, password) 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 hashtags = </a:t>
            </a:r>
            <a:r>
              <a:rPr lang="en-IN" sz="2000" dirty="0" err="1">
                <a:solidFill>
                  <a:srgbClr val="0070C0"/>
                </a:solidFill>
              </a:rPr>
              <a:t>tweets.flatMap</a:t>
            </a:r>
            <a:r>
              <a:rPr lang="en-IN" sz="2000" dirty="0">
                <a:solidFill>
                  <a:srgbClr val="0070C0"/>
                </a:solidFill>
              </a:rPr>
              <a:t>(t =&gt; </a:t>
            </a:r>
            <a:r>
              <a:rPr lang="en-IN" sz="2000" dirty="0" err="1">
                <a:solidFill>
                  <a:srgbClr val="0070C0"/>
                </a:solidFill>
              </a:rPr>
              <a:t>getTags</a:t>
            </a:r>
            <a:r>
              <a:rPr lang="en-IN" sz="2000" dirty="0">
                <a:solidFill>
                  <a:srgbClr val="0070C0"/>
                </a:solidFill>
              </a:rPr>
              <a:t>(t))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count = </a:t>
            </a:r>
            <a:r>
              <a:rPr lang="en-IN" sz="2000" dirty="0" err="1">
                <a:solidFill>
                  <a:srgbClr val="0070C0"/>
                </a:solidFill>
              </a:rPr>
              <a:t>hashtags.map</a:t>
            </a:r>
            <a:r>
              <a:rPr lang="en-IN" sz="2000" dirty="0">
                <a:solidFill>
                  <a:srgbClr val="0070C0"/>
                </a:solidFill>
              </a:rPr>
              <a:t>(t =&gt; (t,1)).</a:t>
            </a:r>
            <a:r>
              <a:rPr lang="en-IN" sz="2000" dirty="0" err="1">
                <a:solidFill>
                  <a:srgbClr val="0070C0"/>
                </a:solidFill>
              </a:rPr>
              <a:t>reduceByKey</a:t>
            </a:r>
            <a:r>
              <a:rPr lang="en-IN" sz="2000" dirty="0">
                <a:solidFill>
                  <a:srgbClr val="0070C0"/>
                </a:solidFill>
              </a:rPr>
              <a:t>(_ + _)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8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34508" y="3875605"/>
            <a:ext cx="2743200" cy="4950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576470" y="3860420"/>
            <a:ext cx="2565208" cy="5102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59" y="253157"/>
            <a:ext cx="10515600" cy="633251"/>
          </a:xfrm>
        </p:spPr>
        <p:txBody>
          <a:bodyPr>
            <a:noAutofit/>
          </a:bodyPr>
          <a:lstStyle/>
          <a:p>
            <a:r>
              <a:rPr lang="en-IN" dirty="0"/>
              <a:t>Windowed computations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1211721"/>
            <a:ext cx="10198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Allow you to apply transformations over a sliding window of data.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305051" y="1755543"/>
            <a:ext cx="9388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b="1" dirty="0"/>
              <a:t>window length </a:t>
            </a:r>
            <a:r>
              <a:rPr lang="en-US" sz="2400" dirty="0"/>
              <a:t>- The duration of the window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b="1" dirty="0"/>
              <a:t>sliding interval </a:t>
            </a:r>
            <a:r>
              <a:rPr lang="en-US" sz="2400" dirty="0"/>
              <a:t>- The interval at which the window operation is performed</a:t>
            </a:r>
            <a:endParaRPr lang="en-IN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656255" y="3964401"/>
            <a:ext cx="480053" cy="288032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Rounded Rectangle 6"/>
          <p:cNvSpPr/>
          <p:nvPr/>
        </p:nvSpPr>
        <p:spPr>
          <a:xfrm>
            <a:off x="4616362" y="3964401"/>
            <a:ext cx="480053" cy="288032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Rounded Rectangle 7"/>
          <p:cNvSpPr/>
          <p:nvPr/>
        </p:nvSpPr>
        <p:spPr>
          <a:xfrm>
            <a:off x="5651286" y="3952345"/>
            <a:ext cx="480053" cy="288032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Rounded Rectangle 8"/>
          <p:cNvSpPr/>
          <p:nvPr/>
        </p:nvSpPr>
        <p:spPr>
          <a:xfrm>
            <a:off x="6632586" y="3964401"/>
            <a:ext cx="480053" cy="288032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Rounded Rectangle 9"/>
          <p:cNvSpPr/>
          <p:nvPr/>
        </p:nvSpPr>
        <p:spPr>
          <a:xfrm>
            <a:off x="7544687" y="3950656"/>
            <a:ext cx="480053" cy="288032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3738974" y="3458075"/>
            <a:ext cx="2792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9462" y="3434167"/>
            <a:ext cx="2792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2807" y="3444086"/>
            <a:ext cx="2792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6152" y="3444084"/>
            <a:ext cx="2792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7787" y="3458386"/>
            <a:ext cx="2792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10124" y="3875605"/>
            <a:ext cx="901981" cy="495044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33" dirty="0">
                <a:solidFill>
                  <a:schemeClr val="tx1"/>
                </a:solidFill>
              </a:rPr>
              <a:t>Original </a:t>
            </a:r>
            <a:r>
              <a:rPr lang="en-IN" sz="1333" dirty="0" err="1">
                <a:solidFill>
                  <a:schemeClr val="tx1"/>
                </a:solidFill>
              </a:rPr>
              <a:t>Dstream</a:t>
            </a:r>
            <a:endParaRPr lang="en-IN" sz="1333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71701" y="4880527"/>
            <a:ext cx="1043952" cy="495044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33" dirty="0">
                <a:solidFill>
                  <a:schemeClr val="tx1"/>
                </a:solidFill>
              </a:rPr>
              <a:t>windowed </a:t>
            </a:r>
            <a:r>
              <a:rPr lang="en-IN" sz="1333" dirty="0" err="1">
                <a:solidFill>
                  <a:schemeClr val="tx1"/>
                </a:solidFill>
              </a:rPr>
              <a:t>Dstream</a:t>
            </a:r>
            <a:endParaRPr lang="en-IN" sz="1333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2312106" y="4123127"/>
            <a:ext cx="112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69710" y="5002823"/>
            <a:ext cx="518747" cy="44840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6637859" y="5002823"/>
            <a:ext cx="518747" cy="44840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689462" y="4459445"/>
            <a:ext cx="279244" cy="53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6745828" y="4418571"/>
            <a:ext cx="279244" cy="53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 animBg="1"/>
      <p:bldP spid="14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31" y="127183"/>
            <a:ext cx="10515600" cy="633251"/>
          </a:xfrm>
        </p:spPr>
        <p:txBody>
          <a:bodyPr>
            <a:noAutofit/>
          </a:bodyPr>
          <a:lstStyle/>
          <a:p>
            <a:r>
              <a:rPr lang="en-IN" sz="4000" b="1" dirty="0"/>
              <a:t>Window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7244"/>
              </p:ext>
            </p:extLst>
          </p:nvPr>
        </p:nvGraphicFramePr>
        <p:xfrm>
          <a:off x="345234" y="1930093"/>
          <a:ext cx="11159412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30699">
                  <a:extLst>
                    <a:ext uri="{9D8B030D-6E8A-4147-A177-3AD203B41FA5}">
                      <a16:colId xmlns:a16="http://schemas.microsoft.com/office/drawing/2014/main" val="3916172455"/>
                    </a:ext>
                  </a:extLst>
                </a:gridCol>
                <a:gridCol w="7428713">
                  <a:extLst>
                    <a:ext uri="{9D8B030D-6E8A-4147-A177-3AD203B41FA5}">
                      <a16:colId xmlns:a16="http://schemas.microsoft.com/office/drawing/2014/main" val="3335914335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en-IN" sz="1900" b="1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new </a:t>
                      </a:r>
                      <a:r>
                        <a:rPr lang="en-US" sz="1900" b="0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DStream</a:t>
                      </a: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based on windowed batches of the source </a:t>
                      </a:r>
                      <a:r>
                        <a:rPr lang="en-US" sz="1900" b="0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DStream</a:t>
                      </a: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2717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00364"/>
              </p:ext>
            </p:extLst>
          </p:nvPr>
        </p:nvGraphicFramePr>
        <p:xfrm>
          <a:off x="345232" y="2791621"/>
          <a:ext cx="11159411" cy="38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9160">
                  <a:extLst>
                    <a:ext uri="{9D8B030D-6E8A-4147-A177-3AD203B41FA5}">
                      <a16:colId xmlns:a16="http://schemas.microsoft.com/office/drawing/2014/main" val="3916172455"/>
                    </a:ext>
                  </a:extLst>
                </a:gridCol>
                <a:gridCol w="7400251">
                  <a:extLst>
                    <a:ext uri="{9D8B030D-6E8A-4147-A177-3AD203B41FA5}">
                      <a16:colId xmlns:a16="http://schemas.microsoft.com/office/drawing/2014/main" val="333591433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IN" sz="1900" b="1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countByWindow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sliding window count of elements in the stream.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2717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9398"/>
              </p:ext>
            </p:extLst>
          </p:nvPr>
        </p:nvGraphicFramePr>
        <p:xfrm>
          <a:off x="345233" y="3423566"/>
          <a:ext cx="11159411" cy="94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78136">
                  <a:extLst>
                    <a:ext uri="{9D8B030D-6E8A-4147-A177-3AD203B41FA5}">
                      <a16:colId xmlns:a16="http://schemas.microsoft.com/office/drawing/2014/main" val="3916172455"/>
                    </a:ext>
                  </a:extLst>
                </a:gridCol>
                <a:gridCol w="7381275">
                  <a:extLst>
                    <a:ext uri="{9D8B030D-6E8A-4147-A177-3AD203B41FA5}">
                      <a16:colId xmlns:a16="http://schemas.microsoft.com/office/drawing/2014/main" val="3335914335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r>
                        <a:rPr lang="en-IN" sz="1900" b="1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reduceByWindow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1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new single-element stream, by aggregating elements over sliding interval using </a:t>
                      </a:r>
                      <a:r>
                        <a:rPr lang="en-US" sz="1900" b="0" i="1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271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35624"/>
              </p:ext>
            </p:extLst>
          </p:nvPr>
        </p:nvGraphicFramePr>
        <p:xfrm>
          <a:off x="345233" y="4488491"/>
          <a:ext cx="11159411" cy="960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87623">
                  <a:extLst>
                    <a:ext uri="{9D8B030D-6E8A-4147-A177-3AD203B41FA5}">
                      <a16:colId xmlns:a16="http://schemas.microsoft.com/office/drawing/2014/main" val="3916172455"/>
                    </a:ext>
                  </a:extLst>
                </a:gridCol>
                <a:gridCol w="7371788">
                  <a:extLst>
                    <a:ext uri="{9D8B030D-6E8A-4147-A177-3AD203B41FA5}">
                      <a16:colId xmlns:a16="http://schemas.microsoft.com/office/drawing/2014/main" val="3335914335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r>
                        <a:rPr lang="en-IN" sz="1900" b="1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reduceByKeyAndWindow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1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en-IN" sz="1900" b="0" i="1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numTasks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</a:t>
                      </a:r>
                      <a:r>
                        <a:rPr lang="en-US" sz="1900" b="0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DStream</a:t>
                      </a: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(K, V) pairs where the values for each key are aggregated using the given reduce function </a:t>
                      </a:r>
                      <a:r>
                        <a:rPr lang="en-US" sz="1900" b="0" i="1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over batches in a sliding window. 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271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28947"/>
              </p:ext>
            </p:extLst>
          </p:nvPr>
        </p:nvGraphicFramePr>
        <p:xfrm>
          <a:off x="345231" y="5666025"/>
          <a:ext cx="11159411" cy="67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78136">
                  <a:extLst>
                    <a:ext uri="{9D8B030D-6E8A-4147-A177-3AD203B41FA5}">
                      <a16:colId xmlns:a16="http://schemas.microsoft.com/office/drawing/2014/main" val="3916172455"/>
                    </a:ext>
                  </a:extLst>
                </a:gridCol>
                <a:gridCol w="7381275">
                  <a:extLst>
                    <a:ext uri="{9D8B030D-6E8A-4147-A177-3AD203B41FA5}">
                      <a16:colId xmlns:a16="http://schemas.microsoft.com/office/drawing/2014/main" val="3335914335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en-IN" sz="1900" b="1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countByValueAndWindow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900" b="0" i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en-IN" sz="1900" b="0" i="1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numTasks</a:t>
                      </a:r>
                      <a:r>
                        <a:rPr lang="en-IN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</a:t>
                      </a:r>
                      <a:r>
                        <a:rPr lang="en-US" sz="1900" b="0" i="0" kern="1200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DStream</a:t>
                      </a:r>
                      <a:r>
                        <a:rPr lang="en-US" sz="19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(K, V) pairs where the value of each key is its frequency within a sliding window. </a:t>
                      </a:r>
                      <a:endParaRPr lang="en-IN" sz="15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2717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23444" y="1640093"/>
            <a:ext cx="207974" cy="36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627" y="1376970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Window length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79848" y="1594086"/>
            <a:ext cx="583369" cy="398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9831" y="1370222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Sliding interval </a:t>
            </a:r>
          </a:p>
        </p:txBody>
      </p:sp>
    </p:spTree>
    <p:extLst>
      <p:ext uri="{BB962C8B-B14F-4D97-AF65-F5344CB8AC3E}">
        <p14:creationId xmlns:p14="http://schemas.microsoft.com/office/powerpoint/2010/main" val="42255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852936"/>
            <a:ext cx="10515600" cy="732155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Structured 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72651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5" y="260648"/>
            <a:ext cx="10515600" cy="567597"/>
          </a:xfrm>
        </p:spPr>
        <p:txBody>
          <a:bodyPr/>
          <a:lstStyle/>
          <a:p>
            <a:r>
              <a:rPr lang="en-IN" dirty="0"/>
              <a:t>Structured Stream in Spark: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471750"/>
            <a:ext cx="11114451" cy="4705215"/>
          </a:xfrm>
        </p:spPr>
        <p:txBody>
          <a:bodyPr>
            <a:normAutofit/>
          </a:bodyPr>
          <a:lstStyle/>
          <a:p>
            <a:endParaRPr lang="en-US" sz="2133" dirty="0"/>
          </a:p>
          <a:p>
            <a:r>
              <a:rPr lang="en-US" sz="2133" dirty="0"/>
              <a:t>Structured Streaming treats live data stream as a table that is being continuously appended. </a:t>
            </a:r>
          </a:p>
          <a:p>
            <a:endParaRPr lang="en-US" sz="2133" dirty="0"/>
          </a:p>
          <a:p>
            <a:r>
              <a:rPr lang="en-US" sz="2133" dirty="0"/>
              <a:t>Similar to a batch processing model. </a:t>
            </a:r>
          </a:p>
          <a:p>
            <a:endParaRPr lang="en-US" sz="2133" dirty="0"/>
          </a:p>
          <a:p>
            <a:r>
              <a:rPr lang="en-US" sz="2133" dirty="0"/>
              <a:t>Streaming computation as standard batch-like query as on a static table, </a:t>
            </a:r>
          </a:p>
          <a:p>
            <a:endParaRPr lang="en-US" sz="2133" dirty="0"/>
          </a:p>
          <a:p>
            <a:r>
              <a:rPr lang="en-US" sz="2133" dirty="0"/>
              <a:t>Spark runs it as an </a:t>
            </a:r>
            <a:r>
              <a:rPr lang="en-US" sz="2133" i="1" dirty="0"/>
              <a:t>incremental</a:t>
            </a:r>
            <a:r>
              <a:rPr lang="en-US" sz="2133" dirty="0"/>
              <a:t> query on the </a:t>
            </a:r>
            <a:r>
              <a:rPr lang="en-US" sz="2133" i="1" dirty="0"/>
              <a:t>unbounded</a:t>
            </a:r>
            <a:r>
              <a:rPr lang="en-US" sz="2133" dirty="0"/>
              <a:t> input table. </a:t>
            </a:r>
            <a:endParaRPr lang="en-IN" sz="2133" dirty="0"/>
          </a:p>
        </p:txBody>
      </p:sp>
    </p:spTree>
    <p:extLst>
      <p:ext uri="{BB962C8B-B14F-4D97-AF65-F5344CB8AC3E}">
        <p14:creationId xmlns:p14="http://schemas.microsoft.com/office/powerpoint/2010/main" val="18542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792" y="203300"/>
            <a:ext cx="9875520" cy="711100"/>
          </a:xfrm>
        </p:spPr>
        <p:txBody>
          <a:bodyPr>
            <a:noAutofit/>
          </a:bodyPr>
          <a:lstStyle/>
          <a:p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Stream Processing</a:t>
            </a:r>
          </a:p>
          <a:p>
            <a:pPr lvl="1"/>
            <a:r>
              <a:rPr lang="en-US" sz="2600" dirty="0"/>
              <a:t>Overview</a:t>
            </a:r>
          </a:p>
          <a:p>
            <a:pPr lvl="1"/>
            <a:r>
              <a:rPr lang="en-US" sz="2600" dirty="0"/>
              <a:t>Challenges</a:t>
            </a:r>
          </a:p>
          <a:p>
            <a:pPr lvl="1"/>
            <a:r>
              <a:rPr lang="en-US" sz="2800" dirty="0"/>
              <a:t>Distributed Stream Processing</a:t>
            </a:r>
          </a:p>
          <a:p>
            <a:pPr lvl="1"/>
            <a:endParaRPr lang="en-US" sz="2600" dirty="0"/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B6F15528-21DE-4FAA-801E-634DDDAF4B2B}" type="slidenum">
              <a:rPr lang="en-US"/>
              <a:pPr algn="r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as Unbounded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36160" y="2084851"/>
          <a:ext cx="2719850" cy="123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925">
                  <a:extLst>
                    <a:ext uri="{9D8B030D-6E8A-4147-A177-3AD203B41FA5}">
                      <a16:colId xmlns:a16="http://schemas.microsoft.com/office/drawing/2014/main" val="2951742455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307136513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0949056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8177762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215673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36160" y="3621021"/>
          <a:ext cx="271985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25">
                  <a:extLst>
                    <a:ext uri="{9D8B030D-6E8A-4147-A177-3AD203B41FA5}">
                      <a16:colId xmlns:a16="http://schemas.microsoft.com/office/drawing/2014/main" val="2059348694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84433506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063620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36160" y="4230621"/>
          <a:ext cx="271985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25">
                  <a:extLst>
                    <a:ext uri="{9D8B030D-6E8A-4147-A177-3AD203B41FA5}">
                      <a16:colId xmlns:a16="http://schemas.microsoft.com/office/drawing/2014/main" val="2059348694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84433506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063620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36160" y="4805044"/>
          <a:ext cx="271985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25">
                  <a:extLst>
                    <a:ext uri="{9D8B030D-6E8A-4147-A177-3AD203B41FA5}">
                      <a16:colId xmlns:a16="http://schemas.microsoft.com/office/drawing/2014/main" val="2059348694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84433506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0636209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91477" y="2084851"/>
            <a:ext cx="457267" cy="288032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Rectangle 10"/>
          <p:cNvSpPr/>
          <p:nvPr/>
        </p:nvSpPr>
        <p:spPr>
          <a:xfrm>
            <a:off x="1957275" y="2084851"/>
            <a:ext cx="457267" cy="288032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Rectangle 11"/>
          <p:cNvSpPr/>
          <p:nvPr/>
        </p:nvSpPr>
        <p:spPr>
          <a:xfrm>
            <a:off x="2523664" y="2086600"/>
            <a:ext cx="457267" cy="288032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Right Arrow 12"/>
          <p:cNvSpPr/>
          <p:nvPr/>
        </p:nvSpPr>
        <p:spPr>
          <a:xfrm>
            <a:off x="3141033" y="2086600"/>
            <a:ext cx="864096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17" name="Straight Arrow Connector 16"/>
          <p:cNvCxnSpPr>
            <a:stCxn id="12" idx="2"/>
            <a:endCxn id="7" idx="1"/>
          </p:cNvCxnSpPr>
          <p:nvPr/>
        </p:nvCxnSpPr>
        <p:spPr>
          <a:xfrm>
            <a:off x="2752298" y="2374632"/>
            <a:ext cx="4783862" cy="263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6" idx="1"/>
          </p:cNvCxnSpPr>
          <p:nvPr/>
        </p:nvCxnSpPr>
        <p:spPr>
          <a:xfrm>
            <a:off x="2185909" y="2372883"/>
            <a:ext cx="5350251" cy="206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5" idx="1"/>
          </p:cNvCxnSpPr>
          <p:nvPr/>
        </p:nvCxnSpPr>
        <p:spPr>
          <a:xfrm>
            <a:off x="1620111" y="2372883"/>
            <a:ext cx="5916049" cy="145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0093" y="1571748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Data stream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08501" y="3293501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Unbounded </a:t>
            </a:r>
          </a:p>
          <a:p>
            <a:r>
              <a:rPr lang="en-IN" sz="1600" dirty="0"/>
              <a:t>table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10272235" y="2160199"/>
            <a:ext cx="384043" cy="292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TextBox 25"/>
          <p:cNvSpPr txBox="1"/>
          <p:nvPr/>
        </p:nvSpPr>
        <p:spPr>
          <a:xfrm rot="1967999">
            <a:off x="3881371" y="3672653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Appended data</a:t>
            </a:r>
          </a:p>
        </p:txBody>
      </p:sp>
    </p:spTree>
    <p:extLst>
      <p:ext uri="{BB962C8B-B14F-4D97-AF65-F5344CB8AC3E}">
        <p14:creationId xmlns:p14="http://schemas.microsoft.com/office/powerpoint/2010/main" val="89648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608"/>
          </a:xfrm>
        </p:spPr>
        <p:txBody>
          <a:bodyPr/>
          <a:lstStyle/>
          <a:p>
            <a:r>
              <a:rPr lang="en-IN" dirty="0"/>
              <a:t>Output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US" dirty="0"/>
              <a:t>Complete Mode</a:t>
            </a:r>
          </a:p>
          <a:p>
            <a:pPr lvl="1"/>
            <a:r>
              <a:rPr lang="en-US" dirty="0"/>
              <a:t>The entire updated Result Table is written to the external storage. </a:t>
            </a:r>
          </a:p>
          <a:p>
            <a:endParaRPr lang="en-US" dirty="0"/>
          </a:p>
          <a:p>
            <a:r>
              <a:rPr lang="en-US" dirty="0"/>
              <a:t>Append Mode</a:t>
            </a:r>
          </a:p>
          <a:p>
            <a:pPr lvl="1"/>
            <a:r>
              <a:rPr lang="en-US" dirty="0"/>
              <a:t>Only the new rows appended in the Result Table since the last trigger will be written to the external storage.</a:t>
            </a:r>
          </a:p>
          <a:p>
            <a:pPr lvl="1"/>
            <a:endParaRPr lang="en-US" dirty="0"/>
          </a:p>
          <a:p>
            <a:r>
              <a:rPr lang="en-US" dirty="0"/>
              <a:t>Update Mode</a:t>
            </a:r>
          </a:p>
          <a:p>
            <a:pPr lvl="1"/>
            <a:r>
              <a:rPr lang="en-US" dirty="0"/>
              <a:t>Only the rows that were updated in the Result Table since the last trigger will be written to the external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86763"/>
            <a:ext cx="10515600" cy="471587"/>
          </a:xfrm>
        </p:spPr>
        <p:txBody>
          <a:bodyPr/>
          <a:lstStyle/>
          <a:p>
            <a:r>
              <a:rPr lang="en-IN" dirty="0"/>
              <a:t>Querying on Structured Stream: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0400" y="1491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8751" y="1497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0232" y="1497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260" y="261999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Input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60" y="35724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Result</a:t>
            </a:r>
          </a:p>
          <a:p>
            <a:r>
              <a:rPr lang="en-IN" sz="1400" b="1" dirty="0"/>
              <a:t>(word count)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260" y="489421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Output</a:t>
            </a:r>
          </a:p>
          <a:p>
            <a:r>
              <a:rPr lang="en-IN" sz="1400" b="1" dirty="0"/>
              <a:t>(complete mode)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3632" y="2545156"/>
            <a:ext cx="781587" cy="38404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bg2"/>
                </a:solidFill>
              </a:rPr>
              <a:t>cat, dog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5290" y="2390266"/>
            <a:ext cx="1234973" cy="676308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67" dirty="0">
                <a:solidFill>
                  <a:srgbClr val="000000"/>
                </a:solidFill>
              </a:rPr>
              <a:t>cat, dog, dog, cat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60334" y="2399210"/>
            <a:ext cx="1567847" cy="99338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67" dirty="0">
                <a:solidFill>
                  <a:srgbClr val="000000"/>
                </a:solidFill>
              </a:rPr>
              <a:t>cat, dog, dog, cat, rat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3632" y="3717032"/>
            <a:ext cx="781587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rgbClr val="0070C0"/>
                </a:solidFill>
              </a:rPr>
              <a:t>cat, 1</a:t>
            </a:r>
          </a:p>
          <a:p>
            <a:pPr algn="ctr"/>
            <a:r>
              <a:rPr lang="en-IN" sz="1067" dirty="0">
                <a:solidFill>
                  <a:srgbClr val="0070C0"/>
                </a:solidFill>
              </a:rPr>
              <a:t>dog,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1983" y="3769208"/>
            <a:ext cx="781587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rgbClr val="0070C0"/>
                </a:solidFill>
              </a:rPr>
              <a:t>cat, 2</a:t>
            </a:r>
          </a:p>
          <a:p>
            <a:pPr algn="ctr"/>
            <a:r>
              <a:rPr lang="en-IN" sz="1067" dirty="0">
                <a:solidFill>
                  <a:srgbClr val="0070C0"/>
                </a:solidFill>
              </a:rPr>
              <a:t>dog,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463" y="3769208"/>
            <a:ext cx="781587" cy="52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rgbClr val="0070C0"/>
                </a:solidFill>
              </a:rPr>
              <a:t>cat, 2</a:t>
            </a:r>
          </a:p>
          <a:p>
            <a:pPr algn="ctr"/>
            <a:r>
              <a:rPr lang="en-IN" sz="1067" dirty="0">
                <a:solidFill>
                  <a:srgbClr val="0070C0"/>
                </a:solidFill>
              </a:rPr>
              <a:t>dog, 2</a:t>
            </a:r>
          </a:p>
          <a:p>
            <a:pPr algn="ctr"/>
            <a:r>
              <a:rPr lang="en-IN" sz="1067" dirty="0">
                <a:solidFill>
                  <a:srgbClr val="0070C0"/>
                </a:solidFill>
              </a:rPr>
              <a:t>rat,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83632" y="4959487"/>
            <a:ext cx="781587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rgbClr val="0070C0"/>
                </a:solidFill>
              </a:rPr>
              <a:t>output (t=1)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84891" y="4965171"/>
            <a:ext cx="781587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rgbClr val="0070C0"/>
                </a:solidFill>
              </a:rPr>
              <a:t>output (t=2)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463" y="4959487"/>
            <a:ext cx="781587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rgbClr val="0070C0"/>
                </a:solidFill>
              </a:rPr>
              <a:t>output (t=3)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6214" y="1814262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 second interval)</a:t>
            </a:r>
          </a:p>
        </p:txBody>
      </p:sp>
      <p:cxnSp>
        <p:nvCxnSpPr>
          <p:cNvPr id="23" name="Straight Arrow Connector 22"/>
          <p:cNvCxnSpPr>
            <a:stCxn id="4" idx="2"/>
            <a:endCxn id="10" idx="0"/>
          </p:cNvCxnSpPr>
          <p:nvPr/>
        </p:nvCxnSpPr>
        <p:spPr>
          <a:xfrm>
            <a:off x="3174425" y="1901759"/>
            <a:ext cx="0" cy="64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>
            <a:off x="4862776" y="1908241"/>
            <a:ext cx="0" cy="4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12" idx="0"/>
          </p:cNvCxnSpPr>
          <p:nvPr/>
        </p:nvCxnSpPr>
        <p:spPr>
          <a:xfrm>
            <a:off x="6944257" y="1908241"/>
            <a:ext cx="0" cy="49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1"/>
          </p:cNvCxnSpPr>
          <p:nvPr/>
        </p:nvCxnSpPr>
        <p:spPr>
          <a:xfrm flipV="1">
            <a:off x="1719984" y="1998929"/>
            <a:ext cx="6296229" cy="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6617" y="1967257"/>
            <a:ext cx="59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732" y="961480"/>
            <a:ext cx="331879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55A51C"/>
                </a:solidFill>
              </a:rPr>
              <a:t>Word count example</a:t>
            </a:r>
          </a:p>
        </p:txBody>
      </p:sp>
    </p:spTree>
    <p:extLst>
      <p:ext uri="{BB962C8B-B14F-4D97-AF65-F5344CB8AC3E}">
        <p14:creationId xmlns:p14="http://schemas.microsoft.com/office/powerpoint/2010/main" val="52525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99" y="259976"/>
            <a:ext cx="10515600" cy="577233"/>
          </a:xfrm>
        </p:spPr>
        <p:txBody>
          <a:bodyPr/>
          <a:lstStyle/>
          <a:p>
            <a:r>
              <a:rPr lang="en-IN" sz="4000" dirty="0"/>
              <a:t>Creating streaming </a:t>
            </a:r>
            <a:r>
              <a:rPr lang="en-IN" sz="4000" dirty="0" err="1"/>
              <a:t>DataFrames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20756"/>
            <a:ext cx="10753195" cy="495620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Streaming </a:t>
            </a:r>
            <a:r>
              <a:rPr lang="en-US" dirty="0" err="1"/>
              <a:t>DataFrames</a:t>
            </a:r>
            <a:r>
              <a:rPr lang="en-US" dirty="0"/>
              <a:t> can be created through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DataStreamReader</a:t>
            </a:r>
            <a:r>
              <a:rPr lang="en-US" dirty="0"/>
              <a:t> interface provided by </a:t>
            </a:r>
            <a:r>
              <a:rPr lang="en-US" dirty="0" err="1">
                <a:solidFill>
                  <a:srgbClr val="0070C0"/>
                </a:solidFill>
              </a:rPr>
              <a:t>SparkSession.readStream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1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63" y="254356"/>
            <a:ext cx="10515600" cy="540133"/>
          </a:xfrm>
        </p:spPr>
        <p:txBody>
          <a:bodyPr/>
          <a:lstStyle/>
          <a:p>
            <a:r>
              <a:rPr lang="en-IN" sz="3733" dirty="0"/>
              <a:t>Streaming </a:t>
            </a:r>
            <a:r>
              <a:rPr lang="en-IN" sz="3733" dirty="0" err="1"/>
              <a:t>DataFrames</a:t>
            </a:r>
            <a:r>
              <a:rPr lang="en-IN" sz="3733" dirty="0"/>
              <a:t>: Input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source – </a:t>
            </a:r>
          </a:p>
          <a:p>
            <a:pPr lvl="1"/>
            <a:r>
              <a:rPr lang="en-US" dirty="0"/>
              <a:t>Reads files written in a directory as a stream of data. </a:t>
            </a:r>
          </a:p>
          <a:p>
            <a:pPr lvl="1"/>
            <a:r>
              <a:rPr lang="en-US" dirty="0"/>
              <a:t>Files are processed in the order of file modification time. </a:t>
            </a:r>
          </a:p>
          <a:p>
            <a:pPr lvl="1"/>
            <a:r>
              <a:rPr lang="en-US" dirty="0"/>
              <a:t>Supported file formats are text, CSV, JSON, etc. </a:t>
            </a:r>
          </a:p>
          <a:p>
            <a:pPr lvl="1"/>
            <a:endParaRPr lang="en-US" dirty="0"/>
          </a:p>
          <a:p>
            <a:r>
              <a:rPr lang="en-US" dirty="0"/>
              <a:t>Kafka source</a:t>
            </a:r>
          </a:p>
          <a:p>
            <a:pPr lvl="1"/>
            <a:r>
              <a:rPr lang="en-US" dirty="0"/>
              <a:t>Reads data from Kafka. </a:t>
            </a:r>
          </a:p>
          <a:p>
            <a:endParaRPr lang="en-US" dirty="0"/>
          </a:p>
          <a:p>
            <a:r>
              <a:rPr lang="en-US" dirty="0"/>
              <a:t>Socket source</a:t>
            </a:r>
          </a:p>
          <a:p>
            <a:pPr lvl="1"/>
            <a:r>
              <a:rPr lang="en-US" dirty="0"/>
              <a:t>Reads UTF8 text data from a socket connection. </a:t>
            </a:r>
          </a:p>
          <a:p>
            <a:endParaRPr lang="en-US" dirty="0"/>
          </a:p>
          <a:p>
            <a:r>
              <a:rPr lang="en-US" dirty="0"/>
              <a:t>Rate source (for testing) </a:t>
            </a:r>
          </a:p>
          <a:p>
            <a:pPr lvl="1"/>
            <a:r>
              <a:rPr lang="en-US" dirty="0"/>
              <a:t>Generates data at the specified number of rows per second, each output row contains a timestamp and value.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F01-BB29-49AA-A9A2-380A61CC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Sources: Reading from socket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3B447-417A-46EF-8772-8D0B7DA22A16}"/>
              </a:ext>
            </a:extLst>
          </p:cNvPr>
          <p:cNvSpPr/>
          <p:nvPr/>
        </p:nvSpPr>
        <p:spPr>
          <a:xfrm>
            <a:off x="1103446" y="1604797"/>
            <a:ext cx="108492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spark = </a:t>
            </a:r>
            <a:r>
              <a:rPr lang="en-IN" sz="2400" dirty="0" err="1"/>
              <a:t>SparkSession</a:t>
            </a:r>
            <a:r>
              <a:rPr lang="en-IN" sz="2400" dirty="0"/>
              <a:t>. ...</a:t>
            </a:r>
          </a:p>
          <a:p>
            <a:endParaRPr lang="en-IN" sz="2400" dirty="0"/>
          </a:p>
          <a:p>
            <a:r>
              <a:rPr lang="en-IN" sz="2400" dirty="0" err="1"/>
              <a:t>socketdf</a:t>
            </a:r>
            <a:r>
              <a:rPr lang="en-IN" sz="2400" dirty="0"/>
              <a:t> = </a:t>
            </a:r>
            <a:r>
              <a:rPr lang="en-IN" sz="2400" dirty="0" err="1"/>
              <a:t>spark.readStream.format</a:t>
            </a:r>
            <a:r>
              <a:rPr lang="en-IN" sz="2400" dirty="0"/>
              <a:t>("socket").option("host", "localhost").option("port", 9999).load()</a:t>
            </a:r>
          </a:p>
          <a:p>
            <a:endParaRPr lang="en-IN" sz="2400" dirty="0"/>
          </a:p>
          <a:p>
            <a:r>
              <a:rPr lang="en-IN" sz="2400" dirty="0" err="1"/>
              <a:t>socketdf.printSchema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51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726D-4C17-455B-AE20-EEB31B17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of Stream </a:t>
            </a:r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D2AD-81FE-489E-B21D-513C25D2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Selection, aggregation </a:t>
            </a:r>
          </a:p>
          <a:p>
            <a:endParaRPr lang="en-IN" dirty="0"/>
          </a:p>
          <a:p>
            <a:pPr lvl="1"/>
            <a:r>
              <a:rPr lang="en-US" dirty="0"/>
              <a:t>df = ... 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df.select</a:t>
            </a:r>
            <a:r>
              <a:rPr lang="en-US" dirty="0"/>
              <a:t>(“name").where(“value &gt; 10")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df.groupBy</a:t>
            </a:r>
            <a:r>
              <a:rPr lang="en-US" dirty="0"/>
              <a:t>(“name").count()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9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3F6F-BF3C-4FD6-845A-0AE9F3CA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4" y="233083"/>
            <a:ext cx="10515600" cy="588800"/>
          </a:xfrm>
        </p:spPr>
        <p:txBody>
          <a:bodyPr/>
          <a:lstStyle/>
          <a:p>
            <a:r>
              <a:rPr lang="en-IN" sz="4000" dirty="0"/>
              <a:t>Window operations on Structured Streaming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415" y="2180861"/>
            <a:ext cx="9697077" cy="245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667" dirty="0"/>
              <a:t>Aggregations over a sliding event-time window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IN" sz="2667" dirty="0"/>
          </a:p>
          <a:p>
            <a:pPr marL="838190" lvl="1" indent="-380990">
              <a:buFont typeface="Arial" panose="020B0604020202020204" pitchFamily="34" charset="0"/>
              <a:buChar char="•"/>
            </a:pPr>
            <a:r>
              <a:rPr lang="en-US" sz="2000" dirty="0"/>
              <a:t>Tumbling window</a:t>
            </a:r>
          </a:p>
          <a:p>
            <a:pPr marL="838190" lvl="1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38190" lvl="1" indent="-380990">
              <a:buFont typeface="Arial" panose="020B0604020202020204" pitchFamily="34" charset="0"/>
              <a:buChar char="•"/>
            </a:pPr>
            <a:r>
              <a:rPr lang="en-US" sz="2000" dirty="0"/>
              <a:t>Sliding window</a:t>
            </a:r>
          </a:p>
          <a:p>
            <a:pPr marL="838190" lvl="1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38190" lvl="1" indent="-380990">
              <a:buFont typeface="Arial" panose="020B0604020202020204" pitchFamily="34" charset="0"/>
              <a:buChar char="•"/>
            </a:pPr>
            <a:r>
              <a:rPr lang="en-US" sz="2000" dirty="0"/>
              <a:t>Session window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6724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226221"/>
            <a:ext cx="10515600" cy="541951"/>
          </a:xfrm>
        </p:spPr>
        <p:txBody>
          <a:bodyPr/>
          <a:lstStyle/>
          <a:p>
            <a:r>
              <a:rPr lang="en-IN" dirty="0"/>
              <a:t>Window Operation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00" y="1938655"/>
            <a:ext cx="465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5A51C"/>
                </a:solidFill>
              </a:rPr>
              <a:t>Tumbling windows (5 minutes)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34968"/>
              </p:ext>
            </p:extLst>
          </p:nvPr>
        </p:nvGraphicFramePr>
        <p:xfrm>
          <a:off x="4751851" y="1988840"/>
          <a:ext cx="579219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48">
                  <a:extLst>
                    <a:ext uri="{9D8B030D-6E8A-4147-A177-3AD203B41FA5}">
                      <a16:colId xmlns:a16="http://schemas.microsoft.com/office/drawing/2014/main" val="507133492"/>
                    </a:ext>
                  </a:extLst>
                </a:gridCol>
                <a:gridCol w="1448048">
                  <a:extLst>
                    <a:ext uri="{9D8B030D-6E8A-4147-A177-3AD203B41FA5}">
                      <a16:colId xmlns:a16="http://schemas.microsoft.com/office/drawing/2014/main" val="18480720"/>
                    </a:ext>
                  </a:extLst>
                </a:gridCol>
                <a:gridCol w="1448048">
                  <a:extLst>
                    <a:ext uri="{9D8B030D-6E8A-4147-A177-3AD203B41FA5}">
                      <a16:colId xmlns:a16="http://schemas.microsoft.com/office/drawing/2014/main" val="2390824918"/>
                    </a:ext>
                  </a:extLst>
                </a:gridCol>
                <a:gridCol w="1448048">
                  <a:extLst>
                    <a:ext uri="{9D8B030D-6E8A-4147-A177-3AD203B41FA5}">
                      <a16:colId xmlns:a16="http://schemas.microsoft.com/office/drawing/2014/main" val="61761779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solidFill>
                            <a:srgbClr val="0070C0"/>
                          </a:solidFill>
                        </a:rPr>
                        <a:t>w1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solidFill>
                            <a:srgbClr val="0070C0"/>
                          </a:solidFill>
                        </a:rPr>
                        <a:t>w2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solidFill>
                            <a:srgbClr val="0070C0"/>
                          </a:solidFill>
                        </a:rPr>
                        <a:t>w3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solidFill>
                            <a:srgbClr val="0070C0"/>
                          </a:solidFill>
                        </a:rPr>
                        <a:t>w4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592957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7916" y="246889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12.00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2065" y="246690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12.05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2225" y="246690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12.10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52385" y="246889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12.15</a:t>
            </a:r>
          </a:p>
        </p:txBody>
      </p:sp>
    </p:spTree>
    <p:extLst>
      <p:ext uri="{BB962C8B-B14F-4D97-AF65-F5344CB8AC3E}">
        <p14:creationId xmlns:p14="http://schemas.microsoft.com/office/powerpoint/2010/main" val="424465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515600" cy="471587"/>
          </a:xfrm>
        </p:spPr>
        <p:txBody>
          <a:bodyPr/>
          <a:lstStyle/>
          <a:p>
            <a:r>
              <a:rPr lang="en-IN" dirty="0"/>
              <a:t>Window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209" y="1399613"/>
            <a:ext cx="5211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/>
              <a:t>Sliding windows (10 min, 5 min)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IN" sz="2400" dirty="0"/>
              <a:t>Fixed sized window length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IN" sz="2400" dirty="0"/>
              <a:t>Windows are overlapped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6" y="3429001"/>
            <a:ext cx="4446401" cy="11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23" y="166313"/>
            <a:ext cx="10515600" cy="829193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ym typeface="Arial" charset="0"/>
              </a:rPr>
              <a:t>Streaming Data Processing: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76" y="1101014"/>
            <a:ext cx="10850724" cy="5616309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processing: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continuously incorporating new data to compute a result.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is unbounded and has no predetermined beginning or end. 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series of events that arrive at the stream processing system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credit card transactions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clicks on a website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sensor readings from Internet of Things devices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471587"/>
          </a:xfrm>
        </p:spPr>
        <p:txBody>
          <a:bodyPr/>
          <a:lstStyle/>
          <a:p>
            <a:r>
              <a:rPr lang="en-IN" dirty="0"/>
              <a:t>Window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220755"/>
            <a:ext cx="9098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/>
              <a:t>Session windows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Session window has a dynamic size of the window length, depending on the inputs. 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A session window starts with an input, and expands itself if following input has been received within gap duration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1" y="3909054"/>
            <a:ext cx="7689755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37" y="260144"/>
            <a:ext cx="10515600" cy="672185"/>
          </a:xfrm>
        </p:spPr>
        <p:txBody>
          <a:bodyPr/>
          <a:lstStyle/>
          <a:p>
            <a:r>
              <a:rPr lang="en-IN" sz="4400" dirty="0"/>
              <a:t>Window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022" y="1613794"/>
            <a:ext cx="10048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Count words within 10 minute windows, updating every 5 minutes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79509" y="2756925"/>
            <a:ext cx="5916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words = ... 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>
                <a:solidFill>
                  <a:srgbClr val="00B050"/>
                </a:solidFill>
              </a:rPr>
              <a:t>windowedCounts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words.groupBy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window(</a:t>
            </a:r>
            <a:r>
              <a:rPr lang="en-US" sz="1600" dirty="0" err="1">
                <a:solidFill>
                  <a:srgbClr val="00B050"/>
                </a:solidFill>
              </a:rPr>
              <a:t>words.timestamp</a:t>
            </a:r>
            <a:r>
              <a:rPr lang="en-US" sz="1600" dirty="0">
                <a:solidFill>
                  <a:srgbClr val="00B050"/>
                </a:solidFill>
              </a:rPr>
              <a:t>, "10 minutes", "5 minutes"),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words.word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).count()</a:t>
            </a:r>
            <a:endParaRPr lang="en-I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1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344A-FBDE-4BAE-833D-FBCE4E1B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97306"/>
            <a:ext cx="10972800" cy="663388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B050"/>
                </a:solidFill>
              </a:rPr>
              <a:t>Thank you!</a:t>
            </a:r>
            <a:endParaRPr lang="en-IN" sz="5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6C7B-CE69-473A-BD49-AD721856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45357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69" y="210275"/>
            <a:ext cx="10515600" cy="829193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ym typeface="Arial" charset="0"/>
              </a:rPr>
              <a:t>Stream Processing: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483" y="1152510"/>
            <a:ext cx="11207620" cy="545840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Notifications and alerting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Given some series of events, a notification or alert should be triggered if some sort of event or series of events occurs.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Real-time reporting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real-time dashboards for a employee to look at (server load, # user visiting,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data to serve in real time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web analytics product might continuously track the number of visits to each page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133" dirty="0">
                <a:latin typeface="Calibri" panose="020F0502020204030204" pitchFamily="34" charset="0"/>
                <a:cs typeface="Calibri" panose="020F0502020204030204" pitchFamily="34" charset="0"/>
              </a:rPr>
              <a:t>Online machine learning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Credit card fraud detection: company may want to continuously update a model from all customers’ behavior and test each transaction against it</a:t>
            </a:r>
          </a:p>
        </p:txBody>
      </p:sp>
    </p:spTree>
    <p:extLst>
      <p:ext uri="{BB962C8B-B14F-4D97-AF65-F5344CB8AC3E}">
        <p14:creationId xmlns:p14="http://schemas.microsoft.com/office/powerpoint/2010/main" val="16519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79" y="140677"/>
            <a:ext cx="10515600" cy="791076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ym typeface="Arial" charset="0"/>
              </a:rPr>
              <a:t>Stream Processing: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75" y="1231641"/>
            <a:ext cx="11207620" cy="545840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out-of-order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data based on event time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only to trigger some action based on a specific </a:t>
            </a:r>
            <a:r>
              <a:rPr lang="en-US" i="1" dirty="0"/>
              <a:t>sequence </a:t>
            </a:r>
            <a:r>
              <a:rPr lang="en-US" dirty="0"/>
              <a:t>of values received, say for example, 2 -&gt; 10 -&gt; 5</a:t>
            </a:r>
          </a:p>
          <a:p>
            <a:endParaRPr lang="en-US" dirty="0"/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Why this is challenging? </a:t>
            </a:r>
          </a:p>
          <a:p>
            <a:pPr lvl="1"/>
            <a:r>
              <a:rPr lang="en-US" dirty="0"/>
              <a:t>streaming system is going to receive each event </a:t>
            </a:r>
            <a:r>
              <a:rPr lang="en-IN" dirty="0"/>
              <a:t>individually</a:t>
            </a:r>
          </a:p>
          <a:p>
            <a:pPr lvl="1"/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can reach out of order because of network delay</a:t>
            </a:r>
          </a:p>
          <a:p>
            <a:pPr lvl="1"/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Volume of data is also very high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16" y="1916886"/>
            <a:ext cx="4581408" cy="1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08107"/>
            <a:ext cx="10515600" cy="650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Requirements for Stream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447801"/>
            <a:ext cx="11195051" cy="4457700"/>
          </a:xfrm>
        </p:spPr>
        <p:txBody>
          <a:bodyPr>
            <a:normAutofit/>
          </a:bodyPr>
          <a:lstStyle/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2400" dirty="0">
                <a:sym typeface="Arial" charset="0"/>
              </a:rPr>
              <a:t>Scalable to large clusters </a:t>
            </a: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endParaRPr lang="en-US" sz="2400" dirty="0">
              <a:sym typeface="Arial" charset="0"/>
            </a:endParaRP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2400" dirty="0">
                <a:sym typeface="Arial" charset="0"/>
              </a:rPr>
              <a:t>Quick response time</a:t>
            </a: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endParaRPr lang="en-US" sz="2400" dirty="0">
              <a:sym typeface="Arial" charset="0"/>
            </a:endParaRP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2400" dirty="0">
                <a:sym typeface="Arial" charset="0"/>
              </a:rPr>
              <a:t>Simple programming model </a:t>
            </a: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endParaRPr lang="en-US" sz="2400" dirty="0">
              <a:sym typeface="Arial" charset="0"/>
            </a:endParaRP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2400" dirty="0">
                <a:sym typeface="Arial" charset="0"/>
              </a:rPr>
              <a:t>Integrated batch &amp; interactive processing</a:t>
            </a:r>
          </a:p>
          <a:p>
            <a:pPr marL="285744" indent="-285744">
              <a:lnSpc>
                <a:spcPct val="120000"/>
              </a:lnSpc>
              <a:buFont typeface="Wingdings" charset="0"/>
              <a:buChar char="§"/>
              <a:defRPr/>
            </a:pPr>
            <a:endParaRPr lang="en-US" sz="2133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9" y="241490"/>
            <a:ext cx="10515600" cy="6350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ym typeface="Arial" charset="0"/>
              </a:rPr>
              <a:t>Case study: Conviva,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76349"/>
            <a:ext cx="8940800" cy="4845051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Real-time monitoring of online video metadata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HBO, ESPN, …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processing stacks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71901" y="3200400"/>
            <a:ext cx="1028700" cy="1808957"/>
            <a:chOff x="8458200" y="5105400"/>
            <a:chExt cx="3048000" cy="47244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9982200" y="5105400"/>
              <a:ext cx="0" cy="472440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9982200" y="51054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9982200" y="98298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458200" y="7543265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220" name="TextBox 15"/>
          <p:cNvSpPr txBox="1">
            <a:spLocks noChangeArrowheads="1"/>
          </p:cNvSpPr>
          <p:nvPr/>
        </p:nvSpPr>
        <p:spPr bwMode="auto">
          <a:xfrm>
            <a:off x="12192001" y="2247902"/>
            <a:ext cx="1847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6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14902" y="2974183"/>
            <a:ext cx="6685228" cy="141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693738" indent="-404813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151">
                <a:latin typeface="Calibri" panose="020F0502020204030204" pitchFamily="34" charset="0"/>
                <a:cs typeface="Calibri" panose="020F0502020204030204" pitchFamily="34" charset="0"/>
              </a:rPr>
              <a:t>Custom-built distributed stream processing system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151">
                <a:latin typeface="Calibri" panose="020F0502020204030204" pitchFamily="34" charset="0"/>
                <a:cs typeface="Calibri" panose="020F0502020204030204" pitchFamily="34" charset="0"/>
              </a:rPr>
              <a:t>1000s complex metrics on millions of video sessions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151">
                <a:latin typeface="Calibri" panose="020F0502020204030204" pitchFamily="34" charset="0"/>
                <a:cs typeface="Calibri" panose="020F0502020204030204" pitchFamily="34" charset="0"/>
              </a:rPr>
              <a:t>Requires many dozens of nodes for processing</a:t>
            </a:r>
          </a:p>
          <a:p>
            <a:pPr eaLnBrk="1" hangingPunct="1"/>
            <a:endParaRPr lang="en-US" altLang="en-US" sz="215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8076" y="4790283"/>
            <a:ext cx="5974392" cy="10852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51" dirty="0" err="1">
                <a:latin typeface="Corbel"/>
                <a:ea typeface="ヒラギノ角ゴ ProN W3" charset="0"/>
                <a:cs typeface="Corbel"/>
              </a:rPr>
              <a:t>Hadoop</a:t>
            </a:r>
            <a:r>
              <a:rPr lang="en-US" sz="2151" dirty="0">
                <a:latin typeface="Corbel"/>
                <a:ea typeface="ヒラギノ角ゴ ProN W3" charset="0"/>
                <a:cs typeface="Corbel"/>
              </a:rPr>
              <a:t> backend for offline analysis</a:t>
            </a:r>
          </a:p>
          <a:p>
            <a:pPr marL="347654" indent="-203990">
              <a:buFont typeface="Arial"/>
              <a:buChar char="•"/>
              <a:defRPr/>
            </a:pPr>
            <a:r>
              <a:rPr lang="en-US" sz="2151" dirty="0">
                <a:latin typeface="Corbel"/>
                <a:ea typeface="ヒラギノ角ゴ ProN W3" charset="0"/>
                <a:cs typeface="Corbel"/>
              </a:rPr>
              <a:t>Generating daily and monthly reports</a:t>
            </a:r>
          </a:p>
          <a:p>
            <a:pPr marL="347654" indent="-203990">
              <a:buFont typeface="Arial"/>
              <a:buChar char="•"/>
              <a:defRPr/>
            </a:pPr>
            <a:r>
              <a:rPr lang="en-US" sz="2151" b="1" dirty="0">
                <a:latin typeface="Corbel"/>
                <a:ea typeface="ヒラギノ角ゴ ProN W3" charset="0"/>
                <a:cs typeface="Corbel"/>
              </a:rPr>
              <a:t>Similar computation as the streaming system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213" y="6229341"/>
            <a:ext cx="3748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1200" dirty="0"/>
              <a:t>Slides credit: </a:t>
            </a:r>
            <a:r>
              <a:rPr lang="en-US" sz="1200" dirty="0" err="1">
                <a:sym typeface="Arial" charset="0"/>
              </a:rPr>
              <a:t>Tathagata</a:t>
            </a:r>
            <a:r>
              <a:rPr lang="en-US" sz="1200" dirty="0">
                <a:sym typeface="Arial" charset="0"/>
              </a:rPr>
              <a:t> Das, UC Berkeley</a:t>
            </a:r>
          </a:p>
        </p:txBody>
      </p:sp>
    </p:spTree>
    <p:extLst>
      <p:ext uri="{BB962C8B-B14F-4D97-AF65-F5344CB8AC3E}">
        <p14:creationId xmlns:p14="http://schemas.microsoft.com/office/powerpoint/2010/main" val="10921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95" y="209956"/>
            <a:ext cx="10972800" cy="6138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sym typeface="Arial" charset="0"/>
              </a:rPr>
              <a:t>Stateful</a:t>
            </a:r>
            <a:r>
              <a:rPr lang="en-US" dirty="0">
                <a:sym typeface="Arial" charset="0"/>
              </a:rPr>
              <a:t>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43" y="1629916"/>
            <a:ext cx="6411700" cy="3386115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1867" dirty="0">
                <a:sym typeface="Arial" charset="0"/>
              </a:rPr>
              <a:t>Traditional streaming systems have a record-at-a-time processing model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1867" dirty="0">
                <a:sym typeface="Arial" charset="0"/>
              </a:rPr>
              <a:t>Each node has mutable state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1867" dirty="0">
                <a:sym typeface="Arial" charset="0"/>
              </a:rPr>
              <a:t>For each record, update state &amp; send new records</a:t>
            </a:r>
          </a:p>
          <a:p>
            <a:pPr lvl="1">
              <a:buFont typeface="Arial" charset="0"/>
              <a:buChar char="-"/>
              <a:defRPr/>
            </a:pPr>
            <a:endParaRPr lang="en-US" sz="1867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1867" dirty="0">
                <a:sym typeface="Arial" charset="0"/>
              </a:rPr>
              <a:t>State is lost if node dies!</a:t>
            </a:r>
          </a:p>
          <a:p>
            <a:pPr>
              <a:buFont typeface="Wingdings" charset="0"/>
              <a:buChar char="§"/>
              <a:defRPr/>
            </a:pPr>
            <a:endParaRPr lang="en-US" sz="1867" dirty="0">
              <a:sym typeface="Arial" charset="0"/>
            </a:endParaRPr>
          </a:p>
        </p:txBody>
      </p:sp>
      <p:grpSp>
        <p:nvGrpSpPr>
          <p:cNvPr id="12291" name="Group 60"/>
          <p:cNvGrpSpPr>
            <a:grpSpLocks/>
          </p:cNvGrpSpPr>
          <p:nvPr/>
        </p:nvGrpSpPr>
        <p:grpSpPr bwMode="auto">
          <a:xfrm>
            <a:off x="6676767" y="2344616"/>
            <a:ext cx="4809805" cy="3595780"/>
            <a:chOff x="11784631" y="4648200"/>
            <a:chExt cx="9619674" cy="7190889"/>
          </a:xfrm>
        </p:grpSpPr>
        <p:pic>
          <p:nvPicPr>
            <p:cNvPr id="12294" name="Picture 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296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0831007" y="7050672"/>
                <a:ext cx="1362084" cy="99685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55" tIns="54428" rIns="108855" bIns="54428" anchor="ctr"/>
              <a:lstStyle/>
              <a:p>
                <a:pPr algn="ctr">
                  <a:defRPr/>
                </a:pPr>
                <a:endParaRPr lang="en-US" sz="2251">
                  <a:solidFill>
                    <a:prstClr val="black"/>
                  </a:solidFill>
                  <a:latin typeface="Calibri"/>
                  <a:cs typeface="Calibri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97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6944902" y="7931960"/>
                <a:ext cx="1360496" cy="99844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55" tIns="54428" rIns="108855" bIns="54428" anchor="ctr"/>
              <a:lstStyle/>
              <a:p>
                <a:pPr algn="ctr">
                  <a:defRPr/>
                </a:pPr>
                <a:endParaRPr lang="en-US" sz="2251">
                  <a:solidFill>
                    <a:prstClr val="black"/>
                  </a:solidFill>
                  <a:latin typeface="Calibri"/>
                  <a:cs typeface="Calibri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16944902" y="8130380"/>
                <a:ext cx="1360496" cy="0"/>
              </a:xfrm>
              <a:prstGeom prst="line">
                <a:avLst/>
              </a:prstGeom>
              <a:noFill/>
              <a:ln w="9525">
                <a:solidFill>
                  <a:srgbClr val="1884CD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12302" name="TextBox 21"/>
            <p:cNvSpPr txBox="1">
              <a:spLocks noChangeArrowheads="1"/>
            </p:cNvSpPr>
            <p:nvPr/>
          </p:nvSpPr>
          <p:spPr bwMode="auto">
            <a:xfrm>
              <a:off x="14555389" y="4648200"/>
              <a:ext cx="3671222" cy="91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855" tIns="54428" rIns="108855" bIns="5442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251" dirty="0">
                  <a:latin typeface="Calibri" panose="020F0502020204030204" pitchFamily="34" charset="0"/>
                  <a:cs typeface="Calibri" panose="020F0502020204030204" pitchFamily="34" charset="0"/>
                </a:rPr>
                <a:t>mutable state</a:t>
              </a:r>
            </a:p>
          </p:txBody>
        </p:sp>
        <p:sp>
          <p:nvSpPr>
            <p:cNvPr id="12303" name="TextBox 23"/>
            <p:cNvSpPr txBox="1">
              <a:spLocks noChangeArrowheads="1"/>
            </p:cNvSpPr>
            <p:nvPr/>
          </p:nvSpPr>
          <p:spPr bwMode="auto">
            <a:xfrm>
              <a:off x="14681678" y="7487453"/>
              <a:ext cx="2133352" cy="82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2657" rIns="0" bIns="32657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251">
                  <a:latin typeface="Calibri" panose="020F0502020204030204" pitchFamily="34" charset="0"/>
                  <a:cs typeface="Calibri" panose="020F0502020204030204" pitchFamily="34" charset="0"/>
                </a:rPr>
                <a:t>node 1</a:t>
              </a:r>
            </a:p>
          </p:txBody>
        </p:sp>
        <p:sp>
          <p:nvSpPr>
            <p:cNvPr id="12304" name="TextBox 24"/>
            <p:cNvSpPr txBox="1">
              <a:spLocks noChangeArrowheads="1"/>
            </p:cNvSpPr>
            <p:nvPr/>
          </p:nvSpPr>
          <p:spPr bwMode="auto">
            <a:xfrm>
              <a:off x="18821400" y="9060691"/>
              <a:ext cx="2133352" cy="824581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2657" rIns="0" bIns="32657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251">
                  <a:latin typeface="Calibri" panose="020F0502020204030204" pitchFamily="34" charset="0"/>
                  <a:cs typeface="Calibri" panose="020F0502020204030204" pitchFamily="34" charset="0"/>
                </a:rPr>
                <a:t>node 3</a:t>
              </a:r>
            </a:p>
          </p:txBody>
        </p:sp>
        <p:sp>
          <p:nvSpPr>
            <p:cNvPr id="12305" name="TextBox 25"/>
            <p:cNvSpPr txBox="1">
              <a:spLocks noChangeArrowheads="1"/>
            </p:cNvSpPr>
            <p:nvPr/>
          </p:nvSpPr>
          <p:spPr bwMode="auto">
            <a:xfrm>
              <a:off x="11784631" y="5786570"/>
              <a:ext cx="1969303" cy="1605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54428" rIns="108855" bIns="5442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251" dirty="0">
                  <a:latin typeface="Calibri" panose="020F0502020204030204" pitchFamily="34" charset="0"/>
                  <a:cs typeface="Calibri" panose="020F0502020204030204" pitchFamily="34" charset="0"/>
                </a:rPr>
                <a:t>input </a:t>
              </a:r>
            </a:p>
            <a:p>
              <a:pPr algn="ctr" eaLnBrk="1" hangingPunct="1"/>
              <a:r>
                <a:rPr lang="en-US" altLang="en-US" sz="2251" dirty="0">
                  <a:latin typeface="Calibri" panose="020F0502020204030204" pitchFamily="34" charset="0"/>
                  <a:cs typeface="Calibri" panose="020F0502020204030204" pitchFamily="34" charset="0"/>
                </a:rPr>
                <a:t>records</a:t>
              </a:r>
            </a:p>
          </p:txBody>
        </p:sp>
        <p:pic>
          <p:nvPicPr>
            <p:cNvPr id="12307" name="Picture 29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8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0792907" y="10568245"/>
                <a:ext cx="1360496" cy="9984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55" tIns="54428" rIns="108855" bIns="54428" anchor="ctr"/>
              <a:lstStyle/>
              <a:p>
                <a:pPr algn="ctr">
                  <a:defRPr/>
                </a:pPr>
                <a:endParaRPr lang="en-US" sz="2251">
                  <a:solidFill>
                    <a:prstClr val="black"/>
                  </a:solidFill>
                  <a:latin typeface="Calibri"/>
                  <a:cs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10" name="TextBox 36"/>
            <p:cNvSpPr txBox="1">
              <a:spLocks noChangeArrowheads="1"/>
            </p:cNvSpPr>
            <p:nvPr/>
          </p:nvSpPr>
          <p:spPr bwMode="auto">
            <a:xfrm>
              <a:off x="14661954" y="11014508"/>
              <a:ext cx="2133352" cy="82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2657" rIns="0" bIns="32657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251">
                  <a:latin typeface="Calibri" panose="020F0502020204030204" pitchFamily="34" charset="0"/>
                  <a:cs typeface="Calibri" panose="020F0502020204030204" pitchFamily="34" charset="0"/>
                </a:rPr>
                <a:t>node 2</a:t>
              </a:r>
            </a:p>
          </p:txBody>
        </p:sp>
        <p:sp>
          <p:nvSpPr>
            <p:cNvPr id="12312" name="TextBox 48"/>
            <p:cNvSpPr txBox="1">
              <a:spLocks noChangeArrowheads="1"/>
            </p:cNvSpPr>
            <p:nvPr/>
          </p:nvSpPr>
          <p:spPr bwMode="auto">
            <a:xfrm>
              <a:off x="11849266" y="9367968"/>
              <a:ext cx="1969303" cy="1605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54428" rIns="108855" bIns="5442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251">
                  <a:latin typeface="Calibri" panose="020F0502020204030204" pitchFamily="34" charset="0"/>
                  <a:cs typeface="Calibri" panose="020F0502020204030204" pitchFamily="34" charset="0"/>
                </a:rPr>
                <a:t>input </a:t>
              </a:r>
            </a:p>
            <a:p>
              <a:pPr algn="ctr" eaLnBrk="1" hangingPunct="1"/>
              <a:r>
                <a:rPr lang="en-US" altLang="en-US" sz="2251">
                  <a:latin typeface="Calibri" panose="020F0502020204030204" pitchFamily="34" charset="0"/>
                  <a:cs typeface="Calibri" panose="020F0502020204030204" pitchFamily="34" charset="0"/>
                </a:rPr>
                <a:t>records</a:t>
              </a:r>
            </a:p>
          </p:txBody>
        </p:sp>
      </p:grp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08855" tIns="54428" rIns="108855" bIns="54428" rtlCol="0" anchor="ctr" anchorCtr="0">
            <a:noAutofit/>
          </a:bodyPr>
          <a:lstStyle>
            <a:lvl1pPr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65" indent="-142871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486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080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674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269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863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457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051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BC22D9D3-2529-4AC1-ABDD-DF2E5A129C0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cxnSp>
        <p:nvCxnSpPr>
          <p:cNvPr id="5" name="Straight Arrow Connector 4"/>
          <p:cNvCxnSpPr>
            <a:stCxn id="12305" idx="3"/>
          </p:cNvCxnSpPr>
          <p:nvPr/>
        </p:nvCxnSpPr>
        <p:spPr>
          <a:xfrm>
            <a:off x="7660321" y="3315147"/>
            <a:ext cx="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2312" idx="3"/>
          </p:cNvCxnSpPr>
          <p:nvPr/>
        </p:nvCxnSpPr>
        <p:spPr>
          <a:xfrm>
            <a:off x="7692638" y="5106013"/>
            <a:ext cx="57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295" idx="3"/>
            <a:endCxn id="12294" idx="1"/>
          </p:cNvCxnSpPr>
          <p:nvPr/>
        </p:nvCxnSpPr>
        <p:spPr>
          <a:xfrm>
            <a:off x="9427620" y="3375877"/>
            <a:ext cx="773296" cy="80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307" idx="3"/>
            <a:endCxn id="12294" idx="1"/>
          </p:cNvCxnSpPr>
          <p:nvPr/>
        </p:nvCxnSpPr>
        <p:spPr>
          <a:xfrm flipV="1">
            <a:off x="9406863" y="4183118"/>
            <a:ext cx="794053" cy="97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294" idx="3"/>
          </p:cNvCxnSpPr>
          <p:nvPr/>
        </p:nvCxnSpPr>
        <p:spPr>
          <a:xfrm flipV="1">
            <a:off x="11486572" y="4176661"/>
            <a:ext cx="529035" cy="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rved Down Arrow 38"/>
          <p:cNvSpPr/>
          <p:nvPr/>
        </p:nvSpPr>
        <p:spPr>
          <a:xfrm rot="19819489">
            <a:off x="8154443" y="2732607"/>
            <a:ext cx="670831" cy="228127"/>
          </a:xfrm>
          <a:prstGeom prst="curved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 rot="19819489">
            <a:off x="8120548" y="4485189"/>
            <a:ext cx="670831" cy="228127"/>
          </a:xfrm>
          <a:prstGeom prst="curved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 rot="19819489">
            <a:off x="10257120" y="3421801"/>
            <a:ext cx="670831" cy="228127"/>
          </a:xfrm>
          <a:prstGeom prst="curved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564904"/>
            <a:ext cx="109728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800" dirty="0">
                <a:solidFill>
                  <a:srgbClr val="D53E85"/>
                </a:solidFill>
                <a:sym typeface="Arial" charset="0"/>
              </a:rPr>
              <a:t>Distributed Stream Processing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65" indent="-142871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486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080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674" indent="-114297" eaLnBrk="0" hangingPunct="0"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269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863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457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051" indent="-114297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85D7FC6-23E6-4535-9F27-397982F22CB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anor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1460</Words>
  <Application>Microsoft Office PowerPoint</Application>
  <PresentationFormat>Widescreen</PresentationFormat>
  <Paragraphs>292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Century Schoolbook</vt:lpstr>
      <vt:lpstr>Corbel</vt:lpstr>
      <vt:lpstr>Gill Sans</vt:lpstr>
      <vt:lpstr>Quicksand</vt:lpstr>
      <vt:lpstr>Wingdings</vt:lpstr>
      <vt:lpstr>ヒラギノ角ゴ ProN W3</vt:lpstr>
      <vt:lpstr>Office Theme</vt:lpstr>
      <vt:lpstr>Eleanor template</vt:lpstr>
      <vt:lpstr>Big Data Processing</vt:lpstr>
      <vt:lpstr>   Topics</vt:lpstr>
      <vt:lpstr>Streaming Data Processing: Overview</vt:lpstr>
      <vt:lpstr>Stream Processing: Use Cases</vt:lpstr>
      <vt:lpstr>Stream Processing: Issues</vt:lpstr>
      <vt:lpstr>Requirements for Stream Processing System</vt:lpstr>
      <vt:lpstr>Case study: Conviva, Inc.</vt:lpstr>
      <vt:lpstr>Stateful Stream Processing</vt:lpstr>
      <vt:lpstr>Distributed Stream Processing</vt:lpstr>
      <vt:lpstr>Discretized Stream Processing </vt:lpstr>
      <vt:lpstr>Discretized Stream Processing </vt:lpstr>
      <vt:lpstr>Spark Streaming Context</vt:lpstr>
      <vt:lpstr>Example: Find hashtags from Twitter </vt:lpstr>
      <vt:lpstr>Key concepts</vt:lpstr>
      <vt:lpstr>Example: Count the hashtags</vt:lpstr>
      <vt:lpstr>Windowed computations</vt:lpstr>
      <vt:lpstr>Window Operations</vt:lpstr>
      <vt:lpstr>Structured Stream Processing</vt:lpstr>
      <vt:lpstr>Structured Stream in Spark: Overview</vt:lpstr>
      <vt:lpstr>Stream as Unbounded Table</vt:lpstr>
      <vt:lpstr>Output Modes</vt:lpstr>
      <vt:lpstr>Querying on Structured Stream: Example</vt:lpstr>
      <vt:lpstr>Creating streaming DataFrames</vt:lpstr>
      <vt:lpstr>Streaming DataFrames: Input Sources</vt:lpstr>
      <vt:lpstr>Input Sources: Reading from socket</vt:lpstr>
      <vt:lpstr>Basic Operations of Stream Dataframes</vt:lpstr>
      <vt:lpstr>Window operations on Structured Streaming</vt:lpstr>
      <vt:lpstr>Window Operation Types</vt:lpstr>
      <vt:lpstr>Window Operations</vt:lpstr>
      <vt:lpstr>Window Operations</vt:lpstr>
      <vt:lpstr>Window Operations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799</cp:revision>
  <dcterms:created xsi:type="dcterms:W3CDTF">2020-05-13T23:12:08Z</dcterms:created>
  <dcterms:modified xsi:type="dcterms:W3CDTF">2024-04-10T01:48:41Z</dcterms:modified>
  <cp:contentStatus/>
</cp:coreProperties>
</file>