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6" r:id="rId4"/>
    <p:sldId id="277" r:id="rId5"/>
    <p:sldId id="376" r:id="rId6"/>
    <p:sldId id="377" r:id="rId7"/>
    <p:sldId id="378" r:id="rId8"/>
    <p:sldId id="379" r:id="rId9"/>
    <p:sldId id="290" r:id="rId10"/>
    <p:sldId id="292" r:id="rId11"/>
    <p:sldId id="338" r:id="rId12"/>
    <p:sldId id="339" r:id="rId13"/>
    <p:sldId id="34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192" y="212399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Gill Sans"/>
                <a:cs typeface="Gill Sans"/>
              </a:rPr>
              <a:t>What is big data?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Gill Sans"/>
              <a:cs typeface="Gill Sans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Gill Sans"/>
                <a:cs typeface="Gill Sans"/>
              </a:rPr>
              <a:t>Why big data?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Gill Sans"/>
              <a:cs typeface="Gill Sans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Gill Sans"/>
                <a:cs typeface="Gill Sans"/>
              </a:rPr>
              <a:t>How to deal with big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7511" y="21223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Gill Sans"/>
                <a:cs typeface="Gill Sans"/>
              </a:rPr>
              <a:t>Ubiquitous Questions!!!</a:t>
            </a:r>
          </a:p>
        </p:txBody>
      </p:sp>
    </p:spTree>
    <p:extLst>
      <p:ext uri="{BB962C8B-B14F-4D97-AF65-F5344CB8AC3E}">
        <p14:creationId xmlns:p14="http://schemas.microsoft.com/office/powerpoint/2010/main" val="75010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data? </a:t>
            </a:r>
            <a:endParaRPr lang="en-IN" dirty="0"/>
          </a:p>
        </p:txBody>
      </p:sp>
      <p:grpSp>
        <p:nvGrpSpPr>
          <p:cNvPr id="4" name="Group 23"/>
          <p:cNvGrpSpPr/>
          <p:nvPr/>
        </p:nvGrpSpPr>
        <p:grpSpPr>
          <a:xfrm>
            <a:off x="939799" y="1790671"/>
            <a:ext cx="9407849" cy="2031325"/>
            <a:chOff x="228600" y="300335"/>
            <a:chExt cx="7417567" cy="2031325"/>
          </a:xfrm>
        </p:grpSpPr>
        <p:pic>
          <p:nvPicPr>
            <p:cNvPr id="5" name="Picture 4" descr="google-logo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300335"/>
              <a:ext cx="2198182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3018822" y="300335"/>
              <a:ext cx="4627345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  <a:latin typeface="Gill Sans"/>
                  <a:cs typeface="Gill Sans"/>
                </a:rPr>
                <a:t>Processes 20 PB a day (2008)</a:t>
              </a:r>
            </a:p>
            <a:p>
              <a:endParaRPr lang="en-US" dirty="0">
                <a:solidFill>
                  <a:srgbClr val="FF6600"/>
                </a:solidFill>
                <a:latin typeface="Gill Sans"/>
                <a:cs typeface="Gill Sans"/>
              </a:endParaRPr>
            </a:p>
            <a:p>
              <a:r>
                <a:rPr lang="en-US" dirty="0">
                  <a:solidFill>
                    <a:srgbClr val="FF6600"/>
                  </a:solidFill>
                  <a:latin typeface="Gill Sans"/>
                  <a:cs typeface="Gill Sans"/>
                </a:rPr>
                <a:t>Crawls 20B web pages a day (2012)</a:t>
              </a:r>
            </a:p>
            <a:p>
              <a:endParaRPr lang="en-US" dirty="0">
                <a:solidFill>
                  <a:srgbClr val="FF6600"/>
                </a:solidFill>
                <a:latin typeface="Gill Sans"/>
                <a:cs typeface="Gill Sans"/>
              </a:endParaRPr>
            </a:p>
            <a:p>
              <a:r>
                <a:rPr lang="en-US" dirty="0">
                  <a:solidFill>
                    <a:srgbClr val="FF6600"/>
                  </a:solidFill>
                  <a:latin typeface="Gill Sans"/>
                  <a:cs typeface="Gill Sans"/>
                </a:rPr>
                <a:t>Search index is 100+ PB (5/2014)</a:t>
              </a:r>
            </a:p>
            <a:p>
              <a:endParaRPr lang="en-US" dirty="0">
                <a:solidFill>
                  <a:srgbClr val="FF6600"/>
                </a:solidFill>
                <a:latin typeface="Gill Sans"/>
                <a:cs typeface="Gill Sans"/>
              </a:endParaRPr>
            </a:p>
            <a:p>
              <a:r>
                <a:rPr lang="en-US" dirty="0" err="1">
                  <a:solidFill>
                    <a:srgbClr val="FF6600"/>
                  </a:solidFill>
                  <a:latin typeface="Gill Sans"/>
                  <a:cs typeface="Gill Sans"/>
                </a:rPr>
                <a:t>Bigtable</a:t>
              </a:r>
              <a:r>
                <a:rPr lang="en-US" dirty="0">
                  <a:solidFill>
                    <a:srgbClr val="FF6600"/>
                  </a:solidFill>
                  <a:latin typeface="Gill Sans"/>
                  <a:cs typeface="Gill Sans"/>
                </a:rPr>
                <a:t> serves 2000 petabytes, 600M QPS (5/2014)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48" y="4367092"/>
            <a:ext cx="563817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data? </a:t>
            </a:r>
            <a:endParaRPr lang="en-IN" dirty="0"/>
          </a:p>
        </p:txBody>
      </p:sp>
      <p:grpSp>
        <p:nvGrpSpPr>
          <p:cNvPr id="8" name="Group 24"/>
          <p:cNvGrpSpPr/>
          <p:nvPr/>
        </p:nvGrpSpPr>
        <p:grpSpPr>
          <a:xfrm>
            <a:off x="1905000" y="1981200"/>
            <a:ext cx="4267200" cy="999530"/>
            <a:chOff x="381000" y="1673662"/>
            <a:chExt cx="4267200" cy="999530"/>
          </a:xfrm>
        </p:grpSpPr>
        <p:pic>
          <p:nvPicPr>
            <p:cNvPr id="9" name="Picture 8" descr="ebay-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73662"/>
              <a:ext cx="1905000" cy="79295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209800" y="1749862"/>
              <a:ext cx="2438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"/>
                  <a:cs typeface="Gill Sans"/>
                </a:rPr>
                <a:t>Hadoop: 10K nodes, 150K cores, 150 PB (4/2014)</a:t>
              </a:r>
            </a:p>
          </p:txBody>
        </p:sp>
      </p:grpSp>
      <p:grpSp>
        <p:nvGrpSpPr>
          <p:cNvPr id="11" name="Group 28"/>
          <p:cNvGrpSpPr/>
          <p:nvPr/>
        </p:nvGrpSpPr>
        <p:grpSpPr>
          <a:xfrm>
            <a:off x="1909618" y="3940850"/>
            <a:ext cx="4648200" cy="1037054"/>
            <a:chOff x="381000" y="3429000"/>
            <a:chExt cx="4648200" cy="1037054"/>
          </a:xfrm>
        </p:grpSpPr>
        <p:pic>
          <p:nvPicPr>
            <p:cNvPr id="12" name="Picture 11" descr="aws-logo-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429000"/>
              <a:ext cx="2092377" cy="8509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438400" y="3542724"/>
              <a:ext cx="2590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  <a:latin typeface="Gill Sans"/>
                  <a:cs typeface="Gill Sans"/>
                </a:rPr>
                <a:t>S3: 2T objects, 1.1M request/second (4/2013)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8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data? </a:t>
            </a:r>
            <a:endParaRPr lang="en-IN" dirty="0"/>
          </a:p>
        </p:txBody>
      </p:sp>
      <p:grpSp>
        <p:nvGrpSpPr>
          <p:cNvPr id="14" name="Group 28"/>
          <p:cNvGrpSpPr/>
          <p:nvPr/>
        </p:nvGrpSpPr>
        <p:grpSpPr>
          <a:xfrm>
            <a:off x="838200" y="2043545"/>
            <a:ext cx="4572000" cy="838200"/>
            <a:chOff x="533400" y="3200400"/>
            <a:chExt cx="4572000" cy="838200"/>
          </a:xfrm>
        </p:grpSpPr>
        <p:pic>
          <p:nvPicPr>
            <p:cNvPr id="15" name="Picture 14" descr="faceboo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7627" y="3200400"/>
              <a:ext cx="2227773" cy="8382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33400" y="3276600"/>
              <a:ext cx="2438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Gill Sans"/>
                  <a:cs typeface="Gill Sans"/>
                </a:rPr>
                <a:t>300 PB data in Hive + </a:t>
              </a:r>
              <a:br>
                <a:rPr lang="en-US" dirty="0">
                  <a:solidFill>
                    <a:srgbClr val="002060"/>
                  </a:solidFill>
                  <a:latin typeface="Gill Sans"/>
                  <a:cs typeface="Gill Sans"/>
                </a:rPr>
              </a:br>
              <a:r>
                <a:rPr lang="en-US" dirty="0">
                  <a:solidFill>
                    <a:srgbClr val="002060"/>
                  </a:solidFill>
                  <a:latin typeface="Gill Sans"/>
                  <a:cs typeface="Gill Sans"/>
                </a:rPr>
                <a:t>600 TB/day (4/2014)</a:t>
              </a:r>
            </a:p>
          </p:txBody>
        </p:sp>
      </p:grpSp>
      <p:grpSp>
        <p:nvGrpSpPr>
          <p:cNvPr id="17" name="Group 26"/>
          <p:cNvGrpSpPr/>
          <p:nvPr/>
        </p:nvGrpSpPr>
        <p:grpSpPr>
          <a:xfrm>
            <a:off x="1040424" y="4054763"/>
            <a:ext cx="3866394" cy="1524000"/>
            <a:chOff x="5031483" y="2286000"/>
            <a:chExt cx="3866394" cy="1524000"/>
          </a:xfrm>
        </p:grpSpPr>
        <p:pic>
          <p:nvPicPr>
            <p:cNvPr id="18" name="Picture 17" descr="200px-CERN_logo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0669" y="2286000"/>
              <a:ext cx="1547208" cy="1524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31483" y="2492514"/>
              <a:ext cx="22429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  <a:latin typeface="Gill Sans"/>
                  <a:cs typeface="Gill Sans"/>
                </a:rPr>
                <a:t>LHC: ~15 PB a year</a:t>
              </a:r>
              <a:br>
                <a:rPr lang="en-US" dirty="0">
                  <a:solidFill>
                    <a:srgbClr val="0070C0"/>
                  </a:solidFill>
                  <a:latin typeface="Gill Sans"/>
                  <a:cs typeface="Gill Sans"/>
                </a:rPr>
              </a:br>
              <a:endParaRPr lang="en-US" dirty="0">
                <a:solidFill>
                  <a:srgbClr val="0070C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20" name="Group 29"/>
          <p:cNvGrpSpPr/>
          <p:nvPr/>
        </p:nvGrpSpPr>
        <p:grpSpPr>
          <a:xfrm>
            <a:off x="7120082" y="3061186"/>
            <a:ext cx="3276600" cy="993577"/>
            <a:chOff x="5562600" y="439578"/>
            <a:chExt cx="3276600" cy="993577"/>
          </a:xfrm>
        </p:grpSpPr>
        <p:pic>
          <p:nvPicPr>
            <p:cNvPr id="21" name="Picture 20" descr="jpmc_logo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600" y="439578"/>
              <a:ext cx="3200400" cy="34046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978609" y="786824"/>
              <a:ext cx="28605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  <a:latin typeface="Gill Sans"/>
                  <a:cs typeface="Gill Sans"/>
                </a:rPr>
                <a:t>150 PB on 50k+ servers </a:t>
              </a:r>
              <a:br>
                <a:rPr lang="en-US" dirty="0">
                  <a:solidFill>
                    <a:srgbClr val="0070C0"/>
                  </a:solidFill>
                  <a:latin typeface="Gill Sans"/>
                  <a:cs typeface="Gill Sans"/>
                </a:rPr>
              </a:br>
              <a:r>
                <a:rPr lang="en-US" dirty="0">
                  <a:solidFill>
                    <a:srgbClr val="0070C0"/>
                  </a:solidFill>
                  <a:latin typeface="Gill Sans"/>
                  <a:cs typeface="Gill Sans"/>
                </a:rPr>
                <a:t>running 15k apps (6/2011)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42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510"/>
            <a:ext cx="10515600" cy="48284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Course Information</a:t>
            </a:r>
          </a:p>
          <a:p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7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 (Must)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44" y="1240929"/>
            <a:ext cx="10515600" cy="5124360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Knowledge of Data Structures</a:t>
            </a:r>
          </a:p>
          <a:p>
            <a:endParaRPr lang="en-IN" dirty="0"/>
          </a:p>
          <a:p>
            <a:r>
              <a:rPr lang="en-IN" dirty="0"/>
              <a:t>Knowledge of Algorithm Design</a:t>
            </a:r>
          </a:p>
          <a:p>
            <a:endParaRPr lang="en-IN" dirty="0"/>
          </a:p>
          <a:p>
            <a:r>
              <a:rPr lang="en-IN" dirty="0"/>
              <a:t>Python Programming </a:t>
            </a:r>
          </a:p>
          <a:p>
            <a:endParaRPr lang="en-IN" dirty="0"/>
          </a:p>
          <a:p>
            <a:r>
              <a:rPr lang="en-IN" dirty="0"/>
              <a:t>Everything will be done on Linux system</a:t>
            </a:r>
          </a:p>
        </p:txBody>
      </p:sp>
    </p:spTree>
    <p:extLst>
      <p:ext uri="{BB962C8B-B14F-4D97-AF65-F5344CB8AC3E}">
        <p14:creationId xmlns:p14="http://schemas.microsoft.com/office/powerpoint/2010/main" val="34971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01863" y="2469903"/>
          <a:ext cx="6852490" cy="203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490">
                  <a:extLst>
                    <a:ext uri="{9D8B030D-6E8A-4147-A177-3AD203B41FA5}">
                      <a16:colId xmlns:a16="http://schemas.microsoft.com/office/drawing/2014/main" val="3571513758"/>
                    </a:ext>
                  </a:extLst>
                </a:gridCol>
              </a:tblGrid>
              <a:tr h="369879">
                <a:tc>
                  <a:txBody>
                    <a:bodyPr/>
                    <a:lstStyle/>
                    <a:p>
                      <a:r>
                        <a:rPr lang="en-IN" sz="2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74579"/>
                  </a:ext>
                </a:extLst>
              </a:tr>
              <a:tr h="525703">
                <a:tc>
                  <a:txBody>
                    <a:bodyPr/>
                    <a:lstStyle/>
                    <a:p>
                      <a:r>
                        <a:rPr lang="en-IN" sz="2400" dirty="0" err="1"/>
                        <a:t>Midsem</a:t>
                      </a:r>
                      <a:r>
                        <a:rPr lang="en-IN" sz="2400" dirty="0"/>
                        <a:t> + </a:t>
                      </a:r>
                      <a:r>
                        <a:rPr lang="en-IN" sz="2400" dirty="0" err="1"/>
                        <a:t>endsem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10929"/>
                  </a:ext>
                </a:extLst>
              </a:tr>
              <a:tr h="525703">
                <a:tc>
                  <a:txBody>
                    <a:bodyPr/>
                    <a:lstStyle/>
                    <a:p>
                      <a:r>
                        <a:rPr lang="en-IN" sz="2400" dirty="0"/>
                        <a:t>In Class surprise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79276"/>
                  </a:ext>
                </a:extLst>
              </a:tr>
              <a:tr h="525703">
                <a:tc>
                  <a:txBody>
                    <a:bodyPr/>
                    <a:lstStyle/>
                    <a:p>
                      <a:r>
                        <a:rPr lang="en-IN" sz="2400" dirty="0"/>
                        <a:t>Programming</a:t>
                      </a:r>
                      <a:r>
                        <a:rPr lang="en-IN" sz="2400" baseline="0" dirty="0"/>
                        <a:t> Assignment (at least 40% credit)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7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7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2ACA-7B85-4BE8-ACE4-BCD2B5DD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1" y="314960"/>
            <a:ext cx="10515600" cy="732155"/>
          </a:xfrm>
        </p:spPr>
        <p:txBody>
          <a:bodyPr>
            <a:noAutofit/>
          </a:bodyPr>
          <a:lstStyle/>
          <a:p>
            <a:r>
              <a:rPr lang="en-IN" sz="4800" b="1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A234D-A104-4E42-8745-9836323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Attendance is MANDATORY</a:t>
            </a:r>
          </a:p>
          <a:p>
            <a:pPr marL="0" indent="0">
              <a:buNone/>
            </a:pPr>
            <a:endParaRPr lang="en-I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I will de-register if your attendance is below 70%</a:t>
            </a:r>
          </a:p>
        </p:txBody>
      </p:sp>
    </p:spTree>
    <p:extLst>
      <p:ext uri="{BB962C8B-B14F-4D97-AF65-F5344CB8AC3E}">
        <p14:creationId xmlns:p14="http://schemas.microsoft.com/office/powerpoint/2010/main" val="347810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3AB9-1B46-4E35-A53F-3DBAB419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5" y="293408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Main Flavour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9431-D1ED-4361-A0FD-81DD3A7E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/>
          <a:p>
            <a:r>
              <a:rPr lang="en-IN" sz="3600" dirty="0"/>
              <a:t>This is a programming heavy course </a:t>
            </a:r>
          </a:p>
          <a:p>
            <a:endParaRPr lang="en-IN" sz="3600" dirty="0"/>
          </a:p>
          <a:p>
            <a:r>
              <a:rPr lang="en-IN" sz="3600" dirty="0"/>
              <a:t>Needs advanced programming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If you do not have good programming skill and knowledge of algorithm design you will struggle</a:t>
            </a:r>
          </a:p>
        </p:txBody>
      </p:sp>
    </p:spTree>
    <p:extLst>
      <p:ext uri="{BB962C8B-B14F-4D97-AF65-F5344CB8AC3E}">
        <p14:creationId xmlns:p14="http://schemas.microsoft.com/office/powerpoint/2010/main" val="283488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D274-746D-49D1-8AE1-67E8A910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AE24-DD72-44EA-94E3-0EB7546E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submission will be through </a:t>
            </a:r>
            <a:r>
              <a:rPr lang="en-IN" dirty="0" err="1"/>
              <a:t>moodle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Assignments to be solved individually</a:t>
            </a:r>
          </a:p>
          <a:p>
            <a:endParaRPr lang="en-IN" dirty="0"/>
          </a:p>
          <a:p>
            <a:r>
              <a:rPr lang="en-IN" dirty="0"/>
              <a:t>Evaluation: </a:t>
            </a:r>
          </a:p>
          <a:p>
            <a:pPr lvl="1"/>
            <a:r>
              <a:rPr lang="en-IN" sz="2800" b="1" dirty="0">
                <a:solidFill>
                  <a:srgbClr val="FF0000"/>
                </a:solidFill>
              </a:rPr>
              <a:t>If your program does not run correctly, you will get ZERO credit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4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997C-5F9C-42EC-A205-F24103FE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Plagiarism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63A4-8F59-4BD4-8E1B-426A41A3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Significant Amount of Negative Marking for copying solution from web / from friends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Last year’s policy: If assignment marks is 10, then you will get -10.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Assignments will be created in such a way CHATGPT (even the best AI system) will be of no use </a:t>
            </a:r>
          </a:p>
          <a:p>
            <a:pPr lvl="1"/>
            <a:endParaRPr lang="en-IN" b="1" dirty="0">
              <a:solidFill>
                <a:srgbClr val="FF0000"/>
              </a:solidFill>
            </a:endParaRPr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DO NOT WASTE YOUR TIME ON THIS</a:t>
            </a:r>
          </a:p>
        </p:txBody>
      </p:sp>
    </p:spTree>
    <p:extLst>
      <p:ext uri="{BB962C8B-B14F-4D97-AF65-F5344CB8AC3E}">
        <p14:creationId xmlns:p14="http://schemas.microsoft.com/office/powerpoint/2010/main" val="102566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584937"/>
            <a:ext cx="9144000" cy="925025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Introduction to Big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2327" y="5911273"/>
            <a:ext cx="99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Acknowledgements:</a:t>
            </a:r>
            <a:r>
              <a:rPr lang="en-US" dirty="0"/>
              <a:t> Some of the slides are taken from Jimmy Lin, University of Waterloo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2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309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Gill Sans</vt:lpstr>
      <vt:lpstr>Office Theme</vt:lpstr>
      <vt:lpstr>Big Data Processing</vt:lpstr>
      <vt:lpstr>PowerPoint Presentation</vt:lpstr>
      <vt:lpstr>Prerequisites (Must)</vt:lpstr>
      <vt:lpstr>Evaluation Policy</vt:lpstr>
      <vt:lpstr>Attendance</vt:lpstr>
      <vt:lpstr>Main Flavour of the Course</vt:lpstr>
      <vt:lpstr>Assignments</vt:lpstr>
      <vt:lpstr>Plagiarism Policy</vt:lpstr>
      <vt:lpstr>Introduction to Big Data</vt:lpstr>
      <vt:lpstr>PowerPoint Presentation</vt:lpstr>
      <vt:lpstr>How much data? </vt:lpstr>
      <vt:lpstr>How much data? </vt:lpstr>
      <vt:lpstr>How much data?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410</cp:revision>
  <dcterms:created xsi:type="dcterms:W3CDTF">2020-05-13T23:12:08Z</dcterms:created>
  <dcterms:modified xsi:type="dcterms:W3CDTF">2024-01-10T09:10:20Z</dcterms:modified>
</cp:coreProperties>
</file>