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93" r:id="rId3"/>
    <p:sldId id="492" r:id="rId4"/>
    <p:sldId id="476" r:id="rId5"/>
    <p:sldId id="480" r:id="rId6"/>
    <p:sldId id="452" r:id="rId7"/>
    <p:sldId id="453" r:id="rId8"/>
    <p:sldId id="503" r:id="rId9"/>
    <p:sldId id="295" r:id="rId10"/>
    <p:sldId id="473" r:id="rId11"/>
    <p:sldId id="474" r:id="rId12"/>
    <p:sldId id="294" r:id="rId13"/>
    <p:sldId id="475" r:id="rId14"/>
    <p:sldId id="293" r:id="rId15"/>
    <p:sldId id="292" r:id="rId16"/>
    <p:sldId id="298" r:id="rId17"/>
    <p:sldId id="301" r:id="rId18"/>
    <p:sldId id="302" r:id="rId19"/>
    <p:sldId id="300" r:id="rId20"/>
    <p:sldId id="352" r:id="rId21"/>
    <p:sldId id="290" r:id="rId22"/>
    <p:sldId id="289" r:id="rId23"/>
    <p:sldId id="304" r:id="rId24"/>
    <p:sldId id="306" r:id="rId25"/>
    <p:sldId id="316" r:id="rId26"/>
    <p:sldId id="315" r:id="rId27"/>
    <p:sldId id="308" r:id="rId28"/>
    <p:sldId id="317" r:id="rId29"/>
    <p:sldId id="477" r:id="rId30"/>
    <p:sldId id="478" r:id="rId31"/>
    <p:sldId id="479" r:id="rId32"/>
    <p:sldId id="502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593648-B6B4-48DF-B44C-E3693731EC7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DBA1-033E-41CC-A1C3-2245F7B3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537D-964D-4322-A986-58568DA1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49"/>
            <a:ext cx="10824882" cy="4705214"/>
          </a:xfrm>
        </p:spPr>
        <p:txBody>
          <a:bodyPr/>
          <a:lstStyle/>
          <a:p>
            <a:r>
              <a:rPr lang="en-US" b="0" dirty="0"/>
              <a:t>A </a:t>
            </a:r>
            <a:r>
              <a:rPr lang="en-US" b="0" i="1" dirty="0"/>
              <a:t>thread</a:t>
            </a:r>
            <a:r>
              <a:rPr lang="en-US" b="0" dirty="0"/>
              <a:t> is a single sequential flow of control within a program</a:t>
            </a:r>
          </a:p>
          <a:p>
            <a:pPr lvl="1"/>
            <a:r>
              <a:rPr lang="en-US" dirty="0"/>
              <a:t>A thread can’t run on its own</a:t>
            </a:r>
          </a:p>
          <a:p>
            <a:pPr lvl="1"/>
            <a:r>
              <a:rPr lang="en-US" dirty="0"/>
              <a:t>It must run within a program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200E1-554B-40B9-A870-3F0328A1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66" y="3294956"/>
            <a:ext cx="2894010" cy="21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2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8B5-3C72-49B1-9D72-0D273825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multithreading?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4402-FA95-4C96-8CAD-4A2932C3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Multiple threads running at the same time and performing different tasks in a single program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63BE-5258-4AB2-AB6A-785F9E6B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66" y="3204297"/>
            <a:ext cx="3978276" cy="25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Multithreading?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Better, more abstract, more modular way of solving a problem</a:t>
            </a:r>
          </a:p>
          <a:p>
            <a:r>
              <a:rPr lang="en-US" dirty="0"/>
              <a:t>Separate computation from I/O</a:t>
            </a:r>
          </a:p>
          <a:p>
            <a:r>
              <a:rPr lang="en-US" dirty="0"/>
              <a:t>Take advantage of multiprocessors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B1016-AD4E-42AD-93B6-77EF2EDB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74" y="3505566"/>
            <a:ext cx="5131426" cy="29873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Multiprocessors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289" name="Group 1"/>
          <p:cNvGrpSpPr>
            <a:grpSpLocks noChangeAspect="1"/>
          </p:cNvGrpSpPr>
          <p:nvPr/>
        </p:nvGrpSpPr>
        <p:grpSpPr bwMode="auto">
          <a:xfrm>
            <a:off x="2387034" y="1501875"/>
            <a:ext cx="6359305" cy="3258163"/>
            <a:chOff x="3108" y="1794"/>
            <a:chExt cx="9400" cy="4952"/>
          </a:xfrm>
        </p:grpSpPr>
        <p:sp>
          <p:nvSpPr>
            <p:cNvPr id="123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108" y="1794"/>
              <a:ext cx="9400" cy="495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5208" y="1794"/>
              <a:ext cx="2817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5621" y="2237"/>
              <a:ext cx="211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3475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3687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4908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5121" y="5906"/>
              <a:ext cx="8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6841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7054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8275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8487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6121" y="5819"/>
              <a:ext cx="6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. . . .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0125" y="5512"/>
              <a:ext cx="1723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0175" y="5906"/>
              <a:ext cx="172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Input/output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3108" y="4246"/>
              <a:ext cx="9400" cy="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4058" y="4263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475" y="4246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6575" y="3028"/>
              <a:ext cx="0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7425" y="4246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8841" y="4263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1" name="Line 3"/>
            <p:cNvSpPr>
              <a:spLocks noChangeShapeType="1"/>
            </p:cNvSpPr>
            <p:nvPr/>
          </p:nvSpPr>
          <p:spPr bwMode="auto">
            <a:xfrm>
              <a:off x="10958" y="4246"/>
              <a:ext cx="0" cy="1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8154" y="3660"/>
              <a:ext cx="163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lang="en-US" sz="40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387034" y="5444304"/>
            <a:ext cx="7343424" cy="80072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Threads of same process have identical views of memory hierarchy despite being on different physical processors.</a:t>
            </a:r>
          </a:p>
        </p:txBody>
      </p:sp>
    </p:spTree>
    <p:extLst>
      <p:ext uri="{BB962C8B-B14F-4D97-AF65-F5344CB8AC3E}">
        <p14:creationId xmlns:p14="http://schemas.microsoft.com/office/powerpoint/2010/main" val="135802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Programming support for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as a programming abstraction.  </a:t>
            </a:r>
          </a:p>
          <a:p>
            <a:endParaRPr lang="en-US" dirty="0"/>
          </a:p>
          <a:p>
            <a:r>
              <a:rPr lang="en-US" dirty="0"/>
              <a:t>Major operations</a:t>
            </a:r>
          </a:p>
          <a:p>
            <a:pPr lvl="1"/>
            <a:r>
              <a:rPr lang="en-US" dirty="0"/>
              <a:t>dynamically create threads</a:t>
            </a:r>
          </a:p>
          <a:p>
            <a:pPr lvl="1"/>
            <a:r>
              <a:rPr lang="en-US" dirty="0"/>
              <a:t>communicate among threads</a:t>
            </a:r>
          </a:p>
          <a:p>
            <a:pPr lvl="1"/>
            <a:r>
              <a:rPr lang="en-US" dirty="0"/>
              <a:t>synchronize activities of threads</a:t>
            </a:r>
          </a:p>
          <a:p>
            <a:pPr lvl="1"/>
            <a:r>
              <a:rPr lang="en-US" dirty="0"/>
              <a:t>terminate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Thread creation and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thread executes some portion of a program</a:t>
            </a:r>
          </a:p>
          <a:p>
            <a:endParaRPr lang="en-US" sz="2400" dirty="0"/>
          </a:p>
          <a:p>
            <a:r>
              <a:rPr lang="en-US" sz="2400" dirty="0"/>
              <a:t>Just like a program, it has an entry point where it begins execution</a:t>
            </a:r>
          </a:p>
          <a:p>
            <a:endParaRPr lang="en-US" sz="2400" dirty="0"/>
          </a:p>
          <a:p>
            <a:r>
              <a:rPr lang="en-US" sz="2400" dirty="0"/>
              <a:t>The entry point is defined as the address of some function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04586" y="4159406"/>
            <a:ext cx="2397513" cy="3010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1132" y="4161264"/>
            <a:ext cx="2397513" cy="3010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Thread creation and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41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tid_t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thread_create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(top-level procedure,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4274" name="Object 2"/>
          <p:cNvPicPr>
            <a:picLocks noChangeArrowheads="1"/>
          </p:cNvPicPr>
          <p:nvPr/>
        </p:nvPicPr>
        <p:blipFill>
          <a:blip r:embed="rId2"/>
          <a:srcRect l="-1440" t="-7031" r="-2560" b="-1563"/>
          <a:stretch>
            <a:fillRect/>
          </a:stretch>
        </p:blipFill>
        <p:spPr bwMode="auto">
          <a:xfrm>
            <a:off x="1981201" y="2754352"/>
            <a:ext cx="8008357" cy="170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3280320" y="4354551"/>
            <a:ext cx="3824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268" y="231908"/>
            <a:ext cx="10515600" cy="732155"/>
          </a:xfrm>
        </p:spPr>
        <p:txBody>
          <a:bodyPr/>
          <a:lstStyle/>
          <a:p>
            <a:r>
              <a:rPr lang="en-US" dirty="0"/>
              <a:t>Processes are Protected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7765" y="1417638"/>
            <a:ext cx="2308303" cy="16921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5111" y="3802565"/>
            <a:ext cx="2116874" cy="13827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1985" y="4822903"/>
            <a:ext cx="1728440" cy="158904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425" y="3587905"/>
            <a:ext cx="2737624" cy="15974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3829" y="1594625"/>
            <a:ext cx="2246971" cy="199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Multiple Threads Can Exist in a Single Process Space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7765" y="1417638"/>
            <a:ext cx="2308303" cy="16921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5111" y="3802565"/>
            <a:ext cx="2116874" cy="13827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1985" y="4822903"/>
            <a:ext cx="1728440" cy="158904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0425" y="3587905"/>
            <a:ext cx="2737624" cy="15974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9356" y="1555513"/>
            <a:ext cx="2246971" cy="199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9639" y="15946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8132" y="17470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2592" y="257459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8132" y="257459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6631" y="18994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85124" y="2051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9584" y="287939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82981" y="287939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3332" y="506265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7737" y="380256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2197" y="463013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97737" y="463013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Thread creation and termination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367161"/>
            <a:ext cx="10676138" cy="4809802"/>
          </a:xfrm>
        </p:spPr>
        <p:txBody>
          <a:bodyPr>
            <a:normAutofit/>
          </a:bodyPr>
          <a:lstStyle/>
          <a:p>
            <a:r>
              <a:rPr lang="en-US" dirty="0"/>
              <a:t>Thread automatically terminates when it exits the top-level function it was created from  </a:t>
            </a:r>
          </a:p>
          <a:p>
            <a:endParaRPr lang="en-US" dirty="0"/>
          </a:p>
          <a:p>
            <a:r>
              <a:rPr lang="en-US" dirty="0"/>
              <a:t>We can explicitly terminate a thread</a:t>
            </a:r>
          </a:p>
          <a:p>
            <a:pPr>
              <a:buNone/>
            </a:pPr>
            <a:r>
              <a:rPr lang="en-US" dirty="0"/>
              <a:t>	    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thread_terminate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457200" lvl="1" indent="0">
              <a:buNone/>
            </a:pPr>
            <a:r>
              <a:rPr lang="en-US" b="1" dirty="0" err="1"/>
              <a:t>tid</a:t>
            </a:r>
            <a:r>
              <a:rPr lang="en-US" dirty="0"/>
              <a:t> is the system-supplied identifier of the thread we wish to terminate.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0CE3-04F0-4D06-B556-F9A4189E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/>
              <a:t>Difficulties with Traditional Cluster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7FDD-8C1F-4C19-9DCA-B99AE9B6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1749"/>
            <a:ext cx="10708341" cy="47052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Node failures   =&gt; data loss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communications between nodes through network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Programming difficulties</a:t>
            </a:r>
          </a:p>
          <a:p>
            <a:pPr lvl="1"/>
            <a:r>
              <a:rPr lang="en-IN" dirty="0"/>
              <a:t>Concurrency control </a:t>
            </a:r>
          </a:p>
          <a:p>
            <a:pPr lvl="1"/>
            <a:r>
              <a:rPr lang="en-IN" dirty="0"/>
              <a:t>Debugging </a:t>
            </a:r>
          </a:p>
          <a:p>
            <a:pPr lvl="1"/>
            <a:r>
              <a:rPr lang="en-IN" dirty="0"/>
              <a:t>Load balancing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430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Communication among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share the same address space </a:t>
            </a:r>
          </a:p>
          <a:p>
            <a:pPr lvl="1"/>
            <a:r>
              <a:rPr lang="en-US" dirty="0"/>
              <a:t>sharing memory is simple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Appropriately qualified static variables can be visible to multiple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race and Non-determinism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006" y="1404892"/>
            <a:ext cx="9035988" cy="16845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Data Race:</a:t>
            </a:r>
          </a:p>
          <a:p>
            <a:pPr lvl="1" algn="just"/>
            <a:r>
              <a:rPr lang="en-US" dirty="0"/>
              <a:t>A condition in which multiple concurrent threads are simultaneously trying to access a shared variable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and at least one threads trying to modify the shared variable.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618877" y="4276884"/>
            <a:ext cx="676879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flag = 0;  /* shared variable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initialized to zero */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u="sng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1</a:t>
            </a:r>
            <a:r>
              <a:rPr lang="en-US" sz="1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    </a:t>
            </a:r>
            <a:r>
              <a:rPr lang="en-US" sz="1200" b="1" u="sng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2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(flag == 0) {			    . 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/* do nothing */			    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					    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 if (flag == 0) flag = 1;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	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r>
              <a:rPr lang="en-US" sz="12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	.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295400" algn="l"/>
              </a:tabLs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race and Non-determinism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6999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= 0; /* shared variable initialized to zero */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1 (T1)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2 (T2)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3 (T3)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u="sng" dirty="0">
                <a:latin typeface="Courier New" pitchFamily="49" charset="0"/>
                <a:cs typeface="Courier New" pitchFamily="49" charset="0"/>
              </a:rPr>
              <a:t>Thread 4 (T4)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    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    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count++;	  	count++;    	count++;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(count)	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.		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			.		.		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race and Non-determinism</a:t>
            </a:r>
          </a:p>
        </p:txBody>
      </p:sp>
      <p:pic>
        <p:nvPicPr>
          <p:cNvPr id="7170" name="Object 1"/>
          <p:cNvPicPr>
            <a:picLocks noChangeArrowheads="1"/>
          </p:cNvPicPr>
          <p:nvPr/>
        </p:nvPicPr>
        <p:blipFill>
          <a:blip r:embed="rId2"/>
          <a:srcRect t="-536" r="-1671" b="-1607"/>
          <a:stretch>
            <a:fillRect/>
          </a:stretch>
        </p:blipFill>
        <p:spPr bwMode="auto">
          <a:xfrm>
            <a:off x="2775950" y="1401481"/>
            <a:ext cx="5954712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116C4-6F69-421D-9AFD-BDEC4806736C}"/>
              </a:ext>
            </a:extLst>
          </p:cNvPr>
          <p:cNvSpPr txBox="1"/>
          <p:nvPr/>
        </p:nvSpPr>
        <p:spPr>
          <a:xfrm>
            <a:off x="3313928" y="5426690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Output depends on the order of execution</a:t>
            </a:r>
          </a:p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Non-deterministic!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race and Non-determinism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Programming</a:t>
            </a:r>
          </a:p>
          <a:p>
            <a:pPr lvl="1"/>
            <a:r>
              <a:rPr lang="en-US" dirty="0"/>
              <a:t>Program Order 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endParaRPr lang="en-US" dirty="0"/>
          </a:p>
          <a:p>
            <a:r>
              <a:rPr lang="en-US" dirty="0"/>
              <a:t>Parallel Programming</a:t>
            </a:r>
          </a:p>
          <a:p>
            <a:pPr lvl="1"/>
            <a:r>
              <a:rPr lang="en-US" dirty="0"/>
              <a:t>Within a thread execution is program order</a:t>
            </a:r>
          </a:p>
          <a:p>
            <a:pPr lvl="1"/>
            <a:r>
              <a:rPr lang="en-US" dirty="0"/>
              <a:t>Order of execution of threads determined by a thread scheduler</a:t>
            </a:r>
          </a:p>
          <a:p>
            <a:pPr lvl="1"/>
            <a:r>
              <a:rPr lang="en-US" dirty="0"/>
              <a:t>Non-deterministic</a:t>
            </a:r>
          </a:p>
          <a:p>
            <a:pPr lvl="2"/>
            <a:r>
              <a:rPr lang="en-US" dirty="0"/>
              <a:t>Results may vary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Synchronization among threads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 Sections </a:t>
            </a:r>
          </a:p>
          <a:p>
            <a:pPr lvl="1"/>
            <a:r>
              <a:rPr lang="en-US" dirty="0"/>
              <a:t>Sections of code in different threads (or processes) which access the same shared variable(s)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Need to avoid any two critical sections from being active simultaneously</a:t>
            </a:r>
          </a:p>
          <a:p>
            <a:endParaRPr lang="en-US" dirty="0"/>
          </a:p>
          <a:p>
            <a:r>
              <a:rPr lang="en-US" dirty="0"/>
              <a:t>Mutual Exclusion </a:t>
            </a:r>
          </a:p>
          <a:p>
            <a:pPr lvl="1"/>
            <a:r>
              <a:rPr lang="en-US" dirty="0"/>
              <a:t>if one is in a critical section it must exclude the other and vice versa.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Variables used for this purpose are called </a:t>
            </a:r>
            <a:r>
              <a:rPr lang="en-US" dirty="0">
                <a:solidFill>
                  <a:srgbClr val="C00000"/>
                </a:solidFill>
              </a:rPr>
              <a:t>mutex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92" y="206317"/>
            <a:ext cx="10515600" cy="56610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0070C0"/>
                </a:solidFill>
              </a:rPr>
              <a:t>Synchronization among threads by locking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864363" y="2180611"/>
            <a:ext cx="5989590" cy="26770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2"/>
                </a:solidFill>
              </a:rPr>
              <a:t>while(MUTEX == LOCKED)</a:t>
            </a:r>
          </a:p>
          <a:p>
            <a:pPr>
              <a:buNone/>
            </a:pPr>
            <a:r>
              <a:rPr lang="en-US" sz="1600" dirty="0">
                <a:solidFill>
                  <a:schemeClr val="bg2"/>
                </a:solidFill>
              </a:rPr>
              <a:t>   do nothing;</a:t>
            </a:r>
          </a:p>
          <a:p>
            <a:pPr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2"/>
                </a:solidFill>
              </a:rPr>
              <a:t>operations involving shared variables</a:t>
            </a:r>
          </a:p>
          <a:p>
            <a:pPr>
              <a:buNone/>
            </a:pPr>
            <a:r>
              <a:rPr lang="en-US" sz="1600" dirty="0">
                <a:solidFill>
                  <a:schemeClr val="bg2"/>
                </a:solidFill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chemeClr val="bg2"/>
                </a:solidFill>
              </a:rPr>
              <a:t>MUTEX = LOCKED;</a:t>
            </a:r>
          </a:p>
          <a:p>
            <a:pPr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2"/>
                </a:solidFill>
              </a:rPr>
              <a:t>MUTEX = UNLOCKED;</a:t>
            </a:r>
          </a:p>
        </p:txBody>
      </p:sp>
      <p:cxnSp>
        <p:nvCxnSpPr>
          <p:cNvPr id="12" name="Elbow Connector 11"/>
          <p:cNvCxnSpPr>
            <a:cxnSpLocks/>
            <a:stCxn id="8" idx="2"/>
            <a:endCxn id="8" idx="0"/>
          </p:cNvCxnSpPr>
          <p:nvPr/>
        </p:nvCxnSpPr>
        <p:spPr>
          <a:xfrm rot="5400000" flipH="1">
            <a:off x="4520614" y="3519155"/>
            <a:ext cx="2677088" cy="12700"/>
          </a:xfrm>
          <a:prstGeom prst="bentConnector5">
            <a:avLst>
              <a:gd name="adj1" fmla="val -8539"/>
              <a:gd name="adj2" fmla="val 25381063"/>
              <a:gd name="adj3" fmla="val 108539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cxnSpLocks/>
          </p:cNvCxnSpPr>
          <p:nvPr/>
        </p:nvCxnSpPr>
        <p:spPr>
          <a:xfrm rot="5400000" flipH="1">
            <a:off x="7622335" y="4092895"/>
            <a:ext cx="2677088" cy="1588"/>
          </a:xfrm>
          <a:prstGeom prst="bentConnector5">
            <a:avLst>
              <a:gd name="adj1" fmla="val -8539"/>
              <a:gd name="adj2" fmla="val -142742929"/>
              <a:gd name="adj3" fmla="val 114787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Synchronization among threads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961" name="Group 1"/>
          <p:cNvGrpSpPr>
            <a:grpSpLocks noChangeAspect="1"/>
          </p:cNvGrpSpPr>
          <p:nvPr/>
        </p:nvGrpSpPr>
        <p:grpSpPr bwMode="auto">
          <a:xfrm>
            <a:off x="2153285" y="1675896"/>
            <a:ext cx="7915843" cy="3186036"/>
            <a:chOff x="1815" y="7546"/>
            <a:chExt cx="8640" cy="3477"/>
          </a:xfrm>
        </p:grpSpPr>
        <p:sp>
          <p:nvSpPr>
            <p:cNvPr id="4098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815" y="7546"/>
              <a:ext cx="8640" cy="34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0982" name="Group 22"/>
            <p:cNvGrpSpPr>
              <a:grpSpLocks/>
            </p:cNvGrpSpPr>
            <p:nvPr/>
          </p:nvGrpSpPr>
          <p:grpSpPr bwMode="auto">
            <a:xfrm>
              <a:off x="2235" y="8135"/>
              <a:ext cx="1800" cy="2888"/>
              <a:chOff x="979" y="2365"/>
              <a:chExt cx="880" cy="1412"/>
            </a:xfrm>
          </p:grpSpPr>
          <p:sp>
            <p:nvSpPr>
              <p:cNvPr id="40985" name="Freeform 25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4" name="Text Box 24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83" name="Freeform 23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4266" y="8135"/>
              <a:ext cx="1799" cy="2888"/>
              <a:chOff x="979" y="2365"/>
              <a:chExt cx="880" cy="1412"/>
            </a:xfrm>
          </p:grpSpPr>
          <p:sp>
            <p:nvSpPr>
              <p:cNvPr id="40981" name="Freeform 21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9" name="Freeform 19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40974" name="Group 14"/>
            <p:cNvGrpSpPr>
              <a:grpSpLocks/>
            </p:cNvGrpSpPr>
            <p:nvPr/>
          </p:nvGrpSpPr>
          <p:grpSpPr bwMode="auto">
            <a:xfrm>
              <a:off x="6378" y="8135"/>
              <a:ext cx="1801" cy="2888"/>
              <a:chOff x="979" y="2365"/>
              <a:chExt cx="880" cy="1412"/>
            </a:xfrm>
          </p:grpSpPr>
          <p:sp>
            <p:nvSpPr>
              <p:cNvPr id="40977" name="Freeform 17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6" name="Text Box 16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5" name="Freeform 15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40970" name="Group 10"/>
            <p:cNvGrpSpPr>
              <a:grpSpLocks/>
            </p:cNvGrpSpPr>
            <p:nvPr/>
          </p:nvGrpSpPr>
          <p:grpSpPr bwMode="auto">
            <a:xfrm>
              <a:off x="8410" y="8135"/>
              <a:ext cx="1800" cy="2888"/>
              <a:chOff x="979" y="2365"/>
              <a:chExt cx="880" cy="1412"/>
            </a:xfrm>
          </p:grpSpPr>
          <p:sp>
            <p:nvSpPr>
              <p:cNvPr id="40973" name="Freeform 13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2" name="Text Box 12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1" name="Freeform 11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815" y="9696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650" y="8686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6910" y="10465"/>
              <a:ext cx="353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10147" y="9415"/>
              <a:ext cx="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46" y="7559"/>
              <a:ext cx="566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798" y="7546"/>
              <a:ext cx="56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884" y="7559"/>
              <a:ext cx="56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8835" y="7546"/>
              <a:ext cx="56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T4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8" y="189229"/>
            <a:ext cx="10515600" cy="7321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Synchronization among threads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44946" y="4752726"/>
            <a:ext cx="11388436" cy="1407924"/>
          </a:xfrm>
        </p:spPr>
        <p:txBody>
          <a:bodyPr>
            <a:noAutofit/>
          </a:bodyPr>
          <a:lstStyle/>
          <a:p>
            <a:r>
              <a:rPr lang="en-US" sz="1600" dirty="0"/>
              <a:t>T1 is </a:t>
            </a:r>
            <a:r>
              <a:rPr lang="en-US" sz="1600" b="1" dirty="0"/>
              <a:t>active</a:t>
            </a:r>
            <a:r>
              <a:rPr lang="en-US" sz="1600" dirty="0"/>
              <a:t> and executing code </a:t>
            </a:r>
            <a:r>
              <a:rPr lang="en-US" sz="1600" b="1" dirty="0"/>
              <a:t>inside</a:t>
            </a:r>
            <a:r>
              <a:rPr lang="en-US" sz="1600" dirty="0"/>
              <a:t> its </a:t>
            </a:r>
            <a:r>
              <a:rPr lang="en-US" sz="1600" b="1" dirty="0"/>
              <a:t>critical section</a:t>
            </a:r>
            <a:r>
              <a:rPr lang="en-US" sz="1600" dirty="0"/>
              <a:t>.  </a:t>
            </a:r>
          </a:p>
          <a:p>
            <a:r>
              <a:rPr lang="en-US" sz="1600" dirty="0"/>
              <a:t>T2 is </a:t>
            </a:r>
            <a:r>
              <a:rPr lang="en-US" sz="1600" b="1" dirty="0"/>
              <a:t>active</a:t>
            </a:r>
            <a:r>
              <a:rPr lang="en-US" sz="1600" dirty="0"/>
              <a:t> and executing code </a:t>
            </a:r>
            <a:r>
              <a:rPr lang="en-US" sz="1600" b="1" dirty="0"/>
              <a:t>outside</a:t>
            </a:r>
            <a:r>
              <a:rPr lang="en-US" sz="1600" dirty="0"/>
              <a:t> its </a:t>
            </a:r>
            <a:r>
              <a:rPr lang="en-US" sz="1600" b="1" dirty="0"/>
              <a:t>critical section</a:t>
            </a:r>
            <a:r>
              <a:rPr lang="en-US" sz="1600" dirty="0"/>
              <a:t>.</a:t>
            </a:r>
          </a:p>
          <a:p>
            <a:r>
              <a:rPr lang="en-US" sz="1600" dirty="0"/>
              <a:t>T3 is </a:t>
            </a:r>
            <a:r>
              <a:rPr lang="en-US" sz="1600" b="1" dirty="0"/>
              <a:t>active</a:t>
            </a:r>
            <a:r>
              <a:rPr lang="en-US" sz="1600" dirty="0"/>
              <a:t> and executing code </a:t>
            </a:r>
            <a:r>
              <a:rPr lang="en-US" sz="1600" b="1" dirty="0"/>
              <a:t>outside</a:t>
            </a:r>
            <a:r>
              <a:rPr lang="en-US" sz="1600" dirty="0"/>
              <a:t> its </a:t>
            </a:r>
            <a:r>
              <a:rPr lang="en-US" sz="1600" b="1" dirty="0"/>
              <a:t>critical section</a:t>
            </a:r>
            <a:r>
              <a:rPr lang="en-US" sz="1600" dirty="0"/>
              <a:t>.</a:t>
            </a:r>
          </a:p>
          <a:p>
            <a:r>
              <a:rPr lang="en-US" sz="1600" dirty="0"/>
              <a:t>T4 is </a:t>
            </a:r>
            <a:r>
              <a:rPr lang="en-US" sz="1600" b="1" dirty="0"/>
              <a:t>blocked </a:t>
            </a:r>
            <a:r>
              <a:rPr lang="en-US" sz="1600" dirty="0"/>
              <a:t>and </a:t>
            </a:r>
            <a:r>
              <a:rPr lang="en-US" sz="1600" b="1" dirty="0"/>
              <a:t>waiting </a:t>
            </a:r>
            <a:r>
              <a:rPr lang="en-US" sz="1600" dirty="0"/>
              <a:t>to get into its </a:t>
            </a:r>
            <a:r>
              <a:rPr lang="en-US" sz="1600" b="1" dirty="0"/>
              <a:t>critical section</a:t>
            </a:r>
            <a:r>
              <a:rPr lang="en-US" sz="1600" dirty="0"/>
              <a:t>. (It will get in once the lock is released by T1).</a:t>
            </a:r>
          </a:p>
          <a:p>
            <a:endParaRPr lang="en-US" sz="1600" dirty="0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783831" y="1195605"/>
            <a:ext cx="7915843" cy="3186036"/>
            <a:chOff x="1815" y="7546"/>
            <a:chExt cx="8640" cy="3477"/>
          </a:xfrm>
        </p:grpSpPr>
        <p:sp>
          <p:nvSpPr>
            <p:cNvPr id="4098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815" y="7546"/>
              <a:ext cx="8640" cy="34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235" y="8135"/>
              <a:ext cx="1800" cy="2888"/>
              <a:chOff x="979" y="2365"/>
              <a:chExt cx="880" cy="1412"/>
            </a:xfrm>
          </p:grpSpPr>
          <p:sp>
            <p:nvSpPr>
              <p:cNvPr id="40985" name="Freeform 25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4" name="Text Box 24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83" name="Freeform 23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266" y="8135"/>
              <a:ext cx="1799" cy="2888"/>
              <a:chOff x="979" y="2365"/>
              <a:chExt cx="880" cy="1412"/>
            </a:xfrm>
          </p:grpSpPr>
          <p:sp>
            <p:nvSpPr>
              <p:cNvPr id="40981" name="Freeform 21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9" name="Freeform 19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378" y="8135"/>
              <a:ext cx="1801" cy="2888"/>
              <a:chOff x="979" y="2365"/>
              <a:chExt cx="880" cy="1412"/>
            </a:xfrm>
          </p:grpSpPr>
          <p:sp>
            <p:nvSpPr>
              <p:cNvPr id="40977" name="Freeform 17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6" name="Text Box 16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5" name="Freeform 15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8410" y="8135"/>
              <a:ext cx="1800" cy="2888"/>
              <a:chOff x="979" y="2365"/>
              <a:chExt cx="880" cy="1412"/>
            </a:xfrm>
          </p:grpSpPr>
          <p:sp>
            <p:nvSpPr>
              <p:cNvPr id="40973" name="Freeform 13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2" name="Text Box 12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lang="en-US" sz="28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1" name="Freeform 11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815" y="9696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650" y="8686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6910" y="10465"/>
              <a:ext cx="353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10147" y="9415"/>
              <a:ext cx="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46" y="7559"/>
              <a:ext cx="566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798" y="7546"/>
              <a:ext cx="56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884" y="7559"/>
              <a:ext cx="56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8835" y="7546"/>
              <a:ext cx="56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T4 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AB29-EFD1-43E1-8509-88F85E2F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1" y="314959"/>
            <a:ext cx="10515600" cy="732155"/>
          </a:xfrm>
        </p:spPr>
        <p:txBody>
          <a:bodyPr>
            <a:normAutofit/>
          </a:bodyPr>
          <a:lstStyle/>
          <a:p>
            <a:r>
              <a:rPr lang="en-IN" sz="3600" dirty="0"/>
              <a:t>Multithreading programming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37DB-2766-49BD-8C4E-877CEDFD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In C (POSIX): </a:t>
            </a:r>
            <a:r>
              <a:rPr lang="en-IN" b="0" dirty="0" err="1"/>
              <a:t>pthread</a:t>
            </a:r>
            <a:r>
              <a:rPr lang="en-IN" b="0" dirty="0"/>
              <a:t> library </a:t>
            </a:r>
          </a:p>
          <a:p>
            <a:endParaRPr lang="en-IN" dirty="0"/>
          </a:p>
          <a:p>
            <a:r>
              <a:rPr lang="en-IN" dirty="0"/>
              <a:t>In python: </a:t>
            </a:r>
            <a:r>
              <a:rPr lang="en-IN" b="0" dirty="0"/>
              <a:t>threading module</a:t>
            </a:r>
          </a:p>
          <a:p>
            <a:endParaRPr lang="en-IN" b="0" dirty="0"/>
          </a:p>
          <a:p>
            <a:endParaRPr lang="en-IN" b="0" dirty="0"/>
          </a:p>
          <a:p>
            <a:endParaRPr lang="en-IN" b="0" dirty="0"/>
          </a:p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2310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F34B1B-2FBA-44BA-A415-448E1BCB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364" y="2235200"/>
            <a:ext cx="10345271" cy="181684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ADDRESSING DIFFICULTIES</a:t>
            </a:r>
            <a:b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MAP-REDUCE FRAMEWORK</a:t>
            </a:r>
            <a:endParaRPr lang="en-I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76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EDCC-9663-4038-82B0-99597344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506"/>
            <a:ext cx="10515600" cy="732155"/>
          </a:xfrm>
        </p:spPr>
        <p:txBody>
          <a:bodyPr/>
          <a:lstStyle/>
          <a:p>
            <a:pPr algn="ctr"/>
            <a:r>
              <a:rPr lang="en-IN" dirty="0"/>
              <a:t>Python Examples</a:t>
            </a:r>
          </a:p>
        </p:txBody>
      </p:sp>
    </p:spTree>
    <p:extLst>
      <p:ext uri="{BB962C8B-B14F-4D97-AF65-F5344CB8AC3E}">
        <p14:creationId xmlns:p14="http://schemas.microsoft.com/office/powerpoint/2010/main" val="88544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D0AED7-A0EF-44EE-B159-8017EE87BA44}"/>
              </a:ext>
            </a:extLst>
          </p:cNvPr>
          <p:cNvSpPr/>
          <p:nvPr/>
        </p:nvSpPr>
        <p:spPr>
          <a:xfrm>
            <a:off x="754232" y="5415379"/>
            <a:ext cx="2841224" cy="123399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5E027C-F393-4ADA-8657-269409FDD079}"/>
              </a:ext>
            </a:extLst>
          </p:cNvPr>
          <p:cNvSpPr/>
          <p:nvPr/>
        </p:nvSpPr>
        <p:spPr>
          <a:xfrm>
            <a:off x="754232" y="4847208"/>
            <a:ext cx="3240719" cy="56817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7E6B-FD5B-4305-BC24-CFB026BF7F49}"/>
              </a:ext>
            </a:extLst>
          </p:cNvPr>
          <p:cNvSpPr/>
          <p:nvPr/>
        </p:nvSpPr>
        <p:spPr>
          <a:xfrm>
            <a:off x="656948" y="3613212"/>
            <a:ext cx="7590407" cy="123399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0FDE44-98D0-4E12-80D7-4843E9A0FAA1}"/>
              </a:ext>
            </a:extLst>
          </p:cNvPr>
          <p:cNvSpPr/>
          <p:nvPr/>
        </p:nvSpPr>
        <p:spPr>
          <a:xfrm>
            <a:off x="656948" y="2086252"/>
            <a:ext cx="6312023" cy="146481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552A98-1447-4C72-910B-B01110DDC633}"/>
              </a:ext>
            </a:extLst>
          </p:cNvPr>
          <p:cNvSpPr/>
          <p:nvPr/>
        </p:nvSpPr>
        <p:spPr>
          <a:xfrm>
            <a:off x="656948" y="932155"/>
            <a:ext cx="4492101" cy="11540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4A6D5-A19F-4FE7-B1B9-DF80AEB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0445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Finding sum of numbers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F0D18-9E8D-416A-AD23-18650931038E}"/>
              </a:ext>
            </a:extLst>
          </p:cNvPr>
          <p:cNvSpPr/>
          <p:nvPr/>
        </p:nvSpPr>
        <p:spPr>
          <a:xfrm>
            <a:off x="754232" y="1021231"/>
            <a:ext cx="76795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latin typeface="Courier New" panose="02070309020205020404" pitchFamily="49" charset="0"/>
              </a:rPr>
              <a:t>def </a:t>
            </a:r>
            <a:r>
              <a:rPr lang="en-IN" sz="1200" b="1" dirty="0" err="1">
                <a:latin typeface="Courier New" panose="02070309020205020404" pitchFamily="49" charset="0"/>
              </a:rPr>
              <a:t>partSum</a:t>
            </a:r>
            <a:r>
              <a:rPr lang="en-IN" sz="1200" b="1" dirty="0">
                <a:latin typeface="Courier New" panose="02070309020205020404" pitchFamily="49" charset="0"/>
              </a:rPr>
              <a:t>(data, result, id, start, end):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sum = 0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   for 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 in range(start, end):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  sum = </a:t>
            </a:r>
            <a:r>
              <a:rPr lang="en-IN" sz="1200" b="1" dirty="0" err="1">
                <a:latin typeface="Courier New" panose="02070309020205020404" pitchFamily="49" charset="0"/>
              </a:rPr>
              <a:t>sum+data</a:t>
            </a:r>
            <a:r>
              <a:rPr lang="en-IN" sz="1200" b="1" dirty="0">
                <a:latin typeface="Courier New" panose="02070309020205020404" pitchFamily="49" charset="0"/>
              </a:rPr>
              <a:t>[</a:t>
            </a:r>
            <a:r>
              <a:rPr lang="en-IN" sz="1200" b="1" dirty="0" err="1">
                <a:latin typeface="Courier New" panose="02070309020205020404" pitchFamily="49" charset="0"/>
              </a:rPr>
              <a:t>i</a:t>
            </a:r>
            <a:r>
              <a:rPr lang="en-IN" sz="1200" b="1" dirty="0">
                <a:latin typeface="Courier New" panose="02070309020205020404" pitchFamily="49" charset="0"/>
              </a:rPr>
              <a:t>]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result[id] = sum</a:t>
            </a: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IN" sz="1200" b="1" dirty="0">
                <a:latin typeface="Courier New" panose="02070309020205020404" pitchFamily="49" charset="0"/>
              </a:rPr>
              <a:t>from threading import Thread</a:t>
            </a: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IN" sz="1200" b="1" dirty="0">
                <a:latin typeface="Courier New" panose="02070309020205020404" pitchFamily="49" charset="0"/>
              </a:rPr>
              <a:t>threads = [None] * 5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results = [None] * 5</a:t>
            </a: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IN" sz="1200" b="1" dirty="0">
                <a:latin typeface="Courier New" panose="02070309020205020404" pitchFamily="49" charset="0"/>
              </a:rPr>
              <a:t>data = [2, 3, 5, 8, 10, 12, 14, 17, 20, 25, 12, 16, 17, 17, 19]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size = int(</a:t>
            </a:r>
            <a:r>
              <a:rPr lang="en-US" sz="1200" b="1" dirty="0" err="1">
                <a:latin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</a:rPr>
              <a:t>(data)/</a:t>
            </a:r>
            <a:r>
              <a:rPr lang="en-US" sz="1200" b="1" dirty="0" err="1">
                <a:latin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</a:rPr>
              <a:t>(threads))</a:t>
            </a: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for 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 in range(</a:t>
            </a:r>
            <a:r>
              <a:rPr lang="en-US" sz="1200" b="1" dirty="0" err="1">
                <a:latin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</a:rPr>
              <a:t>(threads)):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start = </a:t>
            </a:r>
            <a:r>
              <a:rPr lang="en-IN" sz="1200" b="1" dirty="0" err="1">
                <a:latin typeface="Courier New" panose="02070309020205020404" pitchFamily="49" charset="0"/>
              </a:rPr>
              <a:t>i</a:t>
            </a:r>
            <a:r>
              <a:rPr lang="en-IN" sz="1200" b="1" dirty="0">
                <a:latin typeface="Courier New" panose="02070309020205020404" pitchFamily="49" charset="0"/>
              </a:rPr>
              <a:t>*size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end = (i+1)*size</a:t>
            </a:r>
          </a:p>
          <a:p>
            <a:r>
              <a:rPr lang="en-US" sz="1200" b="1" dirty="0">
                <a:latin typeface="Courier New" panose="02070309020205020404" pitchFamily="49" charset="0"/>
              </a:rPr>
              <a:t>    threads[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] = Thread(target=</a:t>
            </a:r>
            <a:r>
              <a:rPr lang="en-US" sz="1200" b="1" dirty="0" err="1">
                <a:latin typeface="Courier New" panose="02070309020205020404" pitchFamily="49" charset="0"/>
              </a:rPr>
              <a:t>partSum</a:t>
            </a:r>
            <a:r>
              <a:rPr lang="en-US" sz="1200" b="1" dirty="0"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</a:rPr>
              <a:t>=(data, results, 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, start, end))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threads[</a:t>
            </a:r>
            <a:r>
              <a:rPr lang="en-IN" sz="1200" b="1" dirty="0" err="1">
                <a:latin typeface="Courier New" panose="02070309020205020404" pitchFamily="49" charset="0"/>
              </a:rPr>
              <a:t>i</a:t>
            </a:r>
            <a:r>
              <a:rPr lang="en-IN" sz="1200" b="1" dirty="0">
                <a:latin typeface="Courier New" panose="02070309020205020404" pitchFamily="49" charset="0"/>
              </a:rPr>
              <a:t>].start()</a:t>
            </a: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</a:rPr>
              <a:t>for </a:t>
            </a:r>
            <a:r>
              <a:rPr lang="en-US" sz="1200" b="1" dirty="0" err="1">
                <a:latin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</a:rPr>
              <a:t> in range(</a:t>
            </a:r>
            <a:r>
              <a:rPr lang="en-US" sz="1200" b="1" dirty="0" err="1">
                <a:latin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</a:rPr>
              <a:t>(threads)):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   threads[</a:t>
            </a:r>
            <a:r>
              <a:rPr lang="en-IN" sz="1200" b="1" dirty="0" err="1">
                <a:latin typeface="Courier New" panose="02070309020205020404" pitchFamily="49" charset="0"/>
              </a:rPr>
              <a:t>i</a:t>
            </a:r>
            <a:r>
              <a:rPr lang="en-IN" sz="1200" b="1" dirty="0">
                <a:latin typeface="Courier New" panose="02070309020205020404" pitchFamily="49" charset="0"/>
              </a:rPr>
              <a:t>].join()</a:t>
            </a:r>
          </a:p>
          <a:p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IN" sz="1200" b="1" dirty="0">
                <a:latin typeface="Courier New" panose="02070309020205020404" pitchFamily="49" charset="0"/>
              </a:rPr>
              <a:t># final sum </a:t>
            </a:r>
          </a:p>
          <a:p>
            <a:r>
              <a:rPr lang="en-IN" sz="1200" b="1" dirty="0" err="1">
                <a:latin typeface="Courier New" panose="02070309020205020404" pitchFamily="49" charset="0"/>
              </a:rPr>
              <a:t>finalsum</a:t>
            </a:r>
            <a:r>
              <a:rPr lang="en-IN" sz="1200" b="1" dirty="0">
                <a:latin typeface="Courier New" panose="02070309020205020404" pitchFamily="49" charset="0"/>
              </a:rPr>
              <a:t>=0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for </a:t>
            </a:r>
            <a:r>
              <a:rPr lang="en-IN" sz="1200" b="1" dirty="0" err="1">
                <a:latin typeface="Courier New" panose="02070309020205020404" pitchFamily="49" charset="0"/>
              </a:rPr>
              <a:t>i</a:t>
            </a:r>
            <a:r>
              <a:rPr lang="en-IN" sz="1200" b="1" dirty="0">
                <a:latin typeface="Courier New" panose="02070309020205020404" pitchFamily="49" charset="0"/>
              </a:rPr>
              <a:t> in results:</a:t>
            </a:r>
          </a:p>
          <a:p>
            <a:r>
              <a:rPr lang="en-IN" sz="1200" b="1" dirty="0">
                <a:latin typeface="Courier New" panose="02070309020205020404" pitchFamily="49" charset="0"/>
              </a:rPr>
              <a:t> </a:t>
            </a:r>
            <a:r>
              <a:rPr lang="en-IN" sz="1200" b="1" dirty="0" err="1">
                <a:latin typeface="Courier New" panose="02070309020205020404" pitchFamily="49" charset="0"/>
              </a:rPr>
              <a:t>finalsum</a:t>
            </a:r>
            <a:r>
              <a:rPr lang="en-IN" sz="1200" b="1" dirty="0">
                <a:latin typeface="Courier New" panose="02070309020205020404" pitchFamily="49" charset="0"/>
              </a:rPr>
              <a:t> = </a:t>
            </a:r>
            <a:r>
              <a:rPr lang="en-IN" sz="1200" b="1" dirty="0" err="1">
                <a:latin typeface="Courier New" panose="02070309020205020404" pitchFamily="49" charset="0"/>
              </a:rPr>
              <a:t>finalsum+i</a:t>
            </a:r>
            <a:endParaRPr lang="en-IN" sz="1200" b="1" dirty="0">
              <a:latin typeface="Courier New" panose="02070309020205020404" pitchFamily="49" charset="0"/>
            </a:endParaRPr>
          </a:p>
          <a:p>
            <a:r>
              <a:rPr lang="en-IN" sz="1200" b="1" dirty="0">
                <a:latin typeface="Courier New" panose="02070309020205020404" pitchFamily="49" charset="0"/>
              </a:rPr>
              <a:t>print(</a:t>
            </a:r>
            <a:r>
              <a:rPr lang="en-IN" sz="1200" b="1" dirty="0" err="1">
                <a:latin typeface="Courier New" panose="02070309020205020404" pitchFamily="49" charset="0"/>
              </a:rPr>
              <a:t>finalsum</a:t>
            </a:r>
            <a:r>
              <a:rPr lang="en-IN" sz="1200" b="1" dirty="0">
                <a:latin typeface="Courier New" panose="02070309020205020404" pitchFamily="49" charset="0"/>
              </a:rPr>
              <a:t>) </a:t>
            </a:r>
            <a:endParaRPr lang="en-IN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CF3B9-805A-40FC-BEC6-DC87A62A5BFD}"/>
              </a:ext>
            </a:extLst>
          </p:cNvPr>
          <p:cNvSpPr txBox="1"/>
          <p:nvPr/>
        </p:nvSpPr>
        <p:spPr>
          <a:xfrm>
            <a:off x="6738152" y="1148749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Same function on different chunk of data</a:t>
            </a:r>
          </a:p>
        </p:txBody>
      </p:sp>
    </p:spTree>
    <p:extLst>
      <p:ext uri="{BB962C8B-B14F-4D97-AF65-F5344CB8AC3E}">
        <p14:creationId xmlns:p14="http://schemas.microsoft.com/office/powerpoint/2010/main" val="1308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A6D5-A19F-4FE7-B1B9-DF80AEB0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115679"/>
            <a:ext cx="10515600" cy="549275"/>
          </a:xfrm>
        </p:spPr>
        <p:txBody>
          <a:bodyPr>
            <a:normAutofit/>
          </a:bodyPr>
          <a:lstStyle/>
          <a:p>
            <a:r>
              <a:rPr lang="en-IN" sz="3200" dirty="0"/>
              <a:t>Finding variance of a set of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CF3B9-805A-40FC-BEC6-DC87A62A5BFD}"/>
              </a:ext>
            </a:extLst>
          </p:cNvPr>
          <p:cNvSpPr txBox="1"/>
          <p:nvPr/>
        </p:nvSpPr>
        <p:spPr>
          <a:xfrm>
            <a:off x="6738152" y="1148749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Different functions in different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768B2-0B65-4495-9478-036661685DE2}"/>
              </a:ext>
            </a:extLst>
          </p:cNvPr>
          <p:cNvSpPr/>
          <p:nvPr/>
        </p:nvSpPr>
        <p:spPr>
          <a:xfrm>
            <a:off x="548338" y="847090"/>
            <a:ext cx="10894979" cy="589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6"/>
                </a:solidFill>
              </a:rPr>
              <a:t>def </a:t>
            </a:r>
            <a:r>
              <a:rPr lang="en-IN" sz="1400" b="1" dirty="0" err="1">
                <a:solidFill>
                  <a:schemeClr val="accent6"/>
                </a:solidFill>
              </a:rPr>
              <a:t>calSumOfSquare</a:t>
            </a:r>
            <a:r>
              <a:rPr lang="en-IN" sz="1400" b="1" dirty="0">
                <a:solidFill>
                  <a:schemeClr val="accent6"/>
                </a:solidFill>
              </a:rPr>
              <a:t>(data, res, </a:t>
            </a:r>
            <a:r>
              <a:rPr lang="en-IN" sz="1400" b="1" dirty="0" err="1">
                <a:solidFill>
                  <a:schemeClr val="accent6"/>
                </a:solidFill>
              </a:rPr>
              <a:t>i</a:t>
            </a:r>
            <a:r>
              <a:rPr lang="en-IN" sz="1400" b="1" dirty="0">
                <a:solidFill>
                  <a:schemeClr val="accent6"/>
                </a:solidFill>
              </a:rPr>
              <a:t>):</a:t>
            </a:r>
          </a:p>
          <a:p>
            <a:r>
              <a:rPr lang="en-IN" sz="1400" b="1" dirty="0">
                <a:solidFill>
                  <a:schemeClr val="accent6"/>
                </a:solidFill>
              </a:rPr>
              <a:t>    sum = 0</a:t>
            </a:r>
          </a:p>
          <a:p>
            <a:r>
              <a:rPr lang="en-IN" sz="1400" b="1" dirty="0">
                <a:solidFill>
                  <a:schemeClr val="accent6"/>
                </a:solidFill>
              </a:rPr>
              <a:t>    for n in data:</a:t>
            </a:r>
          </a:p>
          <a:p>
            <a:r>
              <a:rPr lang="en-IN" sz="1400" b="1" dirty="0">
                <a:solidFill>
                  <a:schemeClr val="accent6"/>
                </a:solidFill>
              </a:rPr>
              <a:t>        sum = sum + n*n</a:t>
            </a:r>
          </a:p>
          <a:p>
            <a:r>
              <a:rPr lang="en-IN" sz="1400" b="1" dirty="0">
                <a:solidFill>
                  <a:schemeClr val="accent6"/>
                </a:solidFill>
              </a:rPr>
              <a:t>    res[</a:t>
            </a:r>
            <a:r>
              <a:rPr lang="en-IN" sz="1400" b="1" dirty="0" err="1">
                <a:solidFill>
                  <a:schemeClr val="accent6"/>
                </a:solidFill>
              </a:rPr>
              <a:t>i</a:t>
            </a:r>
            <a:r>
              <a:rPr lang="en-IN" sz="1400" b="1" dirty="0">
                <a:solidFill>
                  <a:schemeClr val="accent6"/>
                </a:solidFill>
              </a:rPr>
              <a:t>] = sum    </a:t>
            </a:r>
          </a:p>
          <a:p>
            <a:endParaRPr lang="en-IN" sz="1400" dirty="0"/>
          </a:p>
          <a:p>
            <a:r>
              <a:rPr lang="en-IN" sz="1400" b="1" dirty="0">
                <a:solidFill>
                  <a:srgbClr val="00B050"/>
                </a:solidFill>
              </a:rPr>
              <a:t>def </a:t>
            </a:r>
            <a:r>
              <a:rPr lang="en-IN" sz="1400" b="1" dirty="0" err="1">
                <a:solidFill>
                  <a:srgbClr val="00B050"/>
                </a:solidFill>
              </a:rPr>
              <a:t>calMean</a:t>
            </a:r>
            <a:r>
              <a:rPr lang="en-IN" sz="1400" b="1" dirty="0">
                <a:solidFill>
                  <a:srgbClr val="00B050"/>
                </a:solidFill>
              </a:rPr>
              <a:t>(data, res, </a:t>
            </a:r>
            <a:r>
              <a:rPr lang="en-IN" sz="1400" b="1" dirty="0" err="1">
                <a:solidFill>
                  <a:srgbClr val="00B050"/>
                </a:solidFill>
              </a:rPr>
              <a:t>i</a:t>
            </a:r>
            <a:r>
              <a:rPr lang="en-IN" sz="1400" b="1" dirty="0">
                <a:solidFill>
                  <a:srgbClr val="00B050"/>
                </a:solidFill>
              </a:rPr>
              <a:t>):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    sum = 0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    for n in data: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        sum = sum + n  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    res[</a:t>
            </a:r>
            <a:r>
              <a:rPr lang="en-IN" sz="1400" b="1" dirty="0" err="1">
                <a:solidFill>
                  <a:srgbClr val="00B050"/>
                </a:solidFill>
              </a:rPr>
              <a:t>i</a:t>
            </a:r>
            <a:r>
              <a:rPr lang="en-IN" sz="1400" b="1" dirty="0">
                <a:solidFill>
                  <a:srgbClr val="00B050"/>
                </a:solidFill>
              </a:rPr>
              <a:t>] = sum/</a:t>
            </a:r>
            <a:r>
              <a:rPr lang="en-IN" sz="1400" b="1" dirty="0" err="1">
                <a:solidFill>
                  <a:srgbClr val="00B050"/>
                </a:solidFill>
              </a:rPr>
              <a:t>len</a:t>
            </a:r>
            <a:r>
              <a:rPr lang="en-IN" sz="1400" b="1" dirty="0">
                <a:solidFill>
                  <a:srgbClr val="00B050"/>
                </a:solidFill>
              </a:rPr>
              <a:t>(data)  </a:t>
            </a:r>
            <a:r>
              <a:rPr lang="en-IN" sz="1400" dirty="0"/>
              <a:t>  </a:t>
            </a:r>
          </a:p>
          <a:p>
            <a:r>
              <a:rPr lang="en-IN" sz="1400" dirty="0"/>
              <a:t>                  </a:t>
            </a:r>
          </a:p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threading</a:t>
            </a:r>
          </a:p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= [2, 3, 5, 8]</a:t>
            </a:r>
          </a:p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 = [None] * 2</a:t>
            </a:r>
          </a:p>
          <a:p>
            <a:endParaRPr lang="en-IN" sz="1400" dirty="0"/>
          </a:p>
          <a:p>
            <a:r>
              <a:rPr lang="en-IN" sz="1400" b="1" dirty="0" err="1">
                <a:solidFill>
                  <a:srgbClr val="0070C0"/>
                </a:solidFill>
              </a:rPr>
              <a:t>sosThread</a:t>
            </a:r>
            <a:r>
              <a:rPr lang="en-IN" sz="1400" b="1" dirty="0">
                <a:solidFill>
                  <a:srgbClr val="0070C0"/>
                </a:solidFill>
              </a:rPr>
              <a:t> = </a:t>
            </a:r>
            <a:r>
              <a:rPr lang="en-IN" sz="1400" b="1" dirty="0" err="1">
                <a:solidFill>
                  <a:srgbClr val="0070C0"/>
                </a:solidFill>
              </a:rPr>
              <a:t>threading.Thread</a:t>
            </a:r>
            <a:r>
              <a:rPr lang="en-IN" sz="1400" b="1" dirty="0">
                <a:solidFill>
                  <a:srgbClr val="0070C0"/>
                </a:solidFill>
              </a:rPr>
              <a:t>(target=</a:t>
            </a:r>
            <a:r>
              <a:rPr lang="en-IN" sz="1400" b="1" dirty="0" err="1">
                <a:solidFill>
                  <a:srgbClr val="0070C0"/>
                </a:solidFill>
              </a:rPr>
              <a:t>calSumOfSquare</a:t>
            </a:r>
            <a:r>
              <a:rPr lang="en-IN" sz="1400" b="1" dirty="0">
                <a:solidFill>
                  <a:srgbClr val="0070C0"/>
                </a:solidFill>
              </a:rPr>
              <a:t>, </a:t>
            </a:r>
            <a:r>
              <a:rPr lang="en-IN" sz="1400" b="1" dirty="0" err="1">
                <a:solidFill>
                  <a:srgbClr val="0070C0"/>
                </a:solidFill>
              </a:rPr>
              <a:t>args</a:t>
            </a:r>
            <a:r>
              <a:rPr lang="en-IN" sz="1400" b="1" dirty="0">
                <a:solidFill>
                  <a:srgbClr val="0070C0"/>
                </a:solidFill>
              </a:rPr>
              <a:t>=(data, results, 0))</a:t>
            </a:r>
          </a:p>
          <a:p>
            <a:r>
              <a:rPr lang="en-IN" sz="1400" b="1" dirty="0" err="1">
                <a:solidFill>
                  <a:srgbClr val="0070C0"/>
                </a:solidFill>
              </a:rPr>
              <a:t>meanThread</a:t>
            </a:r>
            <a:r>
              <a:rPr lang="en-IN" sz="1400" b="1" dirty="0">
                <a:solidFill>
                  <a:srgbClr val="0070C0"/>
                </a:solidFill>
              </a:rPr>
              <a:t> = </a:t>
            </a:r>
            <a:r>
              <a:rPr lang="en-IN" sz="1400" b="1" dirty="0" err="1">
                <a:solidFill>
                  <a:srgbClr val="0070C0"/>
                </a:solidFill>
              </a:rPr>
              <a:t>threading.Thread</a:t>
            </a:r>
            <a:r>
              <a:rPr lang="en-IN" sz="1400" b="1" dirty="0">
                <a:solidFill>
                  <a:srgbClr val="0070C0"/>
                </a:solidFill>
              </a:rPr>
              <a:t>(target=</a:t>
            </a:r>
            <a:r>
              <a:rPr lang="en-IN" sz="1400" b="1" dirty="0" err="1">
                <a:solidFill>
                  <a:srgbClr val="0070C0"/>
                </a:solidFill>
              </a:rPr>
              <a:t>calMean</a:t>
            </a:r>
            <a:r>
              <a:rPr lang="en-IN" sz="1400" b="1" dirty="0">
                <a:solidFill>
                  <a:srgbClr val="0070C0"/>
                </a:solidFill>
              </a:rPr>
              <a:t>, </a:t>
            </a:r>
            <a:r>
              <a:rPr lang="en-IN" sz="1400" b="1" dirty="0" err="1">
                <a:solidFill>
                  <a:srgbClr val="0070C0"/>
                </a:solidFill>
              </a:rPr>
              <a:t>args</a:t>
            </a:r>
            <a:r>
              <a:rPr lang="en-IN" sz="1400" b="1" dirty="0">
                <a:solidFill>
                  <a:srgbClr val="0070C0"/>
                </a:solidFill>
              </a:rPr>
              <a:t>=(</a:t>
            </a:r>
            <a:r>
              <a:rPr lang="en-IN" sz="1400" b="1" dirty="0" err="1">
                <a:solidFill>
                  <a:srgbClr val="0070C0"/>
                </a:solidFill>
              </a:rPr>
              <a:t>data,results</a:t>
            </a:r>
            <a:r>
              <a:rPr lang="en-IN" sz="1400" b="1" dirty="0">
                <a:solidFill>
                  <a:srgbClr val="0070C0"/>
                </a:solidFill>
              </a:rPr>
              <a:t>, 1))</a:t>
            </a:r>
          </a:p>
          <a:p>
            <a:endParaRPr lang="en-IN" sz="1400" dirty="0"/>
          </a:p>
          <a:p>
            <a:r>
              <a:rPr lang="en-IN" sz="1400" b="1" dirty="0" err="1">
                <a:solidFill>
                  <a:srgbClr val="7030A0"/>
                </a:solidFill>
              </a:rPr>
              <a:t>sosThread.start</a:t>
            </a:r>
            <a:r>
              <a:rPr lang="en-IN" sz="1400" b="1" dirty="0">
                <a:solidFill>
                  <a:srgbClr val="7030A0"/>
                </a:solidFill>
              </a:rPr>
              <a:t>()</a:t>
            </a:r>
          </a:p>
          <a:p>
            <a:r>
              <a:rPr lang="en-IN" sz="1400" b="1" dirty="0" err="1">
                <a:solidFill>
                  <a:srgbClr val="7030A0"/>
                </a:solidFill>
              </a:rPr>
              <a:t>meanThread.start</a:t>
            </a:r>
            <a:r>
              <a:rPr lang="en-IN" sz="1400" b="1" dirty="0">
                <a:solidFill>
                  <a:srgbClr val="7030A0"/>
                </a:solidFill>
              </a:rPr>
              <a:t>()</a:t>
            </a:r>
          </a:p>
          <a:p>
            <a:endParaRPr lang="en-IN" sz="1400" dirty="0"/>
          </a:p>
          <a:p>
            <a:r>
              <a:rPr lang="en-IN" sz="1400" b="1" dirty="0" err="1">
                <a:solidFill>
                  <a:srgbClr val="663300"/>
                </a:solidFill>
              </a:rPr>
              <a:t>sosThread.join</a:t>
            </a:r>
            <a:r>
              <a:rPr lang="en-IN" sz="1400" b="1" dirty="0">
                <a:solidFill>
                  <a:srgbClr val="663300"/>
                </a:solidFill>
              </a:rPr>
              <a:t>()</a:t>
            </a:r>
          </a:p>
          <a:p>
            <a:r>
              <a:rPr lang="en-IN" sz="1400" b="1" dirty="0" err="1">
                <a:solidFill>
                  <a:srgbClr val="663300"/>
                </a:solidFill>
              </a:rPr>
              <a:t>meanThread.join</a:t>
            </a:r>
            <a:r>
              <a:rPr lang="en-IN" sz="1400" b="1" dirty="0">
                <a:solidFill>
                  <a:srgbClr val="663300"/>
                </a:solidFill>
              </a:rPr>
              <a:t>()</a:t>
            </a:r>
          </a:p>
          <a:p>
            <a:endParaRPr lang="en-IN" sz="1400" dirty="0"/>
          </a:p>
          <a:p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var = results[0]/</a:t>
            </a:r>
            <a:r>
              <a:rPr lang="en-IN" sz="1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(data) - results[1]*results[1] </a:t>
            </a:r>
          </a:p>
          <a:p>
            <a:r>
              <a:rPr lang="en-IN" sz="1400" b="1" dirty="0">
                <a:solidFill>
                  <a:schemeClr val="accent6">
                    <a:lumMod val="50000"/>
                  </a:schemeClr>
                </a:solidFill>
              </a:rPr>
              <a:t>print(var)</a:t>
            </a:r>
          </a:p>
        </p:txBody>
      </p:sp>
    </p:spTree>
    <p:extLst>
      <p:ext uri="{BB962C8B-B14F-4D97-AF65-F5344CB8AC3E}">
        <p14:creationId xmlns:p14="http://schemas.microsoft.com/office/powerpoint/2010/main" val="21461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F34B1B-2FBA-44BA-A415-448E1BCB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6" y="1963272"/>
            <a:ext cx="11483787" cy="1967752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accent4">
                    <a:lumMod val="50000"/>
                  </a:schemeClr>
                </a:solidFill>
              </a:rPr>
              <a:t>An Example Problem</a:t>
            </a:r>
            <a:br>
              <a:rPr lang="en-IN" sz="5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54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IN" sz="5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Top k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400898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CA3A-E083-4DF1-AD30-C4DD522E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1" y="162559"/>
            <a:ext cx="10515600" cy="732155"/>
          </a:xfrm>
        </p:spPr>
        <p:txBody>
          <a:bodyPr/>
          <a:lstStyle/>
          <a:p>
            <a:r>
              <a:rPr lang="en-IN" dirty="0"/>
              <a:t>Top k Similarity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BA236-CAE2-42EF-B483-784668BC4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741" y="1076393"/>
                <a:ext cx="11170023" cy="4347254"/>
              </a:xfrm>
            </p:spPr>
            <p:txBody>
              <a:bodyPr/>
              <a:lstStyle/>
              <a:p>
                <a:pPr algn="just"/>
                <a:r>
                  <a:rPr lang="en-IN" dirty="0"/>
                  <a:t>Given a set of items: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, ….. 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and a query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IN" dirty="0"/>
                  <a:t>, find out top k most similar items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IN" dirty="0"/>
                  <a:t>, based on a similarity measure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Large number of applications: </a:t>
                </a:r>
              </a:p>
              <a:p>
                <a:pPr lvl="1" algn="just"/>
                <a:r>
                  <a:rPr lang="en-IN" dirty="0"/>
                  <a:t>Ranking in search engines </a:t>
                </a:r>
              </a:p>
              <a:p>
                <a:pPr lvl="1" algn="just"/>
                <a:r>
                  <a:rPr lang="en-IN" dirty="0"/>
                  <a:t>Querying on database </a:t>
                </a:r>
              </a:p>
              <a:p>
                <a:pPr lvl="1" algn="just"/>
                <a:r>
                  <a:rPr lang="en-IN" dirty="0"/>
                  <a:t>Finding similar products e-commerce platforms</a:t>
                </a:r>
              </a:p>
              <a:p>
                <a:pPr lvl="1" algn="just"/>
                <a:r>
                  <a:rPr lang="en-IN" dirty="0"/>
                  <a:t>Finding similar patients from medical records </a:t>
                </a:r>
              </a:p>
              <a:p>
                <a:pPr lvl="1" algn="just"/>
                <a:r>
                  <a:rPr lang="en-IN" dirty="0"/>
                  <a:t>And so on ….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BA236-CAE2-42EF-B483-784668BC4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741" y="1076393"/>
                <a:ext cx="11170023" cy="4347254"/>
              </a:xfrm>
              <a:blipFill>
                <a:blip r:embed="rId2"/>
                <a:stretch>
                  <a:fillRect l="-983" t="-2665" r="-1146" b="-1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A4BC4AC-3FB0-4E78-8BCE-A887202EE374}"/>
              </a:ext>
            </a:extLst>
          </p:cNvPr>
          <p:cNvSpPr txBox="1"/>
          <p:nvPr/>
        </p:nvSpPr>
        <p:spPr>
          <a:xfrm>
            <a:off x="1075765" y="5898776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How do we solve it?</a:t>
            </a:r>
          </a:p>
        </p:txBody>
      </p:sp>
    </p:spTree>
    <p:extLst>
      <p:ext uri="{BB962C8B-B14F-4D97-AF65-F5344CB8AC3E}">
        <p14:creationId xmlns:p14="http://schemas.microsoft.com/office/powerpoint/2010/main" val="12413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7" y="158938"/>
            <a:ext cx="10515600" cy="5672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Stands on the Key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6" y="959224"/>
            <a:ext cx="10515600" cy="567465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The datacenter is the computer</a:t>
            </a:r>
          </a:p>
          <a:p>
            <a:pPr lvl="1"/>
            <a:r>
              <a:rPr lang="en-US" dirty="0"/>
              <a:t>Computers holding data will compute (</a:t>
            </a:r>
            <a:r>
              <a:rPr lang="en-US" dirty="0">
                <a:solidFill>
                  <a:srgbClr val="FF0000"/>
                </a:solidFill>
              </a:rPr>
              <a:t>NOT the central server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Bring computation to the data</a:t>
            </a:r>
          </a:p>
          <a:p>
            <a:pPr lvl="1"/>
            <a:r>
              <a:rPr lang="en-US" dirty="0"/>
              <a:t>Reduce data communication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Programming: Divide and Conquer 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Break into independent sub-problems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Solve them parallelly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Combine the results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Simple programming model</a:t>
            </a:r>
          </a:p>
          <a:p>
            <a:pPr lvl="1"/>
            <a:r>
              <a:rPr lang="en-US" dirty="0"/>
              <a:t>Map-reduce framework does all other things for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8341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F34B1B-2FBA-44BA-A415-448E1BCB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5" y="2235200"/>
            <a:ext cx="11304494" cy="18168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Programming Model Overview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(Map-reduce)</a:t>
            </a:r>
            <a:endParaRPr lang="en-IN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1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06" y="212725"/>
            <a:ext cx="11147612" cy="7321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Simple Programming Model: 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/>
          <a:p>
            <a:r>
              <a:rPr lang="en-US" sz="2667" dirty="0"/>
              <a:t>Simple programing model</a:t>
            </a:r>
          </a:p>
          <a:p>
            <a:pPr lvl="1"/>
            <a:r>
              <a:rPr lang="en-US" sz="2667" dirty="0"/>
              <a:t>Mainly using two functions (map-reduce)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67" dirty="0">
                <a:solidFill>
                  <a:srgbClr val="00B050"/>
                </a:solidFill>
              </a:rPr>
              <a:t>Map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67" dirty="0">
                <a:solidFill>
                  <a:srgbClr val="00B050"/>
                </a:solidFill>
              </a:rPr>
              <a:t>Reduce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035999"/>
            <a:ext cx="10876695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latin typeface="Arial"/>
              </a:rPr>
              <a:t>Programmer’s responsibility:</a:t>
            </a:r>
          </a:p>
          <a:p>
            <a:r>
              <a:rPr lang="en-US" sz="2667" dirty="0">
                <a:latin typeface="Arial"/>
              </a:rPr>
              <a:t>   define only two functions, Map and Reduce suitable for your problem</a:t>
            </a:r>
          </a:p>
        </p:txBody>
      </p:sp>
    </p:spTree>
    <p:extLst>
      <p:ext uri="{BB962C8B-B14F-4D97-AF65-F5344CB8AC3E}">
        <p14:creationId xmlns:p14="http://schemas.microsoft.com/office/powerpoint/2010/main" val="7306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10BF7C-317C-4B66-8E26-8D999EFB7408}"/>
              </a:ext>
            </a:extLst>
          </p:cNvPr>
          <p:cNvSpPr/>
          <p:nvPr/>
        </p:nvSpPr>
        <p:spPr>
          <a:xfrm>
            <a:off x="3333189" y="968188"/>
            <a:ext cx="4475993" cy="19398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E3E82-9822-4D92-9646-E81C4E7B4F9C}"/>
              </a:ext>
            </a:extLst>
          </p:cNvPr>
          <p:cNvSpPr/>
          <p:nvPr/>
        </p:nvSpPr>
        <p:spPr>
          <a:xfrm>
            <a:off x="3333189" y="2908002"/>
            <a:ext cx="4475993" cy="857174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5E8F46-0C8C-4A5D-820A-B33ECF972742}"/>
              </a:ext>
            </a:extLst>
          </p:cNvPr>
          <p:cNvSpPr/>
          <p:nvPr/>
        </p:nvSpPr>
        <p:spPr>
          <a:xfrm>
            <a:off x="3333189" y="4975412"/>
            <a:ext cx="4475993" cy="11767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9AA54-2192-4F50-8EF0-933768B300CE}"/>
              </a:ext>
            </a:extLst>
          </p:cNvPr>
          <p:cNvSpPr/>
          <p:nvPr/>
        </p:nvSpPr>
        <p:spPr>
          <a:xfrm>
            <a:off x="3333189" y="3765176"/>
            <a:ext cx="4475993" cy="10757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88" y="1057267"/>
            <a:ext cx="4475993" cy="5094908"/>
          </a:xfrm>
          <a:prstGeom prst="rect">
            <a:avLst/>
          </a:prstGeom>
        </p:spPr>
      </p:pic>
      <p:sp>
        <p:nvSpPr>
          <p:cNvPr id="321" name="TextBox 320"/>
          <p:cNvSpPr txBox="1"/>
          <p:nvPr/>
        </p:nvSpPr>
        <p:spPr>
          <a:xfrm>
            <a:off x="329603" y="116524"/>
            <a:ext cx="652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solidFill>
                  <a:srgbClr val="0070C0"/>
                </a:solidFill>
                <a:latin typeface="Gill Sans"/>
                <a:cs typeface="Gill Sans"/>
              </a:rPr>
              <a:t>Map-reduce Programming Model</a:t>
            </a: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B6B55911-C7D5-4C75-A213-A603F5DAB6C6}"/>
              </a:ext>
            </a:extLst>
          </p:cNvPr>
          <p:cNvSpPr/>
          <p:nvPr/>
        </p:nvSpPr>
        <p:spPr>
          <a:xfrm>
            <a:off x="3890683" y="2237149"/>
            <a:ext cx="3567953" cy="286165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3"/>
                </a:solidFill>
              </a:rPr>
              <a:t>Parallel programming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BC5924-1275-46A6-BE9F-19247438E8F4}"/>
              </a:ext>
            </a:extLst>
          </p:cNvPr>
          <p:cNvSpPr/>
          <p:nvPr/>
        </p:nvSpPr>
        <p:spPr>
          <a:xfrm>
            <a:off x="8265458" y="1694329"/>
            <a:ext cx="3460376" cy="448236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Splitting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430F5F-DFB1-4CFF-BEE5-CFA404DB3CA3}"/>
              </a:ext>
            </a:extLst>
          </p:cNvPr>
          <p:cNvSpPr/>
          <p:nvPr/>
        </p:nvSpPr>
        <p:spPr>
          <a:xfrm>
            <a:off x="8265458" y="3112471"/>
            <a:ext cx="3460377" cy="448236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Intermediate combining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37EBAC-843E-4F4B-96F5-107EB040C81E}"/>
              </a:ext>
            </a:extLst>
          </p:cNvPr>
          <p:cNvSpPr/>
          <p:nvPr/>
        </p:nvSpPr>
        <p:spPr>
          <a:xfrm>
            <a:off x="8265458" y="4078940"/>
            <a:ext cx="3460376" cy="448236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Shuffling and grouping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56034C-B46B-4B03-B4ED-1F61F17BDCFF}"/>
              </a:ext>
            </a:extLst>
          </p:cNvPr>
          <p:cNvSpPr/>
          <p:nvPr/>
        </p:nvSpPr>
        <p:spPr>
          <a:xfrm>
            <a:off x="8265458" y="5405717"/>
            <a:ext cx="3460376" cy="448236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Final combining</a:t>
            </a:r>
          </a:p>
        </p:txBody>
      </p:sp>
    </p:spTree>
    <p:extLst>
      <p:ext uri="{BB962C8B-B14F-4D97-AF65-F5344CB8AC3E}">
        <p14:creationId xmlns:p14="http://schemas.microsoft.com/office/powerpoint/2010/main" val="391505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5" grpId="0" animBg="1"/>
      <p:bldP spid="2" grpId="0" animBg="1"/>
      <p:bldP spid="7" grpId="0" animBg="1"/>
      <p:bldP spid="16" grpId="0" animBg="1"/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A45F0E-FE78-46A0-BBBB-1846662CD72E}"/>
              </a:ext>
            </a:extLst>
          </p:cNvPr>
          <p:cNvSpPr/>
          <p:nvPr/>
        </p:nvSpPr>
        <p:spPr>
          <a:xfrm>
            <a:off x="7046259" y="1524000"/>
            <a:ext cx="5039927" cy="2895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FC1BFC-D460-49F2-A750-4ACE43AC1320}"/>
              </a:ext>
            </a:extLst>
          </p:cNvPr>
          <p:cNvSpPr/>
          <p:nvPr/>
        </p:nvSpPr>
        <p:spPr>
          <a:xfrm>
            <a:off x="340659" y="1524000"/>
            <a:ext cx="6580094" cy="2895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53" y="208076"/>
            <a:ext cx="11505460" cy="732155"/>
          </a:xfrm>
        </p:spPr>
        <p:txBody>
          <a:bodyPr>
            <a:noAutofit/>
          </a:bodyPr>
          <a:lstStyle/>
          <a:p>
            <a:r>
              <a:rPr lang="en-US" sz="3600" dirty="0"/>
              <a:t>Parallel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593"/>
            <a:ext cx="11247986" cy="47052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0354" name="Object 1"/>
          <p:cNvPicPr>
            <a:picLocks noChangeAspect="1" noChangeArrowheads="1"/>
          </p:cNvPicPr>
          <p:nvPr/>
        </p:nvPicPr>
        <p:blipFill>
          <a:blip r:embed="rId2"/>
          <a:srcRect b="-406"/>
          <a:stretch>
            <a:fillRect/>
          </a:stretch>
        </p:blipFill>
        <p:spPr bwMode="auto">
          <a:xfrm>
            <a:off x="523188" y="1773593"/>
            <a:ext cx="6066484" cy="231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7BF72-CC51-4DA9-A8D4-0D5302F71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678" y="1645403"/>
            <a:ext cx="4836861" cy="248079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E52012-D6F6-465F-AB4E-6240CAF6DF97}"/>
              </a:ext>
            </a:extLst>
          </p:cNvPr>
          <p:cNvSpPr/>
          <p:nvPr/>
        </p:nvSpPr>
        <p:spPr>
          <a:xfrm>
            <a:off x="2278959" y="4560928"/>
            <a:ext cx="2554941" cy="3994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Cluster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3F8633-6098-4687-809C-D4FBD3D6A231}"/>
              </a:ext>
            </a:extLst>
          </p:cNvPr>
          <p:cNvSpPr/>
          <p:nvPr/>
        </p:nvSpPr>
        <p:spPr>
          <a:xfrm>
            <a:off x="8288751" y="4566108"/>
            <a:ext cx="2554941" cy="3994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Multi-processor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5F8405-7463-46F0-BA8B-DC882C033E61}"/>
              </a:ext>
            </a:extLst>
          </p:cNvPr>
          <p:cNvSpPr/>
          <p:nvPr/>
        </p:nvSpPr>
        <p:spPr>
          <a:xfrm>
            <a:off x="1857617" y="5436960"/>
            <a:ext cx="3397623" cy="3994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Distributed programming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8D1D28-7EE2-429A-84CA-F9C725250E83}"/>
              </a:ext>
            </a:extLst>
          </p:cNvPr>
          <p:cNvSpPr/>
          <p:nvPr/>
        </p:nvSpPr>
        <p:spPr>
          <a:xfrm>
            <a:off x="7654058" y="5436960"/>
            <a:ext cx="3824326" cy="3994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Multi-threaded programming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C82AB1-FB32-41CE-A086-75469CFE4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248" y="2372327"/>
            <a:ext cx="1531720" cy="14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55" y="2696845"/>
            <a:ext cx="10515600" cy="73215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Multithreaded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1004</Words>
  <Application>Microsoft Office PowerPoint</Application>
  <PresentationFormat>Widescreen</PresentationFormat>
  <Paragraphs>284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Courier New</vt:lpstr>
      <vt:lpstr>Gill Sans</vt:lpstr>
      <vt:lpstr>Times New Roman</vt:lpstr>
      <vt:lpstr>Wingdings</vt:lpstr>
      <vt:lpstr>Office Theme</vt:lpstr>
      <vt:lpstr>Big Data Processing</vt:lpstr>
      <vt:lpstr>Difficulties with Traditional Cluster Computing</vt:lpstr>
      <vt:lpstr>ADDRESSING DIFFICULTIES  MAP-REDUCE FRAMEWORK</vt:lpstr>
      <vt:lpstr>Stands on the Key Ideas</vt:lpstr>
      <vt:lpstr>Programming Model Overview (Map-reduce)</vt:lpstr>
      <vt:lpstr>Simple Programming Model: Map-reduce</vt:lpstr>
      <vt:lpstr>PowerPoint Presentation</vt:lpstr>
      <vt:lpstr>Parallel Programming</vt:lpstr>
      <vt:lpstr>Multithreaded Programming</vt:lpstr>
      <vt:lpstr>What is a thread?</vt:lpstr>
      <vt:lpstr>What is multithreading?</vt:lpstr>
      <vt:lpstr>Why Multithreading?</vt:lpstr>
      <vt:lpstr>Multiprocessors</vt:lpstr>
      <vt:lpstr>Programming support for threads</vt:lpstr>
      <vt:lpstr>Thread creation and termination</vt:lpstr>
      <vt:lpstr>Thread creation and termination</vt:lpstr>
      <vt:lpstr>Processes are Protected</vt:lpstr>
      <vt:lpstr>Multiple Threads Can Exist in a Single Process Space</vt:lpstr>
      <vt:lpstr>Thread creation and termination</vt:lpstr>
      <vt:lpstr>Communication among threads</vt:lpstr>
      <vt:lpstr>Data race and Non-determinism</vt:lpstr>
      <vt:lpstr>Data race and Non-determinism</vt:lpstr>
      <vt:lpstr>Data race and Non-determinism</vt:lpstr>
      <vt:lpstr>Data race and Non-determinism</vt:lpstr>
      <vt:lpstr>Synchronization among threads</vt:lpstr>
      <vt:lpstr>Synchronization among threads by locking</vt:lpstr>
      <vt:lpstr>Synchronization among threads</vt:lpstr>
      <vt:lpstr>Synchronization among threads</vt:lpstr>
      <vt:lpstr>Multithreading programming libraries</vt:lpstr>
      <vt:lpstr>Python Examples</vt:lpstr>
      <vt:lpstr>Finding sum of numbers</vt:lpstr>
      <vt:lpstr>Finding variance of a set of numbers</vt:lpstr>
      <vt:lpstr>An Example Problem  Top k Similarity Search</vt:lpstr>
      <vt:lpstr>Top k Similarity Search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548</cp:revision>
  <dcterms:created xsi:type="dcterms:W3CDTF">2020-05-13T23:12:08Z</dcterms:created>
  <dcterms:modified xsi:type="dcterms:W3CDTF">2024-01-17T07:30:33Z</dcterms:modified>
</cp:coreProperties>
</file>