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1" r:id="rId3"/>
    <p:sldId id="483" r:id="rId4"/>
    <p:sldId id="484" r:id="rId5"/>
    <p:sldId id="285" r:id="rId6"/>
    <p:sldId id="286" r:id="rId7"/>
    <p:sldId id="489" r:id="rId8"/>
    <p:sldId id="490" r:id="rId9"/>
    <p:sldId id="487" r:id="rId10"/>
    <p:sldId id="488" r:id="rId11"/>
    <p:sldId id="389" r:id="rId12"/>
    <p:sldId id="390" r:id="rId13"/>
    <p:sldId id="408" r:id="rId14"/>
    <p:sldId id="4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3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3F802-E59E-4480-AB12-5A0E8FB0976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Datanodes</a:t>
            </a:r>
            <a:r>
              <a:rPr lang="en-US" dirty="0"/>
              <a:t> are the workhorses of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They store and retrieve blocks when they are told to (by clients or the 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They report back to the </a:t>
            </a:r>
            <a:r>
              <a:rPr lang="en-US" dirty="0" err="1"/>
              <a:t>namenode</a:t>
            </a:r>
            <a:r>
              <a:rPr lang="en-US" dirty="0"/>
              <a:t> periodically with lists of blocks that they are storing.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7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Blocks</a:t>
            </a:r>
          </a:p>
          <a:p>
            <a:pPr lvl="1"/>
            <a:r>
              <a:rPr lang="en-IN" dirty="0"/>
              <a:t>Disk block size: minimum amount of data it can read and write</a:t>
            </a:r>
          </a:p>
          <a:p>
            <a:pPr lvl="1"/>
            <a:r>
              <a:rPr lang="en-IN" dirty="0"/>
              <a:t>Typical size: 128 MB</a:t>
            </a:r>
          </a:p>
          <a:p>
            <a:pPr lvl="1"/>
            <a:endParaRPr lang="en-IN" dirty="0"/>
          </a:p>
          <a:p>
            <a:r>
              <a:rPr lang="en-IN" dirty="0"/>
              <a:t>Why HDFS blocks are larger?</a:t>
            </a:r>
          </a:p>
          <a:p>
            <a:pPr lvl="1"/>
            <a:r>
              <a:rPr lang="en-IN" dirty="0"/>
              <a:t>Goal is to minimize the cost of seek</a:t>
            </a:r>
          </a:p>
          <a:p>
            <a:pPr lvl="1"/>
            <a:r>
              <a:rPr lang="en-US" dirty="0"/>
              <a:t>The time it takes to transfer the data from the disk can be significantly longer than the time to seek to the start of the block. </a:t>
            </a:r>
          </a:p>
        </p:txBody>
      </p:sp>
    </p:spTree>
    <p:extLst>
      <p:ext uri="{BB962C8B-B14F-4D97-AF65-F5344CB8AC3E}">
        <p14:creationId xmlns:p14="http://schemas.microsoft.com/office/powerpoint/2010/main" val="807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67" dirty="0"/>
              <a:t>A file is made of a number of blocks</a:t>
            </a:r>
          </a:p>
          <a:p>
            <a:endParaRPr lang="en-IN" sz="2667" dirty="0"/>
          </a:p>
          <a:p>
            <a:r>
              <a:rPr lang="en-IN" sz="2667" dirty="0"/>
              <a:t>Command to know the list of blocks for each file in HDFS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5" y="3309128"/>
            <a:ext cx="427552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 err="1"/>
              <a:t>hdfs</a:t>
            </a:r>
            <a:r>
              <a:rPr lang="en-IN" sz="2667" b="1" dirty="0"/>
              <a:t> </a:t>
            </a:r>
            <a:r>
              <a:rPr lang="en-IN" sz="2667" b="1" dirty="0" err="1"/>
              <a:t>fsck</a:t>
            </a:r>
            <a:r>
              <a:rPr lang="en-IN" sz="2667" b="1" dirty="0"/>
              <a:t> / -files -blocks</a:t>
            </a:r>
            <a:endParaRPr lang="en-IN" sz="2667" dirty="0"/>
          </a:p>
        </p:txBody>
      </p:sp>
    </p:spTree>
    <p:extLst>
      <p:ext uri="{BB962C8B-B14F-4D97-AF65-F5344CB8AC3E}">
        <p14:creationId xmlns:p14="http://schemas.microsoft.com/office/powerpoint/2010/main" val="180250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742969" y="1402391"/>
            <a:ext cx="3786215" cy="471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95369" y="1573840"/>
            <a:ext cx="1633551" cy="3971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076344" y="169766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1066820" y="2126295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1076344" y="254539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1066820" y="297402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1076344" y="341217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1066820" y="384080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1076344" y="4259911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1066820" y="468853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2743233" y="1573840"/>
            <a:ext cx="1633551" cy="3971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2924208" y="169766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2914684" y="2126295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Rectangle 70"/>
          <p:cNvSpPr/>
          <p:nvPr/>
        </p:nvSpPr>
        <p:spPr>
          <a:xfrm>
            <a:off x="2924208" y="254539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Rectangle 71"/>
          <p:cNvSpPr/>
          <p:nvPr/>
        </p:nvSpPr>
        <p:spPr>
          <a:xfrm>
            <a:off x="2914684" y="297402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/>
          <p:cNvSpPr/>
          <p:nvPr/>
        </p:nvSpPr>
        <p:spPr>
          <a:xfrm>
            <a:off x="2924208" y="341217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2914684" y="384080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2924208" y="4259911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Rectangle 75"/>
          <p:cNvSpPr/>
          <p:nvPr/>
        </p:nvSpPr>
        <p:spPr>
          <a:xfrm>
            <a:off x="2914684" y="468853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/>
          <p:cNvSpPr/>
          <p:nvPr/>
        </p:nvSpPr>
        <p:spPr>
          <a:xfrm>
            <a:off x="4957810" y="1402391"/>
            <a:ext cx="3786215" cy="471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5110210" y="1573840"/>
            <a:ext cx="1633551" cy="3971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/>
          <p:cNvSpPr/>
          <p:nvPr/>
        </p:nvSpPr>
        <p:spPr>
          <a:xfrm>
            <a:off x="5291187" y="169766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5281663" y="2126295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5291187" y="254539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/>
          <p:cNvSpPr/>
          <p:nvPr/>
        </p:nvSpPr>
        <p:spPr>
          <a:xfrm>
            <a:off x="5281663" y="297402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/>
          <p:cNvSpPr/>
          <p:nvPr/>
        </p:nvSpPr>
        <p:spPr>
          <a:xfrm>
            <a:off x="5291187" y="341217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Rectangle 83"/>
          <p:cNvSpPr/>
          <p:nvPr/>
        </p:nvSpPr>
        <p:spPr>
          <a:xfrm>
            <a:off x="5281663" y="384080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Rectangle 84"/>
          <p:cNvSpPr/>
          <p:nvPr/>
        </p:nvSpPr>
        <p:spPr>
          <a:xfrm>
            <a:off x="5291187" y="4259911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6" name="Rectangle 85"/>
          <p:cNvSpPr/>
          <p:nvPr/>
        </p:nvSpPr>
        <p:spPr>
          <a:xfrm>
            <a:off x="5281663" y="468853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" name="Rectangle 86"/>
          <p:cNvSpPr/>
          <p:nvPr/>
        </p:nvSpPr>
        <p:spPr>
          <a:xfrm>
            <a:off x="6958074" y="1573840"/>
            <a:ext cx="1633551" cy="3971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angle 87"/>
          <p:cNvSpPr/>
          <p:nvPr/>
        </p:nvSpPr>
        <p:spPr>
          <a:xfrm>
            <a:off x="7139051" y="169766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angle 88"/>
          <p:cNvSpPr/>
          <p:nvPr/>
        </p:nvSpPr>
        <p:spPr>
          <a:xfrm>
            <a:off x="7129527" y="2126295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Rectangle 89"/>
          <p:cNvSpPr/>
          <p:nvPr/>
        </p:nvSpPr>
        <p:spPr>
          <a:xfrm>
            <a:off x="7139051" y="254539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/>
          <p:cNvSpPr/>
          <p:nvPr/>
        </p:nvSpPr>
        <p:spPr>
          <a:xfrm>
            <a:off x="7129527" y="297402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/>
          <p:cNvSpPr/>
          <p:nvPr/>
        </p:nvSpPr>
        <p:spPr>
          <a:xfrm>
            <a:off x="7139051" y="341217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7129527" y="3840807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7139051" y="4259911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" name="Rectangle 94"/>
          <p:cNvSpPr/>
          <p:nvPr/>
        </p:nvSpPr>
        <p:spPr>
          <a:xfrm>
            <a:off x="7129527" y="4688539"/>
            <a:ext cx="1276360" cy="27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Rectangle 95"/>
          <p:cNvSpPr/>
          <p:nvPr/>
        </p:nvSpPr>
        <p:spPr>
          <a:xfrm>
            <a:off x="1157306" y="1759582"/>
            <a:ext cx="442919" cy="142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" name="Rectangle 96"/>
          <p:cNvSpPr/>
          <p:nvPr/>
        </p:nvSpPr>
        <p:spPr>
          <a:xfrm>
            <a:off x="1671662" y="1759582"/>
            <a:ext cx="442919" cy="142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Rectangle 97"/>
          <p:cNvSpPr/>
          <p:nvPr/>
        </p:nvSpPr>
        <p:spPr>
          <a:xfrm>
            <a:off x="3014694" y="1759582"/>
            <a:ext cx="442919" cy="142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Rectangle 98"/>
          <p:cNvSpPr/>
          <p:nvPr/>
        </p:nvSpPr>
        <p:spPr>
          <a:xfrm>
            <a:off x="1157306" y="3045466"/>
            <a:ext cx="442919" cy="142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/>
          <p:cNvSpPr/>
          <p:nvPr/>
        </p:nvSpPr>
        <p:spPr>
          <a:xfrm>
            <a:off x="5372149" y="1759582"/>
            <a:ext cx="442919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2071715" y="1702761"/>
            <a:ext cx="50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86240" y="1697669"/>
            <a:ext cx="50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28852" y="2982781"/>
            <a:ext cx="50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67507" y="1702430"/>
            <a:ext cx="50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58140" y="1688143"/>
            <a:ext cx="69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57348" y="5188606"/>
            <a:ext cx="5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14736" y="5188606"/>
            <a:ext cx="5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72189" y="5188606"/>
            <a:ext cx="5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529577" y="5188605"/>
            <a:ext cx="6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5844" y="5666645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d1 (data center)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48312" y="5638806"/>
            <a:ext cx="163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d2 (data center)</a:t>
            </a:r>
          </a:p>
        </p:txBody>
      </p:sp>
      <p:cxnSp>
        <p:nvCxnSpPr>
          <p:cNvPr id="114" name="Curved Connector 113"/>
          <p:cNvCxnSpPr>
            <a:stCxn id="96" idx="0"/>
            <a:endCxn id="98" idx="0"/>
          </p:cNvCxnSpPr>
          <p:nvPr/>
        </p:nvCxnSpPr>
        <p:spPr>
          <a:xfrm rot="5400000" flipH="1" flipV="1">
            <a:off x="2307459" y="830887"/>
            <a:ext cx="1588" cy="1857388"/>
          </a:xfrm>
          <a:prstGeom prst="curvedConnector3">
            <a:avLst>
              <a:gd name="adj1" fmla="val 2939075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96" idx="0"/>
            <a:endCxn id="100" idx="0"/>
          </p:cNvCxnSpPr>
          <p:nvPr/>
        </p:nvCxnSpPr>
        <p:spPr>
          <a:xfrm rot="5400000" flipH="1" flipV="1">
            <a:off x="3486187" y="-347842"/>
            <a:ext cx="1588" cy="4214843"/>
          </a:xfrm>
          <a:prstGeom prst="curvedConnector3">
            <a:avLst>
              <a:gd name="adj1" fmla="val 6357999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96" idx="2"/>
            <a:endCxn id="97" idx="2"/>
          </p:cNvCxnSpPr>
          <p:nvPr/>
        </p:nvCxnSpPr>
        <p:spPr>
          <a:xfrm rot="16200000" flipH="1">
            <a:off x="1635943" y="1645279"/>
            <a:ext cx="1588" cy="514356"/>
          </a:xfrm>
          <a:prstGeom prst="curvedConnector3">
            <a:avLst>
              <a:gd name="adj1" fmla="val 1679471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6" idx="1"/>
            <a:endCxn id="99" idx="1"/>
          </p:cNvCxnSpPr>
          <p:nvPr/>
        </p:nvCxnSpPr>
        <p:spPr>
          <a:xfrm rot="10800000" flipV="1">
            <a:off x="1157307" y="1831019"/>
            <a:ext cx="1588" cy="1285884"/>
          </a:xfrm>
          <a:prstGeom prst="curvedConnector3">
            <a:avLst>
              <a:gd name="adj1" fmla="val 233926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243297" y="737425"/>
            <a:ext cx="86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d=6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100289" y="1023177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d=4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10" y="2094746"/>
            <a:ext cx="68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d=0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39350" y="2402523"/>
            <a:ext cx="60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d=2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9679" y="96505"/>
            <a:ext cx="67895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Topology in Hadoop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70619" y="6230397"/>
            <a:ext cx="409599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67" dirty="0"/>
              <a:t>Adapted from: Hadoop the definitive Guide, 4</a:t>
            </a:r>
            <a:r>
              <a:rPr lang="en-IN" sz="1067" baseline="30000" dirty="0"/>
              <a:t>th</a:t>
            </a:r>
            <a:r>
              <a:rPr lang="en-IN" sz="1067" dirty="0"/>
              <a:t> </a:t>
            </a:r>
            <a:r>
              <a:rPr lang="en-IN" sz="1067" dirty="0" err="1"/>
              <a:t>ed</a:t>
            </a:r>
            <a:r>
              <a:rPr lang="en-IN" sz="1067" dirty="0"/>
              <a:t>, Tom white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2B8BF-DD28-4C03-82F6-7519DE13DC74}"/>
              </a:ext>
            </a:extLst>
          </p:cNvPr>
          <p:cNvSpPr txBox="1"/>
          <p:nvPr/>
        </p:nvSpPr>
        <p:spPr>
          <a:xfrm>
            <a:off x="5222907" y="56926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Node distance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DDE1A5-3C08-4BBA-81C2-AC2625E4B80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886240" y="753932"/>
            <a:ext cx="1336667" cy="1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0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A5AFB-9BE4-434F-8AC6-AF0EBAF8C41E}"/>
              </a:ext>
            </a:extLst>
          </p:cNvPr>
          <p:cNvSpPr/>
          <p:nvPr/>
        </p:nvSpPr>
        <p:spPr>
          <a:xfrm>
            <a:off x="1391478" y="1116563"/>
            <a:ext cx="3057525" cy="45206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E648F-3778-4677-8914-03FD14355DC5}"/>
              </a:ext>
            </a:extLst>
          </p:cNvPr>
          <p:cNvSpPr/>
          <p:nvPr/>
        </p:nvSpPr>
        <p:spPr>
          <a:xfrm>
            <a:off x="1677227" y="1240390"/>
            <a:ext cx="1162051" cy="3654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14DA7-E067-4927-ACCE-D7FBA39436D2}"/>
              </a:ext>
            </a:extLst>
          </p:cNvPr>
          <p:cNvSpPr/>
          <p:nvPr/>
        </p:nvSpPr>
        <p:spPr>
          <a:xfrm>
            <a:off x="3063115" y="1240390"/>
            <a:ext cx="1162051" cy="3654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201BF-FFE8-49E9-A782-98ABECE5EC1D}"/>
              </a:ext>
            </a:extLst>
          </p:cNvPr>
          <p:cNvSpPr/>
          <p:nvPr/>
        </p:nvSpPr>
        <p:spPr>
          <a:xfrm>
            <a:off x="1867729" y="1411839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EC73-9DFE-43F8-8286-0D92E1BC4464}"/>
              </a:ext>
            </a:extLst>
          </p:cNvPr>
          <p:cNvSpPr/>
          <p:nvPr/>
        </p:nvSpPr>
        <p:spPr>
          <a:xfrm>
            <a:off x="1867729" y="1802365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9C7BF-AFA5-44D5-BE87-071756700331}"/>
              </a:ext>
            </a:extLst>
          </p:cNvPr>
          <p:cNvSpPr/>
          <p:nvPr/>
        </p:nvSpPr>
        <p:spPr>
          <a:xfrm>
            <a:off x="1867729" y="2204001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925B5-F002-438B-8088-98DEDBD7C978}"/>
              </a:ext>
            </a:extLst>
          </p:cNvPr>
          <p:cNvSpPr/>
          <p:nvPr/>
        </p:nvSpPr>
        <p:spPr>
          <a:xfrm>
            <a:off x="1867729" y="2608813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00C22-BBD2-4ED0-88C6-7D869EEA68C4}"/>
              </a:ext>
            </a:extLst>
          </p:cNvPr>
          <p:cNvSpPr/>
          <p:nvPr/>
        </p:nvSpPr>
        <p:spPr>
          <a:xfrm>
            <a:off x="1867729" y="3023150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9B710-40AD-4DEB-B056-C2457D492521}"/>
              </a:ext>
            </a:extLst>
          </p:cNvPr>
          <p:cNvSpPr/>
          <p:nvPr/>
        </p:nvSpPr>
        <p:spPr>
          <a:xfrm>
            <a:off x="1867729" y="3436695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B3556-27DF-4817-BF51-FB63B0F5CA90}"/>
              </a:ext>
            </a:extLst>
          </p:cNvPr>
          <p:cNvSpPr/>
          <p:nvPr/>
        </p:nvSpPr>
        <p:spPr>
          <a:xfrm>
            <a:off x="1867729" y="3827221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EB818-D735-4FE0-A51A-4BB4F68AC88A}"/>
              </a:ext>
            </a:extLst>
          </p:cNvPr>
          <p:cNvSpPr/>
          <p:nvPr/>
        </p:nvSpPr>
        <p:spPr>
          <a:xfrm>
            <a:off x="1867729" y="4234017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EBA75-9A12-4EAC-998C-BC489077B17F}"/>
              </a:ext>
            </a:extLst>
          </p:cNvPr>
          <p:cNvSpPr/>
          <p:nvPr/>
        </p:nvSpPr>
        <p:spPr>
          <a:xfrm>
            <a:off x="3241710" y="1411839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920F54-7632-40DF-9C34-288D8FF97E1D}"/>
              </a:ext>
            </a:extLst>
          </p:cNvPr>
          <p:cNvSpPr/>
          <p:nvPr/>
        </p:nvSpPr>
        <p:spPr>
          <a:xfrm>
            <a:off x="3241710" y="1802365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29B30-A3E0-4A64-81F1-442685B99768}"/>
              </a:ext>
            </a:extLst>
          </p:cNvPr>
          <p:cNvSpPr/>
          <p:nvPr/>
        </p:nvSpPr>
        <p:spPr>
          <a:xfrm>
            <a:off x="3241710" y="2204001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A536C-0BF5-4B0B-A777-167F951DE713}"/>
              </a:ext>
            </a:extLst>
          </p:cNvPr>
          <p:cNvSpPr/>
          <p:nvPr/>
        </p:nvSpPr>
        <p:spPr>
          <a:xfrm>
            <a:off x="3241710" y="2608813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41DBB-CC8B-4A14-B32F-9FE201FC8E9A}"/>
              </a:ext>
            </a:extLst>
          </p:cNvPr>
          <p:cNvSpPr/>
          <p:nvPr/>
        </p:nvSpPr>
        <p:spPr>
          <a:xfrm>
            <a:off x="3241710" y="3023150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AB91D-FAD7-4AE9-AC5B-3EE8D0BC0D03}"/>
              </a:ext>
            </a:extLst>
          </p:cNvPr>
          <p:cNvSpPr/>
          <p:nvPr/>
        </p:nvSpPr>
        <p:spPr>
          <a:xfrm>
            <a:off x="3241710" y="3436695"/>
            <a:ext cx="809625" cy="266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9E14D-3662-4A5E-99D1-F97440565A84}"/>
              </a:ext>
            </a:extLst>
          </p:cNvPr>
          <p:cNvSpPr/>
          <p:nvPr/>
        </p:nvSpPr>
        <p:spPr>
          <a:xfrm>
            <a:off x="3241710" y="3827221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AE87D6-0EDB-49A4-8EB2-29E8A6B49C26}"/>
              </a:ext>
            </a:extLst>
          </p:cNvPr>
          <p:cNvSpPr/>
          <p:nvPr/>
        </p:nvSpPr>
        <p:spPr>
          <a:xfrm>
            <a:off x="3241710" y="4234017"/>
            <a:ext cx="809625" cy="266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74DA3-A139-4651-AF9D-7870CAC550AA}"/>
              </a:ext>
            </a:extLst>
          </p:cNvPr>
          <p:cNvSpPr txBox="1"/>
          <p:nvPr/>
        </p:nvSpPr>
        <p:spPr>
          <a:xfrm>
            <a:off x="3357811" y="49071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BD5CB6-E8CC-4270-BBE4-31E5546BDAA3}"/>
              </a:ext>
            </a:extLst>
          </p:cNvPr>
          <p:cNvSpPr txBox="1"/>
          <p:nvPr/>
        </p:nvSpPr>
        <p:spPr>
          <a:xfrm>
            <a:off x="3306003" y="135947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AE3AF3-27E5-4171-8D84-2AFA662FC32B}"/>
              </a:ext>
            </a:extLst>
          </p:cNvPr>
          <p:cNvSpPr/>
          <p:nvPr/>
        </p:nvSpPr>
        <p:spPr>
          <a:xfrm>
            <a:off x="1934403" y="2697038"/>
            <a:ext cx="257175" cy="991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8EC63E-0F1F-465F-8AE5-954315A35036}"/>
              </a:ext>
            </a:extLst>
          </p:cNvPr>
          <p:cNvSpPr/>
          <p:nvPr/>
        </p:nvSpPr>
        <p:spPr>
          <a:xfrm>
            <a:off x="2348741" y="2697038"/>
            <a:ext cx="257175" cy="99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C2FFCD-8B4F-425E-ADB7-2EA830048817}"/>
              </a:ext>
            </a:extLst>
          </p:cNvPr>
          <p:cNvSpPr/>
          <p:nvPr/>
        </p:nvSpPr>
        <p:spPr>
          <a:xfrm>
            <a:off x="3357811" y="2697038"/>
            <a:ext cx="257175" cy="99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084914-2860-4C41-B51C-15E1FA76CD4B}"/>
              </a:ext>
            </a:extLst>
          </p:cNvPr>
          <p:cNvSpPr/>
          <p:nvPr/>
        </p:nvSpPr>
        <p:spPr>
          <a:xfrm>
            <a:off x="3361995" y="3536746"/>
            <a:ext cx="257175" cy="99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205F78-2044-4ED3-B9F0-DF7E4C63BBF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191577" y="2746588"/>
            <a:ext cx="157163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3F331-40E1-467F-94AE-1D1EBCE37210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2677352" y="2742163"/>
            <a:ext cx="680459" cy="442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61C383-7FA2-4ED2-8498-620C232926BD}"/>
              </a:ext>
            </a:extLst>
          </p:cNvPr>
          <p:cNvCxnSpPr/>
          <p:nvPr/>
        </p:nvCxnSpPr>
        <p:spPr>
          <a:xfrm>
            <a:off x="3486397" y="2796139"/>
            <a:ext cx="0" cy="74060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D611AA-8915-4FB1-BE5D-D878270EB1DD}"/>
              </a:ext>
            </a:extLst>
          </p:cNvPr>
          <p:cNvSpPr txBox="1"/>
          <p:nvPr/>
        </p:nvSpPr>
        <p:spPr>
          <a:xfrm>
            <a:off x="2338611" y="526360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Data </a:t>
            </a:r>
            <a:r>
              <a:rPr lang="en-IN" sz="1400" dirty="0" err="1"/>
              <a:t>center</a:t>
            </a:r>
            <a:endParaRPr lang="en-I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64638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Replica Placement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8135" y="357026"/>
            <a:ext cx="5856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Tradeoff between reliability and write bandwidth and read bandwidth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Placing into single node is bad idea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first replica is placed in random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Second replica is placed on different rack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The third replica is placed on the same rack as the second, but on a different node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After locations are fixed, replica pipeline is built</a:t>
            </a:r>
            <a:endParaRPr lang="en-IN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45905" y="6230396"/>
            <a:ext cx="409599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67" dirty="0"/>
              <a:t>Adapted from: Hadoop the definitive Guide, 4</a:t>
            </a:r>
            <a:r>
              <a:rPr lang="en-IN" sz="1067" baseline="30000" dirty="0"/>
              <a:t>th</a:t>
            </a:r>
            <a:r>
              <a:rPr lang="en-IN" sz="1067" dirty="0"/>
              <a:t> </a:t>
            </a:r>
            <a:r>
              <a:rPr lang="en-IN" sz="1067" dirty="0" err="1"/>
              <a:t>ed</a:t>
            </a:r>
            <a:r>
              <a:rPr lang="en-IN" sz="1067" dirty="0"/>
              <a:t>, Tom white</a:t>
            </a:r>
          </a:p>
        </p:txBody>
      </p:sp>
    </p:spTree>
    <p:extLst>
      <p:ext uri="{BB962C8B-B14F-4D97-AF65-F5344CB8AC3E}">
        <p14:creationId xmlns:p14="http://schemas.microsoft.com/office/powerpoint/2010/main" val="10123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F34B1B-2FBA-44BA-A415-448E1BCB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6" y="2070847"/>
            <a:ext cx="11483787" cy="217842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Storing Big Data in Cluster</a:t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900" b="1" dirty="0">
                <a:solidFill>
                  <a:schemeClr val="accent4">
                    <a:lumMod val="50000"/>
                  </a:schemeClr>
                </a:solidFill>
              </a:rPr>
              <a:t>Hadoop Distributed Filesystem</a:t>
            </a:r>
            <a:endParaRPr lang="en-IN" sz="49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2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>
          <a:xfrm>
            <a:off x="623392" y="164638"/>
            <a:ext cx="10515600" cy="5675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/>
              <a:t>Why distributed filesystem (DFS)?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1378339"/>
            <a:ext cx="10515600" cy="2736461"/>
          </a:xfrm>
        </p:spPr>
        <p:txBody>
          <a:bodyPr>
            <a:noAutofit/>
          </a:bodyPr>
          <a:lstStyle/>
          <a:p>
            <a:pPr eaLnBrk="1" hangingPunct="1"/>
            <a:r>
              <a:rPr lang="en-GB" sz="2400" dirty="0"/>
              <a:t>When data is very large, single machine can’t store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Need to store the data in many machines 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Data needs to be partitioned and stored </a:t>
            </a:r>
          </a:p>
          <a:p>
            <a:pPr eaLnBrk="1" hangingPunct="1"/>
            <a:endParaRPr lang="en-GB" sz="2400" dirty="0"/>
          </a:p>
          <a:p>
            <a:pPr eaLnBrk="1" hangingPunct="1"/>
            <a:endParaRPr lang="en-GB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B4D8B-D304-410F-A775-FDF8B9D7E7EE}"/>
              </a:ext>
            </a:extLst>
          </p:cNvPr>
          <p:cNvSpPr/>
          <p:nvPr/>
        </p:nvSpPr>
        <p:spPr>
          <a:xfrm>
            <a:off x="950259" y="4455459"/>
            <a:ext cx="10067365" cy="1461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Filesystem that manages the storage across a network of machines </a:t>
            </a:r>
          </a:p>
        </p:txBody>
      </p:sp>
    </p:spTree>
    <p:extLst>
      <p:ext uri="{BB962C8B-B14F-4D97-AF65-F5344CB8AC3E}">
        <p14:creationId xmlns:p14="http://schemas.microsoft.com/office/powerpoint/2010/main" val="10164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Principles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Very large files </a:t>
            </a:r>
          </a:p>
          <a:p>
            <a:pPr lvl="1"/>
            <a:r>
              <a:rPr lang="en-IN" dirty="0"/>
              <a:t>Hundreds on terabytes or even petabytes</a:t>
            </a:r>
          </a:p>
          <a:p>
            <a:pPr lvl="1"/>
            <a:endParaRPr lang="en-IN" dirty="0"/>
          </a:p>
          <a:p>
            <a:r>
              <a:rPr lang="en-IN" dirty="0"/>
              <a:t>Streaming data access</a:t>
            </a:r>
          </a:p>
          <a:p>
            <a:pPr lvl="1"/>
            <a:r>
              <a:rPr lang="en-IN" dirty="0"/>
              <a:t>Basic idea: write once, but read many times </a:t>
            </a:r>
          </a:p>
          <a:p>
            <a:pPr lvl="1"/>
            <a:endParaRPr lang="en-IN" dirty="0"/>
          </a:p>
          <a:p>
            <a:r>
              <a:rPr lang="en-IN" dirty="0"/>
              <a:t>Commodity hardware</a:t>
            </a:r>
          </a:p>
          <a:p>
            <a:pPr lvl="1"/>
            <a:r>
              <a:rPr lang="en-IN" dirty="0"/>
              <a:t>Uses cluster of commodity </a:t>
            </a:r>
            <a:r>
              <a:rPr lang="en-IN" dirty="0" err="1"/>
              <a:t>hardwares</a:t>
            </a:r>
            <a:endParaRPr lang="en-IN" dirty="0"/>
          </a:p>
          <a:p>
            <a:pPr lvl="2"/>
            <a:r>
              <a:rPr lang="en-IN" dirty="0"/>
              <a:t>chance of node failure is high </a:t>
            </a:r>
          </a:p>
          <a:p>
            <a:pPr lvl="1"/>
            <a:r>
              <a:rPr lang="en-IN" dirty="0"/>
              <a:t>DFS is designed to handle such failures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91" y="224118"/>
            <a:ext cx="9875520" cy="533399"/>
          </a:xfrm>
        </p:spPr>
        <p:txBody>
          <a:bodyPr>
            <a:noAutofit/>
          </a:bodyPr>
          <a:lstStyle/>
          <a:p>
            <a:r>
              <a:rPr lang="en-US" sz="3200" dirty="0"/>
              <a:t>Distributed File System: Data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Data is kept in chunks, spread across machines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chunk is replicated on different nodes</a:t>
            </a:r>
          </a:p>
          <a:p>
            <a:pPr lvl="1"/>
            <a:endParaRPr lang="en-US" dirty="0"/>
          </a:p>
          <a:p>
            <a:pPr lvl="1"/>
            <a:r>
              <a:rPr lang="en-US" b="0" dirty="0"/>
              <a:t>Ensures persistence</a:t>
            </a:r>
          </a:p>
          <a:p>
            <a:pPr lvl="1"/>
            <a:endParaRPr lang="en-US" dirty="0"/>
          </a:p>
          <a:p>
            <a:pPr marL="9906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39303" lvl="2" indent="0">
              <a:buNone/>
            </a:pPr>
            <a:r>
              <a:rPr lang="en-US" dirty="0"/>
              <a:t> 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41" y="137469"/>
            <a:ext cx="9875520" cy="533399"/>
          </a:xfrm>
        </p:spPr>
        <p:txBody>
          <a:bodyPr>
            <a:noAutofit/>
          </a:bodyPr>
          <a:lstStyle/>
          <a:p>
            <a:r>
              <a:rPr lang="en-US" sz="3200" dirty="0"/>
              <a:t>Distributed File System: Chunk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have two files, A and 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3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 times replication of data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39303" lvl="2" indent="0">
              <a:buNone/>
            </a:pPr>
            <a:r>
              <a:rPr lang="en-US" dirty="0"/>
              <a:t> 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1" y="3733800"/>
            <a:ext cx="140207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7879" y="3733800"/>
            <a:ext cx="130048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7319" y="3733800"/>
            <a:ext cx="134112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5879" y="38498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6759" y="3849880"/>
            <a:ext cx="5283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0817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2739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9159" y="381925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0039" y="38352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091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039" y="431633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795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947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379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947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97180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The Chunk Servers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7202" y="5105401"/>
            <a:ext cx="5503799" cy="50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Chunk servers also serve as compute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02558" y="5888215"/>
            <a:ext cx="4566921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Bring computation to the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6519" y="1406140"/>
            <a:ext cx="225044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a1         a2         a3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82778" y="1371600"/>
            <a:ext cx="1309023" cy="41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b1         b2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7643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0635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4" idx="2"/>
          </p:cNvCxnSpPr>
          <p:nvPr/>
        </p:nvCxnSpPr>
        <p:spPr>
          <a:xfrm>
            <a:off x="9937288" y="1371600"/>
            <a:ext cx="0" cy="41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77941" y="18081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74678" y="18259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54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16351" y="6213310"/>
            <a:ext cx="1941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Ghemawat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2712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3810000" y="2514601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3810000" y="2667001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4177513" y="2286002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4025114" y="2667002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6210300" y="3581402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7113591" y="3962402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3505200" y="4343401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3886200" y="4081464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2705895" y="3542507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3048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3886202" y="4495802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5867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5867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HDFS namenode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867401" y="3581404"/>
            <a:ext cx="1676401" cy="1676402"/>
            <a:chOff x="1828800" y="4572000"/>
            <a:chExt cx="1676400" cy="1676401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990601"/>
              <a:chOff x="1828800" y="5257800"/>
              <a:chExt cx="1676400" cy="990601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3" y="5910263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8001001" y="3581404"/>
            <a:ext cx="1676401" cy="1676402"/>
            <a:chOff x="1828800" y="4572000"/>
            <a:chExt cx="1676400" cy="1676401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990601"/>
              <a:chOff x="1828800" y="5257800"/>
              <a:chExt cx="1676400" cy="990601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3" y="5910263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6172202" y="2359027"/>
            <a:ext cx="12666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File namespace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7800976" y="2162177"/>
            <a:ext cx="70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/bar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6473825" y="2640014"/>
            <a:ext cx="411163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6886576" y="2625727"/>
            <a:ext cx="258763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6819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6705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6765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6556375" y="2979739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7924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6665913" y="2865437"/>
            <a:ext cx="533400" cy="48736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rot="5400000" flipH="1" flipV="1">
            <a:off x="6998687" y="2512416"/>
            <a:ext cx="1014027" cy="590551"/>
          </a:xfrm>
          <a:prstGeom prst="curvedConnector2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712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2712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7924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7924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7924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>
          <a:xfrm>
            <a:off x="457200" y="236135"/>
            <a:ext cx="10515600" cy="76187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HDFS (Hadoop)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9136" y="1205210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namenode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= master node</a:t>
            </a:r>
          </a:p>
        </p:txBody>
      </p:sp>
    </p:spTree>
    <p:extLst>
      <p:ext uri="{BB962C8B-B14F-4D97-AF65-F5344CB8AC3E}">
        <p14:creationId xmlns:p14="http://schemas.microsoft.com/office/powerpoint/2010/main" val="267329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248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248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114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81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7239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124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4038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5067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6096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5295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6324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7353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3276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276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276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35469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40803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32802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33945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38136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39279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45375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276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124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334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334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56043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61377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53376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54519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58710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59853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65949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5334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181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391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7391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7391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76617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81951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73950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75093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79284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80427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86523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391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7239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114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namenode</a:t>
            </a:r>
            <a:endParaRPr lang="en-US" sz="12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4114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267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6248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job submission node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400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jobtracker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2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625" y="205327"/>
            <a:ext cx="10515600" cy="732155"/>
          </a:xfrm>
        </p:spPr>
        <p:txBody>
          <a:bodyPr/>
          <a:lstStyle/>
          <a:p>
            <a:r>
              <a:rPr lang="en-IN" dirty="0" err="1"/>
              <a:t>Namenode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rmAutofit/>
          </a:bodyPr>
          <a:lstStyle/>
          <a:p>
            <a:r>
              <a:rPr lang="en-US" dirty="0"/>
              <a:t>Maintains the filesystem tree and the metadata for all the files and directories </a:t>
            </a:r>
          </a:p>
          <a:p>
            <a:pPr lvl="1"/>
            <a:r>
              <a:rPr lang="en-US" b="1" dirty="0"/>
              <a:t>This information is stored on the local disk in two files: </a:t>
            </a:r>
          </a:p>
          <a:p>
            <a:pPr lvl="2"/>
            <a:r>
              <a:rPr lang="en-US" b="1" dirty="0"/>
              <a:t>the namespace image and the edit log. </a:t>
            </a:r>
          </a:p>
          <a:p>
            <a:pPr lvl="1"/>
            <a:endParaRPr lang="en-US" b="1" dirty="0"/>
          </a:p>
          <a:p>
            <a:r>
              <a:rPr lang="en-US" dirty="0"/>
              <a:t>Knows the </a:t>
            </a:r>
            <a:r>
              <a:rPr lang="en-US" dirty="0" err="1"/>
              <a:t>datanodes</a:t>
            </a:r>
            <a:r>
              <a:rPr lang="en-US" dirty="0"/>
              <a:t> on which all the blocks for a given file are located </a:t>
            </a:r>
          </a:p>
          <a:p>
            <a:endParaRPr lang="en-US" dirty="0"/>
          </a:p>
          <a:p>
            <a:r>
              <a:rPr lang="en-US" dirty="0"/>
              <a:t>But, it does not store block locations persistently, </a:t>
            </a:r>
          </a:p>
          <a:p>
            <a:pPr lvl="1"/>
            <a:r>
              <a:rPr lang="en-US" dirty="0"/>
              <a:t>this information is reconstructed from </a:t>
            </a:r>
            <a:r>
              <a:rPr lang="en-US" dirty="0" err="1"/>
              <a:t>datanodes</a:t>
            </a:r>
            <a:r>
              <a:rPr lang="en-US" dirty="0"/>
              <a:t> when the system starts.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7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607</Words>
  <Application>Microsoft Office PowerPoint</Application>
  <PresentationFormat>Widescreen</PresentationFormat>
  <Paragraphs>171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Office Theme</vt:lpstr>
      <vt:lpstr>Big Data Processing</vt:lpstr>
      <vt:lpstr>Storing Big Data in Cluster  Hadoop Distributed Filesystem</vt:lpstr>
      <vt:lpstr>Why distributed filesystem (DFS)?</vt:lpstr>
      <vt:lpstr>Design Principles of DFS</vt:lpstr>
      <vt:lpstr>Distributed File System: Data persistence</vt:lpstr>
      <vt:lpstr>Distributed File System: Chunk Servers</vt:lpstr>
      <vt:lpstr>HDFS (Hadoop) Architecture</vt:lpstr>
      <vt:lpstr>HDFS</vt:lpstr>
      <vt:lpstr>Namenode</vt:lpstr>
      <vt:lpstr>Datanode</vt:lpstr>
      <vt:lpstr>HDFS Blocks</vt:lpstr>
      <vt:lpstr>HDFS Blocks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577</cp:revision>
  <dcterms:created xsi:type="dcterms:W3CDTF">2020-05-13T23:12:08Z</dcterms:created>
  <dcterms:modified xsi:type="dcterms:W3CDTF">2024-01-25T05:35:40Z</dcterms:modified>
</cp:coreProperties>
</file>