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1" r:id="rId3"/>
    <p:sldId id="489" r:id="rId4"/>
    <p:sldId id="490" r:id="rId5"/>
    <p:sldId id="512" r:id="rId6"/>
    <p:sldId id="510" r:id="rId7"/>
    <p:sldId id="511" r:id="rId8"/>
    <p:sldId id="551" r:id="rId9"/>
    <p:sldId id="394" r:id="rId10"/>
    <p:sldId id="399" r:id="rId11"/>
    <p:sldId id="398" r:id="rId12"/>
    <p:sldId id="412" r:id="rId13"/>
    <p:sldId id="397" r:id="rId14"/>
    <p:sldId id="513" r:id="rId15"/>
    <p:sldId id="400" r:id="rId16"/>
    <p:sldId id="401" r:id="rId17"/>
    <p:sldId id="4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63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63F802-E59E-4480-AB12-5A0E8FB0976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63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5175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Big Data Processing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564" y="350043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r>
              <a:rPr lang="en-IN" sz="3200" dirty="0">
                <a:latin typeface="Century Schoolbook" panose="02040604050505020304" pitchFamily="18" charset="0"/>
              </a:rPr>
              <a:t>Lecture 7</a:t>
            </a: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Tackling </a:t>
            </a:r>
            <a:r>
              <a:rPr lang="en-IN" dirty="0" err="1"/>
              <a:t>Namenode</a:t>
            </a:r>
            <a:r>
              <a:rPr lang="en-IN" dirty="0"/>
              <a:t>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</a:t>
            </a:r>
            <a:r>
              <a:rPr lang="en-IN" dirty="0" err="1"/>
              <a:t>namenode</a:t>
            </a:r>
            <a:r>
              <a:rPr lang="en-IN" dirty="0"/>
              <a:t> fails, then all metadata are lost </a:t>
            </a:r>
          </a:p>
          <a:p>
            <a:pPr lvl="1"/>
            <a:r>
              <a:rPr lang="en-IN" dirty="0"/>
              <a:t>Won’t be able to reconstruct the file from the blocks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r>
              <a:rPr lang="en-IN" dirty="0"/>
              <a:t>How to handle?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Maintain a replica of the metadata into another passive machine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the active </a:t>
            </a:r>
            <a:r>
              <a:rPr lang="en-IN" dirty="0" err="1"/>
              <a:t>namenode</a:t>
            </a:r>
            <a:r>
              <a:rPr lang="en-IN" dirty="0"/>
              <a:t> fails, start the passive </a:t>
            </a:r>
            <a:r>
              <a:rPr lang="en-IN" dirty="0" err="1"/>
              <a:t>namenode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Needs to load the </a:t>
            </a:r>
            <a:r>
              <a:rPr lang="en-IN" dirty="0" err="1"/>
              <a:t>namepace</a:t>
            </a:r>
            <a:r>
              <a:rPr lang="en-IN" dirty="0"/>
              <a:t> into memory before it starts </a:t>
            </a:r>
          </a:p>
        </p:txBody>
      </p:sp>
    </p:spTree>
    <p:extLst>
      <p:ext uri="{BB962C8B-B14F-4D97-AF65-F5344CB8AC3E}">
        <p14:creationId xmlns:p14="http://schemas.microsoft.com/office/powerpoint/2010/main" val="18212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HDFS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namenode</a:t>
            </a:r>
            <a:r>
              <a:rPr lang="en-US" dirty="0"/>
              <a:t> keeps a reference to every file and block in the </a:t>
            </a:r>
            <a:r>
              <a:rPr lang="en-US" dirty="0" err="1"/>
              <a:t>filesystem</a:t>
            </a:r>
            <a:r>
              <a:rPr lang="en-US" dirty="0"/>
              <a:t> in memory</a:t>
            </a:r>
          </a:p>
          <a:p>
            <a:endParaRPr lang="en-US" dirty="0"/>
          </a:p>
          <a:p>
            <a:pPr lvl="1"/>
            <a:r>
              <a:rPr lang="en-US" dirty="0"/>
              <a:t>For a very large cluster, </a:t>
            </a:r>
            <a:r>
              <a:rPr lang="en-US" dirty="0" err="1"/>
              <a:t>namenode</a:t>
            </a:r>
            <a:r>
              <a:rPr lang="en-US" dirty="0"/>
              <a:t> may run out of memory to hold the metadata</a:t>
            </a:r>
          </a:p>
          <a:p>
            <a:endParaRPr lang="en-US" dirty="0"/>
          </a:p>
          <a:p>
            <a:pPr lvl="1"/>
            <a:r>
              <a:rPr lang="en-US" b="1" dirty="0"/>
              <a:t>Solution:</a:t>
            </a:r>
            <a:r>
              <a:rPr lang="en-US" dirty="0"/>
              <a:t> add more </a:t>
            </a:r>
            <a:r>
              <a:rPr lang="en-US" dirty="0" err="1"/>
              <a:t>namenodes</a:t>
            </a:r>
            <a:r>
              <a:rPr lang="en-US" dirty="0"/>
              <a:t> in the cluster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5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39" y="271860"/>
            <a:ext cx="10515600" cy="521847"/>
          </a:xfrm>
        </p:spPr>
        <p:txBody>
          <a:bodyPr>
            <a:normAutofit fontScale="90000"/>
          </a:bodyPr>
          <a:lstStyle/>
          <a:p>
            <a:r>
              <a:rPr lang="en-IN" dirty="0"/>
              <a:t>HDFS Cluster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312"/>
            <a:ext cx="10515600" cy="5122482"/>
          </a:xfrm>
        </p:spPr>
        <p:txBody>
          <a:bodyPr/>
          <a:lstStyle/>
          <a:p>
            <a:r>
              <a:rPr lang="en-IN" dirty="0"/>
              <a:t>When copying data into HDFS, balancing of data storage is important </a:t>
            </a:r>
          </a:p>
          <a:p>
            <a:endParaRPr lang="en-IN" dirty="0"/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HDFS works best when blocks are spread evenly </a:t>
            </a:r>
          </a:p>
          <a:p>
            <a:pPr lvl="1"/>
            <a:endParaRPr lang="en-IN" dirty="0"/>
          </a:p>
          <a:p>
            <a:r>
              <a:rPr lang="en-IN" dirty="0"/>
              <a:t>Examples: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4110116"/>
            <a:ext cx="76931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/>
              <a:t>In </a:t>
            </a:r>
            <a:r>
              <a:rPr lang="en-IN" sz="2400" i="1" dirty="0" err="1">
                <a:solidFill>
                  <a:srgbClr val="00B050"/>
                </a:solidFill>
              </a:rPr>
              <a:t>distcp</a:t>
            </a:r>
            <a:r>
              <a:rPr lang="en-IN" sz="2400" dirty="0"/>
              <a:t>, if  m = 1, single task will do the copying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IN" sz="2400" dirty="0"/>
              <a:t>It will be slow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r>
              <a:rPr lang="en-IN" sz="2400" dirty="0"/>
              <a:t>Bad utilization of resources </a:t>
            </a:r>
          </a:p>
          <a:p>
            <a:pPr marL="838179" lvl="1" indent="-38099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IN" sz="2400" dirty="0"/>
              <a:t>Default value of m is 20 in Hadoop. </a:t>
            </a:r>
          </a:p>
        </p:txBody>
      </p:sp>
    </p:spTree>
    <p:extLst>
      <p:ext uri="{BB962C8B-B14F-4D97-AF65-F5344CB8AC3E}">
        <p14:creationId xmlns:p14="http://schemas.microsoft.com/office/powerpoint/2010/main" val="33429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Generally, </a:t>
            </a:r>
            <a:r>
              <a:rPr lang="en-IN" dirty="0" err="1"/>
              <a:t>datanodes</a:t>
            </a:r>
            <a:r>
              <a:rPr lang="en-IN" dirty="0"/>
              <a:t> read blocks from the disk </a:t>
            </a:r>
          </a:p>
          <a:p>
            <a:endParaRPr lang="en-IN" dirty="0"/>
          </a:p>
          <a:p>
            <a:r>
              <a:rPr lang="en-IN" dirty="0"/>
              <a:t>Frequently accessed blocks can be stored in RAM</a:t>
            </a:r>
          </a:p>
          <a:p>
            <a:endParaRPr lang="en-IN" dirty="0"/>
          </a:p>
          <a:p>
            <a:r>
              <a:rPr lang="en-IN" dirty="0"/>
              <a:t>A block is cached in only one </a:t>
            </a:r>
            <a:r>
              <a:rPr lang="en-IN" dirty="0" err="1"/>
              <a:t>datanode’s</a:t>
            </a:r>
            <a:r>
              <a:rPr lang="en-IN" dirty="0"/>
              <a:t> memory </a:t>
            </a:r>
          </a:p>
          <a:p>
            <a:endParaRPr lang="en-IN" dirty="0"/>
          </a:p>
          <a:p>
            <a:r>
              <a:rPr lang="en-IN" dirty="0"/>
              <a:t>Job schedulers tries to run the code on the block that is cached </a:t>
            </a:r>
          </a:p>
        </p:txBody>
      </p:sp>
    </p:spTree>
    <p:extLst>
      <p:ext uri="{BB962C8B-B14F-4D97-AF65-F5344CB8AC3E}">
        <p14:creationId xmlns:p14="http://schemas.microsoft.com/office/powerpoint/2010/main" val="14547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577" y="2809386"/>
            <a:ext cx="10515600" cy="732155"/>
          </a:xfrm>
        </p:spPr>
        <p:txBody>
          <a:bodyPr>
            <a:noAutofit/>
          </a:bodyPr>
          <a:lstStyle/>
          <a:p>
            <a:pPr algn="ctr"/>
            <a:r>
              <a:rPr lang="en-IN" sz="5400" dirty="0" err="1"/>
              <a:t>Filesystem</a:t>
            </a:r>
            <a:r>
              <a:rPr lang="en-IN" sz="5400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06458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Filesystem</a:t>
            </a:r>
            <a:r>
              <a:rPr lang="en-IN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Filesystem</a:t>
            </a:r>
            <a:r>
              <a:rPr lang="en-US" dirty="0"/>
              <a:t> operations: </a:t>
            </a:r>
          </a:p>
          <a:p>
            <a:pPr lvl="1"/>
            <a:r>
              <a:rPr lang="en-US" dirty="0"/>
              <a:t>reading files, creating directories, moving files, deleting data, and listing directories.</a:t>
            </a:r>
          </a:p>
          <a:p>
            <a:endParaRPr lang="en-US" dirty="0"/>
          </a:p>
          <a:p>
            <a:r>
              <a:rPr lang="en-US" dirty="0"/>
              <a:t>One can run a Hadoop command from command line </a:t>
            </a:r>
          </a:p>
          <a:p>
            <a:endParaRPr lang="en-US" dirty="0"/>
          </a:p>
          <a:p>
            <a:r>
              <a:rPr lang="en-US" dirty="0"/>
              <a:t>To know the details about every command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83499" y="304495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63589" y="5337122"/>
            <a:ext cx="2624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hadoop</a:t>
            </a:r>
            <a:r>
              <a:rPr lang="en-IN" sz="2400" b="1" dirty="0"/>
              <a:t> fs -help</a:t>
            </a:r>
          </a:p>
        </p:txBody>
      </p:sp>
    </p:spTree>
    <p:extLst>
      <p:ext uri="{BB962C8B-B14F-4D97-AF65-F5344CB8AC3E}">
        <p14:creationId xmlns:p14="http://schemas.microsoft.com/office/powerpoint/2010/main" val="22655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Filesystem</a:t>
            </a:r>
            <a:r>
              <a:rPr lang="en-IN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 file from the local </a:t>
            </a:r>
            <a:r>
              <a:rPr lang="en-US" dirty="0" err="1"/>
              <a:t>filesystem</a:t>
            </a:r>
            <a:r>
              <a:rPr lang="en-US" dirty="0"/>
              <a:t> to HDFS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Copying a file to the local </a:t>
            </a:r>
            <a:r>
              <a:rPr lang="en-US" dirty="0" err="1"/>
              <a:t>filesystem</a:t>
            </a:r>
            <a:r>
              <a:rPr lang="en-US" dirty="0"/>
              <a:t> from HDFS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91478" y="2180862"/>
            <a:ext cx="6369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hadoop</a:t>
            </a:r>
            <a:r>
              <a:rPr lang="en-US" sz="2400" b="1" dirty="0"/>
              <a:t>  fs  -</a:t>
            </a:r>
            <a:r>
              <a:rPr lang="en-US" sz="2400" b="1" dirty="0" err="1"/>
              <a:t>copyFromLocal</a:t>
            </a:r>
            <a:r>
              <a:rPr lang="en-US" sz="2400" b="1" dirty="0"/>
              <a:t> file-1 file-2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565745" y="4569530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hadoop</a:t>
            </a:r>
            <a:r>
              <a:rPr lang="en-IN" sz="2400" b="1" dirty="0"/>
              <a:t>  fs -</a:t>
            </a:r>
            <a:r>
              <a:rPr lang="en-IN" sz="2400" b="1" dirty="0" err="1"/>
              <a:t>copyToLocal</a:t>
            </a:r>
            <a:r>
              <a:rPr lang="en-IN" sz="2400" b="1" dirty="0"/>
              <a:t> source-file </a:t>
            </a:r>
            <a:r>
              <a:rPr lang="en-IN" sz="2400" b="1" dirty="0" err="1"/>
              <a:t>dest</a:t>
            </a:r>
            <a:r>
              <a:rPr lang="en-IN" sz="2400" b="1" dirty="0"/>
              <a:t>-file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073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Filesystem</a:t>
            </a:r>
            <a:r>
              <a:rPr lang="en-IN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Creating a directory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Listing the files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87489" y="2167698"/>
            <a:ext cx="395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hadoop</a:t>
            </a:r>
            <a:r>
              <a:rPr lang="en-IN" sz="2400" b="1" dirty="0"/>
              <a:t> fs -</a:t>
            </a:r>
            <a:r>
              <a:rPr lang="en-IN" sz="2400" b="1" dirty="0" err="1"/>
              <a:t>mkdir</a:t>
            </a:r>
            <a:r>
              <a:rPr lang="en-IN" sz="2400" b="1" dirty="0"/>
              <a:t> </a:t>
            </a:r>
            <a:r>
              <a:rPr lang="en-IN" sz="2400" b="1" dirty="0" err="1"/>
              <a:t>mydir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97799" y="472533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/>
              <a:t>hadoop</a:t>
            </a:r>
            <a:r>
              <a:rPr lang="en-IN" sz="2400" b="1" dirty="0"/>
              <a:t> fs -ls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954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F34B1B-2FBA-44BA-A415-448E1BCB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06" y="2070847"/>
            <a:ext cx="11483787" cy="217842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>Storing Big Data in Cluster</a:t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US" sz="5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4900" b="1" dirty="0">
                <a:solidFill>
                  <a:schemeClr val="accent4">
                    <a:lumMod val="50000"/>
                  </a:schemeClr>
                </a:solidFill>
              </a:rPr>
              <a:t>Hadoop Distributed Filesystem</a:t>
            </a:r>
            <a:endParaRPr lang="en-IN" sz="49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82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/>
          <p:cNvSpPr txBox="1">
            <a:spLocks noChangeArrowheads="1"/>
          </p:cNvSpPr>
          <p:nvPr/>
        </p:nvSpPr>
        <p:spPr bwMode="auto">
          <a:xfrm>
            <a:off x="116351" y="6213310"/>
            <a:ext cx="1941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Ghemawat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et al., SOSP 2003)</a:t>
            </a:r>
          </a:p>
        </p:txBody>
      </p:sp>
      <p:sp>
        <p:nvSpPr>
          <p:cNvPr id="113" name="Rectangle 6"/>
          <p:cNvSpPr>
            <a:spLocks noChangeArrowheads="1"/>
          </p:cNvSpPr>
          <p:nvPr/>
        </p:nvSpPr>
        <p:spPr bwMode="auto">
          <a:xfrm>
            <a:off x="2712720" y="2133600"/>
            <a:ext cx="109728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14" name="Straight Arrow Connector 53"/>
          <p:cNvCxnSpPr>
            <a:cxnSpLocks noChangeShapeType="1"/>
          </p:cNvCxnSpPr>
          <p:nvPr/>
        </p:nvCxnSpPr>
        <p:spPr bwMode="auto">
          <a:xfrm>
            <a:off x="3810000" y="2514601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cxnSp>
        <p:nvCxnSpPr>
          <p:cNvPr id="115" name="Straight Arrow Connector 55"/>
          <p:cNvCxnSpPr>
            <a:cxnSpLocks noChangeShapeType="1"/>
          </p:cNvCxnSpPr>
          <p:nvPr/>
        </p:nvCxnSpPr>
        <p:spPr bwMode="auto">
          <a:xfrm rot="10800000">
            <a:off x="3810000" y="2667001"/>
            <a:ext cx="20574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16" name="TextBox 58"/>
          <p:cNvSpPr txBox="1">
            <a:spLocks noChangeArrowheads="1"/>
          </p:cNvSpPr>
          <p:nvPr/>
        </p:nvSpPr>
        <p:spPr bwMode="auto">
          <a:xfrm>
            <a:off x="4177513" y="2286002"/>
            <a:ext cx="140615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(file name, block id)</a:t>
            </a:r>
          </a:p>
        </p:txBody>
      </p:sp>
      <p:sp>
        <p:nvSpPr>
          <p:cNvPr id="117" name="TextBox 59"/>
          <p:cNvSpPr txBox="1">
            <a:spLocks noChangeArrowheads="1"/>
          </p:cNvSpPr>
          <p:nvPr/>
        </p:nvSpPr>
        <p:spPr bwMode="auto">
          <a:xfrm>
            <a:off x="4025114" y="2667002"/>
            <a:ext cx="168988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(block id, block location)</a:t>
            </a:r>
          </a:p>
        </p:txBody>
      </p:sp>
      <p:sp>
        <p:nvSpPr>
          <p:cNvPr id="118" name="TextBox 69"/>
          <p:cNvSpPr txBox="1">
            <a:spLocks noChangeArrowheads="1"/>
          </p:cNvSpPr>
          <p:nvPr/>
        </p:nvSpPr>
        <p:spPr bwMode="auto">
          <a:xfrm>
            <a:off x="6210300" y="3581402"/>
            <a:ext cx="168026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instructions to datanode</a:t>
            </a:r>
          </a:p>
        </p:txBody>
      </p:sp>
      <p:sp>
        <p:nvSpPr>
          <p:cNvPr id="119" name="TextBox 70"/>
          <p:cNvSpPr txBox="1">
            <a:spLocks noChangeArrowheads="1"/>
          </p:cNvSpPr>
          <p:nvPr/>
        </p:nvSpPr>
        <p:spPr bwMode="auto">
          <a:xfrm>
            <a:off x="7113591" y="3962402"/>
            <a:ext cx="111601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datanode state</a:t>
            </a:r>
          </a:p>
        </p:txBody>
      </p:sp>
      <p:cxnSp>
        <p:nvCxnSpPr>
          <p:cNvPr id="120" name="Straight Arrow Connector 71"/>
          <p:cNvCxnSpPr>
            <a:cxnSpLocks noChangeShapeType="1"/>
          </p:cNvCxnSpPr>
          <p:nvPr/>
        </p:nvCxnSpPr>
        <p:spPr bwMode="auto">
          <a:xfrm>
            <a:off x="3505200" y="4343401"/>
            <a:ext cx="2362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</p:spPr>
      </p:cxnSp>
      <p:sp>
        <p:nvSpPr>
          <p:cNvPr id="121" name="TextBox 72"/>
          <p:cNvSpPr txBox="1">
            <a:spLocks noChangeArrowheads="1"/>
          </p:cNvSpPr>
          <p:nvPr/>
        </p:nvSpPr>
        <p:spPr bwMode="auto">
          <a:xfrm>
            <a:off x="3886200" y="4081464"/>
            <a:ext cx="1499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(block id, byte range)</a:t>
            </a:r>
          </a:p>
        </p:txBody>
      </p:sp>
      <p:cxnSp>
        <p:nvCxnSpPr>
          <p:cNvPr id="122" name="Straight Arrow Connector 73"/>
          <p:cNvCxnSpPr>
            <a:cxnSpLocks noChangeShapeType="1"/>
          </p:cNvCxnSpPr>
          <p:nvPr/>
        </p:nvCxnSpPr>
        <p:spPr bwMode="auto">
          <a:xfrm rot="5400000" flipH="1" flipV="1">
            <a:off x="2705895" y="3542507"/>
            <a:ext cx="1600200" cy="1588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3" name="Shape 79"/>
          <p:cNvCxnSpPr>
            <a:cxnSpLocks noChangeShapeType="1"/>
          </p:cNvCxnSpPr>
          <p:nvPr/>
        </p:nvCxnSpPr>
        <p:spPr bwMode="auto">
          <a:xfrm rot="10800000">
            <a:off x="3048000" y="2743200"/>
            <a:ext cx="2819400" cy="175260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24" name="TextBox 84"/>
          <p:cNvSpPr txBox="1">
            <a:spLocks noChangeArrowheads="1"/>
          </p:cNvSpPr>
          <p:nvPr/>
        </p:nvSpPr>
        <p:spPr bwMode="auto">
          <a:xfrm>
            <a:off x="3886202" y="4495802"/>
            <a:ext cx="82747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data</a:t>
            </a:r>
          </a:p>
        </p:txBody>
      </p:sp>
      <p:sp>
        <p:nvSpPr>
          <p:cNvPr id="125" name="Rectangle 6"/>
          <p:cNvSpPr>
            <a:spLocks noChangeArrowheads="1"/>
          </p:cNvSpPr>
          <p:nvPr/>
        </p:nvSpPr>
        <p:spPr bwMode="auto">
          <a:xfrm>
            <a:off x="5867400" y="1828800"/>
            <a:ext cx="3124200" cy="1752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6" name="Rectangle 4"/>
          <p:cNvSpPr>
            <a:spLocks noChangeArrowheads="1"/>
          </p:cNvSpPr>
          <p:nvPr/>
        </p:nvSpPr>
        <p:spPr bwMode="auto">
          <a:xfrm>
            <a:off x="5867400" y="1828800"/>
            <a:ext cx="3124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HDFS namenode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5867401" y="3581404"/>
            <a:ext cx="1676401" cy="1676402"/>
            <a:chOff x="1828800" y="4572000"/>
            <a:chExt cx="1676400" cy="1676401"/>
          </a:xfrm>
        </p:grpSpPr>
        <p:grpSp>
          <p:nvGrpSpPr>
            <p:cNvPr id="128" name="Group 80"/>
            <p:cNvGrpSpPr/>
            <p:nvPr/>
          </p:nvGrpSpPr>
          <p:grpSpPr>
            <a:xfrm>
              <a:off x="1828800" y="5257800"/>
              <a:ext cx="1676400" cy="990601"/>
              <a:chOff x="1828800" y="5257800"/>
              <a:chExt cx="1676400" cy="990601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2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33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34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35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36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7" name="Straight Connector 39"/>
              <p:cNvCxnSpPr>
                <a:cxnSpLocks noChangeShapeType="1"/>
                <a:endCxn id="134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8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39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40" name="TextBox 42"/>
              <p:cNvSpPr txBox="1">
                <a:spLocks noChangeArrowheads="1"/>
              </p:cNvSpPr>
              <p:nvPr/>
            </p:nvSpPr>
            <p:spPr bwMode="auto">
              <a:xfrm>
                <a:off x="3089703" y="5910263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29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30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1" name="Group 140"/>
          <p:cNvGrpSpPr/>
          <p:nvPr/>
        </p:nvGrpSpPr>
        <p:grpSpPr>
          <a:xfrm>
            <a:off x="8001001" y="3581404"/>
            <a:ext cx="1676401" cy="1676402"/>
            <a:chOff x="1828800" y="4572000"/>
            <a:chExt cx="1676400" cy="1676401"/>
          </a:xfrm>
        </p:grpSpPr>
        <p:grpSp>
          <p:nvGrpSpPr>
            <p:cNvPr id="142" name="Group 80"/>
            <p:cNvGrpSpPr/>
            <p:nvPr/>
          </p:nvGrpSpPr>
          <p:grpSpPr>
            <a:xfrm>
              <a:off x="1828800" y="5257800"/>
              <a:ext cx="1676400" cy="990601"/>
              <a:chOff x="1828800" y="5257800"/>
              <a:chExt cx="1676400" cy="990601"/>
            </a:xfrm>
          </p:grpSpPr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609600"/>
              </a:xfrm>
              <a:prstGeom prst="rect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6" name="Rectangle 4"/>
              <p:cNvSpPr>
                <a:spLocks noChangeArrowheads="1"/>
              </p:cNvSpPr>
              <p:nvPr/>
            </p:nvSpPr>
            <p:spPr bwMode="auto">
              <a:xfrm>
                <a:off x="1828800" y="5257800"/>
                <a:ext cx="1676400" cy="304800"/>
              </a:xfrm>
              <a:prstGeom prst="rect">
                <a:avLst/>
              </a:prstGeom>
              <a:solidFill>
                <a:sysClr val="windowText" lastClr="000000"/>
              </a:solidFill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HDFS datanode</a:t>
                </a:r>
              </a:p>
            </p:txBody>
          </p:sp>
          <p:sp>
            <p:nvSpPr>
              <p:cNvPr id="147" name="Rectangle 35"/>
              <p:cNvSpPr>
                <a:spLocks noChangeArrowheads="1"/>
              </p:cNvSpPr>
              <p:nvPr/>
            </p:nvSpPr>
            <p:spPr bwMode="auto">
              <a:xfrm>
                <a:off x="1828800" y="5562600"/>
                <a:ext cx="1676400" cy="304800"/>
              </a:xfrm>
              <a:prstGeom prst="rect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Linux file system</a:t>
                </a:r>
              </a:p>
            </p:txBody>
          </p:sp>
          <p:sp>
            <p:nvSpPr>
              <p:cNvPr id="148" name="Flowchart: Magnetic Disk 36"/>
              <p:cNvSpPr>
                <a:spLocks noChangeArrowheads="1"/>
              </p:cNvSpPr>
              <p:nvPr/>
            </p:nvSpPr>
            <p:spPr bwMode="auto">
              <a:xfrm>
                <a:off x="20991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149" name="Flowchart: Magnetic Disk 37"/>
              <p:cNvSpPr>
                <a:spLocks noChangeArrowheads="1"/>
              </p:cNvSpPr>
              <p:nvPr/>
            </p:nvSpPr>
            <p:spPr bwMode="auto">
              <a:xfrm>
                <a:off x="2632502" y="5943601"/>
                <a:ext cx="304800" cy="304800"/>
              </a:xfrm>
              <a:prstGeom prst="flowChartMagneticDisk">
                <a:avLst/>
              </a:prstGeom>
              <a:gradFill rotWithShape="1">
                <a:gsLst>
                  <a:gs pos="0">
                    <a:sysClr val="windowText" lastClr="000000">
                      <a:tint val="50000"/>
                      <a:satMod val="300000"/>
                    </a:sysClr>
                  </a:gs>
                  <a:gs pos="35000">
                    <a:sysClr val="windowText" lastClr="000000">
                      <a:tint val="37000"/>
                      <a:satMod val="300000"/>
                    </a:sysClr>
                  </a:gs>
                  <a:gs pos="100000">
                    <a:sysClr val="windowText" lastClr="000000">
                      <a:tint val="15000"/>
                      <a:satMod val="350000"/>
                    </a:sysClr>
                  </a:gs>
                </a:gsLst>
                <a:lin ang="16200000" scaled="1"/>
              </a:gradFill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cxnSp>
            <p:nvCxnSpPr>
              <p:cNvPr id="150" name="Straight Connector 38"/>
              <p:cNvCxnSpPr>
                <a:cxnSpLocks noChangeShapeType="1"/>
              </p:cNvCxnSpPr>
              <p:nvPr/>
            </p:nvCxnSpPr>
            <p:spPr bwMode="auto">
              <a:xfrm rot="5400000">
                <a:off x="1832403" y="5981701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1" name="Straight Connector 39"/>
              <p:cNvCxnSpPr>
                <a:cxnSpLocks noChangeShapeType="1"/>
                <a:endCxn id="148" idx="2"/>
              </p:cNvCxnSpPr>
              <p:nvPr/>
            </p:nvCxnSpPr>
            <p:spPr bwMode="auto">
              <a:xfrm>
                <a:off x="1946702" y="6096001"/>
                <a:ext cx="152400" cy="1588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2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2365803" y="5980113"/>
                <a:ext cx="2286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cxnSp>
            <p:nvCxnSpPr>
              <p:cNvPr id="153" name="Straight Connector 41"/>
              <p:cNvCxnSpPr>
                <a:cxnSpLocks noChangeShapeType="1"/>
              </p:cNvCxnSpPr>
              <p:nvPr/>
            </p:nvCxnSpPr>
            <p:spPr bwMode="auto">
              <a:xfrm>
                <a:off x="2480102" y="6094414"/>
                <a:ext cx="152400" cy="3175"/>
              </a:xfrm>
              <a:prstGeom prst="line">
                <a:avLst/>
              </a:prstGeom>
              <a:noFill/>
              <a:ln w="9525" algn="ctr">
                <a:solidFill>
                  <a:sysClr val="windowText" lastClr="000000"/>
                </a:solidFill>
                <a:round/>
                <a:headEnd/>
                <a:tailEnd/>
              </a:ln>
            </p:spPr>
          </p:cxnSp>
          <p:sp>
            <p:nvSpPr>
              <p:cNvPr id="154" name="TextBox 42"/>
              <p:cNvSpPr txBox="1">
                <a:spLocks noChangeArrowheads="1"/>
              </p:cNvSpPr>
              <p:nvPr/>
            </p:nvSpPr>
            <p:spPr bwMode="auto">
              <a:xfrm>
                <a:off x="3089703" y="5910263"/>
                <a:ext cx="36420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ea typeface="+mn-ea"/>
                    <a:cs typeface="Arial" pitchFamily="34" charset="0"/>
                  </a:rPr>
                  <a:t>…</a:t>
                </a:r>
              </a:p>
            </p:txBody>
          </p:sp>
        </p:grpSp>
        <p:cxnSp>
          <p:nvCxnSpPr>
            <p:cNvPr id="143" name="Straight Arrow Connector 60"/>
            <p:cNvCxnSpPr>
              <a:cxnSpLocks noChangeShapeType="1"/>
            </p:cNvCxnSpPr>
            <p:nvPr/>
          </p:nvCxnSpPr>
          <p:spPr bwMode="auto">
            <a:xfrm rot="5400000">
              <a:off x="18661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4" name="Straight Arrow Connector 64"/>
            <p:cNvCxnSpPr>
              <a:cxnSpLocks noChangeShapeType="1"/>
            </p:cNvCxnSpPr>
            <p:nvPr/>
          </p:nvCxnSpPr>
          <p:spPr bwMode="auto">
            <a:xfrm rot="5400000" flipH="1" flipV="1">
              <a:off x="1713706" y="4914106"/>
              <a:ext cx="685800" cy="1587"/>
            </a:xfrm>
            <a:prstGeom prst="straightConnector1">
              <a:avLst/>
            </a:prstGeom>
            <a:noFill/>
            <a:ln w="9525" algn="ctr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55" name="TextBox 9"/>
          <p:cNvSpPr txBox="1">
            <a:spLocks noChangeArrowheads="1"/>
          </p:cNvSpPr>
          <p:nvPr/>
        </p:nvSpPr>
        <p:spPr bwMode="auto">
          <a:xfrm>
            <a:off x="6172202" y="2359027"/>
            <a:ext cx="12666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File namespace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7800976" y="2162177"/>
            <a:ext cx="70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/bar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57" name="Straight Connector 11"/>
          <p:cNvCxnSpPr>
            <a:cxnSpLocks noChangeShapeType="1"/>
          </p:cNvCxnSpPr>
          <p:nvPr/>
        </p:nvCxnSpPr>
        <p:spPr bwMode="auto">
          <a:xfrm rot="5400000">
            <a:off x="6473825" y="2640014"/>
            <a:ext cx="411163" cy="40481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8" name="Straight Connector 12"/>
          <p:cNvCxnSpPr>
            <a:cxnSpLocks noChangeShapeType="1"/>
          </p:cNvCxnSpPr>
          <p:nvPr/>
        </p:nvCxnSpPr>
        <p:spPr bwMode="auto">
          <a:xfrm rot="16200000" flipH="1">
            <a:off x="6886576" y="2625727"/>
            <a:ext cx="258763" cy="28098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9" name="Straight Connector 13"/>
          <p:cNvCxnSpPr>
            <a:cxnSpLocks noChangeShapeType="1"/>
          </p:cNvCxnSpPr>
          <p:nvPr/>
        </p:nvCxnSpPr>
        <p:spPr bwMode="auto">
          <a:xfrm rot="16200000" flipH="1">
            <a:off x="6819900" y="32385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0" name="Straight Connector 14"/>
          <p:cNvCxnSpPr>
            <a:cxnSpLocks noChangeShapeType="1"/>
          </p:cNvCxnSpPr>
          <p:nvPr/>
        </p:nvCxnSpPr>
        <p:spPr bwMode="auto">
          <a:xfrm rot="10800000" flipV="1">
            <a:off x="6705600" y="3124200"/>
            <a:ext cx="228600" cy="22860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1" name="Straight Connector 15"/>
          <p:cNvCxnSpPr>
            <a:cxnSpLocks noChangeShapeType="1"/>
          </p:cNvCxnSpPr>
          <p:nvPr/>
        </p:nvCxnSpPr>
        <p:spPr bwMode="auto">
          <a:xfrm rot="16200000" flipH="1">
            <a:off x="6765925" y="2755900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Connector 16"/>
          <p:cNvCxnSpPr>
            <a:cxnSpLocks noChangeShapeType="1"/>
          </p:cNvCxnSpPr>
          <p:nvPr/>
        </p:nvCxnSpPr>
        <p:spPr bwMode="auto">
          <a:xfrm rot="16200000" flipH="1">
            <a:off x="6556375" y="2979739"/>
            <a:ext cx="22860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3" name="Rectangle 21"/>
          <p:cNvSpPr>
            <a:spLocks noChangeArrowheads="1"/>
          </p:cNvSpPr>
          <p:nvPr/>
        </p:nvSpPr>
        <p:spPr bwMode="auto">
          <a:xfrm>
            <a:off x="7924800" y="24384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block 3df2</a:t>
            </a:r>
          </a:p>
        </p:txBody>
      </p:sp>
      <p:cxnSp>
        <p:nvCxnSpPr>
          <p:cNvPr id="164" name="Straight Connector 26"/>
          <p:cNvCxnSpPr>
            <a:cxnSpLocks noChangeShapeType="1"/>
          </p:cNvCxnSpPr>
          <p:nvPr/>
        </p:nvCxnSpPr>
        <p:spPr bwMode="auto">
          <a:xfrm>
            <a:off x="6665913" y="2865437"/>
            <a:ext cx="533400" cy="487363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hape 29"/>
          <p:cNvCxnSpPr>
            <a:cxnSpLocks noChangeShapeType="1"/>
            <a:endCxn id="156" idx="1"/>
          </p:cNvCxnSpPr>
          <p:nvPr/>
        </p:nvCxnSpPr>
        <p:spPr bwMode="auto">
          <a:xfrm rot="5400000" flipH="1" flipV="1">
            <a:off x="6998687" y="2512416"/>
            <a:ext cx="1014027" cy="590551"/>
          </a:xfrm>
          <a:prstGeom prst="curvedConnector2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sm" len="sm"/>
          </a:ln>
        </p:spPr>
      </p:cxn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2712720" y="2133600"/>
            <a:ext cx="109728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Application</a:t>
            </a:r>
          </a:p>
        </p:txBody>
      </p:sp>
      <p:sp>
        <p:nvSpPr>
          <p:cNvPr id="167" name="Rectangle 35"/>
          <p:cNvSpPr>
            <a:spLocks noChangeArrowheads="1"/>
          </p:cNvSpPr>
          <p:nvPr/>
        </p:nvSpPr>
        <p:spPr bwMode="auto">
          <a:xfrm>
            <a:off x="2712720" y="2438400"/>
            <a:ext cx="109728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HDFS Client</a:t>
            </a:r>
          </a:p>
        </p:txBody>
      </p:sp>
      <p:sp>
        <p:nvSpPr>
          <p:cNvPr id="168" name="Rectangle 21"/>
          <p:cNvSpPr>
            <a:spLocks noChangeArrowheads="1"/>
          </p:cNvSpPr>
          <p:nvPr/>
        </p:nvSpPr>
        <p:spPr bwMode="auto">
          <a:xfrm>
            <a:off x="7924800" y="26670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9" name="Rectangle 21"/>
          <p:cNvSpPr>
            <a:spLocks noChangeArrowheads="1"/>
          </p:cNvSpPr>
          <p:nvPr/>
        </p:nvSpPr>
        <p:spPr bwMode="auto">
          <a:xfrm>
            <a:off x="7924800" y="28956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0" name="Rectangle 21"/>
          <p:cNvSpPr>
            <a:spLocks noChangeArrowheads="1"/>
          </p:cNvSpPr>
          <p:nvPr/>
        </p:nvSpPr>
        <p:spPr bwMode="auto">
          <a:xfrm>
            <a:off x="7924800" y="3124200"/>
            <a:ext cx="838200" cy="228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itle 170"/>
          <p:cNvSpPr>
            <a:spLocks noGrp="1"/>
          </p:cNvSpPr>
          <p:nvPr>
            <p:ph type="title"/>
          </p:nvPr>
        </p:nvSpPr>
        <p:spPr>
          <a:xfrm>
            <a:off x="457200" y="236135"/>
            <a:ext cx="10515600" cy="76187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HDFS (Hadoop)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9136" y="1205210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namenode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 = master node</a:t>
            </a:r>
          </a:p>
        </p:txBody>
      </p:sp>
    </p:spTree>
    <p:extLst>
      <p:ext uri="{BB962C8B-B14F-4D97-AF65-F5344CB8AC3E}">
        <p14:creationId xmlns:p14="http://schemas.microsoft.com/office/powerpoint/2010/main" val="26732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62484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2484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114800" y="1981200"/>
            <a:ext cx="1981200" cy="9144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1816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72390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124200" y="3352800"/>
            <a:ext cx="1981200" cy="16002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3" name="Straight Arrow Connector 53"/>
          <p:cNvCxnSpPr>
            <a:cxnSpLocks noChangeShapeType="1"/>
            <a:stCxn id="107" idx="2"/>
            <a:endCxn id="70" idx="0"/>
          </p:cNvCxnSpPr>
          <p:nvPr/>
        </p:nvCxnSpPr>
        <p:spPr bwMode="auto">
          <a:xfrm rot="5400000">
            <a:off x="4038600" y="2819400"/>
            <a:ext cx="1143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4" name="Straight Arrow Connector 53"/>
          <p:cNvCxnSpPr>
            <a:cxnSpLocks noChangeShapeType="1"/>
            <a:stCxn id="107" idx="2"/>
            <a:endCxn id="82" idx="0"/>
          </p:cNvCxnSpPr>
          <p:nvPr/>
        </p:nvCxnSpPr>
        <p:spPr bwMode="auto">
          <a:xfrm rot="16200000" flipH="1">
            <a:off x="5067300" y="2781300"/>
            <a:ext cx="1143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5" name="Straight Arrow Connector 53"/>
          <p:cNvCxnSpPr>
            <a:cxnSpLocks noChangeShapeType="1"/>
            <a:stCxn id="107" idx="2"/>
            <a:endCxn id="94" idx="0"/>
          </p:cNvCxnSpPr>
          <p:nvPr/>
        </p:nvCxnSpPr>
        <p:spPr bwMode="auto">
          <a:xfrm rot="16200000" flipH="1">
            <a:off x="6096000" y="1752600"/>
            <a:ext cx="1143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6" name="Straight Arrow Connector 53"/>
          <p:cNvCxnSpPr>
            <a:cxnSpLocks noChangeShapeType="1"/>
            <a:stCxn id="109" idx="2"/>
            <a:endCxn id="79" idx="0"/>
          </p:cNvCxnSpPr>
          <p:nvPr/>
        </p:nvCxnSpPr>
        <p:spPr bwMode="auto">
          <a:xfrm rot="5400000">
            <a:off x="5295900" y="1562100"/>
            <a:ext cx="762000" cy="3124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7" name="Straight Arrow Connector 53"/>
          <p:cNvCxnSpPr>
            <a:cxnSpLocks noChangeShapeType="1"/>
            <a:stCxn id="109" idx="2"/>
            <a:endCxn id="91" idx="0"/>
          </p:cNvCxnSpPr>
          <p:nvPr/>
        </p:nvCxnSpPr>
        <p:spPr bwMode="auto">
          <a:xfrm rot="5400000">
            <a:off x="6324600" y="2590800"/>
            <a:ext cx="762000" cy="1066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8" name="Straight Arrow Connector 53"/>
          <p:cNvCxnSpPr>
            <a:cxnSpLocks noChangeShapeType="1"/>
            <a:stCxn id="109" idx="2"/>
            <a:endCxn id="103" idx="0"/>
          </p:cNvCxnSpPr>
          <p:nvPr/>
        </p:nvCxnSpPr>
        <p:spPr bwMode="auto">
          <a:xfrm rot="16200000" flipH="1">
            <a:off x="7353300" y="2628900"/>
            <a:ext cx="762000" cy="990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headEnd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9" name="Rectangle 6"/>
          <p:cNvSpPr>
            <a:spLocks noChangeArrowheads="1"/>
          </p:cNvSpPr>
          <p:nvPr/>
        </p:nvSpPr>
        <p:spPr bwMode="auto">
          <a:xfrm>
            <a:off x="32766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32766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32766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72" name="Flowchart: Magnetic Disk 36"/>
          <p:cNvSpPr>
            <a:spLocks noChangeArrowheads="1"/>
          </p:cNvSpPr>
          <p:nvPr/>
        </p:nvSpPr>
        <p:spPr bwMode="auto">
          <a:xfrm>
            <a:off x="35469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Flowchart: Magnetic Disk 37"/>
          <p:cNvSpPr>
            <a:spLocks noChangeArrowheads="1"/>
          </p:cNvSpPr>
          <p:nvPr/>
        </p:nvSpPr>
        <p:spPr bwMode="auto">
          <a:xfrm>
            <a:off x="40803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Connector 38"/>
          <p:cNvCxnSpPr>
            <a:cxnSpLocks noChangeShapeType="1"/>
          </p:cNvCxnSpPr>
          <p:nvPr/>
        </p:nvCxnSpPr>
        <p:spPr bwMode="auto">
          <a:xfrm rot="5400000">
            <a:off x="32802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5" name="Straight Connector 39"/>
          <p:cNvCxnSpPr>
            <a:cxnSpLocks noChangeShapeType="1"/>
            <a:endCxn id="72" idx="2"/>
          </p:cNvCxnSpPr>
          <p:nvPr/>
        </p:nvCxnSpPr>
        <p:spPr bwMode="auto">
          <a:xfrm>
            <a:off x="33945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6" name="Straight Connector 40"/>
          <p:cNvCxnSpPr>
            <a:cxnSpLocks noChangeShapeType="1"/>
          </p:cNvCxnSpPr>
          <p:nvPr/>
        </p:nvCxnSpPr>
        <p:spPr bwMode="auto">
          <a:xfrm rot="5400000">
            <a:off x="38136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7" name="Straight Connector 41"/>
          <p:cNvCxnSpPr>
            <a:cxnSpLocks noChangeShapeType="1"/>
          </p:cNvCxnSpPr>
          <p:nvPr/>
        </p:nvCxnSpPr>
        <p:spPr bwMode="auto">
          <a:xfrm>
            <a:off x="39279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78" name="TextBox 42"/>
          <p:cNvSpPr txBox="1">
            <a:spLocks noChangeArrowheads="1"/>
          </p:cNvSpPr>
          <p:nvPr/>
        </p:nvSpPr>
        <p:spPr bwMode="auto">
          <a:xfrm>
            <a:off x="45375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2766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31242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53340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4"/>
          <p:cNvSpPr>
            <a:spLocks noChangeArrowheads="1"/>
          </p:cNvSpPr>
          <p:nvPr/>
        </p:nvSpPr>
        <p:spPr bwMode="auto">
          <a:xfrm>
            <a:off x="53340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53340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84" name="Flowchart: Magnetic Disk 36"/>
          <p:cNvSpPr>
            <a:spLocks noChangeArrowheads="1"/>
          </p:cNvSpPr>
          <p:nvPr/>
        </p:nvSpPr>
        <p:spPr bwMode="auto">
          <a:xfrm>
            <a:off x="56043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Flowchart: Magnetic Disk 37"/>
          <p:cNvSpPr>
            <a:spLocks noChangeArrowheads="1"/>
          </p:cNvSpPr>
          <p:nvPr/>
        </p:nvSpPr>
        <p:spPr bwMode="auto">
          <a:xfrm>
            <a:off x="61377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Connector 38"/>
          <p:cNvCxnSpPr>
            <a:cxnSpLocks noChangeShapeType="1"/>
          </p:cNvCxnSpPr>
          <p:nvPr/>
        </p:nvCxnSpPr>
        <p:spPr bwMode="auto">
          <a:xfrm rot="5400000">
            <a:off x="53376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7" name="Straight Connector 39"/>
          <p:cNvCxnSpPr>
            <a:cxnSpLocks noChangeShapeType="1"/>
            <a:endCxn id="84" idx="2"/>
          </p:cNvCxnSpPr>
          <p:nvPr/>
        </p:nvCxnSpPr>
        <p:spPr bwMode="auto">
          <a:xfrm>
            <a:off x="54519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8" name="Straight Connector 40"/>
          <p:cNvCxnSpPr>
            <a:cxnSpLocks noChangeShapeType="1"/>
          </p:cNvCxnSpPr>
          <p:nvPr/>
        </p:nvCxnSpPr>
        <p:spPr bwMode="auto">
          <a:xfrm rot="5400000">
            <a:off x="58710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89" name="Straight Connector 41"/>
          <p:cNvCxnSpPr>
            <a:cxnSpLocks noChangeShapeType="1"/>
          </p:cNvCxnSpPr>
          <p:nvPr/>
        </p:nvCxnSpPr>
        <p:spPr bwMode="auto">
          <a:xfrm>
            <a:off x="59853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0" name="TextBox 42"/>
          <p:cNvSpPr txBox="1">
            <a:spLocks noChangeArrowheads="1"/>
          </p:cNvSpPr>
          <p:nvPr/>
        </p:nvSpPr>
        <p:spPr bwMode="auto">
          <a:xfrm>
            <a:off x="65949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91" name="Rectangle 4"/>
          <p:cNvSpPr>
            <a:spLocks noChangeArrowheads="1"/>
          </p:cNvSpPr>
          <p:nvPr/>
        </p:nvSpPr>
        <p:spPr bwMode="auto">
          <a:xfrm>
            <a:off x="53340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51816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7391400" y="3886200"/>
            <a:ext cx="1676400" cy="609600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4"/>
          <p:cNvSpPr>
            <a:spLocks noChangeArrowheads="1"/>
          </p:cNvSpPr>
          <p:nvPr/>
        </p:nvSpPr>
        <p:spPr bwMode="auto">
          <a:xfrm>
            <a:off x="7391400" y="3886200"/>
            <a:ext cx="1676400" cy="304800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datanode</a:t>
            </a: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95" name="Rectangle 35"/>
          <p:cNvSpPr>
            <a:spLocks noChangeArrowheads="1"/>
          </p:cNvSpPr>
          <p:nvPr/>
        </p:nvSpPr>
        <p:spPr bwMode="auto">
          <a:xfrm>
            <a:off x="7391400" y="4191000"/>
            <a:ext cx="1676400" cy="3048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 file system</a:t>
            </a:r>
          </a:p>
        </p:txBody>
      </p:sp>
      <p:sp>
        <p:nvSpPr>
          <p:cNvPr id="96" name="Flowchart: Magnetic Disk 36"/>
          <p:cNvSpPr>
            <a:spLocks noChangeArrowheads="1"/>
          </p:cNvSpPr>
          <p:nvPr/>
        </p:nvSpPr>
        <p:spPr bwMode="auto">
          <a:xfrm>
            <a:off x="76617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Flowchart: Magnetic Disk 37"/>
          <p:cNvSpPr>
            <a:spLocks noChangeArrowheads="1"/>
          </p:cNvSpPr>
          <p:nvPr/>
        </p:nvSpPr>
        <p:spPr bwMode="auto">
          <a:xfrm>
            <a:off x="8195103" y="4572001"/>
            <a:ext cx="304800" cy="304800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8" name="Straight Connector 38"/>
          <p:cNvCxnSpPr>
            <a:cxnSpLocks noChangeShapeType="1"/>
          </p:cNvCxnSpPr>
          <p:nvPr/>
        </p:nvCxnSpPr>
        <p:spPr bwMode="auto">
          <a:xfrm rot="5400000">
            <a:off x="7395003" y="4610103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99" name="Straight Connector 39"/>
          <p:cNvCxnSpPr>
            <a:cxnSpLocks noChangeShapeType="1"/>
            <a:endCxn id="96" idx="2"/>
          </p:cNvCxnSpPr>
          <p:nvPr/>
        </p:nvCxnSpPr>
        <p:spPr bwMode="auto">
          <a:xfrm>
            <a:off x="7509303" y="4724402"/>
            <a:ext cx="152400" cy="1588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0" name="Straight Connector 40"/>
          <p:cNvCxnSpPr>
            <a:cxnSpLocks noChangeShapeType="1"/>
          </p:cNvCxnSpPr>
          <p:nvPr/>
        </p:nvCxnSpPr>
        <p:spPr bwMode="auto">
          <a:xfrm rot="5400000">
            <a:off x="7928403" y="4608515"/>
            <a:ext cx="2286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01" name="Straight Connector 41"/>
          <p:cNvCxnSpPr>
            <a:cxnSpLocks noChangeShapeType="1"/>
          </p:cNvCxnSpPr>
          <p:nvPr/>
        </p:nvCxnSpPr>
        <p:spPr bwMode="auto">
          <a:xfrm>
            <a:off x="8042703" y="4722817"/>
            <a:ext cx="152400" cy="3175"/>
          </a:xfrm>
          <a:prstGeom prst="line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02" name="TextBox 42"/>
          <p:cNvSpPr txBox="1">
            <a:spLocks noChangeArrowheads="1"/>
          </p:cNvSpPr>
          <p:nvPr/>
        </p:nvSpPr>
        <p:spPr bwMode="auto">
          <a:xfrm>
            <a:off x="8652301" y="4538666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03" name="Rectangle 4"/>
          <p:cNvSpPr>
            <a:spLocks noChangeArrowheads="1"/>
          </p:cNvSpPr>
          <p:nvPr/>
        </p:nvSpPr>
        <p:spPr bwMode="auto">
          <a:xfrm>
            <a:off x="7391400" y="35052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tasktracker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4"/>
          <p:cNvSpPr>
            <a:spLocks noChangeArrowheads="1"/>
          </p:cNvSpPr>
          <p:nvPr/>
        </p:nvSpPr>
        <p:spPr bwMode="auto">
          <a:xfrm>
            <a:off x="7239000" y="49530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slave node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1148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namenode</a:t>
            </a:r>
            <a:endParaRPr lang="en-US" sz="12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35"/>
          <p:cNvSpPr>
            <a:spLocks noChangeArrowheads="1"/>
          </p:cNvSpPr>
          <p:nvPr/>
        </p:nvSpPr>
        <p:spPr bwMode="auto">
          <a:xfrm>
            <a:off x="4114800" y="2286000"/>
            <a:ext cx="1981200" cy="609600"/>
          </a:xfrm>
          <a:prstGeom prst="rect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2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4"/>
          <p:cNvSpPr>
            <a:spLocks noChangeArrowheads="1"/>
          </p:cNvSpPr>
          <p:nvPr/>
        </p:nvSpPr>
        <p:spPr bwMode="auto">
          <a:xfrm>
            <a:off x="42672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namenode</a:t>
            </a:r>
            <a:r>
              <a:rPr lang="en-US" sz="1200" b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daemon</a:t>
            </a:r>
          </a:p>
        </p:txBody>
      </p:sp>
      <p:sp>
        <p:nvSpPr>
          <p:cNvPr id="108" name="Rectangle 4"/>
          <p:cNvSpPr>
            <a:spLocks noChangeArrowheads="1"/>
          </p:cNvSpPr>
          <p:nvPr/>
        </p:nvSpPr>
        <p:spPr bwMode="auto">
          <a:xfrm>
            <a:off x="6248400" y="1981200"/>
            <a:ext cx="1981200" cy="304800"/>
          </a:xfrm>
          <a:prstGeom prst="rect">
            <a:avLst/>
          </a:prstGeom>
          <a:solidFill>
            <a:sysClr val="windowText" lastClr="000000"/>
          </a:solidFill>
          <a:ln w="9525" algn="ctr">
            <a:solidFill>
              <a:sysClr val="windowText" lastClr="00000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1200" b="1" kern="0" dirty="0">
                <a:solidFill>
                  <a:sysClr val="window" lastClr="FFFFFF"/>
                </a:solidFill>
                <a:latin typeface="Arial" pitchFamily="34" charset="0"/>
                <a:cs typeface="Arial" pitchFamily="34" charset="0"/>
              </a:rPr>
              <a:t>job submission node</a:t>
            </a: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400800" y="2438400"/>
            <a:ext cx="167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kern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jobtracker</a:t>
            </a:r>
            <a:endParaRPr lang="en-US" sz="1200" b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2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88831" y="2373922"/>
            <a:ext cx="9144000" cy="1900971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HDFS</a:t>
            </a:r>
            <a:br>
              <a:rPr lang="en-IN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Reading and Writing</a:t>
            </a:r>
          </a:p>
        </p:txBody>
      </p:sp>
    </p:spTree>
    <p:extLst>
      <p:ext uri="{BB962C8B-B14F-4D97-AF65-F5344CB8AC3E}">
        <p14:creationId xmlns:p14="http://schemas.microsoft.com/office/powerpoint/2010/main" val="64118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79"/>
            <a:ext cx="10515600" cy="732155"/>
          </a:xfrm>
        </p:spPr>
        <p:txBody>
          <a:bodyPr/>
          <a:lstStyle/>
          <a:p>
            <a:r>
              <a:rPr lang="en-IN" dirty="0"/>
              <a:t>Dataflow: Reading data from HDFS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67" y="1377817"/>
            <a:ext cx="4214843" cy="2214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 4"/>
          <p:cNvSpPr/>
          <p:nvPr/>
        </p:nvSpPr>
        <p:spPr>
          <a:xfrm>
            <a:off x="1447867" y="1530218"/>
            <a:ext cx="3919567" cy="1633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Rectangle 5"/>
          <p:cNvSpPr/>
          <p:nvPr/>
        </p:nvSpPr>
        <p:spPr>
          <a:xfrm>
            <a:off x="1652658" y="1663570"/>
            <a:ext cx="1500199" cy="745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795799" y="1663570"/>
            <a:ext cx="1419236" cy="64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/>
          <p:cNvSpPr/>
          <p:nvPr/>
        </p:nvSpPr>
        <p:spPr>
          <a:xfrm>
            <a:off x="3795798" y="2401763"/>
            <a:ext cx="1419236" cy="642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Rectangle 8"/>
          <p:cNvSpPr/>
          <p:nvPr/>
        </p:nvSpPr>
        <p:spPr>
          <a:xfrm>
            <a:off x="7081946" y="1377818"/>
            <a:ext cx="1857388" cy="150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7234345" y="1530217"/>
            <a:ext cx="1562112" cy="91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3438609" y="4521090"/>
            <a:ext cx="1857388" cy="150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3591008" y="4673489"/>
            <a:ext cx="1562112" cy="91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5581749" y="4521090"/>
            <a:ext cx="1857388" cy="150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5734148" y="4673489"/>
            <a:ext cx="1562112" cy="91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7724889" y="4521090"/>
            <a:ext cx="1857388" cy="1500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7877288" y="4673489"/>
            <a:ext cx="1562112" cy="91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7" idx="3"/>
            <a:endCxn id="10" idx="1"/>
          </p:cNvCxnSpPr>
          <p:nvPr/>
        </p:nvCxnSpPr>
        <p:spPr>
          <a:xfrm>
            <a:off x="5215035" y="1985040"/>
            <a:ext cx="2019311" cy="47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6" idx="0"/>
          </p:cNvCxnSpPr>
          <p:nvPr/>
        </p:nvCxnSpPr>
        <p:spPr>
          <a:xfrm rot="16200000" flipH="1">
            <a:off x="5767489" y="1782632"/>
            <a:ext cx="1628785" cy="41529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12" idx="0"/>
          </p:cNvCxnSpPr>
          <p:nvPr/>
        </p:nvCxnSpPr>
        <p:spPr>
          <a:xfrm rot="5400000">
            <a:off x="3624349" y="3792420"/>
            <a:ext cx="1628785" cy="1333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 flipV="1">
            <a:off x="3152857" y="1985041"/>
            <a:ext cx="642943" cy="514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8" idx="1"/>
          </p:cNvCxnSpPr>
          <p:nvPr/>
        </p:nvCxnSpPr>
        <p:spPr>
          <a:xfrm>
            <a:off x="3152855" y="2036526"/>
            <a:ext cx="642943" cy="6867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8" idx="1"/>
          </p:cNvCxnSpPr>
          <p:nvPr/>
        </p:nvCxnSpPr>
        <p:spPr>
          <a:xfrm rot="16200000" flipH="1">
            <a:off x="2942400" y="1869836"/>
            <a:ext cx="313755" cy="13930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85" y="566409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5724625" y="566409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867765" y="566409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85" y="5021157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724625" y="5021157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7867765" y="5021157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DataNode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1609795" y="1715957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HDFS </a:t>
            </a:r>
          </a:p>
          <a:p>
            <a:pPr algn="ctr"/>
            <a:r>
              <a:rPr lang="en-US" sz="1400" dirty="0"/>
              <a:t>client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24361" y="1663569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Distributed</a:t>
            </a:r>
          </a:p>
          <a:p>
            <a:pPr algn="ctr"/>
            <a:r>
              <a:rPr lang="en-US" sz="1400" dirty="0" err="1"/>
              <a:t>FileSystem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3724361" y="2407899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FSData</a:t>
            </a:r>
            <a:endParaRPr lang="en-US" sz="1400" dirty="0"/>
          </a:p>
          <a:p>
            <a:pPr algn="ctr"/>
            <a:r>
              <a:rPr lang="en-US" sz="1400" dirty="0" err="1"/>
              <a:t>InputStream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224822" y="2468438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namenode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224822" y="180644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NameNode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 rot="21121583">
            <a:off x="2652790" y="1724852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1:open</a:t>
            </a:r>
          </a:p>
        </p:txBody>
      </p:sp>
      <p:sp>
        <p:nvSpPr>
          <p:cNvPr id="37" name="TextBox 36"/>
          <p:cNvSpPr txBox="1"/>
          <p:nvPr/>
        </p:nvSpPr>
        <p:spPr>
          <a:xfrm rot="2737034">
            <a:off x="2805190" y="219036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3:read</a:t>
            </a:r>
          </a:p>
        </p:txBody>
      </p:sp>
      <p:sp>
        <p:nvSpPr>
          <p:cNvPr id="38" name="TextBox 37"/>
          <p:cNvSpPr txBox="1"/>
          <p:nvPr/>
        </p:nvSpPr>
        <p:spPr>
          <a:xfrm rot="819642">
            <a:off x="2238349" y="2531881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6:close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7431" y="1417519"/>
            <a:ext cx="1731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2:get block locations</a:t>
            </a:r>
          </a:p>
        </p:txBody>
      </p:sp>
      <p:sp>
        <p:nvSpPr>
          <p:cNvPr id="40" name="TextBox 39"/>
          <p:cNvSpPr txBox="1"/>
          <p:nvPr/>
        </p:nvSpPr>
        <p:spPr>
          <a:xfrm rot="1217046">
            <a:off x="6208011" y="3626516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5:read</a:t>
            </a:r>
          </a:p>
        </p:txBody>
      </p:sp>
      <p:sp>
        <p:nvSpPr>
          <p:cNvPr id="41" name="TextBox 40"/>
          <p:cNvSpPr txBox="1"/>
          <p:nvPr/>
        </p:nvSpPr>
        <p:spPr>
          <a:xfrm rot="5721418">
            <a:off x="3808065" y="3856201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4:read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70619" y="6230397"/>
            <a:ext cx="409599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67" dirty="0"/>
              <a:t>Adapted from: Hadoop the definitive Guide, 4</a:t>
            </a:r>
            <a:r>
              <a:rPr lang="en-IN" sz="1067" baseline="30000" dirty="0"/>
              <a:t>th</a:t>
            </a:r>
            <a:r>
              <a:rPr lang="en-IN" sz="1067" dirty="0"/>
              <a:t> </a:t>
            </a:r>
            <a:r>
              <a:rPr lang="en-IN" sz="1067" dirty="0" err="1"/>
              <a:t>ed</a:t>
            </a:r>
            <a:r>
              <a:rPr lang="en-IN" sz="1067" dirty="0"/>
              <a:t>, Tom white</a:t>
            </a:r>
          </a:p>
        </p:txBody>
      </p:sp>
    </p:spTree>
    <p:extLst>
      <p:ext uri="{BB962C8B-B14F-4D97-AF65-F5344CB8AC3E}">
        <p14:creationId xmlns:p14="http://schemas.microsoft.com/office/powerpoint/2010/main" val="1416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5A6CBF-B92C-4838-86D2-A84C1BA41134}"/>
              </a:ext>
            </a:extLst>
          </p:cNvPr>
          <p:cNvSpPr/>
          <p:nvPr/>
        </p:nvSpPr>
        <p:spPr>
          <a:xfrm>
            <a:off x="1264874" y="1272724"/>
            <a:ext cx="4676775" cy="2600325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33717-2398-448E-BF5E-2CB36EC5072F}"/>
              </a:ext>
            </a:extLst>
          </p:cNvPr>
          <p:cNvSpPr/>
          <p:nvPr/>
        </p:nvSpPr>
        <p:spPr>
          <a:xfrm>
            <a:off x="7779973" y="1710875"/>
            <a:ext cx="1676401" cy="12001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C1EE-A37F-4AAB-867D-AA11906539F2}"/>
              </a:ext>
            </a:extLst>
          </p:cNvPr>
          <p:cNvSpPr/>
          <p:nvPr/>
        </p:nvSpPr>
        <p:spPr>
          <a:xfrm>
            <a:off x="3731847" y="4462289"/>
            <a:ext cx="1438275" cy="12001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7D7350-958C-4318-8B77-3F476AB5E07E}"/>
              </a:ext>
            </a:extLst>
          </p:cNvPr>
          <p:cNvSpPr/>
          <p:nvPr/>
        </p:nvSpPr>
        <p:spPr>
          <a:xfrm>
            <a:off x="5789247" y="4430647"/>
            <a:ext cx="1438275" cy="12001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E9E0E-A8F8-4925-A8B4-3F84B981615F}"/>
              </a:ext>
            </a:extLst>
          </p:cNvPr>
          <p:cNvSpPr/>
          <p:nvPr/>
        </p:nvSpPr>
        <p:spPr>
          <a:xfrm>
            <a:off x="7846647" y="4421123"/>
            <a:ext cx="1438275" cy="120015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9F73C7-BA09-4395-9377-9542D0160FC6}"/>
              </a:ext>
            </a:extLst>
          </p:cNvPr>
          <p:cNvSpPr/>
          <p:nvPr/>
        </p:nvSpPr>
        <p:spPr>
          <a:xfrm>
            <a:off x="3884248" y="4580967"/>
            <a:ext cx="11334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4E8A56-0B33-4966-A6BA-F73D76112485}"/>
              </a:ext>
            </a:extLst>
          </p:cNvPr>
          <p:cNvSpPr/>
          <p:nvPr/>
        </p:nvSpPr>
        <p:spPr>
          <a:xfrm>
            <a:off x="7999047" y="4547630"/>
            <a:ext cx="11334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1C17C8-82DB-4ECA-B607-32C05517CD56}"/>
              </a:ext>
            </a:extLst>
          </p:cNvPr>
          <p:cNvSpPr/>
          <p:nvPr/>
        </p:nvSpPr>
        <p:spPr>
          <a:xfrm>
            <a:off x="5932123" y="4580967"/>
            <a:ext cx="1133475" cy="6191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385F8-C04A-4608-963F-2800B45EC7CF}"/>
              </a:ext>
            </a:extLst>
          </p:cNvPr>
          <p:cNvSpPr txBox="1"/>
          <p:nvPr/>
        </p:nvSpPr>
        <p:spPr>
          <a:xfrm>
            <a:off x="4012591" y="522042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68BC5-905B-46A8-A902-39A860A6EFA2}"/>
              </a:ext>
            </a:extLst>
          </p:cNvPr>
          <p:cNvSpPr txBox="1"/>
          <p:nvPr/>
        </p:nvSpPr>
        <p:spPr>
          <a:xfrm>
            <a:off x="6069991" y="521230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70E51-FCC6-41BF-B00D-A0D7EF6D2DFC}"/>
              </a:ext>
            </a:extLst>
          </p:cNvPr>
          <p:cNvSpPr txBox="1"/>
          <p:nvPr/>
        </p:nvSpPr>
        <p:spPr>
          <a:xfrm>
            <a:off x="8103086" y="516206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434CFF-799A-43F4-BED2-97BA6ECC3570}"/>
              </a:ext>
            </a:extLst>
          </p:cNvPr>
          <p:cNvSpPr/>
          <p:nvPr/>
        </p:nvSpPr>
        <p:spPr>
          <a:xfrm>
            <a:off x="7913323" y="1814875"/>
            <a:ext cx="1428751" cy="619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Namenode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27655-70B2-483D-8942-E569B3AB7C93}"/>
              </a:ext>
            </a:extLst>
          </p:cNvPr>
          <p:cNvSpPr txBox="1"/>
          <p:nvPr/>
        </p:nvSpPr>
        <p:spPr>
          <a:xfrm>
            <a:off x="8167474" y="245172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namenode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947322-A0CF-4498-A374-98BC5FCB54B9}"/>
              </a:ext>
            </a:extLst>
          </p:cNvPr>
          <p:cNvSpPr/>
          <p:nvPr/>
        </p:nvSpPr>
        <p:spPr>
          <a:xfrm>
            <a:off x="1655399" y="1644575"/>
            <a:ext cx="3876675" cy="16573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1EF238-CA4C-4825-90C8-4280E6CBBE23}"/>
              </a:ext>
            </a:extLst>
          </p:cNvPr>
          <p:cNvSpPr/>
          <p:nvPr/>
        </p:nvSpPr>
        <p:spPr>
          <a:xfrm>
            <a:off x="1798828" y="1953631"/>
            <a:ext cx="1009651" cy="6191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Arial Narrow" panose="020B0606020202030204" pitchFamily="34" charset="0"/>
                <a:cs typeface="Calibri Light" panose="020F0302020204030204" pitchFamily="34" charset="0"/>
              </a:rPr>
              <a:t>HDFS Client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C087FA-3DC5-4212-B672-8BB3226DF919}"/>
              </a:ext>
            </a:extLst>
          </p:cNvPr>
          <p:cNvCxnSpPr>
            <a:cxnSpLocks/>
          </p:cNvCxnSpPr>
          <p:nvPr/>
        </p:nvCxnSpPr>
        <p:spPr>
          <a:xfrm>
            <a:off x="2815785" y="2062912"/>
            <a:ext cx="916063" cy="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DA4195-5066-41BA-90C1-2CE12DD9BFD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808479" y="2263194"/>
            <a:ext cx="926653" cy="49630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424B1-C0C2-4F77-9938-EAE38AA74B68}"/>
              </a:ext>
            </a:extLst>
          </p:cNvPr>
          <p:cNvCxnSpPr>
            <a:cxnSpLocks/>
          </p:cNvCxnSpPr>
          <p:nvPr/>
        </p:nvCxnSpPr>
        <p:spPr>
          <a:xfrm>
            <a:off x="2815784" y="2415163"/>
            <a:ext cx="899133" cy="55296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F60A69-523D-4858-B95F-9936ADB7BE0D}"/>
              </a:ext>
            </a:extLst>
          </p:cNvPr>
          <p:cNvCxnSpPr>
            <a:cxnSpLocks/>
          </p:cNvCxnSpPr>
          <p:nvPr/>
        </p:nvCxnSpPr>
        <p:spPr>
          <a:xfrm flipV="1">
            <a:off x="5941649" y="2106574"/>
            <a:ext cx="1838324" cy="1040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504CD6-961C-4D0F-B970-17D72579025C}"/>
              </a:ext>
            </a:extLst>
          </p:cNvPr>
          <p:cNvCxnSpPr>
            <a:cxnSpLocks/>
          </p:cNvCxnSpPr>
          <p:nvPr/>
        </p:nvCxnSpPr>
        <p:spPr>
          <a:xfrm flipV="1">
            <a:off x="5941649" y="2456811"/>
            <a:ext cx="1838324" cy="10407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5A3AB7-198D-4C50-A238-E21D648D9EB0}"/>
              </a:ext>
            </a:extLst>
          </p:cNvPr>
          <p:cNvCxnSpPr>
            <a:cxnSpLocks/>
          </p:cNvCxnSpPr>
          <p:nvPr/>
        </p:nvCxnSpPr>
        <p:spPr>
          <a:xfrm>
            <a:off x="4068827" y="2953056"/>
            <a:ext cx="0" cy="15441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08BC05-504C-4FEF-B9B8-1FDB474701B5}"/>
              </a:ext>
            </a:extLst>
          </p:cNvPr>
          <p:cNvCxnSpPr/>
          <p:nvPr/>
        </p:nvCxnSpPr>
        <p:spPr>
          <a:xfrm flipV="1">
            <a:off x="4870964" y="3056551"/>
            <a:ext cx="0" cy="144537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32824A-9D44-4EC6-BD10-173964F0FF22}"/>
              </a:ext>
            </a:extLst>
          </p:cNvPr>
          <p:cNvCxnSpPr/>
          <p:nvPr/>
        </p:nvCxnSpPr>
        <p:spPr>
          <a:xfrm>
            <a:off x="5170122" y="4730300"/>
            <a:ext cx="6191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317AC5-57BA-4D32-9A1F-8705D62F996F}"/>
              </a:ext>
            </a:extLst>
          </p:cNvPr>
          <p:cNvCxnSpPr/>
          <p:nvPr/>
        </p:nvCxnSpPr>
        <p:spPr>
          <a:xfrm>
            <a:off x="7227522" y="4720775"/>
            <a:ext cx="6191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5B9530-42EA-4094-A782-4C2A24DFE053}"/>
              </a:ext>
            </a:extLst>
          </p:cNvPr>
          <p:cNvCxnSpPr/>
          <p:nvPr/>
        </p:nvCxnSpPr>
        <p:spPr>
          <a:xfrm flipH="1">
            <a:off x="7227522" y="5301800"/>
            <a:ext cx="6191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CF35EA-33B1-45AC-BF6B-A729E81A47BA}"/>
              </a:ext>
            </a:extLst>
          </p:cNvPr>
          <p:cNvCxnSpPr/>
          <p:nvPr/>
        </p:nvCxnSpPr>
        <p:spPr>
          <a:xfrm flipH="1">
            <a:off x="5160598" y="5301800"/>
            <a:ext cx="619125" cy="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5F272B-19BD-4712-854F-3C70492A4104}"/>
              </a:ext>
            </a:extLst>
          </p:cNvPr>
          <p:cNvSpPr txBox="1"/>
          <p:nvPr/>
        </p:nvSpPr>
        <p:spPr>
          <a:xfrm>
            <a:off x="2897617" y="176963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1. Create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2A1424-39FB-4BD2-83C6-1E75DBF80701}"/>
              </a:ext>
            </a:extLst>
          </p:cNvPr>
          <p:cNvSpPr txBox="1"/>
          <p:nvPr/>
        </p:nvSpPr>
        <p:spPr>
          <a:xfrm>
            <a:off x="2897618" y="2119289"/>
            <a:ext cx="639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3. Write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1B3739-B820-498A-B603-60C4795D2578}"/>
              </a:ext>
            </a:extLst>
          </p:cNvPr>
          <p:cNvSpPr txBox="1"/>
          <p:nvPr/>
        </p:nvSpPr>
        <p:spPr>
          <a:xfrm>
            <a:off x="2790904" y="267775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6. Close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6C380B-E6A5-474E-AEAD-FA810E20D9D6}"/>
              </a:ext>
            </a:extLst>
          </p:cNvPr>
          <p:cNvSpPr txBox="1"/>
          <p:nvPr/>
        </p:nvSpPr>
        <p:spPr>
          <a:xfrm>
            <a:off x="3030339" y="3972045"/>
            <a:ext cx="1083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4. Write Packet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2B975D-D34A-4419-99A2-A9E039982113}"/>
              </a:ext>
            </a:extLst>
          </p:cNvPr>
          <p:cNvSpPr txBox="1"/>
          <p:nvPr/>
        </p:nvSpPr>
        <p:spPr>
          <a:xfrm>
            <a:off x="4842454" y="3933610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5. ack Packet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7C58C2-BF4D-44AE-A5BC-041345DB843F}"/>
              </a:ext>
            </a:extLst>
          </p:cNvPr>
          <p:cNvSpPr txBox="1"/>
          <p:nvPr/>
        </p:nvSpPr>
        <p:spPr>
          <a:xfrm>
            <a:off x="6254388" y="1800975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2. Create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5D952B-2928-4E1B-A7A6-DAB044FF12DF}"/>
              </a:ext>
            </a:extLst>
          </p:cNvPr>
          <p:cNvSpPr txBox="1"/>
          <p:nvPr/>
        </p:nvSpPr>
        <p:spPr>
          <a:xfrm>
            <a:off x="6273042" y="2512678"/>
            <a:ext cx="901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7. Complete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AF30B0-BF5C-4FCD-91F2-EEC7D9B5D544}"/>
              </a:ext>
            </a:extLst>
          </p:cNvPr>
          <p:cNvSpPr txBox="1"/>
          <p:nvPr/>
        </p:nvSpPr>
        <p:spPr>
          <a:xfrm>
            <a:off x="5314195" y="444747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B05280-0831-4C00-8492-9C84366BD4C9}"/>
              </a:ext>
            </a:extLst>
          </p:cNvPr>
          <p:cNvSpPr txBox="1"/>
          <p:nvPr/>
        </p:nvSpPr>
        <p:spPr>
          <a:xfrm>
            <a:off x="7429523" y="44194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rial Narrow" panose="020B0606020202030204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F81A06-EDD6-490A-8CA3-223D945A54E5}"/>
              </a:ext>
            </a:extLst>
          </p:cNvPr>
          <p:cNvSpPr txBox="1"/>
          <p:nvPr/>
        </p:nvSpPr>
        <p:spPr>
          <a:xfrm>
            <a:off x="5352084" y="542548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59DE8F-D8CA-42D4-9FDC-0E1A2981D352}"/>
              </a:ext>
            </a:extLst>
          </p:cNvPr>
          <p:cNvSpPr txBox="1"/>
          <p:nvPr/>
        </p:nvSpPr>
        <p:spPr>
          <a:xfrm>
            <a:off x="7428533" y="537431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rial Narrow" panose="020B0606020202030204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47D55C-AFDE-478D-8215-C5C82956E196}"/>
              </a:ext>
            </a:extLst>
          </p:cNvPr>
          <p:cNvSpPr txBox="1"/>
          <p:nvPr/>
        </p:nvSpPr>
        <p:spPr>
          <a:xfrm>
            <a:off x="2243369" y="4698308"/>
            <a:ext cx="931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Arial Narrow" panose="020B0606020202030204" pitchFamily="34" charset="0"/>
                <a:cs typeface="Calibri Light" panose="020F0302020204030204" pitchFamily="34" charset="0"/>
              </a:rPr>
              <a:t>Pipeline of</a:t>
            </a:r>
          </a:p>
          <a:p>
            <a:r>
              <a:rPr lang="en-IN" sz="1400" b="1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datanodes</a:t>
            </a:r>
            <a:endParaRPr lang="en-IN" sz="1400" b="1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6618FC7-EF71-4364-AFD5-A27223E285F8}"/>
              </a:ext>
            </a:extLst>
          </p:cNvPr>
          <p:cNvSpPr txBox="1"/>
          <p:nvPr/>
        </p:nvSpPr>
        <p:spPr>
          <a:xfrm>
            <a:off x="384572" y="128683"/>
            <a:ext cx="6418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4">
                    <a:lumMod val="50000"/>
                  </a:schemeClr>
                </a:solidFill>
                <a:latin typeface="MinionPro-Italic"/>
              </a:rPr>
              <a:t>Writing data to HDFS</a:t>
            </a:r>
            <a:endParaRPr lang="en-IN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816FCCA-F7A2-423D-9DA8-17C20DCD277A}"/>
              </a:ext>
            </a:extLst>
          </p:cNvPr>
          <p:cNvSpPr/>
          <p:nvPr/>
        </p:nvSpPr>
        <p:spPr>
          <a:xfrm>
            <a:off x="3739797" y="1836973"/>
            <a:ext cx="1590675" cy="496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 Narrow" panose="020B0606020202030204" pitchFamily="34" charset="0"/>
                <a:cs typeface="Calibri Light" panose="020F0302020204030204" pitchFamily="34" charset="0"/>
              </a:rPr>
              <a:t>Distributed</a:t>
            </a:r>
          </a:p>
          <a:p>
            <a:pPr algn="ctr"/>
            <a:r>
              <a:rPr lang="en-IN" sz="1200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FileSystem</a:t>
            </a:r>
            <a:endParaRPr lang="en-IN" sz="1200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8E3DCCA-49C5-47D9-BE44-2793FD74C8EA}"/>
              </a:ext>
            </a:extLst>
          </p:cNvPr>
          <p:cNvSpPr/>
          <p:nvPr/>
        </p:nvSpPr>
        <p:spPr>
          <a:xfrm>
            <a:off x="3739797" y="2546295"/>
            <a:ext cx="1590675" cy="4960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FSData</a:t>
            </a:r>
            <a:endParaRPr lang="en-IN" sz="1200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IN" sz="1200" dirty="0" err="1">
                <a:latin typeface="Arial Narrow" panose="020B0606020202030204" pitchFamily="34" charset="0"/>
                <a:cs typeface="Calibri Light" panose="020F0302020204030204" pitchFamily="34" charset="0"/>
              </a:rPr>
              <a:t>OutputStream</a:t>
            </a:r>
            <a:endParaRPr lang="en-IN" sz="1200" dirty="0">
              <a:latin typeface="Arial Narrow" panose="020B0606020202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70619" y="6230397"/>
            <a:ext cx="409599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67" dirty="0"/>
              <a:t>Adapted from: Hadoop the definitive Guide, 4</a:t>
            </a:r>
            <a:r>
              <a:rPr lang="en-IN" sz="1067" baseline="30000" dirty="0"/>
              <a:t>th</a:t>
            </a:r>
            <a:r>
              <a:rPr lang="en-IN" sz="1067" dirty="0"/>
              <a:t> </a:t>
            </a:r>
            <a:r>
              <a:rPr lang="en-IN" sz="1067" dirty="0" err="1"/>
              <a:t>ed</a:t>
            </a:r>
            <a:r>
              <a:rPr lang="en-IN" sz="1067" dirty="0"/>
              <a:t>, Tom white</a:t>
            </a:r>
          </a:p>
        </p:txBody>
      </p:sp>
    </p:spTree>
    <p:extLst>
      <p:ext uri="{BB962C8B-B14F-4D97-AF65-F5344CB8AC3E}">
        <p14:creationId xmlns:p14="http://schemas.microsoft.com/office/powerpoint/2010/main" val="410186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387F-E222-4AF6-96FB-EED20DF8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Managing Hadoop: Other Key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D56B-5974-4C7F-AC47-D079C752F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Node failure</a:t>
            </a:r>
          </a:p>
          <a:p>
            <a:endParaRPr lang="en-IN" dirty="0"/>
          </a:p>
          <a:p>
            <a:r>
              <a:rPr lang="en-IN" dirty="0"/>
              <a:t>HDFS federation (for memory issue)</a:t>
            </a:r>
          </a:p>
          <a:p>
            <a:endParaRPr lang="en-IN" dirty="0"/>
          </a:p>
          <a:p>
            <a:r>
              <a:rPr lang="en-IN" dirty="0"/>
              <a:t>Cluster Balancing</a:t>
            </a:r>
          </a:p>
          <a:p>
            <a:endParaRPr lang="en-IN" dirty="0"/>
          </a:p>
          <a:p>
            <a:r>
              <a:rPr lang="en-IN" dirty="0"/>
              <a:t>Data Caching </a:t>
            </a:r>
          </a:p>
        </p:txBody>
      </p:sp>
    </p:spTree>
    <p:extLst>
      <p:ext uri="{BB962C8B-B14F-4D97-AF65-F5344CB8AC3E}">
        <p14:creationId xmlns:p14="http://schemas.microsoft.com/office/powerpoint/2010/main" val="185213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Namenode</a:t>
            </a:r>
            <a:r>
              <a:rPr lang="en-IN" dirty="0"/>
              <a:t> failures</a:t>
            </a:r>
          </a:p>
          <a:p>
            <a:pPr lvl="1"/>
            <a:r>
              <a:rPr lang="en-IN" dirty="0"/>
              <a:t>All the files in the </a:t>
            </a:r>
            <a:r>
              <a:rPr lang="en-IN" dirty="0" err="1"/>
              <a:t>filesystem</a:t>
            </a:r>
            <a:r>
              <a:rPr lang="en-IN" dirty="0"/>
              <a:t> are lost</a:t>
            </a:r>
          </a:p>
          <a:p>
            <a:pPr lvl="1"/>
            <a:r>
              <a:rPr lang="en-IN" dirty="0"/>
              <a:t>Since, reconstruction is not possible </a:t>
            </a:r>
          </a:p>
          <a:p>
            <a:pPr lvl="1"/>
            <a:endParaRPr lang="en-IN" dirty="0"/>
          </a:p>
          <a:p>
            <a:r>
              <a:rPr lang="en-IN" dirty="0" err="1"/>
              <a:t>Datanode</a:t>
            </a:r>
            <a:r>
              <a:rPr lang="en-IN" dirty="0"/>
              <a:t> failure</a:t>
            </a:r>
          </a:p>
          <a:p>
            <a:pPr lvl="1"/>
            <a:r>
              <a:rPr lang="en-IN" dirty="0"/>
              <a:t>Won’t be a problem </a:t>
            </a:r>
          </a:p>
          <a:p>
            <a:pPr lvl="1"/>
            <a:r>
              <a:rPr lang="en-IN" dirty="0"/>
              <a:t>Data blocks are stored in many machines </a:t>
            </a:r>
          </a:p>
          <a:p>
            <a:pPr lvl="1"/>
            <a:r>
              <a:rPr lang="en-IN" dirty="0"/>
              <a:t>Can be recovered from another machine</a:t>
            </a:r>
          </a:p>
        </p:txBody>
      </p:sp>
    </p:spTree>
    <p:extLst>
      <p:ext uri="{BB962C8B-B14F-4D97-AF65-F5344CB8AC3E}">
        <p14:creationId xmlns:p14="http://schemas.microsoft.com/office/powerpoint/2010/main" val="11095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563</Words>
  <Application>Microsoft Office PowerPoint</Application>
  <PresentationFormat>Widescreen</PresentationFormat>
  <Paragraphs>184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Century Schoolbook</vt:lpstr>
      <vt:lpstr>MinionPro-Italic</vt:lpstr>
      <vt:lpstr>Office Theme</vt:lpstr>
      <vt:lpstr>Big Data Processing</vt:lpstr>
      <vt:lpstr>Storing Big Data in Cluster  Hadoop Distributed Filesystem</vt:lpstr>
      <vt:lpstr>HDFS (Hadoop) Architecture</vt:lpstr>
      <vt:lpstr>HDFS</vt:lpstr>
      <vt:lpstr>HDFS Reading and Writing</vt:lpstr>
      <vt:lpstr>Dataflow: Reading data from HDFS</vt:lpstr>
      <vt:lpstr>PowerPoint Presentation</vt:lpstr>
      <vt:lpstr>Managing Hadoop: Other Key Issues</vt:lpstr>
      <vt:lpstr>Node failures</vt:lpstr>
      <vt:lpstr>Tackling Namenode failure</vt:lpstr>
      <vt:lpstr>HDFS Federation</vt:lpstr>
      <vt:lpstr>HDFS Cluster Balancing</vt:lpstr>
      <vt:lpstr>Block Caching</vt:lpstr>
      <vt:lpstr>Filesystem Operations</vt:lpstr>
      <vt:lpstr>Filesystem Operations</vt:lpstr>
      <vt:lpstr>Filesystem Operations</vt:lpstr>
      <vt:lpstr>Filesystem Operations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User</cp:lastModifiedBy>
  <cp:revision>587</cp:revision>
  <dcterms:created xsi:type="dcterms:W3CDTF">2020-05-13T23:12:08Z</dcterms:created>
  <dcterms:modified xsi:type="dcterms:W3CDTF">2024-01-29T06:37:16Z</dcterms:modified>
</cp:coreProperties>
</file>