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51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79BA58-2EF6-4CF0-B254-DF8BFD9A32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52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Paik</a:t>
            </a:r>
          </a:p>
          <a:p>
            <a:r>
              <a:rPr lang="en-IN" sz="3200" dirty="0">
                <a:latin typeface="Century Schoolbook" panose="02040604050505020304" pitchFamily="18" charset="0"/>
              </a:rPr>
              <a:t>Lecture 8</a:t>
            </a: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494" y="258885"/>
            <a:ext cx="9875520" cy="541215"/>
          </a:xfrm>
        </p:spPr>
        <p:txBody>
          <a:bodyPr>
            <a:noAutofit/>
          </a:bodyPr>
          <a:lstStyle/>
          <a:p>
            <a:r>
              <a:rPr lang="en-US" sz="3200" dirty="0"/>
              <a:t>Word Count Using </a:t>
            </a:r>
            <a:r>
              <a:rPr lang="en-US" sz="3200" dirty="0" err="1"/>
              <a:t>MapReduce</a:t>
            </a:r>
            <a:r>
              <a:rPr lang="en-US" sz="3200" dirty="0"/>
              <a:t>: </a:t>
            </a:r>
            <a:r>
              <a:rPr lang="en-US" sz="3200" dirty="0" err="1"/>
              <a:t>Pseudocode</a:t>
            </a:r>
            <a:endParaRPr lang="en-US" sz="3200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90600"/>
            <a:ext cx="8534400" cy="2286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map(key, value)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dirty="0">
                <a:solidFill>
                  <a:schemeClr val="tx1"/>
                </a:solidFill>
                <a:latin typeface="Adobe Caslon Pro" pitchFamily="18" charset="0"/>
                <a:cs typeface="Courier New" pitchFamily="49" charset="0"/>
              </a:rPr>
              <a:t>key: document name;   value: text of the document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  <a:cs typeface="Courier New" pitchFamily="49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Bell MT" panose="02020503060305020303" pitchFamily="18" charset="0"/>
                <a:cs typeface="Courier New" pitchFamily="49" charset="0"/>
              </a:rPr>
              <a:t>for each word w in value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tx1"/>
                </a:solidFill>
                <a:latin typeface="Bell MT" panose="02020503060305020303" pitchFamily="18" charset="0"/>
                <a:cs typeface="Courier New" pitchFamily="49" charset="0"/>
              </a:rPr>
              <a:t>		emit(w, 1)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143000" y="3657600"/>
            <a:ext cx="10210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reduce(key, values)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>
                <a:latin typeface="Adobe Caslon Pro" pitchFamily="18" charset="0"/>
                <a:cs typeface="Courier New" pitchFamily="49" charset="0"/>
              </a:rPr>
              <a:t>key:</a:t>
            </a:r>
            <a:r>
              <a:rPr lang="en-US" sz="2400" dirty="0">
                <a:latin typeface="Adobe Caslon Pro" pitchFamily="18" charset="0"/>
                <a:cs typeface="Courier New" pitchFamily="49" charset="0"/>
              </a:rPr>
              <a:t> a word;   </a:t>
            </a:r>
            <a:r>
              <a:rPr lang="en-US" sz="2400" b="1" dirty="0">
                <a:latin typeface="Adobe Caslon Pro" pitchFamily="18" charset="0"/>
                <a:cs typeface="Courier New" pitchFamily="49" charset="0"/>
              </a:rPr>
              <a:t>value:</a:t>
            </a:r>
            <a:r>
              <a:rPr lang="en-US" sz="2400" dirty="0">
                <a:latin typeface="Adobe Caslon Pro" pitchFamily="18" charset="0"/>
                <a:cs typeface="Courier New" pitchFamily="49" charset="0"/>
              </a:rPr>
              <a:t> set of counts values for a word</a:t>
            </a:r>
          </a:p>
          <a:p>
            <a:r>
              <a:rPr lang="en-US" sz="2400" dirty="0">
                <a:latin typeface="Comic Sans MS" panose="030F0702030302020204" pitchFamily="66" charset="0"/>
                <a:cs typeface="Courier New" pitchFamily="49" charset="0"/>
              </a:rPr>
              <a:t>	</a:t>
            </a:r>
            <a:r>
              <a:rPr lang="en-US" sz="2400" dirty="0">
                <a:latin typeface="Bell MT" panose="02020503060305020303" pitchFamily="18" charset="0"/>
                <a:cs typeface="Courier New" pitchFamily="49" charset="0"/>
              </a:rPr>
              <a:t>result = 0</a:t>
            </a:r>
          </a:p>
          <a:p>
            <a:r>
              <a:rPr lang="en-US" sz="2400" dirty="0">
                <a:latin typeface="Bell MT" panose="02020503060305020303" pitchFamily="18" charset="0"/>
                <a:cs typeface="Courier New" pitchFamily="49" charset="0"/>
              </a:rPr>
              <a:t>	for each count v in values:</a:t>
            </a:r>
          </a:p>
          <a:p>
            <a:r>
              <a:rPr lang="en-US" sz="2400" dirty="0">
                <a:latin typeface="Bell MT" panose="02020503060305020303" pitchFamily="18" charset="0"/>
                <a:cs typeface="Courier New" pitchFamily="49" charset="0"/>
              </a:rPr>
              <a:t>		result += v</a:t>
            </a:r>
          </a:p>
          <a:p>
            <a:r>
              <a:rPr lang="en-US" sz="2400" dirty="0">
                <a:latin typeface="Bell MT" panose="02020503060305020303" pitchFamily="18" charset="0"/>
                <a:cs typeface="Courier New" pitchFamily="49" charset="0"/>
              </a:rPr>
              <a:t>	emit(key, result)</a:t>
            </a:r>
          </a:p>
        </p:txBody>
      </p:sp>
    </p:spTree>
    <p:extLst>
      <p:ext uri="{BB962C8B-B14F-4D97-AF65-F5344CB8AC3E}">
        <p14:creationId xmlns:p14="http://schemas.microsoft.com/office/powerpoint/2010/main" val="194512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552" y="2576634"/>
            <a:ext cx="8408895" cy="170473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Map-Reduce Execution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Detailed Look</a:t>
            </a:r>
          </a:p>
        </p:txBody>
      </p:sp>
    </p:spTree>
    <p:extLst>
      <p:ext uri="{BB962C8B-B14F-4D97-AF65-F5344CB8AC3E}">
        <p14:creationId xmlns:p14="http://schemas.microsoft.com/office/powerpoint/2010/main" val="305462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80" y="198121"/>
            <a:ext cx="9875520" cy="533401"/>
          </a:xfrm>
        </p:spPr>
        <p:txBody>
          <a:bodyPr>
            <a:noAutofit/>
          </a:bodyPr>
          <a:lstStyle/>
          <a:p>
            <a:r>
              <a:rPr lang="en-US" sz="3600" dirty="0"/>
              <a:t>Map-reduce System: Inside Look</a:t>
            </a:r>
          </a:p>
        </p:txBody>
      </p:sp>
      <p:sp>
        <p:nvSpPr>
          <p:cNvPr id="7" name="Rectangle 6"/>
          <p:cNvSpPr/>
          <p:nvPr/>
        </p:nvSpPr>
        <p:spPr>
          <a:xfrm>
            <a:off x="72614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55993"/>
              </p:ext>
            </p:extLst>
          </p:nvPr>
        </p:nvGraphicFramePr>
        <p:xfrm>
          <a:off x="802341" y="1283732"/>
          <a:ext cx="2209799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5393919"/>
                  </p:ext>
                </p:extLst>
              </p:nvPr>
            </p:nvGraphicFramePr>
            <p:xfrm>
              <a:off x="802338" y="2167652"/>
              <a:ext cx="220980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5393919"/>
                  </p:ext>
                </p:extLst>
              </p:nvPr>
            </p:nvGraphicFramePr>
            <p:xfrm>
              <a:off x="802338" y="2167652"/>
              <a:ext cx="2209805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316" r="-196774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167" t="-1316" r="-103333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167" t="-1316" r="-3333" b="-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878542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partition function</a:t>
            </a:r>
          </a:p>
        </p:txBody>
      </p:sp>
      <p:sp>
        <p:nvSpPr>
          <p:cNvPr id="10" name="Oval 9"/>
          <p:cNvSpPr/>
          <p:nvPr/>
        </p:nvSpPr>
        <p:spPr>
          <a:xfrm>
            <a:off x="9547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13" name="Straight Arrow Connector 12"/>
          <p:cNvCxnSpPr>
            <a:stCxn id="10" idx="4"/>
          </p:cNvCxnSpPr>
          <p:nvPr/>
        </p:nvCxnSpPr>
        <p:spPr>
          <a:xfrm>
            <a:off x="11071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071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7167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28" name="Straight Arrow Connector 27"/>
          <p:cNvCxnSpPr>
            <a:stCxn id="27" idx="4"/>
          </p:cNvCxnSpPr>
          <p:nvPr/>
        </p:nvCxnSpPr>
        <p:spPr>
          <a:xfrm>
            <a:off x="18691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691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4787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31" name="Straight Arrow Connector 30"/>
          <p:cNvCxnSpPr>
            <a:stCxn id="30" idx="4"/>
          </p:cNvCxnSpPr>
          <p:nvPr/>
        </p:nvCxnSpPr>
        <p:spPr>
          <a:xfrm>
            <a:off x="26311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311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54554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78116"/>
              </p:ext>
            </p:extLst>
          </p:nvPr>
        </p:nvGraphicFramePr>
        <p:xfrm>
          <a:off x="3621741" y="1283732"/>
          <a:ext cx="2209799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244890"/>
                  </p:ext>
                </p:extLst>
              </p:nvPr>
            </p:nvGraphicFramePr>
            <p:xfrm>
              <a:off x="3621738" y="2167652"/>
              <a:ext cx="2209805" cy="502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97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5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2244890"/>
                  </p:ext>
                </p:extLst>
              </p:nvPr>
            </p:nvGraphicFramePr>
            <p:xfrm>
              <a:off x="3621738" y="2167652"/>
              <a:ext cx="2209805" cy="502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6" t="-1190" r="-195968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042" t="-1190" r="-104202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1190" r="-3333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Rounded Rectangle 35"/>
          <p:cNvSpPr/>
          <p:nvPr/>
        </p:nvSpPr>
        <p:spPr>
          <a:xfrm>
            <a:off x="3697942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partition function</a:t>
            </a:r>
          </a:p>
        </p:txBody>
      </p:sp>
      <p:sp>
        <p:nvSpPr>
          <p:cNvPr id="37" name="Oval 36"/>
          <p:cNvSpPr/>
          <p:nvPr/>
        </p:nvSpPr>
        <p:spPr>
          <a:xfrm>
            <a:off x="37741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39265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265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5361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41" name="Straight Arrow Connector 40"/>
          <p:cNvCxnSpPr>
            <a:stCxn id="40" idx="4"/>
          </p:cNvCxnSpPr>
          <p:nvPr/>
        </p:nvCxnSpPr>
        <p:spPr>
          <a:xfrm>
            <a:off x="46885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885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2981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44" name="Straight Arrow Connector 43"/>
          <p:cNvCxnSpPr>
            <a:stCxn id="43" idx="4"/>
          </p:cNvCxnSpPr>
          <p:nvPr/>
        </p:nvCxnSpPr>
        <p:spPr>
          <a:xfrm>
            <a:off x="54505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505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36494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15156"/>
              </p:ext>
            </p:extLst>
          </p:nvPr>
        </p:nvGraphicFramePr>
        <p:xfrm>
          <a:off x="6441141" y="1283732"/>
          <a:ext cx="2209799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data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932587"/>
                  </p:ext>
                </p:extLst>
              </p:nvPr>
            </p:nvGraphicFramePr>
            <p:xfrm>
              <a:off x="6441138" y="2167652"/>
              <a:ext cx="2209805" cy="502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97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5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5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932587"/>
                  </p:ext>
                </p:extLst>
              </p:nvPr>
            </p:nvGraphicFramePr>
            <p:xfrm>
              <a:off x="6441138" y="2167652"/>
              <a:ext cx="2209805" cy="502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6" t="-1190" r="-196774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167" t="-1190" r="-103333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167" t="-1190" r="-3333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Rounded Rectangle 48"/>
          <p:cNvSpPr/>
          <p:nvPr/>
        </p:nvSpPr>
        <p:spPr>
          <a:xfrm>
            <a:off x="6517342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partition function</a:t>
            </a:r>
          </a:p>
        </p:txBody>
      </p:sp>
      <p:sp>
        <p:nvSpPr>
          <p:cNvPr id="50" name="Oval 49"/>
          <p:cNvSpPr/>
          <p:nvPr/>
        </p:nvSpPr>
        <p:spPr>
          <a:xfrm>
            <a:off x="65935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51" name="Straight Arrow Connector 50"/>
          <p:cNvCxnSpPr>
            <a:stCxn id="50" idx="4"/>
          </p:cNvCxnSpPr>
          <p:nvPr/>
        </p:nvCxnSpPr>
        <p:spPr>
          <a:xfrm>
            <a:off x="67459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459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3555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54" name="Straight Arrow Connector 53"/>
          <p:cNvCxnSpPr>
            <a:stCxn id="53" idx="4"/>
          </p:cNvCxnSpPr>
          <p:nvPr/>
        </p:nvCxnSpPr>
        <p:spPr>
          <a:xfrm>
            <a:off x="75079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079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11754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57" name="Straight Arrow Connector 56"/>
          <p:cNvCxnSpPr>
            <a:stCxn id="56" idx="4"/>
          </p:cNvCxnSpPr>
          <p:nvPr/>
        </p:nvCxnSpPr>
        <p:spPr>
          <a:xfrm>
            <a:off x="826994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26994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2340" y="4026932"/>
            <a:ext cx="35814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48" name="Table 20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316833"/>
                  </p:ext>
                </p:extLst>
              </p:nvPr>
            </p:nvGraphicFramePr>
            <p:xfrm>
              <a:off x="878540" y="4179332"/>
              <a:ext cx="3429000" cy="65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14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SORT and GROUP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48" name="Table 20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316833"/>
                  </p:ext>
                </p:extLst>
              </p:nvPr>
            </p:nvGraphicFramePr>
            <p:xfrm>
              <a:off x="878540" y="4179332"/>
              <a:ext cx="3429000" cy="65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00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SORT and GROUP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55" t="-96429" r="-101064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712" t="-96429" r="-142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Oval 60"/>
          <p:cNvSpPr/>
          <p:nvPr/>
        </p:nvSpPr>
        <p:spPr>
          <a:xfrm>
            <a:off x="1450039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62" name="Straight Arrow Connector 61"/>
          <p:cNvCxnSpPr>
            <a:stCxn id="61" idx="4"/>
          </p:cNvCxnSpPr>
          <p:nvPr/>
        </p:nvCxnSpPr>
        <p:spPr>
          <a:xfrm>
            <a:off x="1602439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602439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240740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65" name="Straight Arrow Connector 64"/>
          <p:cNvCxnSpPr>
            <a:stCxn id="64" idx="4"/>
          </p:cNvCxnSpPr>
          <p:nvPr/>
        </p:nvCxnSpPr>
        <p:spPr>
          <a:xfrm>
            <a:off x="3393140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93140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06842"/>
              </p:ext>
            </p:extLst>
          </p:nvPr>
        </p:nvGraphicFramePr>
        <p:xfrm>
          <a:off x="878540" y="5474732"/>
          <a:ext cx="342900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500" dirty="0"/>
                        <a:t>Final output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Final output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5221940" y="4026932"/>
            <a:ext cx="35814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2949230"/>
                  </p:ext>
                </p:extLst>
              </p:nvPr>
            </p:nvGraphicFramePr>
            <p:xfrm>
              <a:off x="5298140" y="4179332"/>
              <a:ext cx="3429000" cy="65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149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SORT and GROUP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2949230"/>
                  </p:ext>
                </p:extLst>
              </p:nvPr>
            </p:nvGraphicFramePr>
            <p:xfrm>
              <a:off x="5298140" y="4179332"/>
              <a:ext cx="3429000" cy="65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00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500" dirty="0"/>
                            <a:t>SORT and GROUP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55" t="-96429" r="-101064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712" t="-96429" r="-142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Oval 69"/>
          <p:cNvSpPr/>
          <p:nvPr/>
        </p:nvSpPr>
        <p:spPr>
          <a:xfrm>
            <a:off x="5869639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71" name="Straight Arrow Connector 70"/>
          <p:cNvCxnSpPr>
            <a:stCxn id="70" idx="4"/>
          </p:cNvCxnSpPr>
          <p:nvPr/>
        </p:nvCxnSpPr>
        <p:spPr>
          <a:xfrm>
            <a:off x="6022039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22039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7660340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74" name="Straight Arrow Connector 73"/>
          <p:cNvCxnSpPr>
            <a:stCxn id="73" idx="4"/>
          </p:cNvCxnSpPr>
          <p:nvPr/>
        </p:nvCxnSpPr>
        <p:spPr>
          <a:xfrm>
            <a:off x="7812740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12740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89956"/>
              </p:ext>
            </p:extLst>
          </p:nvPr>
        </p:nvGraphicFramePr>
        <p:xfrm>
          <a:off x="5298140" y="5474732"/>
          <a:ext cx="342900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500" dirty="0"/>
                        <a:t>Final output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Final output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51" name="Straight Arrow Connector 2050"/>
          <p:cNvCxnSpPr>
            <a:stCxn id="7" idx="2"/>
            <a:endCxn id="68" idx="0"/>
          </p:cNvCxnSpPr>
          <p:nvPr/>
        </p:nvCxnSpPr>
        <p:spPr>
          <a:xfrm>
            <a:off x="1907240" y="3188732"/>
            <a:ext cx="5105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/>
          <p:cNvCxnSpPr>
            <a:stCxn id="33" idx="2"/>
            <a:endCxn id="68" idx="0"/>
          </p:cNvCxnSpPr>
          <p:nvPr/>
        </p:nvCxnSpPr>
        <p:spPr>
          <a:xfrm>
            <a:off x="4726640" y="3188732"/>
            <a:ext cx="2286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>
            <a:stCxn id="46" idx="2"/>
            <a:endCxn id="68" idx="0"/>
          </p:cNvCxnSpPr>
          <p:nvPr/>
        </p:nvCxnSpPr>
        <p:spPr>
          <a:xfrm flipH="1">
            <a:off x="7012640" y="3188732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>
            <a:endCxn id="25" idx="0"/>
          </p:cNvCxnSpPr>
          <p:nvPr/>
        </p:nvCxnSpPr>
        <p:spPr>
          <a:xfrm>
            <a:off x="2021541" y="3188732"/>
            <a:ext cx="5715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>
            <a:stCxn id="33" idx="2"/>
            <a:endCxn id="25" idx="0"/>
          </p:cNvCxnSpPr>
          <p:nvPr/>
        </p:nvCxnSpPr>
        <p:spPr>
          <a:xfrm flipH="1">
            <a:off x="2593040" y="3188732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>
            <a:stCxn id="46" idx="2"/>
            <a:endCxn id="25" idx="0"/>
          </p:cNvCxnSpPr>
          <p:nvPr/>
        </p:nvCxnSpPr>
        <p:spPr>
          <a:xfrm flipH="1">
            <a:off x="2593040" y="3188732"/>
            <a:ext cx="495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2" name="TextBox 2061"/>
          <p:cNvSpPr txBox="1"/>
          <p:nvPr/>
        </p:nvSpPr>
        <p:spPr>
          <a:xfrm>
            <a:off x="1905000" y="838201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Arial"/>
              </a:rPr>
              <a:t>map task 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7411" y="804497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Arial"/>
              </a:rPr>
              <a:t>map task 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43800" y="803060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Arial"/>
              </a:rPr>
              <a:t>map task 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916131" y="594360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</a:rPr>
              <a:t>reduce task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47162" y="5942164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</a:rPr>
              <a:t>reduce task 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256057" y="3112532"/>
            <a:ext cx="2675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Arial"/>
              </a:rPr>
              <a:t>All phases are distributed with many tasks running in parallel</a:t>
            </a:r>
          </a:p>
        </p:txBody>
      </p:sp>
    </p:spTree>
    <p:extLst>
      <p:ext uri="{BB962C8B-B14F-4D97-AF65-F5344CB8AC3E}">
        <p14:creationId xmlns:p14="http://schemas.microsoft.com/office/powerpoint/2010/main" val="259653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27" grpId="0" animBg="1"/>
      <p:bldP spid="30" grpId="0" animBg="1"/>
      <p:bldP spid="33" grpId="0" animBg="1"/>
      <p:bldP spid="36" grpId="0" animBg="1"/>
      <p:bldP spid="37" grpId="0" animBg="1"/>
      <p:bldP spid="40" grpId="0" animBg="1"/>
      <p:bldP spid="43" grpId="0" animBg="1"/>
      <p:bldP spid="46" grpId="0" animBg="1"/>
      <p:bldP spid="49" grpId="0" animBg="1"/>
      <p:bldP spid="50" grpId="0" animBg="1"/>
      <p:bldP spid="53" grpId="0" animBg="1"/>
      <p:bldP spid="56" grpId="0" animBg="1"/>
      <p:bldP spid="25" grpId="0" animBg="1"/>
      <p:bldP spid="61" grpId="0" animBg="1"/>
      <p:bldP spid="64" grpId="0" animBg="1"/>
      <p:bldP spid="68" grpId="0" animBg="1"/>
      <p:bldP spid="70" grpId="0" animBg="1"/>
      <p:bldP spid="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219356"/>
            <a:ext cx="9875520" cy="541215"/>
          </a:xfrm>
        </p:spPr>
        <p:txBody>
          <a:bodyPr>
            <a:noAutofit/>
          </a:bodyPr>
          <a:lstStyle/>
          <a:p>
            <a:r>
              <a:rPr lang="en-US" sz="3600" b="1" dirty="0"/>
              <a:t>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1730189" y="2039470"/>
                <a:ext cx="914400" cy="9906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189" y="2039470"/>
                <a:ext cx="914400" cy="9906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1730189" y="3258670"/>
                <a:ext cx="914400" cy="9906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189" y="3258670"/>
                <a:ext cx="914400" cy="990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730189" y="4477870"/>
                <a:ext cx="914400" cy="9906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189" y="4477870"/>
                <a:ext cx="914400" cy="9906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1730189" y="5697070"/>
                <a:ext cx="914400" cy="9906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189" y="5697070"/>
                <a:ext cx="914400" cy="9906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9989" y="3182470"/>
                <a:ext cx="2667000" cy="1752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𝑘𝑒𝑦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0≤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989" y="3182470"/>
                <a:ext cx="2667000" cy="17526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n 12"/>
              <p:cNvSpPr/>
              <p:nvPr/>
            </p:nvSpPr>
            <p:spPr>
              <a:xfrm>
                <a:off x="8130989" y="1694348"/>
                <a:ext cx="762000" cy="1145223"/>
              </a:xfrm>
              <a:prstGeom prst="ca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r>
                  <a:rPr lang="en-US" sz="1400" b="1" dirty="0">
                    <a:solidFill>
                      <a:srgbClr val="C00000"/>
                    </a:solidFill>
                    <a:latin typeface="Arial"/>
                  </a:rPr>
                  <a:t>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3" name="Ca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989" y="1694348"/>
                <a:ext cx="762000" cy="1145223"/>
              </a:xfrm>
              <a:prstGeom prst="ca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n 14"/>
              <p:cNvSpPr/>
              <p:nvPr/>
            </p:nvSpPr>
            <p:spPr>
              <a:xfrm>
                <a:off x="8178614" y="3030070"/>
                <a:ext cx="762000" cy="1191168"/>
              </a:xfrm>
              <a:prstGeom prst="ca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r>
                  <a:rPr lang="en-US" sz="1400" b="1" dirty="0">
                    <a:solidFill>
                      <a:srgbClr val="C00000"/>
                    </a:solidFill>
                    <a:latin typeface="Arial"/>
                  </a:rPr>
                  <a:t>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5" name="Ca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614" y="3030070"/>
                <a:ext cx="762000" cy="1191168"/>
              </a:xfrm>
              <a:prstGeom prst="can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n 15"/>
              <p:cNvSpPr/>
              <p:nvPr/>
            </p:nvSpPr>
            <p:spPr>
              <a:xfrm>
                <a:off x="8207189" y="5468471"/>
                <a:ext cx="762000" cy="1143000"/>
              </a:xfrm>
              <a:prstGeom prst="ca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r>
                  <a:rPr lang="en-US" sz="1400" b="1" dirty="0">
                    <a:solidFill>
                      <a:srgbClr val="C00000"/>
                    </a:solidFill>
                    <a:latin typeface="Arial"/>
                  </a:rPr>
                  <a:t>m-1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sz="140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6" name="Ca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189" y="5468471"/>
                <a:ext cx="762000" cy="1143000"/>
              </a:xfrm>
              <a:prstGeom prst="can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283391" y="474457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/>
              </a:rPr>
              <a:t>……</a:t>
            </a:r>
          </a:p>
        </p:txBody>
      </p:sp>
      <p:cxnSp>
        <p:nvCxnSpPr>
          <p:cNvPr id="19" name="Straight Arrow Connector 18"/>
          <p:cNvCxnSpPr>
            <a:stCxn id="7" idx="3"/>
            <a:endCxn id="12" idx="1"/>
          </p:cNvCxnSpPr>
          <p:nvPr/>
        </p:nvCxnSpPr>
        <p:spPr>
          <a:xfrm>
            <a:off x="2644591" y="2534770"/>
            <a:ext cx="1685973" cy="904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2" idx="2"/>
          </p:cNvCxnSpPr>
          <p:nvPr/>
        </p:nvCxnSpPr>
        <p:spPr>
          <a:xfrm>
            <a:off x="2644589" y="3753970"/>
            <a:ext cx="1295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2" idx="2"/>
          </p:cNvCxnSpPr>
          <p:nvPr/>
        </p:nvCxnSpPr>
        <p:spPr>
          <a:xfrm flipV="1">
            <a:off x="2644589" y="4058770"/>
            <a:ext cx="12954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2" idx="3"/>
          </p:cNvCxnSpPr>
          <p:nvPr/>
        </p:nvCxnSpPr>
        <p:spPr>
          <a:xfrm flipV="1">
            <a:off x="2644591" y="4678407"/>
            <a:ext cx="1685973" cy="15139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7"/>
            <a:endCxn id="13" idx="2"/>
          </p:cNvCxnSpPr>
          <p:nvPr/>
        </p:nvCxnSpPr>
        <p:spPr>
          <a:xfrm flipV="1">
            <a:off x="6216417" y="2382401"/>
            <a:ext cx="1914573" cy="1056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6"/>
            <a:endCxn id="15" idx="2"/>
          </p:cNvCxnSpPr>
          <p:nvPr/>
        </p:nvCxnSpPr>
        <p:spPr>
          <a:xfrm flipV="1">
            <a:off x="6606991" y="3601570"/>
            <a:ext cx="1571625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5"/>
            <a:endCxn id="16" idx="2"/>
          </p:cNvCxnSpPr>
          <p:nvPr/>
        </p:nvCxnSpPr>
        <p:spPr>
          <a:xfrm>
            <a:off x="6216417" y="4678409"/>
            <a:ext cx="1990773" cy="14758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39192" y="1050501"/>
            <a:ext cx="2763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</a:rPr>
              <a:t>Output from mappers</a:t>
            </a:r>
          </a:p>
          <a:p>
            <a:r>
              <a:rPr lang="en-US" sz="2000" dirty="0">
                <a:latin typeface="Arial"/>
              </a:rPr>
              <a:t>(on multiple machines)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02080" y="1201270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</a:rPr>
              <a:t>Partition function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78070" y="768961"/>
            <a:ext cx="2206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</a:rPr>
              <a:t>Output files</a:t>
            </a:r>
          </a:p>
          <a:p>
            <a:r>
              <a:rPr lang="en-US" sz="2000" dirty="0">
                <a:latin typeface="Arial"/>
              </a:rPr>
              <a:t>(partition by keys)</a:t>
            </a:r>
          </a:p>
        </p:txBody>
      </p:sp>
    </p:spTree>
    <p:extLst>
      <p:ext uri="{BB962C8B-B14F-4D97-AF65-F5344CB8AC3E}">
        <p14:creationId xmlns:p14="http://schemas.microsoft.com/office/powerpoint/2010/main" val="7114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64637"/>
            <a:ext cx="10515600" cy="732155"/>
          </a:xfrm>
        </p:spPr>
        <p:txBody>
          <a:bodyPr/>
          <a:lstStyle/>
          <a:p>
            <a:r>
              <a:rPr lang="en-IN" sz="3733" dirty="0"/>
              <a:t>Shuffle and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39" y="2447365"/>
            <a:ext cx="11044705" cy="3397624"/>
          </a:xfrm>
        </p:spPr>
        <p:txBody>
          <a:bodyPr/>
          <a:lstStyle/>
          <a:p>
            <a:r>
              <a:rPr lang="en-US" sz="2400" dirty="0"/>
              <a:t>MapReduce guarantees input to every reducer is </a:t>
            </a:r>
            <a:r>
              <a:rPr lang="en-US" sz="2400" dirty="0">
                <a:solidFill>
                  <a:srgbClr val="00B050"/>
                </a:solidFill>
              </a:rPr>
              <a:t>sorted by key</a:t>
            </a:r>
          </a:p>
          <a:p>
            <a:endParaRPr lang="en-US" sz="2400" b="0" dirty="0"/>
          </a:p>
          <a:p>
            <a:r>
              <a:rPr lang="en-IN" sz="2400" dirty="0"/>
              <a:t>The heart of </a:t>
            </a:r>
            <a:r>
              <a:rPr lang="en-IN" sz="2400" dirty="0" err="1"/>
              <a:t>mapreduce</a:t>
            </a:r>
            <a:r>
              <a:rPr lang="en-IN" sz="2400" dirty="0"/>
              <a:t> is the </a:t>
            </a:r>
            <a:r>
              <a:rPr lang="en-IN" sz="2400" i="1" dirty="0">
                <a:solidFill>
                  <a:srgbClr val="00B050"/>
                </a:solidFill>
              </a:rPr>
              <a:t>shuffle</a:t>
            </a:r>
            <a:r>
              <a:rPr lang="en-IN" sz="2400" dirty="0"/>
              <a:t> operation</a:t>
            </a:r>
          </a:p>
          <a:p>
            <a:endParaRPr lang="en-IN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Shuffle </a:t>
            </a:r>
            <a:r>
              <a:rPr lang="en-US" dirty="0"/>
              <a:t>does the following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performs the sort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transfers the map outputs to the reducers as inputs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356EB-3529-4403-9442-14164B638CF5}"/>
              </a:ext>
            </a:extLst>
          </p:cNvPr>
          <p:cNvSpPr txBox="1"/>
          <p:nvPr/>
        </p:nvSpPr>
        <p:spPr>
          <a:xfrm>
            <a:off x="2303929" y="1308847"/>
            <a:ext cx="7239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IMPORTANT and EXPENSIVE OPERATION</a:t>
            </a:r>
          </a:p>
        </p:txBody>
      </p:sp>
    </p:spTree>
    <p:extLst>
      <p:ext uri="{BB962C8B-B14F-4D97-AF65-F5344CB8AC3E}">
        <p14:creationId xmlns:p14="http://schemas.microsoft.com/office/powerpoint/2010/main" val="315302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64637"/>
            <a:ext cx="10515600" cy="732155"/>
          </a:xfrm>
        </p:spPr>
        <p:txBody>
          <a:bodyPr/>
          <a:lstStyle/>
          <a:p>
            <a:r>
              <a:rPr lang="en-IN" sz="3733" dirty="0"/>
              <a:t>Shuffle and Sort: the </a:t>
            </a:r>
            <a:r>
              <a:rPr lang="en-IN" sz="3733" dirty="0">
                <a:solidFill>
                  <a:srgbClr val="7030A0"/>
                </a:solidFill>
              </a:rPr>
              <a:t>map</a:t>
            </a:r>
            <a:r>
              <a:rPr lang="en-IN" sz="3733" dirty="0"/>
              <a:t> side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1478" y="1988840"/>
            <a:ext cx="480053" cy="201622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71531" y="2996952"/>
            <a:ext cx="48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51584" y="2468894"/>
            <a:ext cx="864096" cy="1056117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15680" y="2996952"/>
            <a:ext cx="48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95733" y="2756926"/>
            <a:ext cx="1152128" cy="4800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4847862" y="2276872"/>
            <a:ext cx="1056117" cy="624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47862" y="3029857"/>
            <a:ext cx="1056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4847862" y="3140968"/>
            <a:ext cx="1056117" cy="720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6175980" y="2062493"/>
          <a:ext cx="111082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>
                  <a:extLst>
                    <a:ext uri="{9D8B030D-6E8A-4147-A177-3AD203B41FA5}">
                      <a16:colId xmlns:a16="http://schemas.microsoft.com/office/drawing/2014/main" val="4021708586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4002755374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999692580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8102399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64892084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6175980" y="2826657"/>
          <a:ext cx="111082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>
                  <a:extLst>
                    <a:ext uri="{9D8B030D-6E8A-4147-A177-3AD203B41FA5}">
                      <a16:colId xmlns:a16="http://schemas.microsoft.com/office/drawing/2014/main" val="4021708586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4002755374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999692580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8102399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64892084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6175980" y="3657848"/>
          <a:ext cx="111082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7">
                  <a:extLst>
                    <a:ext uri="{9D8B030D-6E8A-4147-A177-3AD203B41FA5}">
                      <a16:colId xmlns:a16="http://schemas.microsoft.com/office/drawing/2014/main" val="4021708586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4002755374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999692580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8102399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64892084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8496267" y="2830579"/>
          <a:ext cx="1824204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6051">
                  <a:extLst>
                    <a:ext uri="{9D8B030D-6E8A-4147-A177-3AD203B41FA5}">
                      <a16:colId xmlns:a16="http://schemas.microsoft.com/office/drawing/2014/main" val="4021708586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400275537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99969258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8102399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64892084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33" idx="1"/>
          </p:cNvCxnSpPr>
          <p:nvPr/>
        </p:nvCxnSpPr>
        <p:spPr>
          <a:xfrm>
            <a:off x="7286807" y="2276872"/>
            <a:ext cx="1209460" cy="79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3" idx="1"/>
          </p:cNvCxnSpPr>
          <p:nvPr/>
        </p:nvCxnSpPr>
        <p:spPr>
          <a:xfrm flipV="1">
            <a:off x="7286807" y="3074419"/>
            <a:ext cx="1209460" cy="78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286808" y="3029858"/>
            <a:ext cx="1113449" cy="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03446" y="429309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Input data</a:t>
            </a:r>
          </a:p>
          <a:p>
            <a:pPr algn="ctr"/>
            <a:r>
              <a:rPr lang="en-IN" sz="1600" b="1" dirty="0"/>
              <a:t>(chunk)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56374" y="3354838"/>
            <a:ext cx="1110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Buffer in memory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6288021" y="4064249"/>
            <a:ext cx="384043" cy="63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672064" y="4064249"/>
            <a:ext cx="480053" cy="63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98269" y="4773150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partitions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69790" y="1390455"/>
            <a:ext cx="2196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partition, sort and </a:t>
            </a:r>
          </a:p>
          <a:p>
            <a:pPr algn="ctr"/>
            <a:r>
              <a:rPr lang="en-IN" sz="1600" b="1" dirty="0"/>
              <a:t>spill to disk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7247405" y="2964246"/>
            <a:ext cx="1422498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b="1" dirty="0">
                <a:solidFill>
                  <a:srgbClr val="0070C0"/>
                </a:solidFill>
              </a:rPr>
              <a:t>merge on disk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6576053" y="4101075"/>
            <a:ext cx="96011" cy="60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672064" y="4101075"/>
            <a:ext cx="192021" cy="60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708634" y="3295823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on local disk</a:t>
            </a:r>
          </a:p>
        </p:txBody>
      </p:sp>
    </p:spTree>
    <p:extLst>
      <p:ext uri="{BB962C8B-B14F-4D97-AF65-F5344CB8AC3E}">
        <p14:creationId xmlns:p14="http://schemas.microsoft.com/office/powerpoint/2010/main" val="78411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4077-7660-4848-A448-76BCF8D9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452"/>
            <a:ext cx="10515600" cy="2205095"/>
          </a:xfrm>
        </p:spPr>
        <p:txBody>
          <a:bodyPr>
            <a:noAutofit/>
          </a:bodyPr>
          <a:lstStyle/>
          <a:p>
            <a:pPr algn="ctr"/>
            <a:r>
              <a:rPr lang="en-IN" sz="5400" dirty="0"/>
              <a:t>Programming on Hadoop</a:t>
            </a:r>
            <a:br>
              <a:rPr lang="en-IN" sz="5400" dirty="0"/>
            </a:br>
            <a:br>
              <a:rPr lang="en-IN" sz="5400" dirty="0"/>
            </a:br>
            <a:r>
              <a:rPr lang="en-IN" sz="5400" dirty="0"/>
              <a:t>Map-reduce Model</a:t>
            </a:r>
          </a:p>
        </p:txBody>
      </p:sp>
    </p:spTree>
    <p:extLst>
      <p:ext uri="{BB962C8B-B14F-4D97-AF65-F5344CB8AC3E}">
        <p14:creationId xmlns:p14="http://schemas.microsoft.com/office/powerpoint/2010/main" val="17926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3736" y="218492"/>
            <a:ext cx="9265920" cy="609600"/>
          </a:xfrm>
        </p:spPr>
        <p:txBody>
          <a:bodyPr>
            <a:noAutofit/>
          </a:bodyPr>
          <a:lstStyle/>
          <a:p>
            <a:r>
              <a:rPr lang="en-US" sz="3200" dirty="0"/>
              <a:t> Example Problem: Counting Words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905" y="1046584"/>
            <a:ext cx="10658815" cy="5486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Sample application</a:t>
            </a:r>
          </a:p>
          <a:p>
            <a:pPr lvl="1"/>
            <a:endParaRPr lang="en-US" dirty="0"/>
          </a:p>
          <a:p>
            <a:pPr lvl="1"/>
            <a:r>
              <a:rPr lang="en-US" b="0" dirty="0"/>
              <a:t>Result ranking, Language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How can you solve this using a single machine?</a:t>
            </a:r>
          </a:p>
        </p:txBody>
      </p:sp>
      <p:sp>
        <p:nvSpPr>
          <p:cNvPr id="3" name="Rectangle 2"/>
          <p:cNvSpPr/>
          <p:nvPr/>
        </p:nvSpPr>
        <p:spPr>
          <a:xfrm>
            <a:off x="631789" y="1219200"/>
            <a:ext cx="9338687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8099" algn="just"/>
            <a:r>
              <a:rPr lang="en-US" sz="2800" dirty="0">
                <a:solidFill>
                  <a:srgbClr val="000000"/>
                </a:solidFill>
                <a:latin typeface="Arial"/>
              </a:rPr>
              <a:t>We have a huge collection of text document and count the number of times each distinct word appears in the file</a:t>
            </a:r>
          </a:p>
        </p:txBody>
      </p:sp>
    </p:spTree>
    <p:extLst>
      <p:ext uri="{BB962C8B-B14F-4D97-AF65-F5344CB8AC3E}">
        <p14:creationId xmlns:p14="http://schemas.microsoft.com/office/powerpoint/2010/main" val="408279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170" y="448238"/>
            <a:ext cx="9875520" cy="533401"/>
          </a:xfrm>
        </p:spPr>
        <p:txBody>
          <a:bodyPr>
            <a:noAutofit/>
          </a:bodyPr>
          <a:lstStyle/>
          <a:p>
            <a:r>
              <a:rPr lang="en-US" sz="3200" dirty="0"/>
              <a:t>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147" y="1600200"/>
            <a:ext cx="10621382" cy="40923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Case 1: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Files too large for memory, but all &lt;word, count&gt; pairs fit in memory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create a big string array OR you can create  a hash table</a:t>
            </a:r>
          </a:p>
          <a:p>
            <a:pPr lvl="6"/>
            <a:endParaRPr lang="en-US" sz="2400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9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170" y="221567"/>
            <a:ext cx="9875520" cy="513539"/>
          </a:xfrm>
        </p:spPr>
        <p:txBody>
          <a:bodyPr>
            <a:noAutofit/>
          </a:bodyPr>
          <a:lstStyle/>
          <a:p>
            <a:r>
              <a:rPr lang="en-US" sz="3200" b="1" dirty="0"/>
              <a:t>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6" y="921433"/>
            <a:ext cx="10874188" cy="5715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Case 2:  </a:t>
            </a:r>
            <a:r>
              <a:rPr lang="en-US" sz="2200" dirty="0">
                <a:solidFill>
                  <a:schemeClr val="tx1"/>
                </a:solidFill>
              </a:rPr>
              <a:t>All &lt;word, count&gt; pairs do not fit in memory, but fit into disk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possible approach (write computer programs/functions for each step)</a:t>
            </a:r>
          </a:p>
          <a:p>
            <a:pPr lvl="6">
              <a:buFont typeface="Arial" panose="020B0604020202020204" pitchFamily="34" charset="0"/>
              <a:buChar char="•"/>
            </a:pPr>
            <a:endParaRPr lang="en-US" dirty="0"/>
          </a:p>
          <a:p>
            <a:pPr marL="1701852" lvl="7" indent="-457189">
              <a:buFont typeface="+mj-lt"/>
              <a:buAutoNum type="arabicPeriod"/>
            </a:pPr>
            <a:r>
              <a:rPr lang="en-US" dirty="0"/>
              <a:t>Break the text document into sequence of words</a:t>
            </a:r>
          </a:p>
          <a:p>
            <a:pPr marL="1701852" lvl="7" indent="-457189">
              <a:buFont typeface="+mj-lt"/>
              <a:buAutoNum type="arabicPeriod"/>
            </a:pPr>
            <a:endParaRPr lang="en-US" dirty="0"/>
          </a:p>
          <a:p>
            <a:pPr marL="1701852" lvl="7" indent="-457189">
              <a:buFont typeface="+mj-lt"/>
              <a:buAutoNum type="arabicPeriod"/>
            </a:pPr>
            <a:endParaRPr lang="en-US" dirty="0"/>
          </a:p>
          <a:p>
            <a:pPr marL="1701852" lvl="7" indent="-457189">
              <a:buFont typeface="+mj-lt"/>
              <a:buAutoNum type="arabicPeriod"/>
            </a:pPr>
            <a:r>
              <a:rPr lang="en-US" dirty="0"/>
              <a:t>Sort the words</a:t>
            </a:r>
          </a:p>
          <a:p>
            <a:pPr marL="1485863" lvl="3" indent="0">
              <a:buNone/>
            </a:pPr>
            <a:r>
              <a:rPr lang="en-US" sz="2000" dirty="0"/>
              <a:t>   (</a:t>
            </a:r>
            <a:r>
              <a:rPr lang="en-US" sz="2000" b="1" dirty="0"/>
              <a:t>this will bring the same words together</a:t>
            </a:r>
            <a:r>
              <a:rPr lang="en-US" sz="2000" dirty="0"/>
              <a:t>)</a:t>
            </a:r>
          </a:p>
          <a:p>
            <a:pPr marL="1485863" lvl="3" indent="0">
              <a:buNone/>
            </a:pPr>
            <a:endParaRPr lang="en-US" sz="2000" dirty="0"/>
          </a:p>
          <a:p>
            <a:pPr marL="1244664" lvl="7" indent="0">
              <a:buNone/>
            </a:pPr>
            <a:r>
              <a:rPr lang="en-US" dirty="0"/>
              <a:t>3.   Count the frequencies in a single pass</a:t>
            </a:r>
          </a:p>
          <a:p>
            <a:pPr indent="-457189"/>
            <a:endParaRPr lang="en-US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This captures the essence of Map-Reduce model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39200" y="2788333"/>
            <a:ext cx="2057400" cy="457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Arial"/>
              </a:rPr>
              <a:t>getWords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Arial"/>
              </a:rPr>
              <a:t>textFile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950960" y="3778933"/>
            <a:ext cx="1869440" cy="3048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Arial"/>
              </a:rPr>
              <a:t>sortWords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(list)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0960" y="4617133"/>
            <a:ext cx="2057400" cy="3048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Arial"/>
              </a:rPr>
              <a:t>countWords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(sorted list)</a:t>
            </a:r>
          </a:p>
        </p:txBody>
      </p:sp>
      <p:sp>
        <p:nvSpPr>
          <p:cNvPr id="8" name="Down Arrow 7"/>
          <p:cNvSpPr/>
          <p:nvPr/>
        </p:nvSpPr>
        <p:spPr>
          <a:xfrm>
            <a:off x="9735275" y="3245533"/>
            <a:ext cx="24384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9763760" y="4103674"/>
            <a:ext cx="243840" cy="513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807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874DED-071E-4306-9CDF-6264B64A0930}"/>
              </a:ext>
            </a:extLst>
          </p:cNvPr>
          <p:cNvSpPr/>
          <p:nvPr/>
        </p:nvSpPr>
        <p:spPr>
          <a:xfrm>
            <a:off x="8390965" y="1729070"/>
            <a:ext cx="1048870" cy="2752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2011C5-E891-49E5-82B1-1C1781EE8954}"/>
              </a:ext>
            </a:extLst>
          </p:cNvPr>
          <p:cNvSpPr/>
          <p:nvPr/>
        </p:nvSpPr>
        <p:spPr>
          <a:xfrm>
            <a:off x="5477435" y="1658696"/>
            <a:ext cx="874279" cy="4339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723AC0-0564-40D7-AC62-DFC91D392A70}"/>
              </a:ext>
            </a:extLst>
          </p:cNvPr>
          <p:cNvSpPr/>
          <p:nvPr/>
        </p:nvSpPr>
        <p:spPr>
          <a:xfrm>
            <a:off x="1019169" y="1658696"/>
            <a:ext cx="3454217" cy="4339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58" y="180693"/>
            <a:ext cx="9875520" cy="541215"/>
          </a:xfrm>
        </p:spPr>
        <p:txBody>
          <a:bodyPr/>
          <a:lstStyle/>
          <a:p>
            <a:r>
              <a:rPr lang="en-US" sz="3200" dirty="0"/>
              <a:t>Map-Reduce: In a Nutshell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42500" y="1658696"/>
            <a:ext cx="9464037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387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getWords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dataFile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)      sort            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2919641"/>
            <a:ext cx="3901440" cy="990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chemeClr val="tx1"/>
                </a:solidFill>
                <a:latin typeface="Arial"/>
              </a:rPr>
              <a:t>Map</a:t>
            </a:r>
          </a:p>
          <a:p>
            <a:pPr marL="0" lvl="1" algn="just"/>
            <a:r>
              <a:rPr lang="en-US" sz="1400" dirty="0">
                <a:solidFill>
                  <a:schemeClr val="tx1"/>
                </a:solidFill>
                <a:latin typeface="Arial"/>
              </a:rPr>
              <a:t>extract something you care about (here word and count)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6433" y="2915204"/>
            <a:ext cx="24384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chemeClr val="tx1"/>
                </a:solidFill>
                <a:latin typeface="Arial"/>
              </a:rPr>
              <a:t>Group by key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latin typeface="Arial"/>
              </a:rPr>
              <a:t>   (sort and shuffle)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8298511" y="2955276"/>
            <a:ext cx="308864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chemeClr val="tx1"/>
                </a:solidFill>
                <a:latin typeface="Arial"/>
              </a:rPr>
              <a:t>Reduce</a:t>
            </a:r>
          </a:p>
          <a:p>
            <a:pPr marL="0" lvl="1" algn="just"/>
            <a:r>
              <a:rPr lang="en-US" sz="1600" b="1" dirty="0">
                <a:solidFill>
                  <a:schemeClr val="tx1"/>
                </a:solidFill>
                <a:latin typeface="Arial"/>
              </a:rPr>
              <a:t>   </a:t>
            </a:r>
            <a:r>
              <a:rPr lang="en-US" sz="1400" dirty="0">
                <a:solidFill>
                  <a:schemeClr val="tx1"/>
                </a:solidFill>
                <a:latin typeface="Arial"/>
              </a:rPr>
              <a:t>Aggregate, summarize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88640" y="2158351"/>
            <a:ext cx="0" cy="891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04660" y="2130242"/>
            <a:ext cx="0" cy="919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99989" y="2200369"/>
            <a:ext cx="0" cy="67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9169" y="4648201"/>
            <a:ext cx="78601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  <a:latin typeface="Arial"/>
              </a:rPr>
              <a:t>Summary</a:t>
            </a:r>
          </a:p>
          <a:p>
            <a:pPr algn="just"/>
            <a:endParaRPr lang="en-US" sz="2000" b="1" dirty="0">
              <a:solidFill>
                <a:schemeClr val="accent1"/>
              </a:solidFill>
              <a:latin typeface="Arial"/>
            </a:endParaRPr>
          </a:p>
          <a:p>
            <a:pPr marL="792680" lvl="1" indent="-457189" algn="just"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  <a:latin typeface="Arial"/>
              </a:rPr>
              <a:t>Structure remains the same</a:t>
            </a:r>
          </a:p>
          <a:p>
            <a:pPr marL="792680" lvl="1" indent="-457189" algn="just">
              <a:buFont typeface="+mj-lt"/>
              <a:buAutoNum type="arabicPeriod"/>
            </a:pPr>
            <a:endParaRPr lang="en-US" sz="2000" dirty="0">
              <a:solidFill>
                <a:schemeClr val="accent1"/>
              </a:solidFill>
              <a:latin typeface="Arial"/>
            </a:endParaRPr>
          </a:p>
          <a:p>
            <a:pPr marL="792680" lvl="1" indent="-457189" algn="just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Arial"/>
              </a:rPr>
              <a:t>Map</a:t>
            </a:r>
            <a:r>
              <a:rPr lang="en-US" sz="2000" b="1" dirty="0">
                <a:solidFill>
                  <a:schemeClr val="accent1"/>
                </a:solidFill>
                <a:latin typeface="Arial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Arial"/>
              </a:rPr>
              <a:t>and </a:t>
            </a:r>
            <a:r>
              <a:rPr lang="en-US" sz="2000" b="1" dirty="0">
                <a:solidFill>
                  <a:srgbClr val="0070C0"/>
                </a:solidFill>
                <a:latin typeface="Arial"/>
              </a:rPr>
              <a:t>Reduce</a:t>
            </a:r>
            <a:r>
              <a:rPr lang="en-US" sz="2000" b="1" dirty="0">
                <a:solidFill>
                  <a:schemeClr val="accent1"/>
                </a:solidFill>
                <a:latin typeface="Arial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Arial"/>
              </a:rPr>
              <a:t>to be defined by the user to fit the problem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786838" y="1729070"/>
            <a:ext cx="487680" cy="2423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152847" y="1762032"/>
            <a:ext cx="487680" cy="2423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4971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" y="234662"/>
            <a:ext cx="9875520" cy="541215"/>
          </a:xfrm>
        </p:spPr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</a:rPr>
              <a:t>MapReduce</a:t>
            </a:r>
            <a:r>
              <a:rPr lang="en-US" sz="3200" dirty="0">
                <a:solidFill>
                  <a:srgbClr val="C00000"/>
                </a:solidFill>
              </a:rPr>
              <a:t>: </a:t>
            </a:r>
            <a:r>
              <a:rPr lang="en-US" sz="3200" dirty="0">
                <a:solidFill>
                  <a:srgbClr val="00B050"/>
                </a:solidFill>
              </a:rPr>
              <a:t>Map</a:t>
            </a:r>
            <a:r>
              <a:rPr lang="en-US" sz="3200" dirty="0">
                <a:solidFill>
                  <a:srgbClr val="C00000"/>
                </a:solidFill>
              </a:rPr>
              <a:t> Step</a:t>
            </a:r>
          </a:p>
        </p:txBody>
      </p:sp>
      <p:grpSp>
        <p:nvGrpSpPr>
          <p:cNvPr id="108565" name="Group 21"/>
          <p:cNvGrpSpPr>
            <a:grpSpLocks/>
          </p:cNvGrpSpPr>
          <p:nvPr/>
        </p:nvGrpSpPr>
        <p:grpSpPr bwMode="auto">
          <a:xfrm>
            <a:off x="2032000" y="3810000"/>
            <a:ext cx="1300480" cy="381000"/>
            <a:chOff x="240" y="2016"/>
            <a:chExt cx="768" cy="240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c2</a:t>
              </a:r>
            </a:p>
          </p:txBody>
        </p:sp>
        <p:sp>
          <p:nvSpPr>
            <p:cNvPr id="108549" name="AutoShape 5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f2</a:t>
              </a:r>
            </a:p>
          </p:txBody>
        </p:sp>
      </p:grpSp>
      <p:grpSp>
        <p:nvGrpSpPr>
          <p:cNvPr id="108580" name="Group 36"/>
          <p:cNvGrpSpPr>
            <a:grpSpLocks/>
          </p:cNvGrpSpPr>
          <p:nvPr/>
        </p:nvGrpSpPr>
        <p:grpSpPr bwMode="auto">
          <a:xfrm>
            <a:off x="4632960" y="2514600"/>
            <a:ext cx="1788160" cy="1219200"/>
            <a:chOff x="1776" y="1152"/>
            <a:chExt cx="1056" cy="768"/>
          </a:xfrm>
        </p:grpSpPr>
        <p:grpSp>
          <p:nvGrpSpPr>
            <p:cNvPr id="108554" name="Group 10"/>
            <p:cNvGrpSpPr>
              <a:grpSpLocks/>
            </p:cNvGrpSpPr>
            <p:nvPr/>
          </p:nvGrpSpPr>
          <p:grpSpPr bwMode="auto">
            <a:xfrm>
              <a:off x="1776" y="1152"/>
              <a:ext cx="1056" cy="336"/>
              <a:chOff x="2256" y="1344"/>
              <a:chExt cx="1056" cy="336"/>
            </a:xfrm>
          </p:grpSpPr>
          <p:sp>
            <p:nvSpPr>
              <p:cNvPr id="108552" name="AutoShape 8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dirty="0">
                    <a:latin typeface="Arial"/>
                  </a:rPr>
                  <a:t>k1</a:t>
                </a:r>
              </a:p>
            </p:txBody>
          </p:sp>
          <p:sp>
            <p:nvSpPr>
              <p:cNvPr id="108553" name="AutoShape 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dirty="0">
                    <a:latin typeface="Arial"/>
                  </a:rPr>
                  <a:t>v1</a:t>
                </a:r>
              </a:p>
            </p:txBody>
          </p:sp>
        </p:grpSp>
        <p:grpSp>
          <p:nvGrpSpPr>
            <p:cNvPr id="108555" name="Group 11"/>
            <p:cNvGrpSpPr>
              <a:grpSpLocks/>
            </p:cNvGrpSpPr>
            <p:nvPr/>
          </p:nvGrpSpPr>
          <p:grpSpPr bwMode="auto">
            <a:xfrm>
              <a:off x="1776" y="1584"/>
              <a:ext cx="1056" cy="336"/>
              <a:chOff x="2256" y="1344"/>
              <a:chExt cx="1056" cy="336"/>
            </a:xfrm>
          </p:grpSpPr>
          <p:sp>
            <p:nvSpPr>
              <p:cNvPr id="108556" name="AutoShape 12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dirty="0">
                    <a:latin typeface="Arial"/>
                  </a:rPr>
                  <a:t>k2</a:t>
                </a:r>
              </a:p>
            </p:txBody>
          </p:sp>
          <p:sp>
            <p:nvSpPr>
              <p:cNvPr id="108557" name="AutoShape 13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dirty="0">
                    <a:latin typeface="Arial"/>
                  </a:rPr>
                  <a:t>v2</a:t>
                </a:r>
              </a:p>
            </p:txBody>
          </p:sp>
        </p:grpSp>
      </p:grpSp>
      <p:grpSp>
        <p:nvGrpSpPr>
          <p:cNvPr id="108579" name="Group 35"/>
          <p:cNvGrpSpPr>
            <a:grpSpLocks/>
          </p:cNvGrpSpPr>
          <p:nvPr/>
        </p:nvGrpSpPr>
        <p:grpSpPr bwMode="auto">
          <a:xfrm>
            <a:off x="3495040" y="2895600"/>
            <a:ext cx="812800" cy="609600"/>
            <a:chOff x="1104" y="1296"/>
            <a:chExt cx="480" cy="384"/>
          </a:xfrm>
        </p:grpSpPr>
        <p:sp>
          <p:nvSpPr>
            <p:cNvPr id="108563" name="AutoShape 19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Arial"/>
              </a:endParaRPr>
            </a:p>
          </p:txBody>
        </p:sp>
        <p:sp>
          <p:nvSpPr>
            <p:cNvPr id="108564" name="Text Box 20"/>
            <p:cNvSpPr txBox="1">
              <a:spLocks noChangeArrowheads="1"/>
            </p:cNvSpPr>
            <p:nvPr/>
          </p:nvSpPr>
          <p:spPr bwMode="auto">
            <a:xfrm>
              <a:off x="1104" y="1296"/>
              <a:ext cx="32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/>
                </a:rPr>
                <a:t>map</a:t>
              </a:r>
            </a:p>
          </p:txBody>
        </p:sp>
      </p:grpSp>
      <p:grpSp>
        <p:nvGrpSpPr>
          <p:cNvPr id="108569" name="Group 25"/>
          <p:cNvGrpSpPr>
            <a:grpSpLocks/>
          </p:cNvGrpSpPr>
          <p:nvPr/>
        </p:nvGrpSpPr>
        <p:grpSpPr bwMode="auto">
          <a:xfrm>
            <a:off x="2032000" y="3124200"/>
            <a:ext cx="1300480" cy="381000"/>
            <a:chOff x="240" y="2016"/>
            <a:chExt cx="768" cy="240"/>
          </a:xfrm>
        </p:grpSpPr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c1</a:t>
              </a:r>
            </a:p>
          </p:txBody>
        </p:sp>
        <p:sp>
          <p:nvSpPr>
            <p:cNvPr id="108571" name="AutoShape 27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f1</a:t>
              </a:r>
            </a:p>
          </p:txBody>
        </p:sp>
      </p:grpSp>
      <p:grpSp>
        <p:nvGrpSpPr>
          <p:cNvPr id="108572" name="Group 28"/>
          <p:cNvGrpSpPr>
            <a:grpSpLocks/>
          </p:cNvGrpSpPr>
          <p:nvPr/>
        </p:nvGrpSpPr>
        <p:grpSpPr bwMode="auto">
          <a:xfrm>
            <a:off x="1950720" y="5257800"/>
            <a:ext cx="1300480" cy="381000"/>
            <a:chOff x="240" y="2016"/>
            <a:chExt cx="768" cy="240"/>
          </a:xfrm>
        </p:grpSpPr>
        <p:sp>
          <p:nvSpPr>
            <p:cNvPr id="108573" name="Rectangle 29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c3</a:t>
              </a:r>
            </a:p>
          </p:txBody>
        </p:sp>
        <p:sp>
          <p:nvSpPr>
            <p:cNvPr id="108574" name="AutoShape 30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f3</a:t>
              </a:r>
            </a:p>
          </p:txBody>
        </p:sp>
      </p:grp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2308018" y="4419602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</a:rPr>
              <a:t>…</a:t>
            </a:r>
          </a:p>
        </p:txBody>
      </p:sp>
      <p:grpSp>
        <p:nvGrpSpPr>
          <p:cNvPr id="108581" name="Group 37"/>
          <p:cNvGrpSpPr>
            <a:grpSpLocks/>
          </p:cNvGrpSpPr>
          <p:nvPr/>
        </p:nvGrpSpPr>
        <p:grpSpPr bwMode="auto">
          <a:xfrm>
            <a:off x="4632960" y="3886200"/>
            <a:ext cx="1788160" cy="533400"/>
            <a:chOff x="2256" y="1344"/>
            <a:chExt cx="1056" cy="336"/>
          </a:xfrm>
        </p:grpSpPr>
        <p:sp>
          <p:nvSpPr>
            <p:cNvPr id="108582" name="AutoShape 38"/>
            <p:cNvSpPr>
              <a:spLocks noChangeArrowheads="1"/>
            </p:cNvSpPr>
            <p:nvPr/>
          </p:nvSpPr>
          <p:spPr bwMode="auto">
            <a:xfrm>
              <a:off x="2256" y="1344"/>
              <a:ext cx="432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k3</a:t>
              </a:r>
            </a:p>
          </p:txBody>
        </p:sp>
        <p:sp>
          <p:nvSpPr>
            <p:cNvPr id="108583" name="AutoShape 39"/>
            <p:cNvSpPr>
              <a:spLocks noChangeArrowheads="1"/>
            </p:cNvSpPr>
            <p:nvPr/>
          </p:nvSpPr>
          <p:spPr bwMode="auto">
            <a:xfrm>
              <a:off x="2688" y="1344"/>
              <a:ext cx="624" cy="336"/>
            </a:xfrm>
            <a:prstGeom prst="parallelogram">
              <a:avLst>
                <a:gd name="adj" fmla="val 464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v3</a:t>
              </a:r>
            </a:p>
          </p:txBody>
        </p:sp>
      </p:grpSp>
      <p:grpSp>
        <p:nvGrpSpPr>
          <p:cNvPr id="108584" name="Group 40"/>
          <p:cNvGrpSpPr>
            <a:grpSpLocks/>
          </p:cNvGrpSpPr>
          <p:nvPr/>
        </p:nvGrpSpPr>
        <p:grpSpPr bwMode="auto">
          <a:xfrm>
            <a:off x="3495040" y="3657600"/>
            <a:ext cx="812800" cy="609600"/>
            <a:chOff x="1104" y="1296"/>
            <a:chExt cx="480" cy="384"/>
          </a:xfrm>
        </p:grpSpPr>
        <p:sp>
          <p:nvSpPr>
            <p:cNvPr id="108585" name="AutoShape 41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Arial"/>
              </a:endParaRPr>
            </a:p>
          </p:txBody>
        </p:sp>
        <p:sp>
          <p:nvSpPr>
            <p:cNvPr id="108586" name="Text Box 42"/>
            <p:cNvSpPr txBox="1">
              <a:spLocks noChangeArrowheads="1"/>
            </p:cNvSpPr>
            <p:nvPr/>
          </p:nvSpPr>
          <p:spPr bwMode="auto">
            <a:xfrm>
              <a:off x="1104" y="1296"/>
              <a:ext cx="32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/>
                </a:rPr>
                <a:t>map</a:t>
              </a:r>
            </a:p>
          </p:txBody>
        </p:sp>
      </p:grpSp>
      <p:sp>
        <p:nvSpPr>
          <p:cNvPr id="108611" name="Text Box 67"/>
          <p:cNvSpPr txBox="1">
            <a:spLocks noChangeArrowheads="1"/>
          </p:cNvSpPr>
          <p:nvPr/>
        </p:nvSpPr>
        <p:spPr bwMode="auto">
          <a:xfrm>
            <a:off x="1703294" y="1438825"/>
            <a:ext cx="2398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Input key-value pairs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(file name and its content)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4841785" y="1438826"/>
            <a:ext cx="33878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Intermediate key-value pairs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(word and count)</a:t>
            </a:r>
          </a:p>
        </p:txBody>
      </p:sp>
      <p:sp>
        <p:nvSpPr>
          <p:cNvPr id="108619" name="Text Box 75"/>
          <p:cNvSpPr txBox="1">
            <a:spLocks noChangeArrowheads="1"/>
          </p:cNvSpPr>
          <p:nvPr/>
        </p:nvSpPr>
        <p:spPr bwMode="auto">
          <a:xfrm>
            <a:off x="4958082" y="4495802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</a:rPr>
              <a:t>…</a:t>
            </a:r>
          </a:p>
        </p:txBody>
      </p:sp>
      <p:sp>
        <p:nvSpPr>
          <p:cNvPr id="108620" name="AutoShape 76"/>
          <p:cNvSpPr>
            <a:spLocks noChangeArrowheads="1"/>
          </p:cNvSpPr>
          <p:nvPr/>
        </p:nvSpPr>
        <p:spPr bwMode="auto">
          <a:xfrm>
            <a:off x="4714240" y="5181600"/>
            <a:ext cx="731520" cy="5334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k4</a:t>
            </a:r>
          </a:p>
        </p:txBody>
      </p:sp>
      <p:sp>
        <p:nvSpPr>
          <p:cNvPr id="108621" name="AutoShape 77"/>
          <p:cNvSpPr>
            <a:spLocks noChangeArrowheads="1"/>
          </p:cNvSpPr>
          <p:nvPr/>
        </p:nvSpPr>
        <p:spPr bwMode="auto">
          <a:xfrm>
            <a:off x="5445760" y="5181600"/>
            <a:ext cx="1056640" cy="5334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v4</a:t>
            </a:r>
          </a:p>
        </p:txBody>
      </p: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3505200" y="5105400"/>
            <a:ext cx="812800" cy="609600"/>
            <a:chOff x="1104" y="1296"/>
            <a:chExt cx="480" cy="384"/>
          </a:xfrm>
        </p:grpSpPr>
        <p:sp>
          <p:nvSpPr>
            <p:cNvPr id="35" name="AutoShape 41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Arial"/>
              </a:endParaRPr>
            </a:p>
          </p:txBody>
        </p:sp>
        <p:sp>
          <p:nvSpPr>
            <p:cNvPr id="36" name="Text Box 42"/>
            <p:cNvSpPr txBox="1">
              <a:spLocks noChangeArrowheads="1"/>
            </p:cNvSpPr>
            <p:nvPr/>
          </p:nvSpPr>
          <p:spPr bwMode="auto">
            <a:xfrm>
              <a:off x="1104" y="1296"/>
              <a:ext cx="32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/>
                </a:rPr>
                <a:t>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9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8" grpId="0"/>
      <p:bldP spid="108619" grpId="0"/>
      <p:bldP spid="108620" grpId="0" animBg="1"/>
      <p:bldP spid="1086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103477"/>
            <a:ext cx="9875520" cy="541215"/>
          </a:xfrm>
        </p:spPr>
        <p:txBody>
          <a:bodyPr/>
          <a:lstStyle/>
          <a:p>
            <a:r>
              <a:rPr lang="en-US" sz="3200" dirty="0" err="1"/>
              <a:t>MapReduce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00B050"/>
                </a:solidFill>
              </a:rPr>
              <a:t>Reduce </a:t>
            </a:r>
            <a:r>
              <a:rPr lang="en-US" sz="3200" dirty="0"/>
              <a:t>Step</a:t>
            </a:r>
          </a:p>
        </p:txBody>
      </p:sp>
      <p:grpSp>
        <p:nvGrpSpPr>
          <p:cNvPr id="109635" name="Group 67"/>
          <p:cNvGrpSpPr>
            <a:grpSpLocks/>
          </p:cNvGrpSpPr>
          <p:nvPr/>
        </p:nvGrpSpPr>
        <p:grpSpPr bwMode="auto">
          <a:xfrm>
            <a:off x="3808308" y="3087693"/>
            <a:ext cx="905933" cy="874713"/>
            <a:chOff x="1529" y="1753"/>
            <a:chExt cx="535" cy="551"/>
          </a:xfrm>
        </p:grpSpPr>
        <p:sp>
          <p:nvSpPr>
            <p:cNvPr id="109597" name="AutoShape 29"/>
            <p:cNvSpPr>
              <a:spLocks noChangeArrowheads="1"/>
            </p:cNvSpPr>
            <p:nvPr/>
          </p:nvSpPr>
          <p:spPr bwMode="auto"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Arial"/>
              </a:endParaRPr>
            </a:p>
          </p:txBody>
        </p:sp>
        <p:sp>
          <p:nvSpPr>
            <p:cNvPr id="109598" name="Text Box 30"/>
            <p:cNvSpPr txBox="1">
              <a:spLocks noChangeArrowheads="1"/>
            </p:cNvSpPr>
            <p:nvPr/>
          </p:nvSpPr>
          <p:spPr bwMode="auto">
            <a:xfrm>
              <a:off x="1529" y="1753"/>
              <a:ext cx="4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/>
                </a:rPr>
                <a:t>Group</a:t>
              </a:r>
            </a:p>
            <a:p>
              <a:r>
                <a:rPr lang="en-US" sz="1400" b="1" dirty="0">
                  <a:latin typeface="Arial"/>
                </a:rPr>
                <a:t>by key</a:t>
              </a:r>
            </a:p>
          </p:txBody>
        </p:sp>
      </p:grp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7559040" y="2362200"/>
            <a:ext cx="1137920" cy="533400"/>
            <a:chOff x="3456" y="1296"/>
            <a:chExt cx="672" cy="336"/>
          </a:xfrm>
        </p:grpSpPr>
        <p:sp>
          <p:nvSpPr>
            <p:cNvPr id="109599" name="AutoShape 31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Arial"/>
              </a:endParaRPr>
            </a:p>
          </p:txBody>
        </p:sp>
        <p:sp>
          <p:nvSpPr>
            <p:cNvPr id="109600" name="Text Box 32"/>
            <p:cNvSpPr txBox="1">
              <a:spLocks noChangeArrowheads="1"/>
            </p:cNvSpPr>
            <p:nvPr/>
          </p:nvSpPr>
          <p:spPr bwMode="auto">
            <a:xfrm>
              <a:off x="3456" y="1296"/>
              <a:ext cx="48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/>
                </a:rPr>
                <a:t> reduce</a:t>
              </a:r>
            </a:p>
          </p:txBody>
        </p:sp>
      </p:grpSp>
      <p:grpSp>
        <p:nvGrpSpPr>
          <p:cNvPr id="109602" name="Group 34"/>
          <p:cNvGrpSpPr>
            <a:grpSpLocks/>
          </p:cNvGrpSpPr>
          <p:nvPr/>
        </p:nvGrpSpPr>
        <p:grpSpPr bwMode="auto">
          <a:xfrm>
            <a:off x="7559040" y="2971800"/>
            <a:ext cx="1137920" cy="533400"/>
            <a:chOff x="3456" y="1296"/>
            <a:chExt cx="672" cy="336"/>
          </a:xfrm>
        </p:grpSpPr>
        <p:sp>
          <p:nvSpPr>
            <p:cNvPr id="109603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Arial"/>
              </a:endParaRPr>
            </a:p>
          </p:txBody>
        </p:sp>
        <p:sp>
          <p:nvSpPr>
            <p:cNvPr id="109604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45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/>
                </a:rPr>
                <a:t>reduce</a:t>
              </a:r>
            </a:p>
          </p:txBody>
        </p:sp>
      </p:grpSp>
      <p:grpSp>
        <p:nvGrpSpPr>
          <p:cNvPr id="109610" name="Group 42"/>
          <p:cNvGrpSpPr>
            <a:grpSpLocks/>
          </p:cNvGrpSpPr>
          <p:nvPr/>
        </p:nvGrpSpPr>
        <p:grpSpPr bwMode="auto">
          <a:xfrm>
            <a:off x="8778240" y="2514600"/>
            <a:ext cx="1381760" cy="533400"/>
            <a:chOff x="4464" y="1392"/>
            <a:chExt cx="816" cy="336"/>
          </a:xfrm>
        </p:grpSpPr>
        <p:sp>
          <p:nvSpPr>
            <p:cNvPr id="109605" name="AutoShape 3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k1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607" name="AutoShape 39"/>
                <p:cNvSpPr>
                  <a:spLocks noChangeArrowheads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/>
                          </a:rPr>
                          <m:t>𝑣</m:t>
                        </m:r>
                        <m:r>
                          <a:rPr lang="en-US" sz="14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1400" dirty="0"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09607" name="AutoShap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blipFill rotWithShape="1"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611" name="Group 43"/>
          <p:cNvGrpSpPr>
            <a:grpSpLocks/>
          </p:cNvGrpSpPr>
          <p:nvPr/>
        </p:nvGrpSpPr>
        <p:grpSpPr bwMode="auto">
          <a:xfrm>
            <a:off x="8778240" y="3124200"/>
            <a:ext cx="1381760" cy="533400"/>
            <a:chOff x="4464" y="1392"/>
            <a:chExt cx="816" cy="336"/>
          </a:xfrm>
        </p:grpSpPr>
        <p:sp>
          <p:nvSpPr>
            <p:cNvPr id="109612" name="AutoShape 44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k2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613" name="AutoShape 45"/>
                <p:cNvSpPr>
                  <a:spLocks noChangeArrowheads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/>
                          </a:rPr>
                          <m:t>𝑣</m:t>
                        </m:r>
                        <m:r>
                          <a:rPr lang="en-US" sz="1400" i="1">
                            <a:latin typeface="Cambria Math"/>
                          </a:rPr>
                          <m:t>′′</m:t>
                        </m:r>
                      </m:oMath>
                    </m:oMathPara>
                  </a14:m>
                  <a:endParaRPr lang="en-US" sz="1400" dirty="0"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09613" name="AutoShap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614" name="Group 46"/>
          <p:cNvGrpSpPr>
            <a:grpSpLocks/>
          </p:cNvGrpSpPr>
          <p:nvPr/>
        </p:nvGrpSpPr>
        <p:grpSpPr bwMode="auto">
          <a:xfrm>
            <a:off x="8859520" y="5105400"/>
            <a:ext cx="1381760" cy="533400"/>
            <a:chOff x="4464" y="1392"/>
            <a:chExt cx="816" cy="336"/>
          </a:xfrm>
        </p:grpSpPr>
        <p:sp>
          <p:nvSpPr>
            <p:cNvPr id="109615" name="AutoShape 4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k3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616" name="AutoShape 48"/>
                <p:cNvSpPr>
                  <a:spLocks noChangeArrowheads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/>
                          </a:rPr>
                          <m:t>𝑣</m:t>
                        </m:r>
                        <m:r>
                          <a:rPr lang="en-US" sz="1400" i="1">
                            <a:latin typeface="Cambria Math"/>
                          </a:rPr>
                          <m:t>′′′</m:t>
                        </m:r>
                      </m:oMath>
                    </m:oMathPara>
                  </a14:m>
                  <a:endParaRPr lang="en-US" sz="1400" dirty="0"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09616" name="AutoShap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9298098" y="4267202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</a:rPr>
              <a:t>…</a:t>
            </a:r>
          </a:p>
        </p:txBody>
      </p:sp>
      <p:grpSp>
        <p:nvGrpSpPr>
          <p:cNvPr id="109634" name="Group 66"/>
          <p:cNvGrpSpPr>
            <a:grpSpLocks/>
          </p:cNvGrpSpPr>
          <p:nvPr/>
        </p:nvGrpSpPr>
        <p:grpSpPr bwMode="auto">
          <a:xfrm>
            <a:off x="4714240" y="1905000"/>
            <a:ext cx="2926080" cy="3657600"/>
            <a:chOff x="2064" y="1008"/>
            <a:chExt cx="1728" cy="2304"/>
          </a:xfrm>
        </p:grpSpPr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2112" y="2976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k3</a:t>
              </a:r>
            </a:p>
          </p:txBody>
        </p:sp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v4</a:t>
              </a:r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2467" y="2496"/>
              <a:ext cx="2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Arial"/>
                </a:rPr>
                <a:t>…</a:t>
              </a:r>
            </a:p>
          </p:txBody>
        </p:sp>
        <p:sp>
          <p:nvSpPr>
            <p:cNvPr id="109576" name="AutoShape 8"/>
            <p:cNvSpPr>
              <a:spLocks noChangeArrowheads="1"/>
            </p:cNvSpPr>
            <p:nvPr/>
          </p:nvSpPr>
          <p:spPr bwMode="auto"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k1</a:t>
              </a:r>
            </a:p>
          </p:txBody>
        </p:sp>
        <p:sp>
          <p:nvSpPr>
            <p:cNvPr id="109577" name="AutoShape 9"/>
            <p:cNvSpPr>
              <a:spLocks noChangeArrowheads="1"/>
            </p:cNvSpPr>
            <p:nvPr/>
          </p:nvSpPr>
          <p:spPr bwMode="auto"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v1</a:t>
              </a:r>
            </a:p>
          </p:txBody>
        </p:sp>
        <p:sp>
          <p:nvSpPr>
            <p:cNvPr id="109578" name="AutoShape 10"/>
            <p:cNvSpPr>
              <a:spLocks noChangeArrowheads="1"/>
            </p:cNvSpPr>
            <p:nvPr/>
          </p:nvSpPr>
          <p:spPr bwMode="auto">
            <a:xfrm>
              <a:off x="2064" y="1824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k2</a:t>
              </a:r>
            </a:p>
          </p:txBody>
        </p:sp>
        <p:sp>
          <p:nvSpPr>
            <p:cNvPr id="109579" name="AutoShape 11"/>
            <p:cNvSpPr>
              <a:spLocks noChangeArrowheads="1"/>
            </p:cNvSpPr>
            <p:nvPr/>
          </p:nvSpPr>
          <p:spPr bwMode="auto"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v2</a:t>
              </a:r>
            </a:p>
          </p:txBody>
        </p:sp>
        <p:sp>
          <p:nvSpPr>
            <p:cNvPr id="109580" name="AutoShape 12"/>
            <p:cNvSpPr>
              <a:spLocks noChangeArrowheads="1"/>
            </p:cNvSpPr>
            <p:nvPr/>
          </p:nvSpPr>
          <p:spPr bwMode="auto"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v5</a:t>
              </a:r>
            </a:p>
          </p:txBody>
        </p:sp>
        <p:sp>
          <p:nvSpPr>
            <p:cNvPr id="109581" name="AutoShape 13"/>
            <p:cNvSpPr>
              <a:spLocks noChangeArrowheads="1"/>
            </p:cNvSpPr>
            <p:nvPr/>
          </p:nvSpPr>
          <p:spPr bwMode="auto"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v3</a:t>
              </a:r>
            </a:p>
          </p:txBody>
        </p:sp>
        <p:sp>
          <p:nvSpPr>
            <p:cNvPr id="109582" name="AutoShape 14"/>
            <p:cNvSpPr>
              <a:spLocks noChangeArrowheads="1"/>
            </p:cNvSpPr>
            <p:nvPr/>
          </p:nvSpPr>
          <p:spPr bwMode="auto"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/>
                </a:rPr>
                <a:t>v6</a:t>
              </a:r>
            </a:p>
          </p:txBody>
        </p:sp>
        <p:sp>
          <p:nvSpPr>
            <p:cNvPr id="109632" name="Rectangle 64"/>
            <p:cNvSpPr>
              <a:spLocks noChangeArrowheads="1"/>
            </p:cNvSpPr>
            <p:nvPr/>
          </p:nvSpPr>
          <p:spPr bwMode="auto">
            <a:xfrm>
              <a:off x="2160" y="1008"/>
              <a:ext cx="148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Key-value groups</a:t>
              </a:r>
            </a:p>
          </p:txBody>
        </p:sp>
      </p:grpSp>
      <p:sp>
        <p:nvSpPr>
          <p:cNvPr id="109633" name="Rectangle 65"/>
          <p:cNvSpPr>
            <a:spLocks noChangeArrowheads="1"/>
          </p:cNvSpPr>
          <p:nvPr/>
        </p:nvSpPr>
        <p:spPr bwMode="auto">
          <a:xfrm>
            <a:off x="8371840" y="1676401"/>
            <a:ext cx="21945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Output 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grpSp>
        <p:nvGrpSpPr>
          <p:cNvPr id="49" name="Group 34"/>
          <p:cNvGrpSpPr>
            <a:grpSpLocks/>
          </p:cNvGrpSpPr>
          <p:nvPr/>
        </p:nvGrpSpPr>
        <p:grpSpPr bwMode="auto">
          <a:xfrm>
            <a:off x="7640320" y="5029200"/>
            <a:ext cx="1137920" cy="533400"/>
            <a:chOff x="3456" y="1296"/>
            <a:chExt cx="672" cy="336"/>
          </a:xfrm>
        </p:grpSpPr>
        <p:sp>
          <p:nvSpPr>
            <p:cNvPr id="50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Arial"/>
              </a:endParaRPr>
            </a:p>
          </p:txBody>
        </p:sp>
        <p:sp>
          <p:nvSpPr>
            <p:cNvPr id="51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45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>
                  <a:latin typeface="Arial"/>
                </a:rPr>
                <a:t>reduce</a:t>
              </a:r>
            </a:p>
          </p:txBody>
        </p:sp>
      </p:grpSp>
      <p:sp>
        <p:nvSpPr>
          <p:cNvPr id="53" name="AutoShape 21"/>
          <p:cNvSpPr>
            <a:spLocks noChangeArrowheads="1"/>
          </p:cNvSpPr>
          <p:nvPr/>
        </p:nvSpPr>
        <p:spPr bwMode="auto">
          <a:xfrm>
            <a:off x="2079415" y="5105400"/>
            <a:ext cx="731520" cy="381000"/>
          </a:xfrm>
          <a:prstGeom prst="diamond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k1</a:t>
            </a:r>
          </a:p>
        </p:txBody>
      </p:sp>
      <p:sp>
        <p:nvSpPr>
          <p:cNvPr id="54" name="AutoShape 22"/>
          <p:cNvSpPr>
            <a:spLocks noChangeArrowheads="1"/>
          </p:cNvSpPr>
          <p:nvPr/>
        </p:nvSpPr>
        <p:spPr bwMode="auto">
          <a:xfrm>
            <a:off x="2971574" y="5086885"/>
            <a:ext cx="566031" cy="3429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v6</a:t>
            </a:r>
          </a:p>
        </p:txBody>
      </p:sp>
      <p:sp>
        <p:nvSpPr>
          <p:cNvPr id="76" name="AutoShape 17"/>
          <p:cNvSpPr>
            <a:spLocks noChangeArrowheads="1"/>
          </p:cNvSpPr>
          <p:nvPr/>
        </p:nvSpPr>
        <p:spPr bwMode="auto">
          <a:xfrm>
            <a:off x="2032000" y="4038603"/>
            <a:ext cx="731520" cy="424543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k3</a:t>
            </a:r>
          </a:p>
        </p:txBody>
      </p:sp>
      <p:sp>
        <p:nvSpPr>
          <p:cNvPr id="77" name="AutoShape 18"/>
          <p:cNvSpPr>
            <a:spLocks noChangeArrowheads="1"/>
          </p:cNvSpPr>
          <p:nvPr/>
        </p:nvSpPr>
        <p:spPr bwMode="auto">
          <a:xfrm>
            <a:off x="2915924" y="4114804"/>
            <a:ext cx="684107" cy="333569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v4</a:t>
            </a:r>
          </a:p>
        </p:txBody>
      </p:sp>
      <p:sp>
        <p:nvSpPr>
          <p:cNvPr id="78" name="Text Box 19"/>
          <p:cNvSpPr txBox="1">
            <a:spLocks noChangeArrowheads="1"/>
          </p:cNvSpPr>
          <p:nvPr/>
        </p:nvSpPr>
        <p:spPr bwMode="auto">
          <a:xfrm>
            <a:off x="2485818" y="3649826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latin typeface="Arial"/>
              </a:rPr>
              <a:t>…</a:t>
            </a:r>
          </a:p>
        </p:txBody>
      </p:sp>
      <p:sp>
        <p:nvSpPr>
          <p:cNvPr id="79" name="AutoShape 21"/>
          <p:cNvSpPr>
            <a:spLocks noChangeArrowheads="1"/>
          </p:cNvSpPr>
          <p:nvPr/>
        </p:nvSpPr>
        <p:spPr bwMode="auto">
          <a:xfrm>
            <a:off x="1998135" y="2133603"/>
            <a:ext cx="731520" cy="424543"/>
          </a:xfrm>
          <a:prstGeom prst="diamond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k1</a:t>
            </a:r>
          </a:p>
        </p:txBody>
      </p:sp>
      <p:sp>
        <p:nvSpPr>
          <p:cNvPr id="80" name="AutoShape 22"/>
          <p:cNvSpPr>
            <a:spLocks noChangeArrowheads="1"/>
          </p:cNvSpPr>
          <p:nvPr/>
        </p:nvSpPr>
        <p:spPr bwMode="auto">
          <a:xfrm>
            <a:off x="2897297" y="2163926"/>
            <a:ext cx="714587" cy="363895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v1</a:t>
            </a:r>
          </a:p>
        </p:txBody>
      </p:sp>
      <p:sp>
        <p:nvSpPr>
          <p:cNvPr id="82" name="AutoShape 25"/>
          <p:cNvSpPr>
            <a:spLocks noChangeArrowheads="1"/>
          </p:cNvSpPr>
          <p:nvPr/>
        </p:nvSpPr>
        <p:spPr bwMode="auto">
          <a:xfrm>
            <a:off x="2900685" y="2738827"/>
            <a:ext cx="714587" cy="327252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v2</a:t>
            </a:r>
          </a:p>
        </p:txBody>
      </p:sp>
      <p:sp>
        <p:nvSpPr>
          <p:cNvPr id="85" name="AutoShape 10"/>
          <p:cNvSpPr>
            <a:spLocks noChangeArrowheads="1"/>
          </p:cNvSpPr>
          <p:nvPr/>
        </p:nvSpPr>
        <p:spPr bwMode="auto">
          <a:xfrm>
            <a:off x="2062485" y="2670175"/>
            <a:ext cx="602825" cy="455612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k2</a:t>
            </a:r>
          </a:p>
        </p:txBody>
      </p:sp>
      <p:sp>
        <p:nvSpPr>
          <p:cNvPr id="86" name="AutoShape 25"/>
          <p:cNvSpPr>
            <a:spLocks noChangeArrowheads="1"/>
          </p:cNvSpPr>
          <p:nvPr/>
        </p:nvSpPr>
        <p:spPr bwMode="auto">
          <a:xfrm>
            <a:off x="2943016" y="4642239"/>
            <a:ext cx="714587" cy="327252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v5</a:t>
            </a:r>
          </a:p>
        </p:txBody>
      </p:sp>
      <p:sp>
        <p:nvSpPr>
          <p:cNvPr id="87" name="AutoShape 10"/>
          <p:cNvSpPr>
            <a:spLocks noChangeArrowheads="1"/>
          </p:cNvSpPr>
          <p:nvPr/>
        </p:nvSpPr>
        <p:spPr bwMode="auto">
          <a:xfrm>
            <a:off x="2104817" y="4573589"/>
            <a:ext cx="602825" cy="455612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k2</a:t>
            </a:r>
          </a:p>
        </p:txBody>
      </p:sp>
      <p:sp>
        <p:nvSpPr>
          <p:cNvPr id="88" name="AutoShape 21"/>
          <p:cNvSpPr>
            <a:spLocks noChangeArrowheads="1"/>
          </p:cNvSpPr>
          <p:nvPr/>
        </p:nvSpPr>
        <p:spPr bwMode="auto">
          <a:xfrm>
            <a:off x="2032000" y="3352800"/>
            <a:ext cx="731520" cy="381000"/>
          </a:xfrm>
          <a:prstGeom prst="diamond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k1</a:t>
            </a:r>
          </a:p>
        </p:txBody>
      </p:sp>
      <p:sp>
        <p:nvSpPr>
          <p:cNvPr id="89" name="AutoShape 22"/>
          <p:cNvSpPr>
            <a:spLocks noChangeArrowheads="1"/>
          </p:cNvSpPr>
          <p:nvPr/>
        </p:nvSpPr>
        <p:spPr bwMode="auto">
          <a:xfrm>
            <a:off x="2924158" y="3371851"/>
            <a:ext cx="566031" cy="3429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dirty="0">
                <a:latin typeface="Arial"/>
              </a:rPr>
              <a:t>v3</a:t>
            </a:r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1336585" y="1113872"/>
            <a:ext cx="33878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key-value pairs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(produced by Map step)</a:t>
            </a:r>
          </a:p>
        </p:txBody>
      </p:sp>
    </p:spTree>
    <p:extLst>
      <p:ext uri="{BB962C8B-B14F-4D97-AF65-F5344CB8AC3E}">
        <p14:creationId xmlns:p14="http://schemas.microsoft.com/office/powerpoint/2010/main" val="16735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7" grpId="0"/>
      <p:bldP spid="1096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06" y="168592"/>
            <a:ext cx="9875520" cy="541215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Map-reduce: Word 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5440" y="2362202"/>
            <a:ext cx="1706880" cy="3046633"/>
          </a:xfrm>
          <a:prstGeom prst="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deep learning architectures such as deep neural networks, deep belief networks, 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deep reinforcement learning, recurrent neural networks and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convolutional neural nets have been applied to fields including computer vision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149" y="5924674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Big document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43259" y="3352800"/>
            <a:ext cx="1706880" cy="2819400"/>
          </a:xfrm>
          <a:prstGeom prst="rect">
            <a:avLst/>
          </a:prstGeom>
          <a:solidFill>
            <a:srgbClr val="00B0F0"/>
          </a:solidFill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rgbClr val="FFFFFF"/>
              </a:solidFill>
              <a:latin typeface="Arial Body"/>
            </a:endParaRP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(deep,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(learning,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(architectures,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(such,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(as,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(….,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(…..,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(….,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(networks, 1)</a:t>
            </a:r>
          </a:p>
          <a:p>
            <a:endParaRPr lang="en-US" sz="1100" dirty="0">
              <a:solidFill>
                <a:srgbClr val="FFFFFF"/>
              </a:solidFill>
              <a:latin typeface="Arial Body"/>
            </a:endParaRP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(deep,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(reinforcement 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(….,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</a:t>
            </a:r>
            <a:r>
              <a:rPr lang="en-US" sz="1100" dirty="0">
                <a:solidFill>
                  <a:srgbClr val="FFFFFF"/>
                </a:solidFill>
                <a:latin typeface="Arial Body"/>
                <a:cs typeface="Arial" pitchFamily="34" charset="0"/>
              </a:rPr>
              <a:t>and, 1</a:t>
            </a:r>
            <a:r>
              <a:rPr lang="en-US" sz="1100" dirty="0">
                <a:solidFill>
                  <a:srgbClr val="FFFFFF"/>
                </a:solidFill>
                <a:latin typeface="Arial Body"/>
              </a:rPr>
              <a:t>)</a:t>
            </a:r>
          </a:p>
          <a:p>
            <a:r>
              <a:rPr lang="en-US" sz="1100" dirty="0">
                <a:solidFill>
                  <a:srgbClr val="FFFFFF"/>
                </a:solidFill>
                <a:latin typeface="Arial"/>
              </a:rPr>
              <a:t>….</a:t>
            </a:r>
          </a:p>
          <a:p>
            <a:r>
              <a:rPr lang="en-US" sz="1100" dirty="0">
                <a:solidFill>
                  <a:srgbClr val="FFFFFF"/>
                </a:solidFill>
                <a:latin typeface="Arial"/>
              </a:rPr>
              <a:t>(vision, 1) </a:t>
            </a:r>
          </a:p>
          <a:p>
            <a:pPr algn="ctr"/>
            <a:r>
              <a:rPr lang="en-US" sz="1100" dirty="0">
                <a:solidFill>
                  <a:srgbClr val="FFFFFF"/>
                </a:solidFill>
                <a:latin typeface="Arial"/>
              </a:rPr>
              <a:t>……..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656539" y="3468469"/>
            <a:ext cx="1706880" cy="2703731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(deep,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(deep,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(networks,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(networks,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(networks, 1)</a:t>
            </a:r>
          </a:p>
          <a:p>
            <a:pPr algn="ctr"/>
            <a:endParaRPr lang="en-US" sz="1400" dirty="0">
              <a:solidFill>
                <a:srgbClr val="FFFFFF"/>
              </a:solidFill>
              <a:latin typeface="Arial"/>
            </a:endParaRPr>
          </a:p>
          <a:p>
            <a:pPr algn="ctr"/>
            <a:endParaRPr lang="en-US" sz="1400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(the,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(the,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(the,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(reinforcement,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(vision,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…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69819" y="3455912"/>
            <a:ext cx="1706880" cy="25908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(deep, 2)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(networks, 3)</a:t>
            </a:r>
          </a:p>
          <a:p>
            <a:pPr algn="ctr"/>
            <a:endParaRPr lang="en-US" sz="1400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(the, 3)</a:t>
            </a:r>
          </a:p>
          <a:p>
            <a:pPr algn="ctr"/>
            <a:endParaRPr lang="en-US" sz="1400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(reinforcement,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(vision, 1)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543259" y="1828800"/>
            <a:ext cx="1706880" cy="1371600"/>
          </a:xfrm>
          <a:prstGeom prst="rect">
            <a:avLst/>
          </a:prstGeom>
          <a:solidFill>
            <a:srgbClr val="00B0F0"/>
          </a:solidFill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FF"/>
                </a:solidFill>
                <a:latin typeface="Arial"/>
              </a:rPr>
              <a:t>MAP:</a:t>
            </a:r>
          </a:p>
          <a:p>
            <a:r>
              <a:rPr lang="en-US" sz="1400" dirty="0">
                <a:solidFill>
                  <a:srgbClr val="FFFFFF"/>
                </a:solidFill>
                <a:latin typeface="Arial"/>
              </a:rPr>
              <a:t>Read input and produces a set of key-value pairs</a:t>
            </a:r>
            <a:endParaRPr lang="en-US" sz="14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6538" y="1828800"/>
            <a:ext cx="1861863" cy="13716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FF"/>
                </a:solidFill>
                <a:latin typeface="Arial"/>
              </a:rPr>
              <a:t>Group by key: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</a:rPr>
              <a:t>Collect all pairs with the same key</a:t>
            </a:r>
            <a:endParaRPr lang="en-US" sz="14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769818" y="1828800"/>
            <a:ext cx="1907583" cy="13716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FF"/>
                </a:solidFill>
                <a:latin typeface="Arial"/>
              </a:rPr>
              <a:t>Reduce:</a:t>
            </a:r>
          </a:p>
          <a:p>
            <a:r>
              <a:rPr lang="en-US" sz="1400" dirty="0">
                <a:solidFill>
                  <a:srgbClr val="FFFFFF"/>
                </a:solidFill>
                <a:latin typeface="Arial"/>
              </a:rPr>
              <a:t>Collect all values belonging to the key and output</a:t>
            </a:r>
            <a:endParaRPr lang="en-US" sz="14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38881" y="6183869"/>
            <a:ext cx="11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13111" y="963051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40320" y="990601"/>
            <a:ext cx="227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88969" y="6183869"/>
            <a:ext cx="11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52161" y="6183869"/>
            <a:ext cx="11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grpSp>
        <p:nvGrpSpPr>
          <p:cNvPr id="8" name="Group 97"/>
          <p:cNvGrpSpPr/>
          <p:nvPr/>
        </p:nvGrpSpPr>
        <p:grpSpPr>
          <a:xfrm>
            <a:off x="5283200" y="3886200"/>
            <a:ext cx="243840" cy="1600200"/>
            <a:chOff x="3810000" y="4114800"/>
            <a:chExt cx="228600" cy="1600200"/>
          </a:xfrm>
        </p:grpSpPr>
        <p:cxnSp>
          <p:nvCxnSpPr>
            <p:cNvPr id="90" name="Straight Connector 89"/>
            <p:cNvCxnSpPr/>
            <p:nvPr/>
          </p:nvCxnSpPr>
          <p:spPr>
            <a:xfrm rot="16200000" flipH="1">
              <a:off x="3619500" y="4381500"/>
              <a:ext cx="685800" cy="15240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3505200" y="5181600"/>
              <a:ext cx="914400" cy="15240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3657600" y="4953000"/>
              <a:ext cx="533400" cy="22860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 flipH="1">
              <a:off x="3733800" y="4495800"/>
              <a:ext cx="381000" cy="22860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1447149" y="4190999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63040" y="3429000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43259" y="4953000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43258" y="5791200"/>
            <a:ext cx="17399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27957" y="3009901"/>
            <a:ext cx="399363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39533" y="3848101"/>
            <a:ext cx="387787" cy="13144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39533" y="5162551"/>
            <a:ext cx="387787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56539" y="4648200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656539" y="5562600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69819" y="4381499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69819" y="4932541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63419" y="3962400"/>
            <a:ext cx="406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363417" y="4869160"/>
            <a:ext cx="406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315200" y="5562600"/>
            <a:ext cx="406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05120" y="963051"/>
            <a:ext cx="227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Handled by MR system</a:t>
            </a:r>
          </a:p>
        </p:txBody>
      </p:sp>
    </p:spTree>
    <p:extLst>
      <p:ext uri="{BB962C8B-B14F-4D97-AF65-F5344CB8AC3E}">
        <p14:creationId xmlns:p14="http://schemas.microsoft.com/office/powerpoint/2010/main" val="171675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9" grpId="0"/>
      <p:bldP spid="60" grpId="0"/>
      <p:bldP spid="65" grpId="0"/>
      <p:bldP spid="66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976</Words>
  <Application>Microsoft Office PowerPoint</Application>
  <PresentationFormat>Widescreen</PresentationFormat>
  <Paragraphs>302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Adobe Caslon Pro</vt:lpstr>
      <vt:lpstr>Arial</vt:lpstr>
      <vt:lpstr>Arial Body</vt:lpstr>
      <vt:lpstr>Arial Narrow</vt:lpstr>
      <vt:lpstr>Bell MT</vt:lpstr>
      <vt:lpstr>Calibri</vt:lpstr>
      <vt:lpstr>Cambria Math</vt:lpstr>
      <vt:lpstr>Century Schoolbook</vt:lpstr>
      <vt:lpstr>Comic Sans MS</vt:lpstr>
      <vt:lpstr>Courier New</vt:lpstr>
      <vt:lpstr>Wingdings</vt:lpstr>
      <vt:lpstr>Office Theme</vt:lpstr>
      <vt:lpstr>Big Data Processing</vt:lpstr>
      <vt:lpstr>Programming on Hadoop  Map-reduce Model</vt:lpstr>
      <vt:lpstr> Example Problem: Counting Words</vt:lpstr>
      <vt:lpstr> Word Count</vt:lpstr>
      <vt:lpstr> Word Count</vt:lpstr>
      <vt:lpstr>Map-Reduce: In a Nutshell</vt:lpstr>
      <vt:lpstr>MapReduce: Map Step</vt:lpstr>
      <vt:lpstr>MapReduce: Reduce Step</vt:lpstr>
      <vt:lpstr>Map-reduce: Word Count</vt:lpstr>
      <vt:lpstr>Word Count Using MapReduce: Pseudocode</vt:lpstr>
      <vt:lpstr>Map-Reduce Execution   Detailed Look</vt:lpstr>
      <vt:lpstr>Map-reduce System: Inside Look</vt:lpstr>
      <vt:lpstr>Partitioning</vt:lpstr>
      <vt:lpstr>Shuffle and Sort</vt:lpstr>
      <vt:lpstr>Shuffle and Sort: the map side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jiaul paik</cp:lastModifiedBy>
  <cp:revision>611</cp:revision>
  <dcterms:created xsi:type="dcterms:W3CDTF">2020-05-13T23:12:08Z</dcterms:created>
  <dcterms:modified xsi:type="dcterms:W3CDTF">2024-01-31T15:19:11Z</dcterms:modified>
</cp:coreProperties>
</file>