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515" r:id="rId3"/>
    <p:sldId id="521" r:id="rId4"/>
    <p:sldId id="522" r:id="rId5"/>
    <p:sldId id="523" r:id="rId6"/>
    <p:sldId id="525" r:id="rId7"/>
    <p:sldId id="528" r:id="rId8"/>
    <p:sldId id="529" r:id="rId9"/>
    <p:sldId id="530" r:id="rId10"/>
    <p:sldId id="531" r:id="rId11"/>
    <p:sldId id="532" r:id="rId12"/>
    <p:sldId id="533" r:id="rId13"/>
    <p:sldId id="534" r:id="rId14"/>
    <p:sldId id="535" r:id="rId15"/>
    <p:sldId id="536" r:id="rId16"/>
    <p:sldId id="537" r:id="rId17"/>
    <p:sldId id="538" r:id="rId18"/>
    <p:sldId id="539" r:id="rId19"/>
    <p:sldId id="540" r:id="rId20"/>
    <p:sldId id="541" r:id="rId21"/>
    <p:sldId id="542" r:id="rId22"/>
    <p:sldId id="543" r:id="rId23"/>
    <p:sldId id="550" r:id="rId24"/>
    <p:sldId id="55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A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C899-9F02-491A-8D3A-9F1A2E35BED9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7F388-92B4-4CCE-98AB-E3403A750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47380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A62B8-ED7E-4D6E-9A93-014178291C11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15D4-91CA-4DB9-8C01-BAE492E5A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9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79BA58-2EF6-4CF0-B254-DF8BFD9A32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524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C15D4-91CA-4DB9-8C01-BAE492E5AD4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063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F8CDA7-E52B-494C-B389-F38CB4400DB8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232731" y="719887"/>
            <a:ext cx="4851394" cy="36010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855" tIns="47428" rIns="94855" bIns="4742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348" y="4562007"/>
            <a:ext cx="5852160" cy="43209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65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16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8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8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749"/>
            <a:ext cx="10515600" cy="4705214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IN" dirty="0"/>
              <a:t>Jiaul Paik, IIT </a:t>
            </a:r>
            <a:r>
              <a:rPr lang="en-IN" dirty="0" err="1"/>
              <a:t>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6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6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7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7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3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2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81B5-CE63-4C0B-AF1D-F1A23F619540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63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915" y="1122363"/>
            <a:ext cx="9972085" cy="140840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/>
                </a:solidFill>
                <a:latin typeface="Century Schoolbook" panose="02040604050505020304" pitchFamily="18" charset="0"/>
              </a:rPr>
              <a:t>Big Data Processing</a:t>
            </a:r>
            <a:endParaRPr lang="en-IN" sz="4800" dirty="0">
              <a:solidFill>
                <a:schemeClr val="accent4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564" y="3500438"/>
            <a:ext cx="9144000" cy="1655762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Century Schoolbook" panose="02040604050505020304" pitchFamily="18" charset="0"/>
              </a:rPr>
              <a:t>Jiaul Paik</a:t>
            </a:r>
          </a:p>
          <a:p>
            <a:r>
              <a:rPr lang="en-IN" sz="3200" dirty="0">
                <a:latin typeface="Century Schoolbook" panose="02040604050505020304" pitchFamily="18" charset="0"/>
              </a:rPr>
              <a:t>Lecture 9</a:t>
            </a:r>
          </a:p>
        </p:txBody>
      </p:sp>
    </p:spTree>
    <p:extLst>
      <p:ext uri="{BB962C8B-B14F-4D97-AF65-F5344CB8AC3E}">
        <p14:creationId xmlns:p14="http://schemas.microsoft.com/office/powerpoint/2010/main" val="273389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92036" y="452373"/>
            <a:ext cx="9875520" cy="541215"/>
          </a:xfrm>
        </p:spPr>
        <p:txBody>
          <a:bodyPr>
            <a:noAutofit/>
          </a:bodyPr>
          <a:lstStyle/>
          <a:p>
            <a:r>
              <a:rPr lang="en-GB" sz="3200" b="1" dirty="0"/>
              <a:t>What Map-Reduce Framework Does for You?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5512" y="1582271"/>
            <a:ext cx="9875520" cy="4724400"/>
          </a:xfrm>
        </p:spPr>
        <p:txBody>
          <a:bodyPr>
            <a:normAutofit/>
          </a:bodyPr>
          <a:lstStyle/>
          <a:p>
            <a:pPr marL="562537" lvl="1" indent="-342891">
              <a:buFont typeface="+mj-lt"/>
              <a:buAutoNum type="arabicPeriod"/>
            </a:pPr>
            <a:r>
              <a:rPr lang="en-GB" b="0" dirty="0"/>
              <a:t>Partitioning the input data</a:t>
            </a:r>
          </a:p>
          <a:p>
            <a:pPr marL="562537" lvl="1" indent="-342891">
              <a:buFont typeface="+mj-lt"/>
              <a:buAutoNum type="arabicPeriod"/>
            </a:pPr>
            <a:endParaRPr lang="en-GB" b="0" dirty="0"/>
          </a:p>
          <a:p>
            <a:pPr marL="562537" lvl="1" indent="-342891">
              <a:buFont typeface="+mj-lt"/>
              <a:buAutoNum type="arabicPeriod"/>
            </a:pPr>
            <a:r>
              <a:rPr lang="en-GB" b="0" dirty="0"/>
              <a:t>Scheduling the program`s execution across a set of machines</a:t>
            </a:r>
          </a:p>
          <a:p>
            <a:pPr marL="562537" lvl="1" indent="-342891">
              <a:buFont typeface="+mj-lt"/>
              <a:buAutoNum type="arabicPeriod"/>
            </a:pPr>
            <a:endParaRPr lang="en-GB" b="0" dirty="0"/>
          </a:p>
          <a:p>
            <a:pPr marL="562537" lvl="1" indent="-342891">
              <a:buFont typeface="+mj-lt"/>
              <a:buAutoNum type="arabicPeriod"/>
            </a:pPr>
            <a:r>
              <a:rPr lang="en-GB" b="0" dirty="0"/>
              <a:t>Performing the group by key step</a:t>
            </a:r>
          </a:p>
          <a:p>
            <a:pPr marL="562537" lvl="1" indent="-342891">
              <a:buFont typeface="+mj-lt"/>
              <a:buAutoNum type="arabicPeriod"/>
            </a:pPr>
            <a:endParaRPr lang="en-GB" b="0" dirty="0"/>
          </a:p>
          <a:p>
            <a:pPr marL="562537" lvl="1" indent="-342891">
              <a:buFont typeface="+mj-lt"/>
              <a:buAutoNum type="arabicPeriod"/>
            </a:pPr>
            <a:r>
              <a:rPr lang="en-GB" b="0" dirty="0"/>
              <a:t>Handling machine failures</a:t>
            </a:r>
          </a:p>
          <a:p>
            <a:pPr marL="562537" lvl="1" indent="-342891">
              <a:buFont typeface="+mj-lt"/>
              <a:buAutoNum type="arabicPeriod"/>
            </a:pPr>
            <a:endParaRPr lang="en-GB" b="0" dirty="0"/>
          </a:p>
          <a:p>
            <a:pPr marL="562537" lvl="1" indent="-342891">
              <a:buFont typeface="+mj-lt"/>
              <a:buAutoNum type="arabicPeriod"/>
            </a:pPr>
            <a:r>
              <a:rPr lang="en-GB" b="0" dirty="0"/>
              <a:t>Inter-machine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6933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7805" y="268081"/>
            <a:ext cx="9875520" cy="541213"/>
          </a:xfrm>
        </p:spPr>
        <p:txBody>
          <a:bodyPr>
            <a:noAutofit/>
          </a:bodyPr>
          <a:lstStyle/>
          <a:p>
            <a:r>
              <a:rPr lang="en-US" sz="3600" b="1" dirty="0"/>
              <a:t>Data Flow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243" y="1066800"/>
            <a:ext cx="10220959" cy="5410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Input and final output are stored on a distributed file system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Scheduler tries to schedule map tasks “close” to storage location of input data</a:t>
            </a:r>
          </a:p>
          <a:p>
            <a:pPr lvl="1"/>
            <a:endParaRPr lang="en-US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This minimizes data movement through the network</a:t>
            </a:r>
          </a:p>
          <a:p>
            <a:pPr marL="3771806" lvl="8" indent="0">
              <a:buNone/>
            </a:pPr>
            <a:endParaRPr lang="en-US" sz="2400" dirty="0"/>
          </a:p>
          <a:p>
            <a:pPr lvl="8"/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Intermediate results are stored on local file system of Map and Reduce workers</a:t>
            </a:r>
          </a:p>
          <a:p>
            <a:pPr lvl="8"/>
            <a:endParaRPr lang="en-US" sz="2400" dirty="0"/>
          </a:p>
          <a:p>
            <a:pPr lvl="8"/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Output can be input to another  Map-reduce task</a:t>
            </a:r>
          </a:p>
        </p:txBody>
      </p:sp>
    </p:spTree>
    <p:extLst>
      <p:ext uri="{BB962C8B-B14F-4D97-AF65-F5344CB8AC3E}">
        <p14:creationId xmlns:p14="http://schemas.microsoft.com/office/powerpoint/2010/main" val="241090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1909" y="184640"/>
            <a:ext cx="9875520" cy="465013"/>
          </a:xfrm>
        </p:spPr>
        <p:txBody>
          <a:bodyPr>
            <a:noAutofit/>
          </a:bodyPr>
          <a:lstStyle/>
          <a:p>
            <a:r>
              <a:rPr lang="en-US" sz="3600" b="1" dirty="0"/>
              <a:t>Coordination by Master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1158241" y="838200"/>
            <a:ext cx="9875520" cy="5334000"/>
          </a:xfrm>
        </p:spPr>
        <p:txBody>
          <a:bodyPr>
            <a:normAutofit/>
          </a:bodyPr>
          <a:lstStyle/>
          <a:p>
            <a:r>
              <a:rPr lang="en-US" dirty="0"/>
              <a:t>Master node takes care of coordination:</a:t>
            </a:r>
          </a:p>
          <a:p>
            <a:endParaRPr lang="en-US" dirty="0"/>
          </a:p>
          <a:p>
            <a:pPr lvl="1"/>
            <a:r>
              <a:rPr lang="en-US" b="0" dirty="0"/>
              <a:t>Task status: (idle, in-progress, completed)</a:t>
            </a:r>
          </a:p>
          <a:p>
            <a:pPr lvl="1"/>
            <a:endParaRPr lang="en-US" b="0" dirty="0"/>
          </a:p>
          <a:p>
            <a:pPr lvl="1"/>
            <a:r>
              <a:rPr lang="en-US" b="0" dirty="0"/>
              <a:t>Idle tasks get scheduled as workers become available</a:t>
            </a:r>
          </a:p>
          <a:p>
            <a:pPr lvl="1"/>
            <a:endParaRPr lang="en-US" b="0" dirty="0"/>
          </a:p>
          <a:p>
            <a:pPr lvl="1"/>
            <a:r>
              <a:rPr lang="en-US" b="0" dirty="0"/>
              <a:t>When a map task completes, it records the location and sizes of the intermediate files</a:t>
            </a:r>
          </a:p>
          <a:p>
            <a:pPr lvl="7"/>
            <a:endParaRPr lang="en-US" dirty="0"/>
          </a:p>
          <a:p>
            <a:pPr lvl="7"/>
            <a:endParaRPr lang="en-US" dirty="0"/>
          </a:p>
          <a:p>
            <a:pPr lvl="7"/>
            <a:endParaRPr lang="en-US" dirty="0"/>
          </a:p>
          <a:p>
            <a:r>
              <a:rPr lang="en-US" dirty="0"/>
              <a:t>Master pings periodically to detect failures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8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240" y="228601"/>
            <a:ext cx="9875520" cy="541215"/>
          </a:xfrm>
        </p:spPr>
        <p:txBody>
          <a:bodyPr/>
          <a:lstStyle/>
          <a:p>
            <a:r>
              <a:rPr lang="en-US" sz="3200" dirty="0"/>
              <a:t>Dealing with Failures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241" y="914400"/>
            <a:ext cx="9875520" cy="5562600"/>
          </a:xfrm>
        </p:spPr>
        <p:txBody>
          <a:bodyPr/>
          <a:lstStyle/>
          <a:p>
            <a:r>
              <a:rPr lang="en-US" dirty="0"/>
              <a:t>Map worker failure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Map tasks completed or in-progress at worker are reset to idle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Why?</a:t>
            </a:r>
            <a:endParaRPr lang="en-US" b="0" dirty="0"/>
          </a:p>
          <a:p>
            <a:pPr lvl="1">
              <a:buFont typeface="Arial" panose="020B0604020202020204" pitchFamily="34" charset="0"/>
              <a:buChar char="•"/>
            </a:pPr>
            <a:endParaRPr lang="en-US" b="0" dirty="0"/>
          </a:p>
          <a:p>
            <a:pPr lvl="1">
              <a:buFont typeface="Arial" panose="020B0604020202020204" pitchFamily="34" charset="0"/>
              <a:buChar char="•"/>
            </a:pPr>
            <a:endParaRPr lang="en-US" b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Reduce workers are notified when task is rescheduled on another worker</a:t>
            </a:r>
          </a:p>
        </p:txBody>
      </p:sp>
    </p:spTree>
    <p:extLst>
      <p:ext uri="{BB962C8B-B14F-4D97-AF65-F5344CB8AC3E}">
        <p14:creationId xmlns:p14="http://schemas.microsoft.com/office/powerpoint/2010/main" val="2255935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240" y="228601"/>
            <a:ext cx="9875520" cy="541215"/>
          </a:xfrm>
        </p:spPr>
        <p:txBody>
          <a:bodyPr/>
          <a:lstStyle/>
          <a:p>
            <a:r>
              <a:rPr lang="en-US" sz="3200" dirty="0"/>
              <a:t>Dealing with Failures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241" y="914400"/>
            <a:ext cx="9875520" cy="5562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 worker failure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Only in-progress tasks are reset to idle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Why?</a:t>
            </a:r>
            <a:endParaRPr lang="en-US" b="0" dirty="0"/>
          </a:p>
          <a:p>
            <a:pPr lvl="1">
              <a:buFont typeface="Arial" panose="020B0604020202020204" pitchFamily="34" charset="0"/>
              <a:buChar char="•"/>
            </a:pPr>
            <a:endParaRPr lang="en-US" b="0" dirty="0"/>
          </a:p>
          <a:p>
            <a:pPr lvl="1">
              <a:buFont typeface="Arial" panose="020B0604020202020204" pitchFamily="34" charset="0"/>
              <a:buChar char="•"/>
            </a:pPr>
            <a:endParaRPr lang="en-US" b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Reduce task is restarted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240" y="228601"/>
            <a:ext cx="9875520" cy="541215"/>
          </a:xfrm>
        </p:spPr>
        <p:txBody>
          <a:bodyPr/>
          <a:lstStyle/>
          <a:p>
            <a:r>
              <a:rPr lang="en-US" sz="3200" dirty="0"/>
              <a:t>Dealing with Failures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241" y="914400"/>
            <a:ext cx="9875520" cy="5562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Master failure</a:t>
            </a:r>
          </a:p>
          <a:p>
            <a:pPr marL="38099" indent="0">
              <a:buNone/>
            </a:pPr>
            <a:endParaRPr lang="en-US" dirty="0"/>
          </a:p>
          <a:p>
            <a:pPr lvl="1"/>
            <a:r>
              <a:rPr lang="en-US" b="0" dirty="0"/>
              <a:t>Map-reduce task is aborted and client is notified</a:t>
            </a:r>
          </a:p>
        </p:txBody>
      </p:sp>
    </p:spTree>
    <p:extLst>
      <p:ext uri="{BB962C8B-B14F-4D97-AF65-F5344CB8AC3E}">
        <p14:creationId xmlns:p14="http://schemas.microsoft.com/office/powerpoint/2010/main" val="223684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640" y="152401"/>
            <a:ext cx="9875520" cy="541215"/>
          </a:xfrm>
        </p:spPr>
        <p:txBody>
          <a:bodyPr>
            <a:noAutofit/>
          </a:bodyPr>
          <a:lstStyle/>
          <a:p>
            <a:r>
              <a:rPr lang="en-US" sz="2800" dirty="0"/>
              <a:t>How many Map and Reduce jobs?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8241" y="838200"/>
                <a:ext cx="9875520" cy="5638800"/>
              </a:xfrm>
            </p:spPr>
            <p:txBody>
              <a:bodyPr/>
              <a:lstStyle/>
              <a:p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n-lt"/>
                  </a:rPr>
                  <a:t>map tasks,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n-lt"/>
                  </a:rPr>
                  <a:t>reduce tasks</a:t>
                </a:r>
              </a:p>
              <a:p>
                <a:pPr marL="38099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  <a:latin typeface="+mn-lt"/>
                  </a:rPr>
                  <a:t>General Rule:</a:t>
                </a:r>
              </a:p>
              <a:p>
                <a:pPr lvl="1"/>
                <a:r>
                  <a:rPr lang="en-US" b="0" dirty="0">
                    <a:latin typeface="+mn-lt"/>
                  </a:rPr>
                  <a:t>Make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b="0" dirty="0">
                    <a:latin typeface="+mn-lt"/>
                  </a:rPr>
                  <a:t> much larger than the number of nodes in the cluster</a:t>
                </a:r>
              </a:p>
              <a:p>
                <a:pPr lvl="1"/>
                <a:endParaRPr lang="en-US" b="0" dirty="0">
                  <a:latin typeface="+mn-lt"/>
                </a:endParaRPr>
              </a:p>
              <a:p>
                <a:pPr lvl="1"/>
                <a:r>
                  <a:rPr lang="en-US" b="0" dirty="0">
                    <a:latin typeface="+mn-lt"/>
                  </a:rPr>
                  <a:t>One DFS chunk per map is common</a:t>
                </a:r>
              </a:p>
              <a:p>
                <a:pPr lvl="1"/>
                <a:endParaRPr lang="en-US" b="0" dirty="0">
                  <a:latin typeface="+mn-lt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Improves dynamic load balancing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>
                  <a:latin typeface="+mn-lt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Speeds up recovery from worker failures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Usually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>
                    <a:latin typeface="+mn-lt"/>
                  </a:rPr>
                  <a:t> is smaller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US" dirty="0">
                  <a:solidFill>
                    <a:srgbClr val="00B0F0"/>
                  </a:solidFill>
                  <a:latin typeface="+mn-lt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8241" y="838200"/>
                <a:ext cx="9875520" cy="5638800"/>
              </a:xfrm>
              <a:blipFill>
                <a:blip r:embed="rId2"/>
                <a:stretch>
                  <a:fillRect l="-1235" t="-20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417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49586"/>
            <a:ext cx="9220200" cy="17604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Map-Reduce Algorithm Design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09392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430" y="272781"/>
            <a:ext cx="9875520" cy="71845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>Problems Suitable for Map-reduce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> 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3579" y="1183341"/>
            <a:ext cx="11051930" cy="5302624"/>
          </a:xfrm>
        </p:spPr>
        <p:txBody>
          <a:bodyPr/>
          <a:lstStyle/>
          <a:p>
            <a:r>
              <a:rPr lang="en-US" dirty="0"/>
              <a:t>Map-reduce is suitable for batch processing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Updates are made after whole batch of data is processed</a:t>
            </a:r>
          </a:p>
          <a:p>
            <a:pPr marL="914400" lvl="1" indent="-457200">
              <a:buFont typeface="+mj-lt"/>
              <a:buAutoNum type="arabicParenR"/>
            </a:pPr>
            <a:endParaRPr lang="en-US" dirty="0"/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mappers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reducers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do not need large volume of data</a:t>
            </a:r>
            <a:r>
              <a:rPr lang="en-US" dirty="0"/>
              <a:t> from one another while they are running</a:t>
            </a:r>
          </a:p>
          <a:p>
            <a:pPr marL="439292" lvl="2" indent="0">
              <a:buNone/>
            </a:pPr>
            <a:endParaRPr lang="en-US" sz="1600" dirty="0"/>
          </a:p>
          <a:p>
            <a:pPr marL="782183" lvl="2" indent="-342891">
              <a:buFont typeface="+mj-lt"/>
              <a:buAutoNum type="arabicPeriod"/>
            </a:pPr>
            <a:endParaRPr lang="en-US" sz="1600" dirty="0"/>
          </a:p>
          <a:p>
            <a:pPr marL="782183" lvl="2" indent="-342891">
              <a:buFont typeface="+mj-lt"/>
              <a:buAutoNum type="arabicPeriod"/>
            </a:pPr>
            <a:endParaRPr lang="en-US" sz="1600" dirty="0"/>
          </a:p>
          <a:p>
            <a:r>
              <a:rPr lang="en-US" dirty="0"/>
              <a:t>In general, map-reduce is suitable:</a:t>
            </a:r>
          </a:p>
          <a:p>
            <a:endParaRPr lang="en-US" sz="2200" dirty="0"/>
          </a:p>
        </p:txBody>
      </p:sp>
      <p:sp>
        <p:nvSpPr>
          <p:cNvPr id="2" name="Rounded Rectangle 1"/>
          <p:cNvSpPr/>
          <p:nvPr/>
        </p:nvSpPr>
        <p:spPr>
          <a:xfrm>
            <a:off x="655544" y="5306779"/>
            <a:ext cx="10668000" cy="6278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B050"/>
                </a:solidFill>
                <a:latin typeface="Arial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Arial"/>
              </a:rPr>
              <a:t>When the problem can be broken into independent components</a:t>
            </a:r>
          </a:p>
        </p:txBody>
      </p:sp>
    </p:spTree>
    <p:extLst>
      <p:ext uri="{BB962C8B-B14F-4D97-AF65-F5344CB8AC3E}">
        <p14:creationId xmlns:p14="http://schemas.microsoft.com/office/powerpoint/2010/main" val="48261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4" y="243254"/>
            <a:ext cx="9875520" cy="762000"/>
          </a:xfrm>
        </p:spPr>
        <p:txBody>
          <a:bodyPr>
            <a:noAutofit/>
          </a:bodyPr>
          <a:lstStyle/>
          <a:p>
            <a:r>
              <a:rPr lang="en-US" sz="3200" b="1" dirty="0"/>
              <a:t>Problems </a:t>
            </a:r>
            <a:r>
              <a:rPr lang="en-US" sz="3200" b="1" dirty="0">
                <a:solidFill>
                  <a:srgbClr val="FF0000"/>
                </a:solidFill>
              </a:rPr>
              <a:t>NOT</a:t>
            </a:r>
            <a:r>
              <a:rPr lang="en-US" sz="3200" b="1" dirty="0"/>
              <a:t> Suitable for Map-reduce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379" y="1283677"/>
            <a:ext cx="9990405" cy="4914900"/>
          </a:xfrm>
        </p:spPr>
        <p:txBody>
          <a:bodyPr/>
          <a:lstStyle/>
          <a:p>
            <a:pPr marL="457200" lvl="1" indent="0">
              <a:buNone/>
            </a:pPr>
            <a:endParaRPr lang="en-US" sz="2200" dirty="0"/>
          </a:p>
          <a:p>
            <a:r>
              <a:rPr lang="en-US" sz="2600" dirty="0"/>
              <a:t>Large shared data with frequent updates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Online algorithms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Quick response time</a:t>
            </a:r>
          </a:p>
          <a:p>
            <a:pPr lvl="1"/>
            <a:r>
              <a:rPr lang="en-US" sz="2467" dirty="0"/>
              <a:t>In milliseconds</a:t>
            </a:r>
          </a:p>
          <a:p>
            <a:pPr marL="533387" lvl="1" indent="0">
              <a:buNone/>
            </a:pPr>
            <a:endParaRPr lang="en-US" dirty="0"/>
          </a:p>
          <a:p>
            <a:pPr marL="38099" indent="0">
              <a:buNone/>
            </a:pPr>
            <a:endParaRPr lang="en-US" dirty="0"/>
          </a:p>
          <a:p>
            <a:pPr marL="562537" lvl="1" indent="-342891">
              <a:buFont typeface="+mj-lt"/>
              <a:buAutoNum type="arabicPeriod"/>
            </a:pPr>
            <a:endParaRPr lang="en-US" dirty="0"/>
          </a:p>
          <a:p>
            <a:pPr marL="562537" lvl="1" indent="-342891">
              <a:buFont typeface="+mj-lt"/>
              <a:buAutoNum type="arabicPeriod"/>
            </a:pPr>
            <a:endParaRPr lang="en-US" dirty="0"/>
          </a:p>
          <a:p>
            <a:pPr marL="562537" lvl="1" indent="-342891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2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4077-7660-4848-A448-76BCF8D9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6452"/>
            <a:ext cx="10515600" cy="2205095"/>
          </a:xfrm>
        </p:spPr>
        <p:txBody>
          <a:bodyPr>
            <a:noAutofit/>
          </a:bodyPr>
          <a:lstStyle/>
          <a:p>
            <a:pPr algn="ctr"/>
            <a:r>
              <a:rPr lang="en-IN" sz="5400" dirty="0"/>
              <a:t>Programming on Hadoop</a:t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>Map-reduce Model</a:t>
            </a:r>
          </a:p>
        </p:txBody>
      </p:sp>
    </p:spTree>
    <p:extLst>
      <p:ext uri="{BB962C8B-B14F-4D97-AF65-F5344CB8AC3E}">
        <p14:creationId xmlns:p14="http://schemas.microsoft.com/office/powerpoint/2010/main" val="179267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2" y="1066801"/>
            <a:ext cx="313900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Arial"/>
              </a:rPr>
              <a:t>Main Components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1400" dirty="0">
              <a:latin typeface="Arial"/>
            </a:endParaRP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Mapper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endParaRPr lang="en-US" sz="2400" dirty="0">
              <a:latin typeface="Arial"/>
            </a:endParaRP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Reducer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2" y="3704273"/>
            <a:ext cx="943719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Arial"/>
              </a:rPr>
              <a:t>Optional Components </a:t>
            </a:r>
            <a:r>
              <a:rPr lang="en-US" sz="2400" dirty="0">
                <a:solidFill>
                  <a:srgbClr val="0070C0"/>
                </a:solidFill>
                <a:latin typeface="Arial"/>
              </a:rPr>
              <a:t>(need based and for optimized execution)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1400" dirty="0">
              <a:latin typeface="Arial"/>
            </a:endParaRP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Combiner</a:t>
            </a:r>
          </a:p>
          <a:p>
            <a:pPr lvl="1"/>
            <a:endParaRPr lang="en-US" sz="2400" dirty="0">
              <a:latin typeface="Arial"/>
            </a:endParaRP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</a:rPr>
              <a:t>Partitioner</a:t>
            </a:r>
            <a:endParaRPr lang="en-US" sz="2400" dirty="0">
              <a:latin typeface="Arial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42546" y="111370"/>
            <a:ext cx="9220200" cy="693615"/>
          </a:xfrm>
        </p:spPr>
        <p:txBody>
          <a:bodyPr/>
          <a:lstStyle/>
          <a:p>
            <a:r>
              <a:rPr lang="en-US" sz="3200" b="1" dirty="0"/>
              <a:t>Map-Reduce Algorithm Template</a:t>
            </a:r>
          </a:p>
        </p:txBody>
      </p:sp>
    </p:spTree>
    <p:extLst>
      <p:ext uri="{BB962C8B-B14F-4D97-AF65-F5344CB8AC3E}">
        <p14:creationId xmlns:p14="http://schemas.microsoft.com/office/powerpoint/2010/main" val="76861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637"/>
            <a:ext cx="10515600" cy="732155"/>
          </a:xfrm>
        </p:spPr>
        <p:txBody>
          <a:bodyPr/>
          <a:lstStyle/>
          <a:p>
            <a:r>
              <a:rPr lang="en-IN" sz="3733" b="1" dirty="0" err="1"/>
              <a:t>Mapreduce</a:t>
            </a:r>
            <a:r>
              <a:rPr lang="en-IN" sz="3733" b="1" dirty="0"/>
              <a:t>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766"/>
            <a:ext cx="10515600" cy="4860199"/>
          </a:xfrm>
        </p:spPr>
        <p:txBody>
          <a:bodyPr/>
          <a:lstStyle/>
          <a:p>
            <a:r>
              <a:rPr lang="en-IN" sz="3200" dirty="0">
                <a:solidFill>
                  <a:srgbClr val="00B050"/>
                </a:solidFill>
              </a:rPr>
              <a:t>map</a:t>
            </a:r>
            <a:r>
              <a:rPr lang="en-IN" sz="3200" dirty="0"/>
              <a:t> function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K1 -&gt; input key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V1 -&gt; input value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K2 -&gt; output key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V2 -&gt; output value</a:t>
            </a:r>
          </a:p>
          <a:p>
            <a:pPr lvl="1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199457" y="2084852"/>
            <a:ext cx="4540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55A51C"/>
                </a:solidFill>
              </a:rPr>
              <a:t>map: (K1, V1) → list(K2, V2)</a:t>
            </a:r>
          </a:p>
        </p:txBody>
      </p:sp>
    </p:spTree>
    <p:extLst>
      <p:ext uri="{BB962C8B-B14F-4D97-AF65-F5344CB8AC3E}">
        <p14:creationId xmlns:p14="http://schemas.microsoft.com/office/powerpoint/2010/main" val="2733410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637"/>
            <a:ext cx="10515600" cy="732155"/>
          </a:xfrm>
        </p:spPr>
        <p:txBody>
          <a:bodyPr/>
          <a:lstStyle/>
          <a:p>
            <a:r>
              <a:rPr lang="en-IN" sz="3733" b="1" dirty="0" err="1"/>
              <a:t>Mapreduce</a:t>
            </a:r>
            <a:r>
              <a:rPr lang="en-IN" sz="3733" b="1" dirty="0"/>
              <a:t>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766"/>
            <a:ext cx="10515600" cy="4860199"/>
          </a:xfrm>
        </p:spPr>
        <p:txBody>
          <a:bodyPr/>
          <a:lstStyle/>
          <a:p>
            <a:r>
              <a:rPr lang="en-IN" sz="3200" dirty="0">
                <a:solidFill>
                  <a:srgbClr val="00B050"/>
                </a:solidFill>
              </a:rPr>
              <a:t>reduce</a:t>
            </a:r>
            <a:r>
              <a:rPr lang="en-IN" sz="3200" dirty="0"/>
              <a:t> function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K2 -&gt; input key</a:t>
            </a:r>
          </a:p>
          <a:p>
            <a:pPr lvl="1"/>
            <a:r>
              <a:rPr lang="en-IN" dirty="0"/>
              <a:t>list(V2) -&gt; list of values associated with a key K2</a:t>
            </a:r>
          </a:p>
          <a:p>
            <a:pPr lvl="1"/>
            <a:r>
              <a:rPr lang="en-IN" dirty="0"/>
              <a:t>K3 -&gt; output key</a:t>
            </a:r>
          </a:p>
          <a:p>
            <a:pPr lvl="1"/>
            <a:r>
              <a:rPr lang="en-IN" dirty="0"/>
              <a:t>V3 -&gt; output value</a:t>
            </a:r>
          </a:p>
          <a:p>
            <a:pPr lvl="1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199456" y="2084852"/>
            <a:ext cx="5700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55A51C"/>
                </a:solidFill>
              </a:rPr>
              <a:t>reduce: (K2, list(V2)) → list(K3, V3)</a:t>
            </a:r>
          </a:p>
        </p:txBody>
      </p:sp>
    </p:spTree>
    <p:extLst>
      <p:ext uri="{BB962C8B-B14F-4D97-AF65-F5344CB8AC3E}">
        <p14:creationId xmlns:p14="http://schemas.microsoft.com/office/powerpoint/2010/main" val="4117693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715" y="2273522"/>
            <a:ext cx="9220200" cy="1760415"/>
          </a:xfrm>
        </p:spPr>
        <p:txBody>
          <a:bodyPr/>
          <a:lstStyle/>
          <a:p>
            <a:pPr algn="ctr"/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34444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BBC5-FEFF-47C3-8F2B-8010A50A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46" y="311337"/>
            <a:ext cx="11219329" cy="732155"/>
          </a:xfrm>
        </p:spPr>
        <p:txBody>
          <a:bodyPr>
            <a:normAutofit fontScale="90000"/>
          </a:bodyPr>
          <a:lstStyle/>
          <a:p>
            <a:r>
              <a:rPr lang="en-IN" dirty="0"/>
              <a:t>Matrix Vector Product: Map-reduce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CA69C-679B-47AE-9630-719CB91BE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2139749"/>
            <a:ext cx="5242952" cy="257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2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103477"/>
            <a:ext cx="9875520" cy="541215"/>
          </a:xfrm>
        </p:spPr>
        <p:txBody>
          <a:bodyPr/>
          <a:lstStyle/>
          <a:p>
            <a:r>
              <a:rPr lang="en-US" sz="3200" dirty="0" err="1"/>
              <a:t>MapReduce</a:t>
            </a:r>
            <a:r>
              <a:rPr lang="en-US" sz="3200" dirty="0"/>
              <a:t>: </a:t>
            </a:r>
            <a:r>
              <a:rPr lang="en-US" sz="3200" dirty="0">
                <a:solidFill>
                  <a:srgbClr val="00B050"/>
                </a:solidFill>
              </a:rPr>
              <a:t>Reduce </a:t>
            </a:r>
            <a:r>
              <a:rPr lang="en-US" sz="3200" dirty="0"/>
              <a:t>Step</a:t>
            </a:r>
          </a:p>
        </p:txBody>
      </p:sp>
      <p:grpSp>
        <p:nvGrpSpPr>
          <p:cNvPr id="109635" name="Group 67"/>
          <p:cNvGrpSpPr>
            <a:grpSpLocks/>
          </p:cNvGrpSpPr>
          <p:nvPr/>
        </p:nvGrpSpPr>
        <p:grpSpPr bwMode="auto">
          <a:xfrm>
            <a:off x="3808308" y="3087693"/>
            <a:ext cx="905933" cy="874713"/>
            <a:chOff x="1529" y="1753"/>
            <a:chExt cx="535" cy="551"/>
          </a:xfrm>
        </p:grpSpPr>
        <p:sp>
          <p:nvSpPr>
            <p:cNvPr id="109597" name="AutoShape 29"/>
            <p:cNvSpPr>
              <a:spLocks noChangeArrowheads="1"/>
            </p:cNvSpPr>
            <p:nvPr/>
          </p:nvSpPr>
          <p:spPr bwMode="auto">
            <a:xfrm>
              <a:off x="1584" y="2112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Arial"/>
              </a:endParaRPr>
            </a:p>
          </p:txBody>
        </p:sp>
        <p:sp>
          <p:nvSpPr>
            <p:cNvPr id="109598" name="Text Box 30"/>
            <p:cNvSpPr txBox="1">
              <a:spLocks noChangeArrowheads="1"/>
            </p:cNvSpPr>
            <p:nvPr/>
          </p:nvSpPr>
          <p:spPr bwMode="auto">
            <a:xfrm>
              <a:off x="1529" y="1753"/>
              <a:ext cx="43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Arial"/>
                </a:rPr>
                <a:t>Group</a:t>
              </a:r>
            </a:p>
            <a:p>
              <a:r>
                <a:rPr lang="en-US" sz="1400" b="1" dirty="0">
                  <a:latin typeface="Arial"/>
                </a:rPr>
                <a:t>by key</a:t>
              </a:r>
            </a:p>
          </p:txBody>
        </p:sp>
      </p:grpSp>
      <p:grpSp>
        <p:nvGrpSpPr>
          <p:cNvPr id="109601" name="Group 33"/>
          <p:cNvGrpSpPr>
            <a:grpSpLocks/>
          </p:cNvGrpSpPr>
          <p:nvPr/>
        </p:nvGrpSpPr>
        <p:grpSpPr bwMode="auto">
          <a:xfrm>
            <a:off x="7559040" y="2362200"/>
            <a:ext cx="1137920" cy="533400"/>
            <a:chOff x="3456" y="1296"/>
            <a:chExt cx="672" cy="336"/>
          </a:xfrm>
        </p:grpSpPr>
        <p:sp>
          <p:nvSpPr>
            <p:cNvPr id="109599" name="AutoShape 31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Arial"/>
              </a:endParaRPr>
            </a:p>
          </p:txBody>
        </p:sp>
        <p:sp>
          <p:nvSpPr>
            <p:cNvPr id="109600" name="Text Box 32"/>
            <p:cNvSpPr txBox="1">
              <a:spLocks noChangeArrowheads="1"/>
            </p:cNvSpPr>
            <p:nvPr/>
          </p:nvSpPr>
          <p:spPr bwMode="auto">
            <a:xfrm>
              <a:off x="3456" y="1296"/>
              <a:ext cx="48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Arial"/>
                </a:rPr>
                <a:t> reduce</a:t>
              </a:r>
            </a:p>
          </p:txBody>
        </p:sp>
      </p:grpSp>
      <p:grpSp>
        <p:nvGrpSpPr>
          <p:cNvPr id="109602" name="Group 34"/>
          <p:cNvGrpSpPr>
            <a:grpSpLocks/>
          </p:cNvGrpSpPr>
          <p:nvPr/>
        </p:nvGrpSpPr>
        <p:grpSpPr bwMode="auto">
          <a:xfrm>
            <a:off x="7559040" y="2971800"/>
            <a:ext cx="1137920" cy="533400"/>
            <a:chOff x="3456" y="1296"/>
            <a:chExt cx="672" cy="336"/>
          </a:xfrm>
        </p:grpSpPr>
        <p:sp>
          <p:nvSpPr>
            <p:cNvPr id="109603" name="AutoShape 35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Arial"/>
              </a:endParaRPr>
            </a:p>
          </p:txBody>
        </p:sp>
        <p:sp>
          <p:nvSpPr>
            <p:cNvPr id="109604" name="Text Box 36"/>
            <p:cNvSpPr txBox="1">
              <a:spLocks noChangeArrowheads="1"/>
            </p:cNvSpPr>
            <p:nvPr/>
          </p:nvSpPr>
          <p:spPr bwMode="auto">
            <a:xfrm>
              <a:off x="3456" y="1296"/>
              <a:ext cx="45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Arial"/>
                </a:rPr>
                <a:t>reduce</a:t>
              </a:r>
            </a:p>
          </p:txBody>
        </p:sp>
      </p:grpSp>
      <p:grpSp>
        <p:nvGrpSpPr>
          <p:cNvPr id="109610" name="Group 42"/>
          <p:cNvGrpSpPr>
            <a:grpSpLocks/>
          </p:cNvGrpSpPr>
          <p:nvPr/>
        </p:nvGrpSpPr>
        <p:grpSpPr bwMode="auto">
          <a:xfrm>
            <a:off x="8778240" y="2514600"/>
            <a:ext cx="1381760" cy="533400"/>
            <a:chOff x="4464" y="1392"/>
            <a:chExt cx="816" cy="336"/>
          </a:xfrm>
        </p:grpSpPr>
        <p:sp>
          <p:nvSpPr>
            <p:cNvPr id="109605" name="AutoShape 3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/>
                </a:rPr>
                <a:t>k1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607" name="AutoShape 39"/>
                <p:cNvSpPr>
                  <a:spLocks noChangeArrowheads="1"/>
                </p:cNvSpPr>
                <p:nvPr/>
              </p:nvSpPr>
              <p:spPr bwMode="auto">
                <a:xfrm>
                  <a:off x="4944" y="1392"/>
                  <a:ext cx="336" cy="336"/>
                </a:xfrm>
                <a:prstGeom prst="octagon">
                  <a:avLst>
                    <a:gd name="adj" fmla="val 2928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/>
                          </a:rPr>
                          <m:t>𝑣</m:t>
                        </m:r>
                        <m:r>
                          <a:rPr lang="en-US" sz="14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sz="1400" dirty="0"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109607" name="AutoShap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44" y="1392"/>
                  <a:ext cx="336" cy="336"/>
                </a:xfrm>
                <a:prstGeom prst="octagon">
                  <a:avLst>
                    <a:gd name="adj" fmla="val 29287"/>
                  </a:avLst>
                </a:prstGeom>
                <a:blipFill rotWithShape="1">
                  <a:blip r:embed="rId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611" name="Group 43"/>
          <p:cNvGrpSpPr>
            <a:grpSpLocks/>
          </p:cNvGrpSpPr>
          <p:nvPr/>
        </p:nvGrpSpPr>
        <p:grpSpPr bwMode="auto">
          <a:xfrm>
            <a:off x="8778240" y="3124200"/>
            <a:ext cx="1381760" cy="533400"/>
            <a:chOff x="4464" y="1392"/>
            <a:chExt cx="816" cy="336"/>
          </a:xfrm>
        </p:grpSpPr>
        <p:sp>
          <p:nvSpPr>
            <p:cNvPr id="109612" name="AutoShape 44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/>
                </a:rPr>
                <a:t>k2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613" name="AutoShape 45"/>
                <p:cNvSpPr>
                  <a:spLocks noChangeArrowheads="1"/>
                </p:cNvSpPr>
                <p:nvPr/>
              </p:nvSpPr>
              <p:spPr bwMode="auto">
                <a:xfrm>
                  <a:off x="4944" y="1392"/>
                  <a:ext cx="336" cy="336"/>
                </a:xfrm>
                <a:prstGeom prst="octagon">
                  <a:avLst>
                    <a:gd name="adj" fmla="val 2928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/>
                          </a:rPr>
                          <m:t>𝑣</m:t>
                        </m:r>
                        <m:r>
                          <a:rPr lang="en-US" sz="1400" i="1">
                            <a:latin typeface="Cambria Math"/>
                          </a:rPr>
                          <m:t>′′</m:t>
                        </m:r>
                      </m:oMath>
                    </m:oMathPara>
                  </a14:m>
                  <a:endParaRPr lang="en-US" sz="1400" dirty="0"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109613" name="AutoShap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44" y="1392"/>
                  <a:ext cx="336" cy="336"/>
                </a:xfrm>
                <a:prstGeom prst="octagon">
                  <a:avLst>
                    <a:gd name="adj" fmla="val 29287"/>
                  </a:avLst>
                </a:prstGeom>
                <a:blipFill rotWithShape="1"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614" name="Group 46"/>
          <p:cNvGrpSpPr>
            <a:grpSpLocks/>
          </p:cNvGrpSpPr>
          <p:nvPr/>
        </p:nvGrpSpPr>
        <p:grpSpPr bwMode="auto">
          <a:xfrm>
            <a:off x="8859520" y="5105400"/>
            <a:ext cx="1381760" cy="533400"/>
            <a:chOff x="4464" y="1392"/>
            <a:chExt cx="816" cy="336"/>
          </a:xfrm>
        </p:grpSpPr>
        <p:sp>
          <p:nvSpPr>
            <p:cNvPr id="109615" name="AutoShape 4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/>
                </a:rPr>
                <a:t>k3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616" name="AutoShape 48"/>
                <p:cNvSpPr>
                  <a:spLocks noChangeArrowheads="1"/>
                </p:cNvSpPr>
                <p:nvPr/>
              </p:nvSpPr>
              <p:spPr bwMode="auto">
                <a:xfrm>
                  <a:off x="4944" y="1392"/>
                  <a:ext cx="336" cy="336"/>
                </a:xfrm>
                <a:prstGeom prst="octagon">
                  <a:avLst>
                    <a:gd name="adj" fmla="val 2928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/>
                          </a:rPr>
                          <m:t>𝑣</m:t>
                        </m:r>
                        <m:r>
                          <a:rPr lang="en-US" sz="1400" i="1">
                            <a:latin typeface="Cambria Math"/>
                          </a:rPr>
                          <m:t>′′′</m:t>
                        </m:r>
                      </m:oMath>
                    </m:oMathPara>
                  </a14:m>
                  <a:endParaRPr lang="en-US" sz="1400" dirty="0"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109616" name="AutoShap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44" y="1392"/>
                  <a:ext cx="336" cy="336"/>
                </a:xfrm>
                <a:prstGeom prst="octagon">
                  <a:avLst>
                    <a:gd name="adj" fmla="val 29287"/>
                  </a:avLst>
                </a:prstGeom>
                <a:blipFill rotWithShape="1"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9617" name="Text Box 49"/>
          <p:cNvSpPr txBox="1">
            <a:spLocks noChangeArrowheads="1"/>
          </p:cNvSpPr>
          <p:nvPr/>
        </p:nvSpPr>
        <p:spPr bwMode="auto">
          <a:xfrm>
            <a:off x="9298098" y="4267202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/>
              </a:rPr>
              <a:t>…</a:t>
            </a:r>
          </a:p>
        </p:txBody>
      </p:sp>
      <p:grpSp>
        <p:nvGrpSpPr>
          <p:cNvPr id="109634" name="Group 66"/>
          <p:cNvGrpSpPr>
            <a:grpSpLocks/>
          </p:cNvGrpSpPr>
          <p:nvPr/>
        </p:nvGrpSpPr>
        <p:grpSpPr bwMode="auto">
          <a:xfrm>
            <a:off x="4714240" y="1905000"/>
            <a:ext cx="2926080" cy="3657600"/>
            <a:chOff x="2064" y="1008"/>
            <a:chExt cx="1728" cy="2304"/>
          </a:xfrm>
        </p:grpSpPr>
        <p:sp>
          <p:nvSpPr>
            <p:cNvPr id="109573" name="AutoShape 5"/>
            <p:cNvSpPr>
              <a:spLocks noChangeArrowheads="1"/>
            </p:cNvSpPr>
            <p:nvPr/>
          </p:nvSpPr>
          <p:spPr bwMode="auto">
            <a:xfrm>
              <a:off x="2112" y="2976"/>
              <a:ext cx="432" cy="33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/>
                </a:rPr>
                <a:t>k3</a:t>
              </a:r>
            </a:p>
          </p:txBody>
        </p:sp>
        <p:sp>
          <p:nvSpPr>
            <p:cNvPr id="109574" name="AutoShape 6"/>
            <p:cNvSpPr>
              <a:spLocks noChangeArrowheads="1"/>
            </p:cNvSpPr>
            <p:nvPr/>
          </p:nvSpPr>
          <p:spPr bwMode="auto">
            <a:xfrm>
              <a:off x="2544" y="2976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/>
                </a:rPr>
                <a:t>v4</a:t>
              </a:r>
            </a:p>
          </p:txBody>
        </p:sp>
        <p:sp>
          <p:nvSpPr>
            <p:cNvPr id="109575" name="Text Box 7"/>
            <p:cNvSpPr txBox="1">
              <a:spLocks noChangeArrowheads="1"/>
            </p:cNvSpPr>
            <p:nvPr/>
          </p:nvSpPr>
          <p:spPr bwMode="auto">
            <a:xfrm>
              <a:off x="2467" y="2496"/>
              <a:ext cx="2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Arial"/>
                </a:rPr>
                <a:t>…</a:t>
              </a:r>
            </a:p>
          </p:txBody>
        </p:sp>
        <p:sp>
          <p:nvSpPr>
            <p:cNvPr id="109576" name="AutoShape 8"/>
            <p:cNvSpPr>
              <a:spLocks noChangeArrowheads="1"/>
            </p:cNvSpPr>
            <p:nvPr/>
          </p:nvSpPr>
          <p:spPr bwMode="auto">
            <a:xfrm>
              <a:off x="20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/>
                </a:rPr>
                <a:t>k1</a:t>
              </a:r>
            </a:p>
          </p:txBody>
        </p:sp>
        <p:sp>
          <p:nvSpPr>
            <p:cNvPr id="109577" name="AutoShape 9"/>
            <p:cNvSpPr>
              <a:spLocks noChangeArrowheads="1"/>
            </p:cNvSpPr>
            <p:nvPr/>
          </p:nvSpPr>
          <p:spPr bwMode="auto">
            <a:xfrm>
              <a:off x="2496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/>
                </a:rPr>
                <a:t>v1</a:t>
              </a:r>
            </a:p>
          </p:txBody>
        </p:sp>
        <p:sp>
          <p:nvSpPr>
            <p:cNvPr id="109578" name="AutoShape 10"/>
            <p:cNvSpPr>
              <a:spLocks noChangeArrowheads="1"/>
            </p:cNvSpPr>
            <p:nvPr/>
          </p:nvSpPr>
          <p:spPr bwMode="auto">
            <a:xfrm>
              <a:off x="2064" y="1824"/>
              <a:ext cx="432" cy="336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/>
                </a:rPr>
                <a:t>k2</a:t>
              </a:r>
            </a:p>
          </p:txBody>
        </p:sp>
        <p:sp>
          <p:nvSpPr>
            <p:cNvPr id="109579" name="AutoShape 11"/>
            <p:cNvSpPr>
              <a:spLocks noChangeArrowheads="1"/>
            </p:cNvSpPr>
            <p:nvPr/>
          </p:nvSpPr>
          <p:spPr bwMode="auto">
            <a:xfrm>
              <a:off x="2496" y="1824"/>
              <a:ext cx="480" cy="336"/>
            </a:xfrm>
            <a:prstGeom prst="parallelogram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/>
                </a:rPr>
                <a:t>v2</a:t>
              </a:r>
            </a:p>
          </p:txBody>
        </p:sp>
        <p:sp>
          <p:nvSpPr>
            <p:cNvPr id="109580" name="AutoShape 12"/>
            <p:cNvSpPr>
              <a:spLocks noChangeArrowheads="1"/>
            </p:cNvSpPr>
            <p:nvPr/>
          </p:nvSpPr>
          <p:spPr bwMode="auto">
            <a:xfrm>
              <a:off x="2832" y="1824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/>
                </a:rPr>
                <a:t>v5</a:t>
              </a:r>
            </a:p>
          </p:txBody>
        </p:sp>
        <p:sp>
          <p:nvSpPr>
            <p:cNvPr id="109581" name="AutoShape 13"/>
            <p:cNvSpPr>
              <a:spLocks noChangeArrowheads="1"/>
            </p:cNvSpPr>
            <p:nvPr/>
          </p:nvSpPr>
          <p:spPr bwMode="auto">
            <a:xfrm>
              <a:off x="2880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/>
                </a:rPr>
                <a:t>v3</a:t>
              </a:r>
            </a:p>
          </p:txBody>
        </p:sp>
        <p:sp>
          <p:nvSpPr>
            <p:cNvPr id="109582" name="AutoShape 14"/>
            <p:cNvSpPr>
              <a:spLocks noChangeArrowheads="1"/>
            </p:cNvSpPr>
            <p:nvPr/>
          </p:nvSpPr>
          <p:spPr bwMode="auto">
            <a:xfrm>
              <a:off x="3264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/>
                </a:rPr>
                <a:t>v6</a:t>
              </a:r>
            </a:p>
          </p:txBody>
        </p:sp>
        <p:sp>
          <p:nvSpPr>
            <p:cNvPr id="109632" name="Rectangle 64"/>
            <p:cNvSpPr>
              <a:spLocks noChangeArrowheads="1"/>
            </p:cNvSpPr>
            <p:nvPr/>
          </p:nvSpPr>
          <p:spPr bwMode="auto">
            <a:xfrm>
              <a:off x="2160" y="1008"/>
              <a:ext cx="148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latin typeface="Arial" pitchFamily="34" charset="0"/>
                  <a:cs typeface="Arial" pitchFamily="34" charset="0"/>
                </a:rPr>
                <a:t>Key-value groups</a:t>
              </a:r>
            </a:p>
          </p:txBody>
        </p:sp>
      </p:grpSp>
      <p:sp>
        <p:nvSpPr>
          <p:cNvPr id="109633" name="Rectangle 65"/>
          <p:cNvSpPr>
            <a:spLocks noChangeArrowheads="1"/>
          </p:cNvSpPr>
          <p:nvPr/>
        </p:nvSpPr>
        <p:spPr bwMode="auto">
          <a:xfrm>
            <a:off x="8371840" y="1676401"/>
            <a:ext cx="21945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Output </a:t>
            </a: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grpSp>
        <p:nvGrpSpPr>
          <p:cNvPr id="49" name="Group 34"/>
          <p:cNvGrpSpPr>
            <a:grpSpLocks/>
          </p:cNvGrpSpPr>
          <p:nvPr/>
        </p:nvGrpSpPr>
        <p:grpSpPr bwMode="auto">
          <a:xfrm>
            <a:off x="7640320" y="5029200"/>
            <a:ext cx="1137920" cy="533400"/>
            <a:chOff x="3456" y="1296"/>
            <a:chExt cx="672" cy="336"/>
          </a:xfrm>
        </p:grpSpPr>
        <p:sp>
          <p:nvSpPr>
            <p:cNvPr id="50" name="AutoShape 35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Arial"/>
              </a:endParaRPr>
            </a:p>
          </p:txBody>
        </p:sp>
        <p:sp>
          <p:nvSpPr>
            <p:cNvPr id="51" name="Text Box 36"/>
            <p:cNvSpPr txBox="1">
              <a:spLocks noChangeArrowheads="1"/>
            </p:cNvSpPr>
            <p:nvPr/>
          </p:nvSpPr>
          <p:spPr bwMode="auto">
            <a:xfrm>
              <a:off x="3456" y="1296"/>
              <a:ext cx="45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Arial"/>
                </a:rPr>
                <a:t>reduce</a:t>
              </a:r>
            </a:p>
          </p:txBody>
        </p:sp>
      </p:grpSp>
      <p:sp>
        <p:nvSpPr>
          <p:cNvPr id="53" name="AutoShape 21"/>
          <p:cNvSpPr>
            <a:spLocks noChangeArrowheads="1"/>
          </p:cNvSpPr>
          <p:nvPr/>
        </p:nvSpPr>
        <p:spPr bwMode="auto">
          <a:xfrm>
            <a:off x="2079415" y="5105400"/>
            <a:ext cx="731520" cy="381000"/>
          </a:xfrm>
          <a:prstGeom prst="diamond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latin typeface="Arial"/>
              </a:rPr>
              <a:t>k1</a:t>
            </a:r>
          </a:p>
        </p:txBody>
      </p:sp>
      <p:sp>
        <p:nvSpPr>
          <p:cNvPr id="54" name="AutoShape 22"/>
          <p:cNvSpPr>
            <a:spLocks noChangeArrowheads="1"/>
          </p:cNvSpPr>
          <p:nvPr/>
        </p:nvSpPr>
        <p:spPr bwMode="auto">
          <a:xfrm>
            <a:off x="2971574" y="5086885"/>
            <a:ext cx="566031" cy="34290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latin typeface="Arial"/>
              </a:rPr>
              <a:t>v6</a:t>
            </a:r>
          </a:p>
        </p:txBody>
      </p:sp>
      <p:sp>
        <p:nvSpPr>
          <p:cNvPr id="76" name="AutoShape 17"/>
          <p:cNvSpPr>
            <a:spLocks noChangeArrowheads="1"/>
          </p:cNvSpPr>
          <p:nvPr/>
        </p:nvSpPr>
        <p:spPr bwMode="auto">
          <a:xfrm>
            <a:off x="2032000" y="4038603"/>
            <a:ext cx="731520" cy="424543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latin typeface="Arial"/>
              </a:rPr>
              <a:t>k3</a:t>
            </a:r>
          </a:p>
        </p:txBody>
      </p:sp>
      <p:sp>
        <p:nvSpPr>
          <p:cNvPr id="77" name="AutoShape 18"/>
          <p:cNvSpPr>
            <a:spLocks noChangeArrowheads="1"/>
          </p:cNvSpPr>
          <p:nvPr/>
        </p:nvSpPr>
        <p:spPr bwMode="auto">
          <a:xfrm>
            <a:off x="2915924" y="4114804"/>
            <a:ext cx="684107" cy="333569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latin typeface="Arial"/>
              </a:rPr>
              <a:t>v4</a:t>
            </a:r>
          </a:p>
        </p:txBody>
      </p:sp>
      <p:sp>
        <p:nvSpPr>
          <p:cNvPr id="78" name="Text Box 19"/>
          <p:cNvSpPr txBox="1">
            <a:spLocks noChangeArrowheads="1"/>
          </p:cNvSpPr>
          <p:nvPr/>
        </p:nvSpPr>
        <p:spPr bwMode="auto">
          <a:xfrm>
            <a:off x="2485818" y="3649826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/>
              </a:rPr>
              <a:t>…</a:t>
            </a:r>
          </a:p>
        </p:txBody>
      </p:sp>
      <p:sp>
        <p:nvSpPr>
          <p:cNvPr id="79" name="AutoShape 21"/>
          <p:cNvSpPr>
            <a:spLocks noChangeArrowheads="1"/>
          </p:cNvSpPr>
          <p:nvPr/>
        </p:nvSpPr>
        <p:spPr bwMode="auto">
          <a:xfrm>
            <a:off x="1998135" y="2133603"/>
            <a:ext cx="731520" cy="424543"/>
          </a:xfrm>
          <a:prstGeom prst="diamond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latin typeface="Arial"/>
              </a:rPr>
              <a:t>k1</a:t>
            </a:r>
          </a:p>
        </p:txBody>
      </p:sp>
      <p:sp>
        <p:nvSpPr>
          <p:cNvPr id="80" name="AutoShape 22"/>
          <p:cNvSpPr>
            <a:spLocks noChangeArrowheads="1"/>
          </p:cNvSpPr>
          <p:nvPr/>
        </p:nvSpPr>
        <p:spPr bwMode="auto">
          <a:xfrm>
            <a:off x="2897297" y="2163926"/>
            <a:ext cx="714587" cy="363895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latin typeface="Arial"/>
              </a:rPr>
              <a:t>v1</a:t>
            </a:r>
          </a:p>
        </p:txBody>
      </p:sp>
      <p:sp>
        <p:nvSpPr>
          <p:cNvPr id="82" name="AutoShape 25"/>
          <p:cNvSpPr>
            <a:spLocks noChangeArrowheads="1"/>
          </p:cNvSpPr>
          <p:nvPr/>
        </p:nvSpPr>
        <p:spPr bwMode="auto">
          <a:xfrm>
            <a:off x="2900685" y="2738827"/>
            <a:ext cx="714587" cy="327252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latin typeface="Arial"/>
              </a:rPr>
              <a:t>v2</a:t>
            </a:r>
          </a:p>
        </p:txBody>
      </p:sp>
      <p:sp>
        <p:nvSpPr>
          <p:cNvPr id="85" name="AutoShape 10"/>
          <p:cNvSpPr>
            <a:spLocks noChangeArrowheads="1"/>
          </p:cNvSpPr>
          <p:nvPr/>
        </p:nvSpPr>
        <p:spPr bwMode="auto">
          <a:xfrm>
            <a:off x="2062485" y="2670175"/>
            <a:ext cx="602825" cy="455612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latin typeface="Arial"/>
              </a:rPr>
              <a:t>k2</a:t>
            </a:r>
          </a:p>
        </p:txBody>
      </p:sp>
      <p:sp>
        <p:nvSpPr>
          <p:cNvPr id="86" name="AutoShape 25"/>
          <p:cNvSpPr>
            <a:spLocks noChangeArrowheads="1"/>
          </p:cNvSpPr>
          <p:nvPr/>
        </p:nvSpPr>
        <p:spPr bwMode="auto">
          <a:xfrm>
            <a:off x="2943016" y="4642239"/>
            <a:ext cx="714587" cy="327252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latin typeface="Arial"/>
              </a:rPr>
              <a:t>v5</a:t>
            </a:r>
          </a:p>
        </p:txBody>
      </p:sp>
      <p:sp>
        <p:nvSpPr>
          <p:cNvPr id="87" name="AutoShape 10"/>
          <p:cNvSpPr>
            <a:spLocks noChangeArrowheads="1"/>
          </p:cNvSpPr>
          <p:nvPr/>
        </p:nvSpPr>
        <p:spPr bwMode="auto">
          <a:xfrm>
            <a:off x="2104817" y="4573589"/>
            <a:ext cx="602825" cy="455612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latin typeface="Arial"/>
              </a:rPr>
              <a:t>k2</a:t>
            </a:r>
          </a:p>
        </p:txBody>
      </p:sp>
      <p:sp>
        <p:nvSpPr>
          <p:cNvPr id="88" name="AutoShape 21"/>
          <p:cNvSpPr>
            <a:spLocks noChangeArrowheads="1"/>
          </p:cNvSpPr>
          <p:nvPr/>
        </p:nvSpPr>
        <p:spPr bwMode="auto">
          <a:xfrm>
            <a:off x="2032000" y="3352800"/>
            <a:ext cx="731520" cy="381000"/>
          </a:xfrm>
          <a:prstGeom prst="diamond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latin typeface="Arial"/>
              </a:rPr>
              <a:t>k1</a:t>
            </a:r>
          </a:p>
        </p:txBody>
      </p:sp>
      <p:sp>
        <p:nvSpPr>
          <p:cNvPr id="89" name="AutoShape 22"/>
          <p:cNvSpPr>
            <a:spLocks noChangeArrowheads="1"/>
          </p:cNvSpPr>
          <p:nvPr/>
        </p:nvSpPr>
        <p:spPr bwMode="auto">
          <a:xfrm>
            <a:off x="2924158" y="3371851"/>
            <a:ext cx="566031" cy="34290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latin typeface="Arial"/>
              </a:rPr>
              <a:t>v3</a:t>
            </a:r>
          </a:p>
        </p:txBody>
      </p:sp>
      <p:sp>
        <p:nvSpPr>
          <p:cNvPr id="52" name="Text Box 34"/>
          <p:cNvSpPr txBox="1">
            <a:spLocks noChangeArrowheads="1"/>
          </p:cNvSpPr>
          <p:nvPr/>
        </p:nvSpPr>
        <p:spPr bwMode="auto">
          <a:xfrm>
            <a:off x="1336585" y="1113872"/>
            <a:ext cx="33878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key-value pairs</a:t>
            </a: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(produced by Map step)</a:t>
            </a:r>
          </a:p>
        </p:txBody>
      </p:sp>
    </p:spTree>
    <p:extLst>
      <p:ext uri="{BB962C8B-B14F-4D97-AF65-F5344CB8AC3E}">
        <p14:creationId xmlns:p14="http://schemas.microsoft.com/office/powerpoint/2010/main" val="16735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17" grpId="0"/>
      <p:bldP spid="1096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06" y="168592"/>
            <a:ext cx="9875520" cy="541215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Map-reduce: Word Count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5440" y="2362202"/>
            <a:ext cx="1706880" cy="3046633"/>
          </a:xfrm>
          <a:prstGeom prst="rect">
            <a:avLst/>
          </a:prstGeom>
          <a:ln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deep learning architectures such as deep neural networks, deep belief networks, </a:t>
            </a:r>
          </a:p>
          <a:p>
            <a:pPr algn="just"/>
            <a:endParaRPr lang="en-US" sz="1400" dirty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deep reinforcement learning, recurrent neural networks and</a:t>
            </a:r>
          </a:p>
          <a:p>
            <a:pPr algn="just"/>
            <a:endParaRPr lang="en-US" sz="1400" dirty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convolutional neural nets have been applied to fields including computer vision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149" y="5924674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Big document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43259" y="3352800"/>
            <a:ext cx="1706880" cy="2819400"/>
          </a:xfrm>
          <a:prstGeom prst="rect">
            <a:avLst/>
          </a:prstGeom>
          <a:solidFill>
            <a:srgbClr val="00B0F0"/>
          </a:solidFill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rgbClr val="FFFFFF"/>
              </a:solidFill>
              <a:latin typeface="Arial Body"/>
            </a:endParaRP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(deep, 1)</a:t>
            </a: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(learning, 1)</a:t>
            </a: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(architectures, 1)</a:t>
            </a: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(such, 1)</a:t>
            </a: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(as, 1)</a:t>
            </a: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(…., 1)</a:t>
            </a: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(….., 1)</a:t>
            </a: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(…., 1)</a:t>
            </a: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(networks, 1)</a:t>
            </a:r>
          </a:p>
          <a:p>
            <a:endParaRPr lang="en-US" sz="1100" dirty="0">
              <a:solidFill>
                <a:srgbClr val="FFFFFF"/>
              </a:solidFill>
              <a:latin typeface="Arial Body"/>
            </a:endParaRP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(deep, 1)</a:t>
            </a: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(reinforcement , 1)</a:t>
            </a: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(…., 1)</a:t>
            </a: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</a:t>
            </a:r>
            <a:r>
              <a:rPr lang="en-US" sz="1100" dirty="0">
                <a:solidFill>
                  <a:srgbClr val="FFFFFF"/>
                </a:solidFill>
                <a:latin typeface="Arial Body"/>
                <a:cs typeface="Arial" pitchFamily="34" charset="0"/>
              </a:rPr>
              <a:t>and, 1</a:t>
            </a:r>
            <a:r>
              <a:rPr lang="en-US" sz="1100" dirty="0">
                <a:solidFill>
                  <a:srgbClr val="FFFFFF"/>
                </a:solidFill>
                <a:latin typeface="Arial Body"/>
              </a:rPr>
              <a:t>)</a:t>
            </a:r>
          </a:p>
          <a:p>
            <a:r>
              <a:rPr lang="en-US" sz="1100" dirty="0">
                <a:solidFill>
                  <a:srgbClr val="FFFFFF"/>
                </a:solidFill>
                <a:latin typeface="Arial"/>
              </a:rPr>
              <a:t>….</a:t>
            </a:r>
          </a:p>
          <a:p>
            <a:r>
              <a:rPr lang="en-US" sz="1100" dirty="0">
                <a:solidFill>
                  <a:srgbClr val="FFFFFF"/>
                </a:solidFill>
                <a:latin typeface="Arial"/>
              </a:rPr>
              <a:t>(vision, 1) </a:t>
            </a:r>
          </a:p>
          <a:p>
            <a:pPr algn="ctr"/>
            <a:r>
              <a:rPr lang="en-US" sz="1100" dirty="0">
                <a:solidFill>
                  <a:srgbClr val="FFFFFF"/>
                </a:solidFill>
                <a:latin typeface="Arial"/>
              </a:rPr>
              <a:t>……..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656539" y="3468469"/>
            <a:ext cx="1706880" cy="2703731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(deep, 1)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(deep, 1)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(networks, 1)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(networks, 1)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(networks, 1)</a:t>
            </a:r>
          </a:p>
          <a:p>
            <a:pPr algn="ctr"/>
            <a:endParaRPr lang="en-US" sz="1400" dirty="0">
              <a:solidFill>
                <a:srgbClr val="FFFFFF"/>
              </a:solidFill>
              <a:latin typeface="Arial"/>
            </a:endParaRPr>
          </a:p>
          <a:p>
            <a:pPr algn="ctr"/>
            <a:endParaRPr lang="en-US" sz="1400" dirty="0">
              <a:solidFill>
                <a:srgbClr val="FFFFFF"/>
              </a:solidFill>
              <a:latin typeface="Arial"/>
            </a:endParaRP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(the, 1)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(the, 1)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(the, 1)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(reinforcement, 1)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(vision, 1)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…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769819" y="3455912"/>
            <a:ext cx="1706880" cy="25908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(deep, 2)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(networks, 3)</a:t>
            </a:r>
          </a:p>
          <a:p>
            <a:pPr algn="ctr"/>
            <a:endParaRPr lang="en-US" sz="1400" dirty="0">
              <a:solidFill>
                <a:srgbClr val="FFFFFF"/>
              </a:solidFill>
              <a:latin typeface="Arial"/>
            </a:endParaRP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(the, 3)</a:t>
            </a:r>
          </a:p>
          <a:p>
            <a:pPr algn="ctr"/>
            <a:endParaRPr lang="en-US" sz="1400" dirty="0">
              <a:solidFill>
                <a:srgbClr val="FFFFFF"/>
              </a:solidFill>
              <a:latin typeface="Arial"/>
            </a:endParaRP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(reinforcement, 1)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(vision, 1)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…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543259" y="1828800"/>
            <a:ext cx="1706880" cy="1371600"/>
          </a:xfrm>
          <a:prstGeom prst="rect">
            <a:avLst/>
          </a:prstGeom>
          <a:solidFill>
            <a:srgbClr val="00B0F0"/>
          </a:solidFill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FF"/>
                </a:solidFill>
                <a:latin typeface="Arial"/>
              </a:rPr>
              <a:t>MAP:</a:t>
            </a:r>
          </a:p>
          <a:p>
            <a:r>
              <a:rPr lang="en-US" sz="1400" dirty="0">
                <a:solidFill>
                  <a:srgbClr val="FFFFFF"/>
                </a:solidFill>
                <a:latin typeface="Arial"/>
              </a:rPr>
              <a:t>Read input and produces a set of key-value pairs</a:t>
            </a:r>
            <a:endParaRPr lang="en-US" sz="14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6538" y="1828800"/>
            <a:ext cx="1861863" cy="13716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FF"/>
                </a:solidFill>
                <a:latin typeface="Arial"/>
              </a:rPr>
              <a:t>Group by key: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Collect all pairs with the same key</a:t>
            </a:r>
            <a:endParaRPr lang="en-US" sz="14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769818" y="1828800"/>
            <a:ext cx="1907583" cy="13716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FF"/>
                </a:solidFill>
                <a:latin typeface="Arial"/>
              </a:rPr>
              <a:t>Reduce:</a:t>
            </a:r>
          </a:p>
          <a:p>
            <a:r>
              <a:rPr lang="en-US" sz="1400" dirty="0">
                <a:solidFill>
                  <a:srgbClr val="FFFFFF"/>
                </a:solidFill>
                <a:latin typeface="Arial"/>
              </a:rPr>
              <a:t>Collect all values belonging to the key and output</a:t>
            </a:r>
            <a:endParaRPr lang="en-US" sz="14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38881" y="6183869"/>
            <a:ext cx="11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13111" y="963051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Provided by the programmer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40320" y="990601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Provided by the programmer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888969" y="6183869"/>
            <a:ext cx="11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852161" y="6183869"/>
            <a:ext cx="11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</a:p>
        </p:txBody>
      </p:sp>
      <p:grpSp>
        <p:nvGrpSpPr>
          <p:cNvPr id="8" name="Group 97"/>
          <p:cNvGrpSpPr/>
          <p:nvPr/>
        </p:nvGrpSpPr>
        <p:grpSpPr>
          <a:xfrm>
            <a:off x="5283200" y="3886200"/>
            <a:ext cx="243840" cy="1600200"/>
            <a:chOff x="3810000" y="4114800"/>
            <a:chExt cx="228600" cy="1600200"/>
          </a:xfrm>
        </p:grpSpPr>
        <p:cxnSp>
          <p:nvCxnSpPr>
            <p:cNvPr id="90" name="Straight Connector 89"/>
            <p:cNvCxnSpPr/>
            <p:nvPr/>
          </p:nvCxnSpPr>
          <p:spPr>
            <a:xfrm rot="16200000" flipH="1">
              <a:off x="3619500" y="4381500"/>
              <a:ext cx="685800" cy="15240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 flipH="1" flipV="1">
              <a:off x="3505200" y="5181600"/>
              <a:ext cx="914400" cy="15240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 flipH="1" flipV="1">
              <a:off x="3657600" y="4953000"/>
              <a:ext cx="533400" cy="22860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6200000" flipH="1">
              <a:off x="3733800" y="4495800"/>
              <a:ext cx="381000" cy="22860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1447149" y="4190999"/>
            <a:ext cx="17068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63040" y="3429000"/>
            <a:ext cx="17068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43259" y="4953000"/>
            <a:ext cx="17068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43258" y="5791200"/>
            <a:ext cx="17399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127957" y="3009901"/>
            <a:ext cx="399363" cy="1028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39533" y="3848101"/>
            <a:ext cx="387787" cy="13144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39533" y="5162551"/>
            <a:ext cx="387787" cy="800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656539" y="4648200"/>
            <a:ext cx="17068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656539" y="5562600"/>
            <a:ext cx="17068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769819" y="4381499"/>
            <a:ext cx="17068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769819" y="4932541"/>
            <a:ext cx="17068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63419" y="3962400"/>
            <a:ext cx="406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363417" y="4869160"/>
            <a:ext cx="406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315200" y="5562600"/>
            <a:ext cx="406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05120" y="963051"/>
            <a:ext cx="227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Handled by MR system</a:t>
            </a:r>
          </a:p>
        </p:txBody>
      </p:sp>
    </p:spTree>
    <p:extLst>
      <p:ext uri="{BB962C8B-B14F-4D97-AF65-F5344CB8AC3E}">
        <p14:creationId xmlns:p14="http://schemas.microsoft.com/office/powerpoint/2010/main" val="171675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9" grpId="0"/>
      <p:bldP spid="60" grpId="0"/>
      <p:bldP spid="65" grpId="0"/>
      <p:bldP spid="66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5494" y="258885"/>
            <a:ext cx="9875520" cy="541215"/>
          </a:xfrm>
        </p:spPr>
        <p:txBody>
          <a:bodyPr>
            <a:noAutofit/>
          </a:bodyPr>
          <a:lstStyle/>
          <a:p>
            <a:r>
              <a:rPr lang="en-US" sz="3200" dirty="0"/>
              <a:t>Word Count Using </a:t>
            </a:r>
            <a:r>
              <a:rPr lang="en-US" sz="3200" dirty="0" err="1"/>
              <a:t>MapReduce</a:t>
            </a:r>
            <a:r>
              <a:rPr lang="en-US" sz="3200" dirty="0"/>
              <a:t>: </a:t>
            </a:r>
            <a:r>
              <a:rPr lang="en-US" sz="3200" dirty="0" err="1"/>
              <a:t>Pseudocode</a:t>
            </a:r>
            <a:endParaRPr lang="en-US" sz="3200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990600"/>
            <a:ext cx="8534400" cy="2286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map(key, value)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dirty="0">
                <a:solidFill>
                  <a:schemeClr val="tx1"/>
                </a:solidFill>
                <a:latin typeface="Adobe Caslon Pro" pitchFamily="18" charset="0"/>
                <a:cs typeface="Courier New" pitchFamily="49" charset="0"/>
              </a:rPr>
              <a:t>key: document name;   value: text of the document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  <a:cs typeface="Courier New" pitchFamily="49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Bell MT" panose="02020503060305020303" pitchFamily="18" charset="0"/>
                <a:cs typeface="Courier New" pitchFamily="49" charset="0"/>
              </a:rPr>
              <a:t>for each word w in value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tx1"/>
                </a:solidFill>
                <a:latin typeface="Bell MT" panose="02020503060305020303" pitchFamily="18" charset="0"/>
                <a:cs typeface="Courier New" pitchFamily="49" charset="0"/>
              </a:rPr>
              <a:t>		emit(w, 1)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1143000" y="3657600"/>
            <a:ext cx="102108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reduce(key, values)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b="1" dirty="0">
                <a:latin typeface="Adobe Caslon Pro" pitchFamily="18" charset="0"/>
                <a:cs typeface="Courier New" pitchFamily="49" charset="0"/>
              </a:rPr>
              <a:t>key:</a:t>
            </a:r>
            <a:r>
              <a:rPr lang="en-US" sz="2400" dirty="0">
                <a:latin typeface="Adobe Caslon Pro" pitchFamily="18" charset="0"/>
                <a:cs typeface="Courier New" pitchFamily="49" charset="0"/>
              </a:rPr>
              <a:t> a word;   </a:t>
            </a:r>
            <a:r>
              <a:rPr lang="en-US" sz="2400" b="1" dirty="0">
                <a:latin typeface="Adobe Caslon Pro" pitchFamily="18" charset="0"/>
                <a:cs typeface="Courier New" pitchFamily="49" charset="0"/>
              </a:rPr>
              <a:t>value:</a:t>
            </a:r>
            <a:r>
              <a:rPr lang="en-US" sz="2400" dirty="0">
                <a:latin typeface="Adobe Caslon Pro" pitchFamily="18" charset="0"/>
                <a:cs typeface="Courier New" pitchFamily="49" charset="0"/>
              </a:rPr>
              <a:t> set of counts values for a word</a:t>
            </a:r>
          </a:p>
          <a:p>
            <a:r>
              <a:rPr lang="en-US" sz="2400" dirty="0">
                <a:latin typeface="Comic Sans MS" panose="030F0702030302020204" pitchFamily="66" charset="0"/>
                <a:cs typeface="Courier New" pitchFamily="49" charset="0"/>
              </a:rPr>
              <a:t>	</a:t>
            </a:r>
            <a:r>
              <a:rPr lang="en-US" sz="2400" dirty="0">
                <a:latin typeface="Bell MT" panose="02020503060305020303" pitchFamily="18" charset="0"/>
                <a:cs typeface="Courier New" pitchFamily="49" charset="0"/>
              </a:rPr>
              <a:t>result = 0</a:t>
            </a:r>
          </a:p>
          <a:p>
            <a:r>
              <a:rPr lang="en-US" sz="2400" dirty="0">
                <a:latin typeface="Bell MT" panose="02020503060305020303" pitchFamily="18" charset="0"/>
                <a:cs typeface="Courier New" pitchFamily="49" charset="0"/>
              </a:rPr>
              <a:t>	for each count v in values:</a:t>
            </a:r>
          </a:p>
          <a:p>
            <a:r>
              <a:rPr lang="en-US" sz="2400" dirty="0">
                <a:latin typeface="Bell MT" panose="02020503060305020303" pitchFamily="18" charset="0"/>
                <a:cs typeface="Courier New" pitchFamily="49" charset="0"/>
              </a:rPr>
              <a:t>		result += v</a:t>
            </a:r>
          </a:p>
          <a:p>
            <a:r>
              <a:rPr lang="en-US" sz="2400" dirty="0">
                <a:latin typeface="Bell MT" panose="02020503060305020303" pitchFamily="18" charset="0"/>
                <a:cs typeface="Courier New" pitchFamily="49" charset="0"/>
              </a:rPr>
              <a:t>	emit(key, result)</a:t>
            </a:r>
          </a:p>
        </p:txBody>
      </p:sp>
    </p:spTree>
    <p:extLst>
      <p:ext uri="{BB962C8B-B14F-4D97-AF65-F5344CB8AC3E}">
        <p14:creationId xmlns:p14="http://schemas.microsoft.com/office/powerpoint/2010/main" val="194512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  <p:bldP spid="890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780" y="198121"/>
            <a:ext cx="9875520" cy="533401"/>
          </a:xfrm>
        </p:spPr>
        <p:txBody>
          <a:bodyPr>
            <a:noAutofit/>
          </a:bodyPr>
          <a:lstStyle/>
          <a:p>
            <a:r>
              <a:rPr lang="en-US" sz="3600" dirty="0"/>
              <a:t>Map-reduce System: Inside Look</a:t>
            </a:r>
          </a:p>
        </p:txBody>
      </p:sp>
      <p:sp>
        <p:nvSpPr>
          <p:cNvPr id="7" name="Rectangle 6"/>
          <p:cNvSpPr/>
          <p:nvPr/>
        </p:nvSpPr>
        <p:spPr>
          <a:xfrm>
            <a:off x="726140" y="1207532"/>
            <a:ext cx="2362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555993"/>
              </p:ext>
            </p:extLst>
          </p:nvPr>
        </p:nvGraphicFramePr>
        <p:xfrm>
          <a:off x="802341" y="1283732"/>
          <a:ext cx="2209799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sz="1500" dirty="0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5393919"/>
                  </p:ext>
                </p:extLst>
              </p:nvPr>
            </p:nvGraphicFramePr>
            <p:xfrm>
              <a:off x="802338" y="2167652"/>
              <a:ext cx="2209805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/>
                            <a:t>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/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5393919"/>
                  </p:ext>
                </p:extLst>
              </p:nvPr>
            </p:nvGraphicFramePr>
            <p:xfrm>
              <a:off x="802338" y="2167652"/>
              <a:ext cx="2209805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6" t="-1316" r="-196774" b="-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4167" t="-1316" r="-103333" b="-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167" t="-1316" r="-3333" b="-9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ounded Rectangle 8"/>
          <p:cNvSpPr/>
          <p:nvPr/>
        </p:nvSpPr>
        <p:spPr>
          <a:xfrm>
            <a:off x="878542" y="2807732"/>
            <a:ext cx="205739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partition function</a:t>
            </a:r>
          </a:p>
        </p:txBody>
      </p:sp>
      <p:sp>
        <p:nvSpPr>
          <p:cNvPr id="10" name="Oval 9"/>
          <p:cNvSpPr/>
          <p:nvPr/>
        </p:nvSpPr>
        <p:spPr>
          <a:xfrm>
            <a:off x="95474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13" name="Straight Arrow Connector 12"/>
          <p:cNvCxnSpPr>
            <a:stCxn id="10" idx="4"/>
          </p:cNvCxnSpPr>
          <p:nvPr/>
        </p:nvCxnSpPr>
        <p:spPr>
          <a:xfrm>
            <a:off x="110714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0714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71674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28" name="Straight Arrow Connector 27"/>
          <p:cNvCxnSpPr>
            <a:stCxn id="27" idx="4"/>
          </p:cNvCxnSpPr>
          <p:nvPr/>
        </p:nvCxnSpPr>
        <p:spPr>
          <a:xfrm>
            <a:off x="186914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86914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47874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31" name="Straight Arrow Connector 30"/>
          <p:cNvCxnSpPr>
            <a:stCxn id="30" idx="4"/>
          </p:cNvCxnSpPr>
          <p:nvPr/>
        </p:nvCxnSpPr>
        <p:spPr>
          <a:xfrm>
            <a:off x="263114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63114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545540" y="1207532"/>
            <a:ext cx="2362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678116"/>
              </p:ext>
            </p:extLst>
          </p:nvPr>
        </p:nvGraphicFramePr>
        <p:xfrm>
          <a:off x="3621741" y="1283732"/>
          <a:ext cx="2209799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sz="1500" dirty="0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2244890"/>
                  </p:ext>
                </p:extLst>
              </p:nvPr>
            </p:nvGraphicFramePr>
            <p:xfrm>
              <a:off x="3621738" y="2167652"/>
              <a:ext cx="2209805" cy="502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978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/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sz="15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2244890"/>
                  </p:ext>
                </p:extLst>
              </p:nvPr>
            </p:nvGraphicFramePr>
            <p:xfrm>
              <a:off x="3621738" y="2167652"/>
              <a:ext cx="2209805" cy="502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6" t="-1190" r="-195968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042" t="-1190" r="-104202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3333" t="-1190" r="-3333" b="-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Rounded Rectangle 35"/>
          <p:cNvSpPr/>
          <p:nvPr/>
        </p:nvSpPr>
        <p:spPr>
          <a:xfrm>
            <a:off x="3697942" y="2807732"/>
            <a:ext cx="205739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partition function</a:t>
            </a:r>
          </a:p>
        </p:txBody>
      </p:sp>
      <p:sp>
        <p:nvSpPr>
          <p:cNvPr id="37" name="Oval 36"/>
          <p:cNvSpPr/>
          <p:nvPr/>
        </p:nvSpPr>
        <p:spPr>
          <a:xfrm>
            <a:off x="377414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392654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92654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53614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41" name="Straight Arrow Connector 40"/>
          <p:cNvCxnSpPr>
            <a:stCxn id="40" idx="4"/>
          </p:cNvCxnSpPr>
          <p:nvPr/>
        </p:nvCxnSpPr>
        <p:spPr>
          <a:xfrm>
            <a:off x="468854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68854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9814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44" name="Straight Arrow Connector 43"/>
          <p:cNvCxnSpPr>
            <a:stCxn id="43" idx="4"/>
          </p:cNvCxnSpPr>
          <p:nvPr/>
        </p:nvCxnSpPr>
        <p:spPr>
          <a:xfrm>
            <a:off x="545054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45054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364940" y="1207532"/>
            <a:ext cx="2362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715156"/>
              </p:ext>
            </p:extLst>
          </p:nvPr>
        </p:nvGraphicFramePr>
        <p:xfrm>
          <a:off x="6441141" y="1283732"/>
          <a:ext cx="2209799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sz="1500" dirty="0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932587"/>
                  </p:ext>
                </p:extLst>
              </p:nvPr>
            </p:nvGraphicFramePr>
            <p:xfrm>
              <a:off x="6441138" y="2167652"/>
              <a:ext cx="2209805" cy="502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97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/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sz="15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sz="15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932587"/>
                  </p:ext>
                </p:extLst>
              </p:nvPr>
            </p:nvGraphicFramePr>
            <p:xfrm>
              <a:off x="6441138" y="2167652"/>
              <a:ext cx="2209805" cy="502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06" t="-1190" r="-196774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4167" t="-1190" r="-103333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4167" t="-1190" r="-3333" b="-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9" name="Rounded Rectangle 48"/>
          <p:cNvSpPr/>
          <p:nvPr/>
        </p:nvSpPr>
        <p:spPr>
          <a:xfrm>
            <a:off x="6517342" y="2807732"/>
            <a:ext cx="205739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partition function</a:t>
            </a:r>
          </a:p>
        </p:txBody>
      </p:sp>
      <p:sp>
        <p:nvSpPr>
          <p:cNvPr id="50" name="Oval 49"/>
          <p:cNvSpPr/>
          <p:nvPr/>
        </p:nvSpPr>
        <p:spPr>
          <a:xfrm>
            <a:off x="659354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51" name="Straight Arrow Connector 50"/>
          <p:cNvCxnSpPr>
            <a:stCxn id="50" idx="4"/>
          </p:cNvCxnSpPr>
          <p:nvPr/>
        </p:nvCxnSpPr>
        <p:spPr>
          <a:xfrm>
            <a:off x="674594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4594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35554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54" name="Straight Arrow Connector 53"/>
          <p:cNvCxnSpPr>
            <a:stCxn id="53" idx="4"/>
          </p:cNvCxnSpPr>
          <p:nvPr/>
        </p:nvCxnSpPr>
        <p:spPr>
          <a:xfrm>
            <a:off x="750794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50794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11754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57" name="Straight Arrow Connector 56"/>
          <p:cNvCxnSpPr>
            <a:stCxn id="56" idx="4"/>
          </p:cNvCxnSpPr>
          <p:nvPr/>
        </p:nvCxnSpPr>
        <p:spPr>
          <a:xfrm>
            <a:off x="826994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26994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02340" y="4026932"/>
            <a:ext cx="35814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48" name="Table 20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6316833"/>
                  </p:ext>
                </p:extLst>
              </p:nvPr>
            </p:nvGraphicFramePr>
            <p:xfrm>
              <a:off x="878540" y="4179332"/>
              <a:ext cx="3429000" cy="655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14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SORT and GROUP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48" name="Table 20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6316833"/>
                  </p:ext>
                </p:extLst>
              </p:nvPr>
            </p:nvGraphicFramePr>
            <p:xfrm>
              <a:off x="878540" y="4179332"/>
              <a:ext cx="3429000" cy="655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200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SORT and GROUP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55" t="-96429" r="-101064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712" t="-96429" r="-1423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" name="Oval 60"/>
          <p:cNvSpPr/>
          <p:nvPr/>
        </p:nvSpPr>
        <p:spPr>
          <a:xfrm>
            <a:off x="1450039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cxnSp>
        <p:nvCxnSpPr>
          <p:cNvPr id="62" name="Straight Arrow Connector 61"/>
          <p:cNvCxnSpPr>
            <a:stCxn id="61" idx="4"/>
          </p:cNvCxnSpPr>
          <p:nvPr/>
        </p:nvCxnSpPr>
        <p:spPr>
          <a:xfrm>
            <a:off x="1602439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602439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240740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cxnSp>
        <p:nvCxnSpPr>
          <p:cNvPr id="65" name="Straight Arrow Connector 64"/>
          <p:cNvCxnSpPr>
            <a:stCxn id="64" idx="4"/>
          </p:cNvCxnSpPr>
          <p:nvPr/>
        </p:nvCxnSpPr>
        <p:spPr>
          <a:xfrm>
            <a:off x="3393140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393140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506842"/>
              </p:ext>
            </p:extLst>
          </p:nvPr>
        </p:nvGraphicFramePr>
        <p:xfrm>
          <a:off x="878540" y="5474732"/>
          <a:ext cx="342900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sz="1500" dirty="0"/>
                        <a:t>Final output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Final output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Rectangle 67"/>
          <p:cNvSpPr/>
          <p:nvPr/>
        </p:nvSpPr>
        <p:spPr>
          <a:xfrm>
            <a:off x="5221940" y="4026932"/>
            <a:ext cx="35814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le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2949230"/>
                  </p:ext>
                </p:extLst>
              </p:nvPr>
            </p:nvGraphicFramePr>
            <p:xfrm>
              <a:off x="5298140" y="4179332"/>
              <a:ext cx="3429000" cy="655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14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SORT and GROUP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le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2949230"/>
                  </p:ext>
                </p:extLst>
              </p:nvPr>
            </p:nvGraphicFramePr>
            <p:xfrm>
              <a:off x="5298140" y="4179332"/>
              <a:ext cx="3429000" cy="655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200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SORT and GROUP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55" t="-96429" r="-101064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712" t="-96429" r="-1423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0" name="Oval 69"/>
          <p:cNvSpPr/>
          <p:nvPr/>
        </p:nvSpPr>
        <p:spPr>
          <a:xfrm>
            <a:off x="5869639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cxnSp>
        <p:nvCxnSpPr>
          <p:cNvPr id="71" name="Straight Arrow Connector 70"/>
          <p:cNvCxnSpPr>
            <a:stCxn id="70" idx="4"/>
          </p:cNvCxnSpPr>
          <p:nvPr/>
        </p:nvCxnSpPr>
        <p:spPr>
          <a:xfrm>
            <a:off x="6022039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022039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7660340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cxnSp>
        <p:nvCxnSpPr>
          <p:cNvPr id="74" name="Straight Arrow Connector 73"/>
          <p:cNvCxnSpPr>
            <a:stCxn id="73" idx="4"/>
          </p:cNvCxnSpPr>
          <p:nvPr/>
        </p:nvCxnSpPr>
        <p:spPr>
          <a:xfrm>
            <a:off x="7812740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812740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589956"/>
              </p:ext>
            </p:extLst>
          </p:nvPr>
        </p:nvGraphicFramePr>
        <p:xfrm>
          <a:off x="5298140" y="5474732"/>
          <a:ext cx="342900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sz="1500" dirty="0"/>
                        <a:t>Final output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Final output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51" name="Straight Arrow Connector 2050"/>
          <p:cNvCxnSpPr>
            <a:stCxn id="7" idx="2"/>
            <a:endCxn id="68" idx="0"/>
          </p:cNvCxnSpPr>
          <p:nvPr/>
        </p:nvCxnSpPr>
        <p:spPr>
          <a:xfrm>
            <a:off x="1907240" y="3188732"/>
            <a:ext cx="5105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Arrow Connector 2052"/>
          <p:cNvCxnSpPr>
            <a:stCxn id="33" idx="2"/>
            <a:endCxn id="68" idx="0"/>
          </p:cNvCxnSpPr>
          <p:nvPr/>
        </p:nvCxnSpPr>
        <p:spPr>
          <a:xfrm>
            <a:off x="4726640" y="3188732"/>
            <a:ext cx="2286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Arrow Connector 2054"/>
          <p:cNvCxnSpPr>
            <a:stCxn id="46" idx="2"/>
            <a:endCxn id="68" idx="0"/>
          </p:cNvCxnSpPr>
          <p:nvPr/>
        </p:nvCxnSpPr>
        <p:spPr>
          <a:xfrm flipH="1">
            <a:off x="7012640" y="3188732"/>
            <a:ext cx="533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Arrow Connector 2056"/>
          <p:cNvCxnSpPr>
            <a:endCxn id="25" idx="0"/>
          </p:cNvCxnSpPr>
          <p:nvPr/>
        </p:nvCxnSpPr>
        <p:spPr>
          <a:xfrm>
            <a:off x="2021541" y="3188732"/>
            <a:ext cx="5715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Arrow Connector 2058"/>
          <p:cNvCxnSpPr>
            <a:stCxn id="33" idx="2"/>
            <a:endCxn id="25" idx="0"/>
          </p:cNvCxnSpPr>
          <p:nvPr/>
        </p:nvCxnSpPr>
        <p:spPr>
          <a:xfrm flipH="1">
            <a:off x="2593040" y="3188732"/>
            <a:ext cx="2133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Arrow Connector 2060"/>
          <p:cNvCxnSpPr>
            <a:stCxn id="46" idx="2"/>
            <a:endCxn id="25" idx="0"/>
          </p:cNvCxnSpPr>
          <p:nvPr/>
        </p:nvCxnSpPr>
        <p:spPr>
          <a:xfrm flipH="1">
            <a:off x="2593040" y="3188732"/>
            <a:ext cx="4953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2" name="TextBox 2061"/>
          <p:cNvSpPr txBox="1"/>
          <p:nvPr/>
        </p:nvSpPr>
        <p:spPr>
          <a:xfrm>
            <a:off x="1905000" y="838201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Arial"/>
              </a:rPr>
              <a:t>map task 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77411" y="804497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Arial"/>
              </a:rPr>
              <a:t>map task 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543800" y="803060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Arial"/>
              </a:rPr>
              <a:t>map task 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916131" y="5943601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</a:rPr>
              <a:t>reduce task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47162" y="5942164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</a:rPr>
              <a:t>reduce task 2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256057" y="3112532"/>
            <a:ext cx="26759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latin typeface="Arial"/>
              </a:rPr>
              <a:t>All phases are distributed with many tasks running in parallel</a:t>
            </a:r>
          </a:p>
        </p:txBody>
      </p:sp>
    </p:spTree>
    <p:extLst>
      <p:ext uri="{BB962C8B-B14F-4D97-AF65-F5344CB8AC3E}">
        <p14:creationId xmlns:p14="http://schemas.microsoft.com/office/powerpoint/2010/main" val="259653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27" grpId="0" animBg="1"/>
      <p:bldP spid="30" grpId="0" animBg="1"/>
      <p:bldP spid="33" grpId="0" animBg="1"/>
      <p:bldP spid="36" grpId="0" animBg="1"/>
      <p:bldP spid="37" grpId="0" animBg="1"/>
      <p:bldP spid="40" grpId="0" animBg="1"/>
      <p:bldP spid="43" grpId="0" animBg="1"/>
      <p:bldP spid="46" grpId="0" animBg="1"/>
      <p:bldP spid="49" grpId="0" animBg="1"/>
      <p:bldP spid="50" grpId="0" animBg="1"/>
      <p:bldP spid="53" grpId="0" animBg="1"/>
      <p:bldP spid="56" grpId="0" animBg="1"/>
      <p:bldP spid="25" grpId="0" animBg="1"/>
      <p:bldP spid="61" grpId="0" animBg="1"/>
      <p:bldP spid="64" grpId="0" animBg="1"/>
      <p:bldP spid="68" grpId="0" animBg="1"/>
      <p:bldP spid="70" grpId="0" animBg="1"/>
      <p:bldP spid="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64637"/>
            <a:ext cx="10515600" cy="732155"/>
          </a:xfrm>
        </p:spPr>
        <p:txBody>
          <a:bodyPr/>
          <a:lstStyle/>
          <a:p>
            <a:r>
              <a:rPr lang="en-IN" sz="3733" dirty="0"/>
              <a:t>Shuffle and Sort: the </a:t>
            </a:r>
            <a:r>
              <a:rPr lang="en-IN" sz="3733" dirty="0">
                <a:solidFill>
                  <a:srgbClr val="7030A0"/>
                </a:solidFill>
              </a:rPr>
              <a:t>map</a:t>
            </a:r>
            <a:r>
              <a:rPr lang="en-IN" sz="3733" dirty="0"/>
              <a:t> side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1478" y="1988840"/>
            <a:ext cx="480053" cy="201622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71531" y="2996952"/>
            <a:ext cx="480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51584" y="2468894"/>
            <a:ext cx="864096" cy="1056117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15680" y="2996952"/>
            <a:ext cx="480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95733" y="2756926"/>
            <a:ext cx="1152128" cy="4800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cxnSp>
        <p:nvCxnSpPr>
          <p:cNvPr id="23" name="Elbow Connector 22"/>
          <p:cNvCxnSpPr/>
          <p:nvPr/>
        </p:nvCxnSpPr>
        <p:spPr>
          <a:xfrm flipV="1">
            <a:off x="4847862" y="2276872"/>
            <a:ext cx="1056117" cy="624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847862" y="3029857"/>
            <a:ext cx="1056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4847862" y="3140968"/>
            <a:ext cx="1056117" cy="720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6175980" y="2062493"/>
          <a:ext cx="111082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>
                  <a:extLst>
                    <a:ext uri="{9D8B030D-6E8A-4147-A177-3AD203B41FA5}">
                      <a16:colId xmlns:a16="http://schemas.microsoft.com/office/drawing/2014/main" val="4021708586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4002755374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999692580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8102399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64892084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6175980" y="2826657"/>
          <a:ext cx="111082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>
                  <a:extLst>
                    <a:ext uri="{9D8B030D-6E8A-4147-A177-3AD203B41FA5}">
                      <a16:colId xmlns:a16="http://schemas.microsoft.com/office/drawing/2014/main" val="4021708586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4002755374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999692580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8102399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64892084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6175980" y="3657848"/>
          <a:ext cx="111082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>
                  <a:extLst>
                    <a:ext uri="{9D8B030D-6E8A-4147-A177-3AD203B41FA5}">
                      <a16:colId xmlns:a16="http://schemas.microsoft.com/office/drawing/2014/main" val="4021708586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4002755374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999692580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8102399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64892084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8496267" y="2830579"/>
          <a:ext cx="1824204" cy="48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4021708586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400275537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99969258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8102399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64892084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endCxn id="33" idx="1"/>
          </p:cNvCxnSpPr>
          <p:nvPr/>
        </p:nvCxnSpPr>
        <p:spPr>
          <a:xfrm>
            <a:off x="7286807" y="2276872"/>
            <a:ext cx="1209460" cy="797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3" idx="1"/>
          </p:cNvCxnSpPr>
          <p:nvPr/>
        </p:nvCxnSpPr>
        <p:spPr>
          <a:xfrm flipV="1">
            <a:off x="7286807" y="3074419"/>
            <a:ext cx="1209460" cy="78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286808" y="3029858"/>
            <a:ext cx="1113449" cy="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03446" y="4293096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Input data</a:t>
            </a:r>
          </a:p>
          <a:p>
            <a:pPr algn="ctr"/>
            <a:r>
              <a:rPr lang="en-IN" sz="1600" b="1" dirty="0"/>
              <a:t>(chunk)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56374" y="3354838"/>
            <a:ext cx="1110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Buffer in memory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6288021" y="4064249"/>
            <a:ext cx="384043" cy="63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672064" y="4064249"/>
            <a:ext cx="480053" cy="63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98269" y="4773150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partitions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669790" y="1390455"/>
            <a:ext cx="2196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partition, sort and </a:t>
            </a:r>
          </a:p>
          <a:p>
            <a:pPr algn="ctr"/>
            <a:r>
              <a:rPr lang="en-IN" sz="1600" b="1" dirty="0"/>
              <a:t>spill to disk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7247405" y="2964246"/>
            <a:ext cx="142249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33" b="1" dirty="0">
                <a:solidFill>
                  <a:srgbClr val="0070C0"/>
                </a:solidFill>
              </a:rPr>
              <a:t>merge on disk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6576053" y="4101075"/>
            <a:ext cx="96011" cy="60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672064" y="4101075"/>
            <a:ext cx="192021" cy="60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708634" y="3295823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on local disk</a:t>
            </a:r>
          </a:p>
        </p:txBody>
      </p:sp>
    </p:spTree>
    <p:extLst>
      <p:ext uri="{BB962C8B-B14F-4D97-AF65-F5344CB8AC3E}">
        <p14:creationId xmlns:p14="http://schemas.microsoft.com/office/powerpoint/2010/main" val="78411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23392" y="1412776"/>
            <a:ext cx="3840427" cy="4128459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64637"/>
            <a:ext cx="10515600" cy="732155"/>
          </a:xfrm>
        </p:spPr>
        <p:txBody>
          <a:bodyPr/>
          <a:lstStyle/>
          <a:p>
            <a:r>
              <a:rPr lang="en-IN" sz="3733" dirty="0"/>
              <a:t>Shuffle and Sort: the </a:t>
            </a:r>
            <a:r>
              <a:rPr lang="en-IN" sz="3733" dirty="0">
                <a:solidFill>
                  <a:srgbClr val="7030A0"/>
                </a:solidFill>
              </a:rPr>
              <a:t>reduce</a:t>
            </a:r>
            <a:r>
              <a:rPr lang="en-IN" sz="3733" dirty="0"/>
              <a:t> side</a:t>
            </a:r>
          </a:p>
        </p:txBody>
      </p:sp>
      <p:sp>
        <p:nvSpPr>
          <p:cNvPr id="3" name="Rectangle 2"/>
          <p:cNvSpPr/>
          <p:nvPr/>
        </p:nvSpPr>
        <p:spPr>
          <a:xfrm>
            <a:off x="863419" y="1743828"/>
            <a:ext cx="480053" cy="46558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43472" y="1976620"/>
            <a:ext cx="480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823525" y="1714236"/>
            <a:ext cx="864096" cy="576064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map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604695"/>
              </p:ext>
            </p:extLst>
          </p:nvPr>
        </p:nvGraphicFramePr>
        <p:xfrm>
          <a:off x="2975653" y="1799068"/>
          <a:ext cx="1224135" cy="48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4021708586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4002755374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99969258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121920" marR="121920" marT="60960" marB="6096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6489208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2687621" y="2002268"/>
            <a:ext cx="384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63419" y="2862948"/>
            <a:ext cx="480053" cy="46558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343472" y="3095740"/>
            <a:ext cx="480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23525" y="2833356"/>
            <a:ext cx="864096" cy="576064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map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134466"/>
              </p:ext>
            </p:extLst>
          </p:nvPr>
        </p:nvGraphicFramePr>
        <p:xfrm>
          <a:off x="2975653" y="2918188"/>
          <a:ext cx="1224135" cy="48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4021708586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4002755374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99969258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6489208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2687621" y="3121388"/>
            <a:ext cx="384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63419" y="3903123"/>
            <a:ext cx="480053" cy="46558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43472" y="4135915"/>
            <a:ext cx="480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23525" y="3873531"/>
            <a:ext cx="864096" cy="576064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map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780948"/>
              </p:ext>
            </p:extLst>
          </p:nvPr>
        </p:nvGraphicFramePr>
        <p:xfrm>
          <a:off x="2975653" y="3958363"/>
          <a:ext cx="1224135" cy="48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4021708586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4002755374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99969258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64892084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stCxn id="17" idx="3"/>
          </p:cNvCxnSpPr>
          <p:nvPr/>
        </p:nvCxnSpPr>
        <p:spPr>
          <a:xfrm>
            <a:off x="2687621" y="4161563"/>
            <a:ext cx="384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62901" y="5695788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15A2D"/>
                </a:solidFill>
              </a:rPr>
              <a:t>map phase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63419" y="4706861"/>
            <a:ext cx="480053" cy="46558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343472" y="4939653"/>
            <a:ext cx="480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823525" y="4677269"/>
            <a:ext cx="864096" cy="576064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map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96713"/>
              </p:ext>
            </p:extLst>
          </p:nvPr>
        </p:nvGraphicFramePr>
        <p:xfrm>
          <a:off x="2975653" y="4762101"/>
          <a:ext cx="1224135" cy="48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4021708586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4002755374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99969258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64892084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>
            <a:stCxn id="24" idx="3"/>
          </p:cNvCxnSpPr>
          <p:nvPr/>
        </p:nvCxnSpPr>
        <p:spPr>
          <a:xfrm>
            <a:off x="2687621" y="4965301"/>
            <a:ext cx="384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615947" y="1412777"/>
            <a:ext cx="672075" cy="37061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8" name="Rectangle 27"/>
          <p:cNvSpPr/>
          <p:nvPr/>
        </p:nvSpPr>
        <p:spPr>
          <a:xfrm>
            <a:off x="5624061" y="2161282"/>
            <a:ext cx="672075" cy="37061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9" name="Rectangle 28"/>
          <p:cNvSpPr/>
          <p:nvPr/>
        </p:nvSpPr>
        <p:spPr>
          <a:xfrm>
            <a:off x="5615947" y="2909787"/>
            <a:ext cx="672075" cy="37061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30" name="Rectangle 29"/>
          <p:cNvSpPr/>
          <p:nvPr/>
        </p:nvSpPr>
        <p:spPr>
          <a:xfrm>
            <a:off x="5615947" y="3640435"/>
            <a:ext cx="672075" cy="37061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31" name="Rectangle 30"/>
          <p:cNvSpPr/>
          <p:nvPr/>
        </p:nvSpPr>
        <p:spPr>
          <a:xfrm>
            <a:off x="7152118" y="1773700"/>
            <a:ext cx="1056117" cy="38404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32" name="Rectangle 31"/>
          <p:cNvSpPr/>
          <p:nvPr/>
        </p:nvSpPr>
        <p:spPr>
          <a:xfrm>
            <a:off x="7152118" y="3193416"/>
            <a:ext cx="1056117" cy="38404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33" name="Rectangle 32"/>
          <p:cNvSpPr/>
          <p:nvPr/>
        </p:nvSpPr>
        <p:spPr>
          <a:xfrm>
            <a:off x="8688288" y="2281392"/>
            <a:ext cx="1248139" cy="704355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320469" y="2475729"/>
            <a:ext cx="1152128" cy="2880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output</a:t>
            </a:r>
          </a:p>
        </p:txBody>
      </p:sp>
      <p:cxnSp>
        <p:nvCxnSpPr>
          <p:cNvPr id="36" name="Straight Arrow Connector 35"/>
          <p:cNvCxnSpPr>
            <a:stCxn id="27" idx="3"/>
          </p:cNvCxnSpPr>
          <p:nvPr/>
        </p:nvCxnSpPr>
        <p:spPr>
          <a:xfrm>
            <a:off x="6288022" y="1598084"/>
            <a:ext cx="768085" cy="36763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3"/>
          </p:cNvCxnSpPr>
          <p:nvPr/>
        </p:nvCxnSpPr>
        <p:spPr>
          <a:xfrm flipV="1">
            <a:off x="6296136" y="2090837"/>
            <a:ext cx="759971" cy="2557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3"/>
          </p:cNvCxnSpPr>
          <p:nvPr/>
        </p:nvCxnSpPr>
        <p:spPr>
          <a:xfrm>
            <a:off x="6288022" y="3095095"/>
            <a:ext cx="768085" cy="2438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0" idx="3"/>
          </p:cNvCxnSpPr>
          <p:nvPr/>
        </p:nvCxnSpPr>
        <p:spPr>
          <a:xfrm flipV="1">
            <a:off x="6288022" y="3495474"/>
            <a:ext cx="768085" cy="33026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1" idx="3"/>
          </p:cNvCxnSpPr>
          <p:nvPr/>
        </p:nvCxnSpPr>
        <p:spPr>
          <a:xfrm>
            <a:off x="8208235" y="1965722"/>
            <a:ext cx="480053" cy="5661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2" idx="3"/>
            <a:endCxn id="33" idx="1"/>
          </p:cNvCxnSpPr>
          <p:nvPr/>
        </p:nvCxnSpPr>
        <p:spPr>
          <a:xfrm flipV="1">
            <a:off x="8208235" y="2633570"/>
            <a:ext cx="480053" cy="7518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592959" y="1826371"/>
            <a:ext cx="67358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33" dirty="0"/>
              <a:t>merge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579803" y="3292274"/>
            <a:ext cx="67358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33" dirty="0"/>
              <a:t>merge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21151" y="2511432"/>
            <a:ext cx="67358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33" dirty="0"/>
              <a:t>merge</a:t>
            </a:r>
          </a:p>
        </p:txBody>
      </p:sp>
      <p:cxnSp>
        <p:nvCxnSpPr>
          <p:cNvPr id="61" name="Straight Arrow Connector 60"/>
          <p:cNvCxnSpPr>
            <a:endCxn id="27" idx="1"/>
          </p:cNvCxnSpPr>
          <p:nvPr/>
        </p:nvCxnSpPr>
        <p:spPr>
          <a:xfrm flipV="1">
            <a:off x="3167675" y="1598084"/>
            <a:ext cx="2448272" cy="19717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8" idx="1"/>
          </p:cNvCxnSpPr>
          <p:nvPr/>
        </p:nvCxnSpPr>
        <p:spPr>
          <a:xfrm flipV="1">
            <a:off x="3167675" y="2346590"/>
            <a:ext cx="2456387" cy="56319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29" idx="1"/>
          </p:cNvCxnSpPr>
          <p:nvPr/>
        </p:nvCxnSpPr>
        <p:spPr>
          <a:xfrm flipV="1">
            <a:off x="3167675" y="3095095"/>
            <a:ext cx="2448272" cy="8738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0" idx="1"/>
          </p:cNvCxnSpPr>
          <p:nvPr/>
        </p:nvCxnSpPr>
        <p:spPr>
          <a:xfrm flipV="1">
            <a:off x="3167675" y="3825743"/>
            <a:ext cx="2448272" cy="9363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3" idx="3"/>
            <a:endCxn id="34" idx="1"/>
          </p:cNvCxnSpPr>
          <p:nvPr/>
        </p:nvCxnSpPr>
        <p:spPr>
          <a:xfrm flipV="1">
            <a:off x="9936427" y="2619745"/>
            <a:ext cx="384043" cy="1382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cxnSpLocks/>
            <a:stCxn id="6" idx="2"/>
            <a:endCxn id="90" idx="1"/>
          </p:cNvCxnSpPr>
          <p:nvPr/>
        </p:nvCxnSpPr>
        <p:spPr>
          <a:xfrm rot="16200000" flipH="1">
            <a:off x="4598882" y="1275586"/>
            <a:ext cx="2334161" cy="43564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7944204" y="4411126"/>
            <a:ext cx="1248139" cy="419565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967279" y="5122682"/>
            <a:ext cx="1272142" cy="400931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reduce</a:t>
            </a:r>
          </a:p>
        </p:txBody>
      </p:sp>
      <p:cxnSp>
        <p:nvCxnSpPr>
          <p:cNvPr id="93" name="Curved Connector 92"/>
          <p:cNvCxnSpPr>
            <a:stCxn id="13" idx="2"/>
          </p:cNvCxnSpPr>
          <p:nvPr/>
        </p:nvCxnSpPr>
        <p:spPr>
          <a:xfrm rot="16200000" flipH="1">
            <a:off x="5087847" y="1905740"/>
            <a:ext cx="1356232" cy="435648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25" idx="0"/>
          </p:cNvCxnSpPr>
          <p:nvPr/>
        </p:nvCxnSpPr>
        <p:spPr>
          <a:xfrm rot="5400000" flipH="1" flipV="1">
            <a:off x="5619981" y="2437876"/>
            <a:ext cx="291964" cy="435648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cxnSpLocks/>
          </p:cNvCxnSpPr>
          <p:nvPr/>
        </p:nvCxnSpPr>
        <p:spPr>
          <a:xfrm>
            <a:off x="4025153" y="2281392"/>
            <a:ext cx="3919053" cy="297194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cxnSpLocks/>
            <a:stCxn id="25" idx="3"/>
          </p:cNvCxnSpPr>
          <p:nvPr/>
        </p:nvCxnSpPr>
        <p:spPr>
          <a:xfrm>
            <a:off x="4199788" y="5005941"/>
            <a:ext cx="3744418" cy="40055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92">
            <a:extLst>
              <a:ext uri="{FF2B5EF4-FFF2-40B4-BE49-F238E27FC236}">
                <a16:creationId xmlns:a16="http://schemas.microsoft.com/office/drawing/2014/main" id="{3CC3406C-F547-4DC6-A9EE-FE50AF9578A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5635553" y="2398210"/>
            <a:ext cx="260820" cy="435648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D2A3D32-945B-459B-847C-46AD3F6705AB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99788" y="4202203"/>
            <a:ext cx="3792426" cy="10946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B7FB375-5096-4FA1-B744-9111759A995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199788" y="3162028"/>
            <a:ext cx="3744418" cy="21754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0A1BE211-B412-4FB9-B236-3D99EEE4A8C1}"/>
              </a:ext>
            </a:extLst>
          </p:cNvPr>
          <p:cNvSpPr/>
          <p:nvPr/>
        </p:nvSpPr>
        <p:spPr>
          <a:xfrm>
            <a:off x="9574727" y="4474068"/>
            <a:ext cx="1152128" cy="2880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output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BE23EE6-4370-42BF-86DE-77C0226299BC}"/>
              </a:ext>
            </a:extLst>
          </p:cNvPr>
          <p:cNvCxnSpPr>
            <a:endCxn id="66" idx="1"/>
          </p:cNvCxnSpPr>
          <p:nvPr/>
        </p:nvCxnSpPr>
        <p:spPr>
          <a:xfrm flipV="1">
            <a:off x="9190685" y="4618084"/>
            <a:ext cx="384043" cy="1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A39ACB0-91B3-4CD9-8275-649AD9B0ECC2}"/>
              </a:ext>
            </a:extLst>
          </p:cNvPr>
          <p:cNvSpPr/>
          <p:nvPr/>
        </p:nvSpPr>
        <p:spPr>
          <a:xfrm>
            <a:off x="9616804" y="5179355"/>
            <a:ext cx="1152128" cy="2880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output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595C4BB-C468-456B-9707-1266C9B1CF87}"/>
              </a:ext>
            </a:extLst>
          </p:cNvPr>
          <p:cNvCxnSpPr>
            <a:endCxn id="69" idx="1"/>
          </p:cNvCxnSpPr>
          <p:nvPr/>
        </p:nvCxnSpPr>
        <p:spPr>
          <a:xfrm flipV="1">
            <a:off x="9232762" y="5323371"/>
            <a:ext cx="384043" cy="1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30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7" grpId="0"/>
      <p:bldP spid="58" grpId="0"/>
      <p:bldP spid="59" grpId="0"/>
      <p:bldP spid="90" grpId="0" animBg="1"/>
      <p:bldP spid="91" grpId="0" animBg="1"/>
      <p:bldP spid="66" grpId="0" animBg="1"/>
      <p:bldP spid="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360" y="2453225"/>
            <a:ext cx="7701280" cy="19515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Map-Reduce Internals</a:t>
            </a:r>
            <a:br>
              <a:rPr lang="en-US" sz="4800" dirty="0"/>
            </a:br>
            <a:r>
              <a:rPr lang="en-US" sz="4800" dirty="0"/>
              <a:t> </a:t>
            </a:r>
            <a:br>
              <a:rPr lang="en-US" sz="4800" dirty="0"/>
            </a:br>
            <a:r>
              <a:rPr lang="en-US" sz="4800" dirty="0"/>
              <a:t>Additional Details</a:t>
            </a:r>
          </a:p>
        </p:txBody>
      </p:sp>
    </p:spTree>
    <p:extLst>
      <p:ext uri="{BB962C8B-B14F-4D97-AF65-F5344CB8AC3E}">
        <p14:creationId xmlns:p14="http://schemas.microsoft.com/office/powerpoint/2010/main" val="272589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3048</TotalTime>
  <Words>920</Words>
  <Application>Microsoft Office PowerPoint</Application>
  <PresentationFormat>Widescreen</PresentationFormat>
  <Paragraphs>327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Adobe Caslon Pro</vt:lpstr>
      <vt:lpstr>Arial</vt:lpstr>
      <vt:lpstr>Arial Body</vt:lpstr>
      <vt:lpstr>Arial Narrow</vt:lpstr>
      <vt:lpstr>Bell MT</vt:lpstr>
      <vt:lpstr>Calibri</vt:lpstr>
      <vt:lpstr>Cambria Math</vt:lpstr>
      <vt:lpstr>Century Schoolbook</vt:lpstr>
      <vt:lpstr>Comic Sans MS</vt:lpstr>
      <vt:lpstr>Courier New</vt:lpstr>
      <vt:lpstr>Wingdings</vt:lpstr>
      <vt:lpstr>Office Theme</vt:lpstr>
      <vt:lpstr>Big Data Processing</vt:lpstr>
      <vt:lpstr>Programming on Hadoop  Map-reduce Model</vt:lpstr>
      <vt:lpstr>MapReduce: Reduce Step</vt:lpstr>
      <vt:lpstr>Map-reduce: Word Count</vt:lpstr>
      <vt:lpstr>Word Count Using MapReduce: Pseudocode</vt:lpstr>
      <vt:lpstr>Map-reduce System: Inside Look</vt:lpstr>
      <vt:lpstr>Shuffle and Sort: the map side</vt:lpstr>
      <vt:lpstr>Shuffle and Sort: the reduce side</vt:lpstr>
      <vt:lpstr>Map-Reduce Internals   Additional Details</vt:lpstr>
      <vt:lpstr>What Map-Reduce Framework Does for You?</vt:lpstr>
      <vt:lpstr>Data Flow</vt:lpstr>
      <vt:lpstr>Coordination by Master</vt:lpstr>
      <vt:lpstr>Dealing with Failures</vt:lpstr>
      <vt:lpstr>Dealing with Failures</vt:lpstr>
      <vt:lpstr>Dealing with Failures</vt:lpstr>
      <vt:lpstr>How many Map and Reduce jobs?</vt:lpstr>
      <vt:lpstr>   Map-Reduce Algorithm Design </vt:lpstr>
      <vt:lpstr>        Problems Suitable for Map-reduce         </vt:lpstr>
      <vt:lpstr>Problems NOT Suitable for Map-reduce</vt:lpstr>
      <vt:lpstr>Map-Reduce Algorithm Template</vt:lpstr>
      <vt:lpstr>Mapreduce Types</vt:lpstr>
      <vt:lpstr>Mapreduce Types</vt:lpstr>
      <vt:lpstr> Problems</vt:lpstr>
      <vt:lpstr>Matrix Vector Product: Map-reduce Algorithm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Processing</dc:title>
  <dc:creator>jiaul paik</dc:creator>
  <cp:lastModifiedBy>User</cp:lastModifiedBy>
  <cp:revision>615</cp:revision>
  <dcterms:created xsi:type="dcterms:W3CDTF">2020-05-13T23:12:08Z</dcterms:created>
  <dcterms:modified xsi:type="dcterms:W3CDTF">2024-02-07T05:29:44Z</dcterms:modified>
</cp:coreProperties>
</file>