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33" autoAdjust="0"/>
    <p:restoredTop sz="94607" autoAdjust="0"/>
  </p:normalViewPr>
  <p:slideViewPr>
    <p:cSldViewPr>
      <p:cViewPr varScale="1">
        <p:scale>
          <a:sx n="75" d="100"/>
          <a:sy n="75" d="100"/>
        </p:scale>
        <p:origin x="1589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1760FD-0819-9846-B845-0EFF621F5B81}" type="slidenum">
              <a:rPr lang="es-ES" altLang="en-US" smtClean="0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983328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AB89B1-8D87-464B-8D32-D37B6729C34D}" type="slidenum">
              <a:rPr lang="es-ES" altLang="en-US" smtClean="0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4106922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AB89B1-8D87-464B-8D32-D37B6729C34D}" type="slidenum">
              <a:rPr lang="es-ES" altLang="en-US" smtClean="0"/>
              <a:pPr>
                <a:defRPr/>
              </a:pPr>
              <a:t>‹#›</a:t>
            </a:fld>
            <a:endParaRPr lang="es-ES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380398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AB89B1-8D87-464B-8D32-D37B6729C34D}" type="slidenum">
              <a:rPr lang="es-ES" altLang="en-US" smtClean="0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4787941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AB89B1-8D87-464B-8D32-D37B6729C34D}" type="slidenum">
              <a:rPr lang="es-ES" altLang="en-US" smtClean="0"/>
              <a:pPr>
                <a:defRPr/>
              </a:pPr>
              <a:t>‹#›</a:t>
            </a:fld>
            <a:endParaRPr lang="es-ES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318014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AB89B1-8D87-464B-8D32-D37B6729C34D}" type="slidenum">
              <a:rPr lang="es-ES" altLang="en-US" smtClean="0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2046927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8DFFBA-F216-9D42-BB94-385C88771596}" type="slidenum">
              <a:rPr lang="es-ES" altLang="en-US" smtClean="0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6247690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5236D7-ED9E-A747-B0F1-19C7F1CE7E84}" type="slidenum">
              <a:rPr lang="es-ES" altLang="en-US" smtClean="0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779038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29E839-EFA4-8A49-A914-F517984DCF01}" type="slidenum">
              <a:rPr lang="es-ES" altLang="en-US" smtClean="0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541200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C1EB9E-E6A1-B348-8DDB-E0BF61957D0D}" type="slidenum">
              <a:rPr lang="es-ES" altLang="en-US" smtClean="0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751296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B156DE-8438-1844-A0BF-6B6214DB42B7}" type="slidenum">
              <a:rPr lang="es-ES" altLang="en-US" smtClean="0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619829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2C6519-7786-6D4B-8A7C-CCD7FB2670C2}" type="slidenum">
              <a:rPr lang="es-ES" altLang="en-US" smtClean="0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552602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027D10-452E-1D4C-8655-B21EB61C840C}" type="slidenum">
              <a:rPr lang="es-ES" altLang="en-US" smtClean="0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499867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84CAE5-46CA-7B43-81F0-D92B99442C0B}" type="slidenum">
              <a:rPr lang="es-ES" altLang="en-US" smtClean="0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74814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548F03-5F63-3F4F-A2A4-0EE26E339F92}" type="slidenum">
              <a:rPr lang="es-ES" altLang="en-US" smtClean="0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675876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F569CB-0907-FC44-99E8-3058337CD73A}" type="slidenum">
              <a:rPr lang="es-ES" altLang="en-US" smtClean="0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019997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EDAB89B1-8D87-464B-8D32-D37B6729C34D}" type="slidenum">
              <a:rPr lang="es-ES" altLang="en-US" smtClean="0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735048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8" name="Rectangle 150">
            <a:extLst>
              <a:ext uri="{FF2B5EF4-FFF2-40B4-BE49-F238E27FC236}">
                <a16:creationId xmlns:a16="http://schemas.microsoft.com/office/drawing/2014/main" id="{B99A0EF4-5DDD-47D2-9805-29EA9CE2F98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347864" y="2276872"/>
            <a:ext cx="5689327" cy="1007194"/>
          </a:xfrm>
        </p:spPr>
        <p:txBody>
          <a:bodyPr anchor="ctr"/>
          <a:lstStyle/>
          <a:p>
            <a:pPr algn="l" eaLnBrk="1" hangingPunct="1">
              <a:defRPr/>
            </a:pPr>
            <a:r>
              <a:rPr lang="es-UY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A Project report </a:t>
            </a:r>
            <a:r>
              <a:rPr lang="es-UY" altLang="en-US" sz="2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on</a:t>
            </a:r>
            <a:br>
              <a:rPr lang="es-UY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</a:b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E-Commerce Website</a:t>
            </a:r>
            <a:br>
              <a:rPr lang="en-IN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</a:br>
            <a:endParaRPr lang="es-ES" alt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2051" name="Rectangle 165">
            <a:extLst>
              <a:ext uri="{FF2B5EF4-FFF2-40B4-BE49-F238E27FC236}">
                <a16:creationId xmlns:a16="http://schemas.microsoft.com/office/drawing/2014/main" id="{6645E245-5392-6645-ADD9-29BF22E807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4149725"/>
            <a:ext cx="374332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N" altLang="en-US" sz="1800" b="1" dirty="0">
                <a:solidFill>
                  <a:srgbClr val="5F5F5F"/>
                </a:solidFill>
              </a:rPr>
              <a:t>Created By : Soham Manjrekar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IN" altLang="en-US" sz="1800" b="1" dirty="0">
              <a:solidFill>
                <a:schemeClr val="tx2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s-ES" altLang="en-US" sz="2000" b="1" dirty="0">
              <a:solidFill>
                <a:srgbClr val="5F5F5F"/>
              </a:solidFill>
            </a:endParaRPr>
          </a:p>
        </p:txBody>
      </p:sp>
      <p:sp>
        <p:nvSpPr>
          <p:cNvPr id="2052" name="Rectangle 166">
            <a:extLst>
              <a:ext uri="{FF2B5EF4-FFF2-40B4-BE49-F238E27FC236}">
                <a16:creationId xmlns:a16="http://schemas.microsoft.com/office/drawing/2014/main" id="{DE18ABB8-CDC9-1D44-B429-C0EE8A091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672" y="579583"/>
            <a:ext cx="432117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UY" altLang="en-US" sz="4000" dirty="0">
                <a:solidFill>
                  <a:srgbClr val="5F5F5F"/>
                </a:solidFill>
              </a:rPr>
              <a:t>       </a:t>
            </a:r>
            <a:r>
              <a:rPr lang="es-UY" altLang="en-US" sz="2400" b="1" dirty="0">
                <a:solidFill>
                  <a:srgbClr val="5F5F5F"/>
                </a:solidFill>
              </a:rPr>
              <a:t>Sneaker World</a:t>
            </a:r>
            <a:endParaRPr lang="es-ES" altLang="en-US" sz="4000" b="1" dirty="0">
              <a:solidFill>
                <a:srgbClr val="5F5F5F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E616A9-FBA8-D901-A80B-95A605E386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41627">
            <a:off x="1111013" y="267638"/>
            <a:ext cx="1571714" cy="801067"/>
          </a:xfrm>
          <a:prstGeom prst="rect">
            <a:avLst/>
          </a:prstGeom>
          <a:effectLst>
            <a:glow rad="76200">
              <a:schemeClr val="accent1"/>
            </a:glo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4C007E95-D024-0E42-96C1-C783302238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IN" altLang="en-US" sz="1800" b="1"/>
              <a:t>Order Confirmation:</a:t>
            </a:r>
          </a:p>
        </p:txBody>
      </p:sp>
      <p:sp>
        <p:nvSpPr>
          <p:cNvPr id="11268" name="TextBox 4">
            <a:extLst>
              <a:ext uri="{FF2B5EF4-FFF2-40B4-BE49-F238E27FC236}">
                <a16:creationId xmlns:a16="http://schemas.microsoft.com/office/drawing/2014/main" id="{BDF4FB0A-8F03-AE40-87BD-EDD0D87DB16A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467544" y="1258600"/>
            <a:ext cx="76332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IN" altLang="en-US" dirty="0"/>
              <a:t>The following confirmation screen will appear once the payment is done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E8BFED-BF8C-649C-CB80-DEA7143D46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00" t="23351" r="32675"/>
          <a:stretch/>
        </p:blipFill>
        <p:spPr>
          <a:xfrm>
            <a:off x="5722167" y="1797330"/>
            <a:ext cx="3312368" cy="39351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9010F1-68E8-669C-035C-0A32D0A70D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32" y="1797330"/>
            <a:ext cx="5472608" cy="3669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FC7BEACA-374B-CB42-B3EF-C7699CD873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333375"/>
            <a:ext cx="8229600" cy="981075"/>
          </a:xfrm>
        </p:spPr>
        <p:txBody>
          <a:bodyPr>
            <a:normAutofit fontScale="90000"/>
          </a:bodyPr>
          <a:lstStyle/>
          <a:p>
            <a:pPr eaLnBrk="1" hangingPunct="1"/>
            <a:br>
              <a:rPr lang="en-US" altLang="en-US" sz="3600" b="1"/>
            </a:br>
            <a:r>
              <a:rPr lang="en-US" altLang="en-US" sz="3600" b="1"/>
              <a:t>Features of the Project:</a:t>
            </a:r>
            <a:br>
              <a:rPr lang="en-IN" altLang="en-US"/>
            </a:b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id="{F48FF946-6053-42C2-8D2C-2C8615B123C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1800" dirty="0"/>
              <a:t>User Registration</a:t>
            </a:r>
            <a:endParaRPr lang="en-IN" sz="1800" dirty="0"/>
          </a:p>
          <a:p>
            <a:pPr eaLnBrk="1" hangingPunct="1">
              <a:defRPr/>
            </a:pPr>
            <a:r>
              <a:rPr lang="en-US" sz="1800" dirty="0"/>
              <a:t>User login system</a:t>
            </a:r>
            <a:endParaRPr lang="en-IN" sz="1800" dirty="0"/>
          </a:p>
          <a:p>
            <a:pPr eaLnBrk="1" hangingPunct="1">
              <a:defRPr/>
            </a:pPr>
            <a:r>
              <a:rPr lang="en-US" sz="1800" dirty="0"/>
              <a:t>Change password</a:t>
            </a:r>
            <a:endParaRPr lang="en-IN" sz="1800" dirty="0"/>
          </a:p>
          <a:p>
            <a:pPr eaLnBrk="1" hangingPunct="1">
              <a:defRPr/>
            </a:pPr>
            <a:r>
              <a:rPr lang="en-US" sz="1800" dirty="0"/>
              <a:t>Forgot password</a:t>
            </a:r>
            <a:endParaRPr lang="en-IN" sz="1800" dirty="0"/>
          </a:p>
          <a:p>
            <a:pPr eaLnBrk="1" hangingPunct="1">
              <a:defRPr/>
            </a:pPr>
            <a:r>
              <a:rPr lang="en-US" sz="1800" dirty="0"/>
              <a:t>Profile management 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1800" dirty="0"/>
              <a:t>     system</a:t>
            </a:r>
            <a:endParaRPr lang="en-IN" sz="1800" dirty="0"/>
          </a:p>
          <a:p>
            <a:pPr eaLnBrk="1" hangingPunct="1">
              <a:defRPr/>
            </a:pPr>
            <a:r>
              <a:rPr lang="en-US" sz="1800" dirty="0"/>
              <a:t>Shopping cart</a:t>
            </a:r>
            <a:endParaRPr lang="en-IN" sz="1800" dirty="0"/>
          </a:p>
          <a:p>
            <a:pPr eaLnBrk="1" hangingPunct="1">
              <a:defRPr/>
            </a:pPr>
            <a:r>
              <a:rPr lang="en-US" sz="1800" dirty="0"/>
              <a:t>Wishlist</a:t>
            </a:r>
            <a:endParaRPr lang="en-IN" sz="1800" dirty="0"/>
          </a:p>
          <a:p>
            <a:pPr eaLnBrk="1" hangingPunct="1">
              <a:defRPr/>
            </a:pPr>
            <a:r>
              <a:rPr lang="en-US" sz="1800" dirty="0"/>
              <a:t>Order History</a:t>
            </a:r>
            <a:endParaRPr lang="en-IN" sz="1800" dirty="0"/>
          </a:p>
          <a:p>
            <a:pPr eaLnBrk="1" hangingPunct="1">
              <a:defRPr/>
            </a:pPr>
            <a:endParaRPr lang="en-US" altLang="en-US" dirty="0"/>
          </a:p>
        </p:txBody>
      </p:sp>
      <p:pic>
        <p:nvPicPr>
          <p:cNvPr id="3076" name="Picture 1">
            <a:extLst>
              <a:ext uri="{FF2B5EF4-FFF2-40B4-BE49-F238E27FC236}">
                <a16:creationId xmlns:a16="http://schemas.microsoft.com/office/drawing/2014/main" id="{3ABA0C35-75E1-CC47-B931-E9FCBB4657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419475" y="1972816"/>
            <a:ext cx="5619750" cy="3155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16CEC91F-DDBC-634F-A587-06F7D21CE3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1638" y="241300"/>
            <a:ext cx="8229600" cy="981075"/>
          </a:xfrm>
        </p:spPr>
        <p:txBody>
          <a:bodyPr/>
          <a:lstStyle/>
          <a:p>
            <a:pPr eaLnBrk="1" hangingPunct="1"/>
            <a:r>
              <a:rPr lang="en-US" altLang="en-US" sz="3600" b="1"/>
              <a:t>Software Required (Any-one):</a:t>
            </a:r>
            <a:endParaRPr lang="en-US" altLang="en-US" sz="3600">
              <a:solidFill>
                <a:schemeClr val="tx1"/>
              </a:solidFill>
            </a:endParaRPr>
          </a:p>
        </p:txBody>
      </p:sp>
      <p:sp>
        <p:nvSpPr>
          <p:cNvPr id="139267" name="Rectangle 3">
            <a:extLst>
              <a:ext uri="{FF2B5EF4-FFF2-40B4-BE49-F238E27FC236}">
                <a16:creationId xmlns:a16="http://schemas.microsoft.com/office/drawing/2014/main" id="{BC1AC42D-B521-42B3-AD78-EBF6C6F73CD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9750" y="1727200"/>
            <a:ext cx="3178175" cy="2592388"/>
          </a:xfrm>
        </p:spPr>
        <p:txBody>
          <a:bodyPr/>
          <a:lstStyle/>
          <a:p>
            <a:pPr eaLnBrk="1" hangingPunct="1">
              <a:defRPr/>
            </a:pPr>
            <a:r>
              <a:rPr lang="en-US" sz="1800" dirty="0"/>
              <a:t>LAMP Stack</a:t>
            </a:r>
            <a:endParaRPr lang="en-IN" sz="1800" dirty="0"/>
          </a:p>
          <a:p>
            <a:pPr eaLnBrk="1" hangingPunct="1">
              <a:defRPr/>
            </a:pPr>
            <a:r>
              <a:rPr lang="en-US" sz="1800" dirty="0"/>
              <a:t>XAMPP Server</a:t>
            </a:r>
            <a:endParaRPr lang="en-IN" sz="1800" dirty="0"/>
          </a:p>
          <a:p>
            <a:pPr eaLnBrk="1" hangingPunct="1">
              <a:defRPr/>
            </a:pPr>
            <a:r>
              <a:rPr lang="en-US" sz="1800" dirty="0"/>
              <a:t>MAMP Server</a:t>
            </a:r>
            <a:endParaRPr lang="en-IN" sz="1800" dirty="0"/>
          </a:p>
          <a:p>
            <a:pPr eaLnBrk="1" hangingPunct="1">
              <a:defRPr/>
            </a:pPr>
            <a:r>
              <a:rPr lang="en-US" sz="1800" dirty="0"/>
              <a:t>WAMP Server</a:t>
            </a:r>
          </a:p>
          <a:p>
            <a:pPr eaLnBrk="1" hangingPunct="1">
              <a:defRPr/>
            </a:pPr>
            <a:endParaRPr lang="en-US" sz="1800" dirty="0"/>
          </a:p>
          <a:p>
            <a:pPr marL="0" indent="0" eaLnBrk="1" hangingPunct="1">
              <a:buFontTx/>
              <a:buNone/>
              <a:defRPr/>
            </a:pPr>
            <a:endParaRPr lang="en-IN" sz="1800" dirty="0"/>
          </a:p>
          <a:p>
            <a:pPr eaLnBrk="1" hangingPunct="1">
              <a:defRPr/>
            </a:pPr>
            <a:endParaRPr lang="en-US" altLang="en-US" dirty="0"/>
          </a:p>
        </p:txBody>
      </p:sp>
      <p:pic>
        <p:nvPicPr>
          <p:cNvPr id="4100" name="Picture 7" descr="Image result for lamp stack logo">
            <a:extLst>
              <a:ext uri="{FF2B5EF4-FFF2-40B4-BE49-F238E27FC236}">
                <a16:creationId xmlns:a16="http://schemas.microsoft.com/office/drawing/2014/main" id="{47FA684D-E7C7-C049-B485-C2A14E6AE9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9400" y="1747838"/>
            <a:ext cx="1336675" cy="76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15" descr="Image result for XAmpp server logo png">
            <a:extLst>
              <a:ext uri="{FF2B5EF4-FFF2-40B4-BE49-F238E27FC236}">
                <a16:creationId xmlns:a16="http://schemas.microsoft.com/office/drawing/2014/main" id="{6718459B-58E1-6B45-A733-197355686F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838" y="3429000"/>
            <a:ext cx="2205037" cy="123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17" descr="Image result for MAMP Server logo png">
            <a:extLst>
              <a:ext uri="{FF2B5EF4-FFF2-40B4-BE49-F238E27FC236}">
                <a16:creationId xmlns:a16="http://schemas.microsoft.com/office/drawing/2014/main" id="{D9AFD9BE-FE55-F040-8184-6A3ACAA032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0675" y="1581150"/>
            <a:ext cx="1096963" cy="1093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Picture 19" descr="Image result for WAMP Server logo png">
            <a:extLst>
              <a:ext uri="{FF2B5EF4-FFF2-40B4-BE49-F238E27FC236}">
                <a16:creationId xmlns:a16="http://schemas.microsoft.com/office/drawing/2014/main" id="{4AD5EA86-2011-6247-88D4-AC0D733093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0675" y="3476625"/>
            <a:ext cx="1096963" cy="1093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877A0B02-6644-0E40-850A-17BD1D06B4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115888"/>
            <a:ext cx="8229600" cy="981075"/>
          </a:xfrm>
        </p:spPr>
        <p:txBody>
          <a:bodyPr/>
          <a:lstStyle/>
          <a:p>
            <a:pPr eaLnBrk="1" hangingPunct="1"/>
            <a:r>
              <a:rPr lang="en-US" altLang="en-US" sz="3600" b="1"/>
              <a:t>Features of Admin:</a:t>
            </a:r>
            <a:endParaRPr lang="en-US" altLang="en-US" sz="3600">
              <a:solidFill>
                <a:schemeClr val="tx1"/>
              </a:solidFill>
            </a:endParaRP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F1643994-9432-124C-9904-CBAD1E22324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5288" y="1268413"/>
            <a:ext cx="8589962" cy="182880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 sz="1800"/>
              <a:t>Functionality to add and delete products</a:t>
            </a:r>
            <a:endParaRPr lang="en-IN" altLang="en-US" sz="1800"/>
          </a:p>
          <a:p>
            <a:pPr eaLnBrk="1" hangingPunct="1"/>
            <a:r>
              <a:rPr lang="en-US" altLang="en-US" sz="1800"/>
              <a:t>Display product statistics and stock.</a:t>
            </a:r>
            <a:endParaRPr lang="en-IN" altLang="en-US" sz="1800"/>
          </a:p>
          <a:p>
            <a:pPr eaLnBrk="1" hangingPunct="1"/>
            <a:r>
              <a:rPr lang="en-US" altLang="en-US" sz="1800"/>
              <a:t>Query, display and delete all users that signed up on the website.</a:t>
            </a:r>
            <a:endParaRPr lang="en-IN" altLang="en-US" sz="1800"/>
          </a:p>
          <a:p>
            <a:pPr eaLnBrk="1" hangingPunct="1"/>
            <a:r>
              <a:rPr lang="en-US" altLang="en-US" sz="1800"/>
              <a:t>Admin can edit his/her own profile's email address and password.</a:t>
            </a:r>
            <a:endParaRPr lang="en-IN" altLang="en-US" sz="1800"/>
          </a:p>
          <a:p>
            <a:pPr eaLnBrk="1" hangingPunct="1"/>
            <a:r>
              <a:rPr lang="en-US" altLang="en-US" sz="1800"/>
              <a:t>Logout of the current session.</a:t>
            </a:r>
            <a:endParaRPr lang="en-IN" altLang="en-US" sz="1800"/>
          </a:p>
        </p:txBody>
      </p:sp>
      <p:pic>
        <p:nvPicPr>
          <p:cNvPr id="5124" name="Picture 1">
            <a:extLst>
              <a:ext uri="{FF2B5EF4-FFF2-40B4-BE49-F238E27FC236}">
                <a16:creationId xmlns:a16="http://schemas.microsoft.com/office/drawing/2014/main" id="{E4B3D29A-E5CD-DE4A-A79A-D3171EB8F2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109893"/>
            <a:ext cx="5976664" cy="2933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80C41C37-D7BB-D14B-B0CE-076CCCD9E5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603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3600" b="1"/>
              <a:t>Features of User:</a:t>
            </a:r>
            <a:endParaRPr lang="en-IN" altLang="en-US" sz="3600"/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6F7C02F3-589E-7243-A641-01565F24DEE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82700"/>
            <a:ext cx="4402138" cy="1685925"/>
          </a:xfrm>
        </p:spPr>
        <p:txBody>
          <a:bodyPr>
            <a:normAutofit fontScale="62500" lnSpcReduction="20000"/>
          </a:bodyPr>
          <a:lstStyle/>
          <a:p>
            <a:pPr eaLnBrk="1" hangingPunct="1"/>
            <a:r>
              <a:rPr lang="en-US" altLang="en-US" sz="1800"/>
              <a:t>Signing up for a user account</a:t>
            </a:r>
            <a:endParaRPr lang="en-IN" altLang="en-US" sz="1800"/>
          </a:p>
          <a:p>
            <a:pPr eaLnBrk="1" hangingPunct="1"/>
            <a:r>
              <a:rPr lang="en-US" altLang="en-US" sz="1800"/>
              <a:t>Change e-mail id and password</a:t>
            </a:r>
            <a:endParaRPr lang="en-IN" altLang="en-US" sz="1800"/>
          </a:p>
          <a:p>
            <a:pPr eaLnBrk="1" hangingPunct="1"/>
            <a:r>
              <a:rPr lang="en-US" altLang="en-US" sz="1800"/>
              <a:t>Add items to a cart/basket prior to purchasing</a:t>
            </a:r>
            <a:endParaRPr lang="en-IN" altLang="en-US" sz="1800"/>
          </a:p>
          <a:p>
            <a:pPr eaLnBrk="1" hangingPunct="1"/>
            <a:r>
              <a:rPr lang="en-US" altLang="en-US" sz="1800"/>
              <a:t>Generating invoice of all items and printing them in pdf form</a:t>
            </a:r>
            <a:endParaRPr lang="en-IN" altLang="en-US" sz="1800"/>
          </a:p>
          <a:p>
            <a:pPr eaLnBrk="1" hangingPunct="1"/>
            <a:r>
              <a:rPr lang="en-US" altLang="en-US" sz="1800"/>
              <a:t>Purchasing items and delivering them to a specific address</a:t>
            </a:r>
            <a:endParaRPr lang="en-IN" altLang="en-US" sz="1800"/>
          </a:p>
          <a:p>
            <a:pPr eaLnBrk="1" hangingPunct="1"/>
            <a:endParaRPr lang="en-IN" altLang="en-US"/>
          </a:p>
        </p:txBody>
      </p:sp>
      <p:pic>
        <p:nvPicPr>
          <p:cNvPr id="6148" name="Picture 3">
            <a:extLst>
              <a:ext uri="{FF2B5EF4-FFF2-40B4-BE49-F238E27FC236}">
                <a16:creationId xmlns:a16="http://schemas.microsoft.com/office/drawing/2014/main" id="{DA894EC7-6195-6245-B923-080749B85A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77" t="24970" r="18075" b="11094"/>
          <a:stretch/>
        </p:blipFill>
        <p:spPr bwMode="auto">
          <a:xfrm>
            <a:off x="4750490" y="548680"/>
            <a:ext cx="4033142" cy="3741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4">
            <a:extLst>
              <a:ext uri="{FF2B5EF4-FFF2-40B4-BE49-F238E27FC236}">
                <a16:creationId xmlns:a16="http://schemas.microsoft.com/office/drawing/2014/main" id="{1CD6A49D-9B67-FB4D-8A52-1F2B399378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17" b="10197"/>
          <a:stretch/>
        </p:blipFill>
        <p:spPr bwMode="auto">
          <a:xfrm>
            <a:off x="611560" y="4289970"/>
            <a:ext cx="8172072" cy="2407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E33B07B3-5376-C841-A627-8720D9861A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b="1"/>
              <a:t>Functional Requirements</a:t>
            </a:r>
            <a:endParaRPr lang="en-IN" altLang="en-US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D2217-51E5-4EDA-9C79-AE43569EA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4525962"/>
          </a:xfrm>
        </p:spPr>
        <p:txBody>
          <a:bodyPr/>
          <a:lstStyle/>
          <a:p>
            <a:pPr eaLnBrk="1" hangingPunct="1">
              <a:defRPr/>
            </a:pPr>
            <a:r>
              <a:rPr lang="en-US" sz="1800" dirty="0"/>
              <a:t>Registration</a:t>
            </a:r>
            <a:endParaRPr lang="en-IN" sz="1800" dirty="0"/>
          </a:p>
          <a:p>
            <a:pPr eaLnBrk="1" hangingPunct="1">
              <a:defRPr/>
            </a:pPr>
            <a:r>
              <a:rPr lang="en-US" sz="1800" dirty="0"/>
              <a:t>Login</a:t>
            </a:r>
            <a:endParaRPr lang="en-IN" sz="1800" dirty="0"/>
          </a:p>
          <a:p>
            <a:pPr eaLnBrk="1" hangingPunct="1">
              <a:defRPr/>
            </a:pPr>
            <a:r>
              <a:rPr lang="en-US" sz="1800" dirty="0"/>
              <a:t>Changes to Cart</a:t>
            </a:r>
            <a:endParaRPr lang="en-IN" sz="1800" dirty="0"/>
          </a:p>
          <a:p>
            <a:pPr eaLnBrk="1" hangingPunct="1">
              <a:defRPr/>
            </a:pPr>
            <a:r>
              <a:rPr lang="en-US" sz="1800" dirty="0"/>
              <a:t>Payment</a:t>
            </a:r>
            <a:endParaRPr lang="en-IN" sz="1800" dirty="0"/>
          </a:p>
          <a:p>
            <a:pPr eaLnBrk="1" hangingPunct="1">
              <a:defRPr/>
            </a:pPr>
            <a:r>
              <a:rPr lang="en-US" sz="1800" dirty="0"/>
              <a:t>Logout</a:t>
            </a:r>
            <a:endParaRPr lang="en-IN" sz="1800" dirty="0"/>
          </a:p>
          <a:p>
            <a:pPr eaLnBrk="1" hangingPunct="1">
              <a:defRPr/>
            </a:pPr>
            <a:r>
              <a:rPr lang="en-US" sz="1800" dirty="0"/>
              <a:t>Report Generation</a:t>
            </a:r>
            <a:endParaRPr lang="en-IN" sz="1800" dirty="0"/>
          </a:p>
          <a:p>
            <a:pPr eaLnBrk="1" hangingPunct="1">
              <a:defRPr/>
            </a:pPr>
            <a:r>
              <a:rPr lang="en-US" sz="1800" dirty="0"/>
              <a:t>Review</a:t>
            </a:r>
            <a:endParaRPr lang="en-IN" sz="1800" dirty="0"/>
          </a:p>
          <a:p>
            <a:pPr eaLnBrk="1" hangingPunct="1">
              <a:defRPr/>
            </a:pPr>
            <a:r>
              <a:rPr lang="en-US" sz="1800" dirty="0"/>
              <a:t>Orders</a:t>
            </a:r>
            <a:endParaRPr lang="en-IN" sz="1800" dirty="0"/>
          </a:p>
          <a:p>
            <a:pPr marL="0" indent="0" eaLnBrk="1" hangingPunct="1">
              <a:buFontTx/>
              <a:buNone/>
              <a:defRPr/>
            </a:pPr>
            <a:endParaRPr lang="en-IN" sz="1800" dirty="0"/>
          </a:p>
        </p:txBody>
      </p:sp>
      <p:pic>
        <p:nvPicPr>
          <p:cNvPr id="7172" name="Picture 3">
            <a:extLst>
              <a:ext uri="{FF2B5EF4-FFF2-40B4-BE49-F238E27FC236}">
                <a16:creationId xmlns:a16="http://schemas.microsoft.com/office/drawing/2014/main" id="{2A491121-68A9-214D-A8C6-053695470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64" t="583" r="2419"/>
          <a:stretch>
            <a:fillRect/>
          </a:stretch>
        </p:blipFill>
        <p:spPr bwMode="auto">
          <a:xfrm>
            <a:off x="3059113" y="1466850"/>
            <a:ext cx="5834062" cy="435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197AE8EE-823E-D24B-882B-659B013356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599" y="609600"/>
            <a:ext cx="8077201" cy="1320800"/>
          </a:xfrm>
        </p:spPr>
        <p:txBody>
          <a:bodyPr/>
          <a:lstStyle/>
          <a:p>
            <a:pPr eaLnBrk="1" hangingPunct="1"/>
            <a:r>
              <a:rPr lang="en-US" altLang="en-US" sz="3600" b="1" dirty="0"/>
              <a:t>Non-functional requirements:</a:t>
            </a:r>
            <a:endParaRPr lang="en-IN" alt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0F20A-6ECF-422C-AD91-C1E7579CF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 numCol="2"/>
          <a:lstStyle/>
          <a:p>
            <a:pPr eaLnBrk="1" hangingPunct="1">
              <a:defRPr/>
            </a:pPr>
            <a:r>
              <a:rPr lang="en-US" sz="1800" dirty="0"/>
              <a:t>Secure access of confidential data      (customer details)</a:t>
            </a:r>
            <a:endParaRPr lang="en-IN" sz="1800" dirty="0"/>
          </a:p>
          <a:p>
            <a:pPr eaLnBrk="1" hangingPunct="1">
              <a:defRPr/>
            </a:pPr>
            <a:r>
              <a:rPr lang="en-US" sz="1800" dirty="0"/>
              <a:t>24 x 7 availability</a:t>
            </a:r>
            <a:endParaRPr lang="en-IN" sz="1800" dirty="0"/>
          </a:p>
          <a:p>
            <a:pPr eaLnBrk="1" hangingPunct="1">
              <a:defRPr/>
            </a:pPr>
            <a:r>
              <a:rPr lang="en-US" sz="1800" dirty="0"/>
              <a:t>Better component design to get better performance at peak time.</a:t>
            </a:r>
            <a:endParaRPr lang="en-IN" sz="1800" dirty="0"/>
          </a:p>
          <a:p>
            <a:pPr eaLnBrk="1" hangingPunct="1">
              <a:defRPr/>
            </a:pPr>
            <a:r>
              <a:rPr lang="en-US" sz="1800" dirty="0"/>
              <a:t>Flexible service-based architecture will be highly desirable for future extension.</a:t>
            </a:r>
          </a:p>
          <a:p>
            <a:pPr eaLnBrk="1" hangingPunct="1">
              <a:defRPr/>
            </a:pPr>
            <a:endParaRPr lang="en-US" sz="1800" dirty="0"/>
          </a:p>
          <a:p>
            <a:pPr eaLnBrk="1" hangingPunct="1">
              <a:defRPr/>
            </a:pPr>
            <a:endParaRPr lang="en-US" sz="1800" dirty="0"/>
          </a:p>
          <a:p>
            <a:pPr eaLnBrk="1" hangingPunct="1">
              <a:defRPr/>
            </a:pPr>
            <a:endParaRPr lang="en-US" sz="1800" dirty="0"/>
          </a:p>
          <a:p>
            <a:pPr eaLnBrk="1" hangingPunct="1">
              <a:defRPr/>
            </a:pPr>
            <a:endParaRPr lang="en-US" sz="1800" dirty="0"/>
          </a:p>
          <a:p>
            <a:pPr eaLnBrk="1" hangingPunct="1">
              <a:defRPr/>
            </a:pPr>
            <a:endParaRPr lang="en-US" sz="1800" dirty="0"/>
          </a:p>
          <a:p>
            <a:pPr eaLnBrk="1" hangingPunct="1">
              <a:defRPr/>
            </a:pPr>
            <a:endParaRPr lang="en-IN" sz="1800" dirty="0"/>
          </a:p>
          <a:p>
            <a:pPr eaLnBrk="1" hangingPunct="1">
              <a:defRPr/>
            </a:pPr>
            <a:r>
              <a:rPr lang="en-US" sz="1800" dirty="0"/>
              <a:t>Various other non-functional requirements include:</a:t>
            </a:r>
            <a:endParaRPr lang="en-IN" sz="1800" dirty="0"/>
          </a:p>
          <a:p>
            <a:pPr marL="685800" lvl="1" eaLnBrk="1" hangingPunct="1">
              <a:defRPr/>
            </a:pPr>
            <a:r>
              <a:rPr lang="en-US" sz="1400" dirty="0"/>
              <a:t>Reliability</a:t>
            </a:r>
            <a:endParaRPr lang="en-IN" sz="1400" dirty="0"/>
          </a:p>
          <a:p>
            <a:pPr marL="685800" lvl="1" eaLnBrk="1" hangingPunct="1">
              <a:defRPr/>
            </a:pPr>
            <a:r>
              <a:rPr lang="en-US" sz="1400" dirty="0"/>
              <a:t>Security</a:t>
            </a:r>
            <a:endParaRPr lang="en-IN" sz="1400" dirty="0"/>
          </a:p>
          <a:p>
            <a:pPr marL="685800" lvl="1" eaLnBrk="1" hangingPunct="1">
              <a:defRPr/>
            </a:pPr>
            <a:r>
              <a:rPr lang="en-US" sz="1400" dirty="0"/>
              <a:t>Maintainability</a:t>
            </a:r>
            <a:endParaRPr lang="en-IN" sz="1400" dirty="0"/>
          </a:p>
          <a:p>
            <a:pPr marL="685800" lvl="1" algn="just" eaLnBrk="1" hangingPunct="1">
              <a:defRPr/>
            </a:pPr>
            <a:r>
              <a:rPr lang="en-US" sz="1400" dirty="0"/>
              <a:t>Portability</a:t>
            </a:r>
            <a:endParaRPr lang="en-IN" sz="1400" dirty="0"/>
          </a:p>
          <a:p>
            <a:pPr marL="685800" lvl="1" algn="just" eaLnBrk="1" hangingPunct="1">
              <a:defRPr/>
            </a:pPr>
            <a:r>
              <a:rPr lang="en-US" sz="1400" dirty="0"/>
              <a:t>Reusability</a:t>
            </a:r>
            <a:endParaRPr lang="en-IN" sz="1400" dirty="0"/>
          </a:p>
          <a:p>
            <a:pPr marL="685800" lvl="1" algn="just" eaLnBrk="1" hangingPunct="1">
              <a:defRPr/>
            </a:pPr>
            <a:r>
              <a:rPr lang="en-US" sz="1400" dirty="0"/>
              <a:t>Compatibility</a:t>
            </a:r>
            <a:endParaRPr lang="en-IN" sz="1400" dirty="0"/>
          </a:p>
          <a:p>
            <a:pPr marL="685800" lvl="1" algn="just" eaLnBrk="1" hangingPunct="1">
              <a:defRPr/>
            </a:pPr>
            <a:r>
              <a:rPr lang="en-US" sz="1400" dirty="0"/>
              <a:t>Resource Utilization</a:t>
            </a:r>
            <a:endParaRPr lang="en-IN" sz="1400" dirty="0"/>
          </a:p>
          <a:p>
            <a:pPr marL="0" indent="0" algn="r" eaLnBrk="1" hangingPunct="1">
              <a:buFontTx/>
              <a:buNone/>
              <a:defRPr/>
            </a:pPr>
            <a:endParaRPr lang="en-IN" dirty="0"/>
          </a:p>
        </p:txBody>
      </p:sp>
      <p:pic>
        <p:nvPicPr>
          <p:cNvPr id="8196" name="Picture 2" descr="Image result for secure">
            <a:extLst>
              <a:ext uri="{FF2B5EF4-FFF2-40B4-BE49-F238E27FC236}">
                <a16:creationId xmlns:a16="http://schemas.microsoft.com/office/drawing/2014/main" id="{736ECEAB-DB56-3041-9211-97F1785676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021423"/>
            <a:ext cx="1949450" cy="159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4" descr="Image result for 24 x 7 availability">
            <a:extLst>
              <a:ext uri="{FF2B5EF4-FFF2-40B4-BE49-F238E27FC236}">
                <a16:creationId xmlns:a16="http://schemas.microsoft.com/office/drawing/2014/main" id="{C9BF0246-5CA2-064A-8597-1B6D8C0E6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5241973"/>
            <a:ext cx="1330325" cy="133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6" descr="Image result for better performance">
            <a:extLst>
              <a:ext uri="{FF2B5EF4-FFF2-40B4-BE49-F238E27FC236}">
                <a16:creationId xmlns:a16="http://schemas.microsoft.com/office/drawing/2014/main" id="{68767990-50E1-884A-966B-A01B0FE06C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0638" y="5021423"/>
            <a:ext cx="1336675" cy="133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A049C2FE-15D3-8A4E-8095-4DACD6DC4B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altLang="en-US" sz="1800" b="1" dirty="0"/>
              <a:t>Home Screen 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F94E22-8C71-E8C5-C833-CEC3353163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11" y="1412776"/>
            <a:ext cx="8172400" cy="458846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E0948A3E-3D02-B348-86BD-3CBDE3101A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388" y="184150"/>
            <a:ext cx="8229600" cy="723900"/>
          </a:xfrm>
        </p:spPr>
        <p:txBody>
          <a:bodyPr/>
          <a:lstStyle/>
          <a:p>
            <a:pPr algn="l"/>
            <a:r>
              <a:rPr lang="en-IN" altLang="en-US" sz="1800" b="1" dirty="0" err="1"/>
              <a:t>Categoty</a:t>
            </a:r>
            <a:r>
              <a:rPr lang="en-IN" altLang="en-US" sz="1800" b="1" dirty="0"/>
              <a:t>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7BC393-84EE-FCA7-BB3D-39C66B4BCA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64" y="936114"/>
            <a:ext cx="7793047" cy="508793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4987</TotalTime>
  <Words>232</Words>
  <Application>Microsoft Office PowerPoint</Application>
  <PresentationFormat>On-screen Show (4:3)</PresentationFormat>
  <Paragraphs>63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Black</vt:lpstr>
      <vt:lpstr>Trebuchet MS</vt:lpstr>
      <vt:lpstr>Wingdings 3</vt:lpstr>
      <vt:lpstr>Facet</vt:lpstr>
      <vt:lpstr>A Project report on E-Commerce Website </vt:lpstr>
      <vt:lpstr> Features of the Project: </vt:lpstr>
      <vt:lpstr>Software Required (Any-one):</vt:lpstr>
      <vt:lpstr>Features of Admin:</vt:lpstr>
      <vt:lpstr>Features of User:</vt:lpstr>
      <vt:lpstr>Functional Requirements</vt:lpstr>
      <vt:lpstr>Non-functional requirements:</vt:lpstr>
      <vt:lpstr>Home Screen :</vt:lpstr>
      <vt:lpstr>Categoty:</vt:lpstr>
      <vt:lpstr>Order Confirmation: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soham manjrekar</cp:lastModifiedBy>
  <cp:revision>717</cp:revision>
  <dcterms:created xsi:type="dcterms:W3CDTF">2010-05-23T14:28:12Z</dcterms:created>
  <dcterms:modified xsi:type="dcterms:W3CDTF">2023-04-02T05:32:50Z</dcterms:modified>
</cp:coreProperties>
</file>