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33"/>
  </p:notesMasterIdLst>
  <p:sldIdLst>
    <p:sldId id="256" r:id="rId2"/>
    <p:sldId id="257" r:id="rId3"/>
    <p:sldId id="258" r:id="rId4"/>
    <p:sldId id="298" r:id="rId5"/>
    <p:sldId id="260" r:id="rId6"/>
    <p:sldId id="296" r:id="rId7"/>
    <p:sldId id="261" r:id="rId8"/>
    <p:sldId id="294" r:id="rId9"/>
    <p:sldId id="295" r:id="rId10"/>
    <p:sldId id="297" r:id="rId11"/>
    <p:sldId id="273" r:id="rId12"/>
    <p:sldId id="276" r:id="rId13"/>
    <p:sldId id="274" r:id="rId14"/>
    <p:sldId id="270" r:id="rId15"/>
    <p:sldId id="299" r:id="rId16"/>
    <p:sldId id="300" r:id="rId17"/>
    <p:sldId id="303" r:id="rId18"/>
    <p:sldId id="304" r:id="rId19"/>
    <p:sldId id="305" r:id="rId20"/>
    <p:sldId id="301" r:id="rId21"/>
    <p:sldId id="306" r:id="rId22"/>
    <p:sldId id="307" r:id="rId23"/>
    <p:sldId id="312" r:id="rId24"/>
    <p:sldId id="308" r:id="rId25"/>
    <p:sldId id="310" r:id="rId26"/>
    <p:sldId id="311" r:id="rId27"/>
    <p:sldId id="309" r:id="rId28"/>
    <p:sldId id="313" r:id="rId29"/>
    <p:sldId id="314" r:id="rId30"/>
    <p:sldId id="315" r:id="rId31"/>
    <p:sldId id="316" r:id="rId32"/>
  </p:sldIdLst>
  <p:sldSz cx="9144000" cy="5143500" type="screen16x9"/>
  <p:notesSz cx="6858000" cy="9144000"/>
  <p:embeddedFontLst>
    <p:embeddedFont>
      <p:font typeface="Bree Serif" panose="020B0604020202020204" charset="0"/>
      <p:regular r:id="rId34"/>
    </p:embeddedFont>
    <p:embeddedFont>
      <p:font typeface="Didact Gothic" panose="020B0604020202020204" charset="0"/>
      <p:regular r:id="rId35"/>
    </p:embeddedFont>
    <p:embeddedFont>
      <p:font typeface="Roboto Black" panose="02000000000000000000" pitchFamily="2" charset="0"/>
      <p:bold r:id="rId36"/>
      <p:boldItalic r:id="rId37"/>
    </p:embeddedFont>
    <p:embeddedFont>
      <p:font typeface="Roboto Light" panose="02000000000000000000" pitchFamily="2" charset="0"/>
      <p:regular r:id="rId38"/>
      <p:bold r:id="rId39"/>
      <p:italic r:id="rId40"/>
      <p:boldItalic r:id="rId41"/>
    </p:embeddedFont>
    <p:embeddedFont>
      <p:font typeface="Roboto Mono Thin" panose="020B0604020202020204" charset="0"/>
      <p:regular r:id="rId42"/>
      <p:bold r:id="rId43"/>
      <p:italic r:id="rId44"/>
      <p:boldItalic r:id="rId45"/>
    </p:embeddedFont>
    <p:embeddedFont>
      <p:font typeface="Roboto Thin" panose="02000000000000000000" pitchFamily="2" charset="0"/>
      <p:regular r:id="rId46"/>
      <p:bold r:id="rId47"/>
      <p:italic r:id="rId48"/>
      <p:boldItalic r:id="rId49"/>
    </p:embeddedFont>
    <p:embeddedFont>
      <p:font typeface="Trebuchet MS" panose="020B0603020202020204"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054B04-07BB-4766-B2D1-1436C857FEBC}">
  <a:tblStyle styleId="{09054B04-07BB-4766-B2D1-1436C857FE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94660"/>
  </p:normalViewPr>
  <p:slideViewPr>
    <p:cSldViewPr snapToGrid="0">
      <p:cViewPr varScale="1">
        <p:scale>
          <a:sx n="108" d="100"/>
          <a:sy n="108" d="100"/>
        </p:scale>
        <p:origin x="78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45857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82422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5d5c1b5ee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6" r:id="rId6"/>
    <p:sldLayoutId id="2147483660" r:id="rId7"/>
    <p:sldLayoutId id="2147483662" r:id="rId8"/>
    <p:sldLayoutId id="2147483663" r:id="rId9"/>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hyperlink" Target="https://www.freepik.com/free-vector/timeline-infographic_3687679.htm" TargetMode="External"/><Relationship Id="rId13" Type="http://schemas.openxmlformats.org/officeDocument/2006/relationships/hyperlink" Target="https://www.freepik.com/free-vector/colorful-responsive-landing-page_3069461.htm" TargetMode="External"/><Relationship Id="rId3" Type="http://schemas.openxmlformats.org/officeDocument/2006/relationships/hyperlink" Target="https://www.freepik.com/free-photo/young-businessman-with-hands-his-pocket-talking-mobile-phone_4783582.htm" TargetMode="External"/><Relationship Id="rId7" Type="http://schemas.openxmlformats.org/officeDocument/2006/relationships/hyperlink" Target="https://www.freepik.com/free-vector/circuit-user-experience_846089.htm" TargetMode="External"/><Relationship Id="rId12" Type="http://schemas.openxmlformats.org/officeDocument/2006/relationships/hyperlink" Target="https://www.freepik.com/free-vector/digital-marketing-landing-page-template_5032224.htm"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hyperlink" Target="https://www.freepik.com/free-vector/flat-computer-engineering-concept_4457725.htm" TargetMode="External"/><Relationship Id="rId11" Type="http://schemas.openxmlformats.org/officeDocument/2006/relationships/hyperlink" Target="https://www.freepik.com/free-vector/gradient-technology-logo-template-collection_4909549.htm" TargetMode="External"/><Relationship Id="rId5" Type="http://schemas.openxmlformats.org/officeDocument/2006/relationships/hyperlink" Target="https://www.freepik.com/free-photo/smiling-young-man-busy-texting-message-someone_4937272.htm" TargetMode="External"/><Relationship Id="rId15" Type="http://schemas.openxmlformats.org/officeDocument/2006/relationships/hyperlink" Target="https://www.freepik.com/free-vector/app-development-concept-with-flat-design_2463934.htm" TargetMode="External"/><Relationship Id="rId10" Type="http://schemas.openxmlformats.org/officeDocument/2006/relationships/hyperlink" Target="https://www.freepik.com/free-vector/flat-social-media-multimedia-player-template_4201094.htm" TargetMode="External"/><Relationship Id="rId4" Type="http://schemas.openxmlformats.org/officeDocument/2006/relationships/hyperlink" Target="https://www.freepik.com/free-photo/smiling-ethnic-woman-with-gray-laptop_4887908.htm" TargetMode="External"/><Relationship Id="rId9" Type="http://schemas.openxmlformats.org/officeDocument/2006/relationships/hyperlink" Target="https://www.freepik.com/free-vector/logotype-collection_4352868.htm" TargetMode="External"/><Relationship Id="rId14" Type="http://schemas.openxmlformats.org/officeDocument/2006/relationships/hyperlink" Target="https://www.freepik.com/free-vector/modern-web-design-concept-with-hand-drawn-style_2527159.ht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www.alphavantage.co/"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gradFill>
        <a:effectLst/>
      </p:bgPr>
    </p:bg>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444659" y="2376134"/>
            <a:ext cx="4662581" cy="85518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CURRENCY CONVERTER</a:t>
            </a:r>
            <a:endParaRPr dirty="0">
              <a:solidFill>
                <a:schemeClr val="accent1"/>
              </a:solidFill>
            </a:endParaRPr>
          </a:p>
        </p:txBody>
      </p:sp>
      <p:sp>
        <p:nvSpPr>
          <p:cNvPr id="110" name="Google Shape;110;p22"/>
          <p:cNvSpPr txBox="1">
            <a:spLocks noGrp="1"/>
          </p:cNvSpPr>
          <p:nvPr>
            <p:ph type="subTitle" idx="1"/>
          </p:nvPr>
        </p:nvSpPr>
        <p:spPr>
          <a:xfrm>
            <a:off x="5667287" y="319570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Real-time currency exchange</a:t>
            </a:r>
            <a:endParaRPr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12141" y="946526"/>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181054" y="416297"/>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7" y="1713598"/>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348983" y="3969800"/>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291715" y="4411548"/>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675643" y="194440"/>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811585" y="287132"/>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58164" y="40095"/>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3470397" y="772596"/>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3617846" y="775765"/>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463001" y="4134597"/>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628795" y="4138296"/>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778865" y="4123679"/>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1049659" y="4148202"/>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E31DA1F0-A024-4D9E-9614-8279E9EA3773}"/>
              </a:ext>
            </a:extLst>
          </p:cNvPr>
          <p:cNvSpPr txBox="1"/>
          <p:nvPr/>
        </p:nvSpPr>
        <p:spPr>
          <a:xfrm>
            <a:off x="6182706" y="4202121"/>
            <a:ext cx="2720723" cy="523220"/>
          </a:xfrm>
          <a:prstGeom prst="rect">
            <a:avLst/>
          </a:prstGeom>
          <a:noFill/>
        </p:spPr>
        <p:txBody>
          <a:bodyPr wrap="square" rtlCol="0">
            <a:spAutoFit/>
          </a:bodyPr>
          <a:lstStyle/>
          <a:p>
            <a:pPr marL="285750" indent="-285750">
              <a:buClr>
                <a:schemeClr val="bg1"/>
              </a:buClr>
              <a:buSzPct val="108000"/>
              <a:buFont typeface="Arial" panose="020B0604020202020204" pitchFamily="34" charset="0"/>
              <a:buChar char="•"/>
            </a:pPr>
            <a:r>
              <a:rPr lang="en-US" sz="1400" dirty="0">
                <a:solidFill>
                  <a:srgbClr val="FFFFFF"/>
                </a:solidFill>
              </a:rPr>
              <a:t>Guided by-Prof. Mansi Shah</a:t>
            </a:r>
            <a:endParaRPr lang="en-IN" sz="1400" dirty="0">
              <a:solidFill>
                <a:srgbClr val="FFFFFF"/>
              </a:solidFill>
            </a:endParaRPr>
          </a:p>
          <a:p>
            <a:endParaRPr lang="en-IN" dirty="0"/>
          </a:p>
        </p:txBody>
      </p:sp>
      <p:cxnSp>
        <p:nvCxnSpPr>
          <p:cNvPr id="108" name="Google Shape;264;p24">
            <a:extLst>
              <a:ext uri="{FF2B5EF4-FFF2-40B4-BE49-F238E27FC236}">
                <a16:creationId xmlns:a16="http://schemas.microsoft.com/office/drawing/2014/main" id="{E8F174C7-950C-4C42-BB4E-3ABE4132896E}"/>
              </a:ext>
            </a:extLst>
          </p:cNvPr>
          <p:cNvCxnSpPr/>
          <p:nvPr/>
        </p:nvCxnSpPr>
        <p:spPr>
          <a:xfrm>
            <a:off x="4658840" y="3177844"/>
            <a:ext cx="44484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AAA7E-BEA5-4D04-A442-F58BCBBB1964}"/>
              </a:ext>
            </a:extLst>
          </p:cNvPr>
          <p:cNvSpPr>
            <a:spLocks noGrp="1"/>
          </p:cNvSpPr>
          <p:nvPr>
            <p:ph type="ctrTitle"/>
          </p:nvPr>
        </p:nvSpPr>
        <p:spPr>
          <a:xfrm>
            <a:off x="311700" y="172836"/>
            <a:ext cx="8520600" cy="606600"/>
          </a:xfrm>
        </p:spPr>
        <p:txBody>
          <a:bodyPr/>
          <a:lstStyle/>
          <a:p>
            <a:r>
              <a:rPr lang="en-IN" dirty="0"/>
              <a:t>ONLINE CURRENCY CONVERTER SCREEN</a:t>
            </a:r>
          </a:p>
        </p:txBody>
      </p:sp>
      <p:cxnSp>
        <p:nvCxnSpPr>
          <p:cNvPr id="3" name="Google Shape;291;p25">
            <a:extLst>
              <a:ext uri="{FF2B5EF4-FFF2-40B4-BE49-F238E27FC236}">
                <a16:creationId xmlns:a16="http://schemas.microsoft.com/office/drawing/2014/main" id="{6A4655DB-81D1-44AB-A01B-4B758B1A19A8}"/>
              </a:ext>
            </a:extLst>
          </p:cNvPr>
          <p:cNvCxnSpPr/>
          <p:nvPr/>
        </p:nvCxnSpPr>
        <p:spPr>
          <a:xfrm>
            <a:off x="311700" y="727243"/>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5" name="Picture 4">
            <a:extLst>
              <a:ext uri="{FF2B5EF4-FFF2-40B4-BE49-F238E27FC236}">
                <a16:creationId xmlns:a16="http://schemas.microsoft.com/office/drawing/2014/main" id="{342A5C0E-AC7D-46E5-B4A6-DF5454B71A2F}"/>
              </a:ext>
            </a:extLst>
          </p:cNvPr>
          <p:cNvPicPr>
            <a:picLocks noChangeAspect="1"/>
          </p:cNvPicPr>
          <p:nvPr/>
        </p:nvPicPr>
        <p:blipFill>
          <a:blip r:embed="rId2"/>
          <a:stretch>
            <a:fillRect/>
          </a:stretch>
        </p:blipFill>
        <p:spPr>
          <a:xfrm>
            <a:off x="1431852" y="1107463"/>
            <a:ext cx="6202325" cy="3084518"/>
          </a:xfrm>
          <a:prstGeom prst="rect">
            <a:avLst/>
          </a:prstGeom>
        </p:spPr>
      </p:pic>
      <p:sp>
        <p:nvSpPr>
          <p:cNvPr id="6" name="Google Shape;667;p34">
            <a:extLst>
              <a:ext uri="{FF2B5EF4-FFF2-40B4-BE49-F238E27FC236}">
                <a16:creationId xmlns:a16="http://schemas.microsoft.com/office/drawing/2014/main" id="{51E08484-BAE3-4DFA-83EE-DFF9005E32E5}"/>
              </a:ext>
            </a:extLst>
          </p:cNvPr>
          <p:cNvSpPr/>
          <p:nvPr/>
        </p:nvSpPr>
        <p:spPr>
          <a:xfrm>
            <a:off x="1284395" y="840656"/>
            <a:ext cx="6427753" cy="4243411"/>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80909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3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THE TEAM</a:t>
            </a:r>
            <a:endParaRPr dirty="0"/>
          </a:p>
        </p:txBody>
      </p:sp>
      <p:cxnSp>
        <p:nvCxnSpPr>
          <p:cNvPr id="1121" name="Google Shape;1121;p39"/>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 name="Rectangle 1">
            <a:extLst>
              <a:ext uri="{FF2B5EF4-FFF2-40B4-BE49-F238E27FC236}">
                <a16:creationId xmlns:a16="http://schemas.microsoft.com/office/drawing/2014/main" id="{562043C2-021D-48EE-82A2-3873F032DA13}"/>
              </a:ext>
            </a:extLst>
          </p:cNvPr>
          <p:cNvSpPr/>
          <p:nvPr/>
        </p:nvSpPr>
        <p:spPr>
          <a:xfrm>
            <a:off x="5075274" y="1438938"/>
            <a:ext cx="3593805" cy="1446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000" b="1" dirty="0">
                <a:solidFill>
                  <a:srgbClr val="002060"/>
                </a:solidFill>
              </a:rPr>
              <a:t>Soham shrikant manjrekar</a:t>
            </a:r>
          </a:p>
          <a:p>
            <a:r>
              <a:rPr lang="da-DK" sz="2000" dirty="0">
                <a:solidFill>
                  <a:srgbClr val="002060"/>
                </a:solidFill>
              </a:rPr>
              <a:t>7045208474</a:t>
            </a:r>
          </a:p>
          <a:p>
            <a:r>
              <a:rPr lang="da-DK" sz="2000" dirty="0">
                <a:solidFill>
                  <a:srgbClr val="002060"/>
                </a:solidFill>
              </a:rPr>
              <a:t>sohammanjrekar@eng.edu.rizvi.in</a:t>
            </a:r>
          </a:p>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02D051E7-51E1-445A-8081-2B8CD3B7439E}"/>
              </a:ext>
            </a:extLst>
          </p:cNvPr>
          <p:cNvSpPr/>
          <p:nvPr/>
        </p:nvSpPr>
        <p:spPr>
          <a:xfrm>
            <a:off x="843516" y="1481469"/>
            <a:ext cx="3593805" cy="140349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da-DK" sz="2000" b="1" dirty="0">
                <a:solidFill>
                  <a:srgbClr val="002060"/>
                </a:solidFill>
              </a:rPr>
              <a:t>Shaikh affan sajid</a:t>
            </a:r>
          </a:p>
          <a:p>
            <a:r>
              <a:rPr lang="da-DK" sz="2000" dirty="0">
                <a:solidFill>
                  <a:srgbClr val="002060"/>
                </a:solidFill>
              </a:rPr>
              <a:t>9967863217</a:t>
            </a:r>
          </a:p>
          <a:p>
            <a:r>
              <a:rPr lang="da-DK" sz="2000" dirty="0">
                <a:solidFill>
                  <a:srgbClr val="002060"/>
                </a:solidFill>
              </a:rPr>
              <a:t>affu01@eng.rizvi.edu.in</a:t>
            </a:r>
          </a:p>
          <a:p>
            <a:pPr algn="ctr"/>
            <a:endParaRPr lang="en-IN" dirty="0"/>
          </a:p>
        </p:txBody>
      </p:sp>
      <p:sp>
        <p:nvSpPr>
          <p:cNvPr id="5" name="Rectangle 4">
            <a:extLst>
              <a:ext uri="{FF2B5EF4-FFF2-40B4-BE49-F238E27FC236}">
                <a16:creationId xmlns:a16="http://schemas.microsoft.com/office/drawing/2014/main" id="{4AF4E3F4-0E50-46CD-91AA-74D41D69EBAA}"/>
              </a:ext>
            </a:extLst>
          </p:cNvPr>
          <p:cNvSpPr/>
          <p:nvPr/>
        </p:nvSpPr>
        <p:spPr>
          <a:xfrm>
            <a:off x="5075274" y="3274828"/>
            <a:ext cx="3643423" cy="1254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002060"/>
                </a:solidFill>
              </a:rPr>
              <a:t>Suchit Sawant</a:t>
            </a:r>
          </a:p>
          <a:p>
            <a:r>
              <a:rPr lang="en-US" sz="2000" dirty="0">
                <a:solidFill>
                  <a:srgbClr val="002060"/>
                </a:solidFill>
              </a:rPr>
              <a:t>7700990265</a:t>
            </a:r>
          </a:p>
          <a:p>
            <a:r>
              <a:rPr lang="en-US" sz="2000" dirty="0">
                <a:solidFill>
                  <a:srgbClr val="002060"/>
                </a:solidFill>
              </a:rPr>
              <a:t>suchitsawant@eng.rizvi.edu.in</a:t>
            </a:r>
          </a:p>
          <a:p>
            <a:pPr algn="ctr"/>
            <a:endParaRPr lang="en-IN" dirty="0"/>
          </a:p>
        </p:txBody>
      </p:sp>
      <p:sp>
        <p:nvSpPr>
          <p:cNvPr id="6" name="Rectangle 5">
            <a:extLst>
              <a:ext uri="{FF2B5EF4-FFF2-40B4-BE49-F238E27FC236}">
                <a16:creationId xmlns:a16="http://schemas.microsoft.com/office/drawing/2014/main" id="{A04BB411-DAB2-4511-B688-4B29D3D3074F}"/>
              </a:ext>
            </a:extLst>
          </p:cNvPr>
          <p:cNvSpPr/>
          <p:nvPr/>
        </p:nvSpPr>
        <p:spPr>
          <a:xfrm>
            <a:off x="843516" y="3324447"/>
            <a:ext cx="3643423" cy="1205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rgbClr val="002060"/>
                </a:solidFill>
              </a:rPr>
              <a:t>Mohammed </a:t>
            </a:r>
            <a:r>
              <a:rPr lang="en-IN" sz="2000" b="1" dirty="0" err="1">
                <a:solidFill>
                  <a:srgbClr val="002060"/>
                </a:solidFill>
              </a:rPr>
              <a:t>baquir</a:t>
            </a:r>
            <a:r>
              <a:rPr lang="en-IN" sz="2000" b="1" dirty="0">
                <a:solidFill>
                  <a:srgbClr val="002060"/>
                </a:solidFill>
              </a:rPr>
              <a:t> </a:t>
            </a:r>
            <a:r>
              <a:rPr lang="en-IN" sz="2000" b="1" dirty="0" err="1">
                <a:solidFill>
                  <a:srgbClr val="002060"/>
                </a:solidFill>
              </a:rPr>
              <a:t>sayed</a:t>
            </a:r>
            <a:endParaRPr lang="en-IN" sz="2000" b="1" dirty="0">
              <a:solidFill>
                <a:srgbClr val="002060"/>
              </a:solidFill>
            </a:endParaRPr>
          </a:p>
          <a:p>
            <a:r>
              <a:rPr lang="en-IN" sz="2000" dirty="0">
                <a:solidFill>
                  <a:srgbClr val="002060"/>
                </a:solidFill>
              </a:rPr>
              <a:t>88507737784</a:t>
            </a:r>
          </a:p>
          <a:p>
            <a:r>
              <a:rPr lang="en-IN" sz="2000" dirty="0">
                <a:solidFill>
                  <a:srgbClr val="002060"/>
                </a:solidFill>
              </a:rPr>
              <a:t>baquirsayed@eng.rizvi.edu.in</a:t>
            </a:r>
          </a:p>
          <a:p>
            <a:pPr algn="ctr"/>
            <a:endParaRPr lang="en-IN"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8FFD5"/>
        </a:solidFill>
        <a:effectLst/>
      </p:bgPr>
    </p:bg>
    <p:spTree>
      <p:nvGrpSpPr>
        <p:cNvPr id="1" name="Shape 1286"/>
        <p:cNvGrpSpPr/>
        <p:nvPr/>
      </p:nvGrpSpPr>
      <p:grpSpPr>
        <a:xfrm>
          <a:off x="0" y="0"/>
          <a:ext cx="0" cy="0"/>
          <a:chOff x="0" y="0"/>
          <a:chExt cx="0" cy="0"/>
        </a:xfrm>
      </p:grpSpPr>
      <p:sp>
        <p:nvSpPr>
          <p:cNvPr id="1287" name="Google Shape;1287;p42"/>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RESOURCES</a:t>
            </a:r>
            <a:endParaRPr dirty="0"/>
          </a:p>
        </p:txBody>
      </p:sp>
      <p:sp>
        <p:nvSpPr>
          <p:cNvPr id="1288" name="Google Shape;1288;p42"/>
          <p:cNvSpPr txBox="1">
            <a:spLocks noGrp="1"/>
          </p:cNvSpPr>
          <p:nvPr>
            <p:ph type="body" idx="1"/>
          </p:nvPr>
        </p:nvSpPr>
        <p:spPr>
          <a:xfrm>
            <a:off x="810000" y="1630550"/>
            <a:ext cx="8520600" cy="3416400"/>
          </a:xfrm>
          <a:prstGeom prst="rect">
            <a:avLst/>
          </a:prstGeom>
          <a:noFill/>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s">
                <a:solidFill>
                  <a:srgbClr val="1EFFC1"/>
                </a:solidFill>
              </a:rPr>
              <a:t>Did you like the resources on this template? Get them for free at our other websites.</a:t>
            </a:r>
            <a:endParaRPr>
              <a:solidFill>
                <a:srgbClr val="1EFFC1"/>
              </a:solidFill>
            </a:endParaRPr>
          </a:p>
          <a:p>
            <a:pPr marL="0" lvl="0" indent="0" algn="l" rtl="0">
              <a:lnSpc>
                <a:spcPct val="100000"/>
              </a:lnSpc>
              <a:spcBef>
                <a:spcPts val="300"/>
              </a:spcBef>
              <a:spcAft>
                <a:spcPts val="0"/>
              </a:spcAft>
              <a:buNone/>
            </a:pPr>
            <a:endParaRPr>
              <a:solidFill>
                <a:srgbClr val="1EFFC1"/>
              </a:solidFill>
            </a:endParaRPr>
          </a:p>
          <a:p>
            <a:pPr marL="0" lvl="0" indent="0" algn="l" rtl="0">
              <a:spcBef>
                <a:spcPts val="0"/>
              </a:spcBef>
              <a:spcAft>
                <a:spcPts val="0"/>
              </a:spcAft>
              <a:buNone/>
            </a:pPr>
            <a:r>
              <a:rPr lang="es"/>
              <a:t>PHOTOS</a:t>
            </a:r>
            <a:endParaRPr/>
          </a:p>
          <a:p>
            <a:pPr marL="457200" lvl="0" indent="-279400" algn="l" rtl="0">
              <a:spcBef>
                <a:spcPts val="1600"/>
              </a:spcBef>
              <a:spcAft>
                <a:spcPts val="0"/>
              </a:spcAft>
              <a:buSzPts val="800"/>
              <a:buChar char="●"/>
            </a:pPr>
            <a:r>
              <a:rPr lang="es">
                <a:uFill>
                  <a:noFill/>
                </a:uFill>
                <a:hlinkClick r:id="rId3"/>
              </a:rPr>
              <a:t>Young businessman with hands in his pocket talking on mobile phone</a:t>
            </a:r>
            <a:endParaRPr/>
          </a:p>
          <a:p>
            <a:pPr marL="457200" lvl="0" indent="-279400" algn="l" rtl="0">
              <a:spcBef>
                <a:spcPts val="0"/>
              </a:spcBef>
              <a:spcAft>
                <a:spcPts val="0"/>
              </a:spcAft>
              <a:buSzPts val="800"/>
              <a:buChar char="●"/>
            </a:pPr>
            <a:r>
              <a:rPr lang="es">
                <a:uFill>
                  <a:noFill/>
                </a:uFill>
                <a:hlinkClick r:id="rId4"/>
              </a:rPr>
              <a:t>Smiling ethnic woman with gray laptop</a:t>
            </a:r>
            <a:endParaRPr/>
          </a:p>
          <a:p>
            <a:pPr marL="457200" lvl="0" indent="-279400" algn="l" rtl="0">
              <a:spcBef>
                <a:spcPts val="0"/>
              </a:spcBef>
              <a:spcAft>
                <a:spcPts val="0"/>
              </a:spcAft>
              <a:buSzPts val="800"/>
              <a:buChar char="●"/>
            </a:pPr>
            <a:r>
              <a:rPr lang="es">
                <a:uFill>
                  <a:noFill/>
                </a:uFill>
                <a:hlinkClick r:id="rId5"/>
              </a:rPr>
              <a:t>Smiling young man busy in texting message to someon</a:t>
            </a:r>
            <a:r>
              <a:rPr lang="es"/>
              <a:t>e</a:t>
            </a:r>
            <a:endParaRPr/>
          </a:p>
          <a:p>
            <a:pPr marL="0" lvl="0" indent="0" algn="l" rtl="0">
              <a:lnSpc>
                <a:spcPct val="100000"/>
              </a:lnSpc>
              <a:spcBef>
                <a:spcPts val="1600"/>
              </a:spcBef>
              <a:spcAft>
                <a:spcPts val="0"/>
              </a:spcAft>
              <a:buNone/>
            </a:pPr>
            <a:r>
              <a:rPr lang="es"/>
              <a:t>VECTORS</a:t>
            </a:r>
            <a:endParaRPr/>
          </a:p>
          <a:p>
            <a:pPr marL="0" lvl="0" indent="0" algn="l" rtl="0">
              <a:lnSpc>
                <a:spcPct val="100000"/>
              </a:lnSpc>
              <a:spcBef>
                <a:spcPts val="0"/>
              </a:spcBef>
              <a:spcAft>
                <a:spcPts val="0"/>
              </a:spcAft>
              <a:buNone/>
            </a:pPr>
            <a:endParaRPr/>
          </a:p>
          <a:p>
            <a:pPr marL="457200" lvl="0" indent="-279400" algn="l" rtl="0">
              <a:lnSpc>
                <a:spcPct val="100000"/>
              </a:lnSpc>
              <a:spcBef>
                <a:spcPts val="0"/>
              </a:spcBef>
              <a:spcAft>
                <a:spcPts val="0"/>
              </a:spcAft>
              <a:buSzPts val="800"/>
              <a:buChar char="●"/>
            </a:pPr>
            <a:r>
              <a:rPr lang="es">
                <a:uFill>
                  <a:noFill/>
                </a:uFill>
                <a:hlinkClick r:id="rId6"/>
              </a:rPr>
              <a:t>Flat computer engineering concept</a:t>
            </a:r>
            <a:endParaRPr/>
          </a:p>
          <a:p>
            <a:pPr marL="457200" lvl="0" indent="-279400" algn="l" rtl="0">
              <a:lnSpc>
                <a:spcPct val="100000"/>
              </a:lnSpc>
              <a:spcBef>
                <a:spcPts val="0"/>
              </a:spcBef>
              <a:spcAft>
                <a:spcPts val="0"/>
              </a:spcAft>
              <a:buSzPts val="800"/>
              <a:buChar char="●"/>
            </a:pPr>
            <a:r>
              <a:rPr lang="es">
                <a:uFill>
                  <a:noFill/>
                </a:uFill>
                <a:hlinkClick r:id="rId7"/>
              </a:rPr>
              <a:t>Circuit of user experience</a:t>
            </a:r>
            <a:endParaRPr/>
          </a:p>
          <a:p>
            <a:pPr marL="457200" lvl="0" indent="-279400" algn="l" rtl="0">
              <a:lnSpc>
                <a:spcPct val="100000"/>
              </a:lnSpc>
              <a:spcBef>
                <a:spcPts val="0"/>
              </a:spcBef>
              <a:spcAft>
                <a:spcPts val="0"/>
              </a:spcAft>
              <a:buSzPts val="800"/>
              <a:buChar char="●"/>
            </a:pPr>
            <a:r>
              <a:rPr lang="es">
                <a:uFill>
                  <a:noFill/>
                </a:uFill>
                <a:hlinkClick r:id="rId8"/>
              </a:rPr>
              <a:t>Timeline infographic</a:t>
            </a:r>
            <a:endParaRPr/>
          </a:p>
          <a:p>
            <a:pPr marL="457200" lvl="0" indent="-279400" algn="l" rtl="0">
              <a:lnSpc>
                <a:spcPct val="100000"/>
              </a:lnSpc>
              <a:spcBef>
                <a:spcPts val="0"/>
              </a:spcBef>
              <a:spcAft>
                <a:spcPts val="0"/>
              </a:spcAft>
              <a:buSzPts val="800"/>
              <a:buChar char="●"/>
            </a:pPr>
            <a:r>
              <a:rPr lang="es">
                <a:uFill>
                  <a:noFill/>
                </a:uFill>
                <a:hlinkClick r:id="rId9"/>
              </a:rPr>
              <a:t>Logotype collection</a:t>
            </a:r>
            <a:endParaRPr/>
          </a:p>
          <a:p>
            <a:pPr marL="457200" lvl="0" indent="-279400" algn="l" rtl="0">
              <a:lnSpc>
                <a:spcPct val="100000"/>
              </a:lnSpc>
              <a:spcBef>
                <a:spcPts val="0"/>
              </a:spcBef>
              <a:spcAft>
                <a:spcPts val="0"/>
              </a:spcAft>
              <a:buSzPts val="800"/>
              <a:buChar char="●"/>
            </a:pPr>
            <a:r>
              <a:rPr lang="es">
                <a:uFill>
                  <a:noFill/>
                </a:uFill>
                <a:hlinkClick r:id="rId10"/>
              </a:rPr>
              <a:t>Flat social media multimedia player templa</a:t>
            </a:r>
            <a:endParaRPr/>
          </a:p>
          <a:p>
            <a:pPr marL="457200" lvl="0" indent="-279400" algn="l" rtl="0">
              <a:lnSpc>
                <a:spcPct val="100000"/>
              </a:lnSpc>
              <a:spcBef>
                <a:spcPts val="0"/>
              </a:spcBef>
              <a:spcAft>
                <a:spcPts val="0"/>
              </a:spcAft>
              <a:buSzPts val="800"/>
              <a:buChar char="●"/>
            </a:pPr>
            <a:r>
              <a:rPr lang="es">
                <a:uFill>
                  <a:noFill/>
                </a:uFill>
                <a:hlinkClick r:id="rId11"/>
              </a:rPr>
              <a:t>Gradient techn</a:t>
            </a:r>
            <a:r>
              <a:rPr lang="es">
                <a:solidFill>
                  <a:srgbClr val="48FFD5"/>
                </a:solidFill>
                <a:uFill>
                  <a:noFill/>
                </a:uFill>
                <a:hlinkClick r:id="rId11">
                  <a:extLst>
                    <a:ext uri="{A12FA001-AC4F-418D-AE19-62706E023703}">
                      <ahyp:hlinkClr xmlns:ahyp="http://schemas.microsoft.com/office/drawing/2018/hyperlinkcolor" val="tx"/>
                    </a:ext>
                  </a:extLst>
                </a:hlinkClick>
              </a:rPr>
              <a:t>ology logo template collection</a:t>
            </a:r>
            <a:endParaRPr>
              <a:solidFill>
                <a:srgbClr val="48FFD5"/>
              </a:solidFill>
            </a:endParaRPr>
          </a:p>
          <a:p>
            <a:pPr marL="457200" lvl="0" indent="-279400" algn="l" rtl="0">
              <a:lnSpc>
                <a:spcPct val="100000"/>
              </a:lnSpc>
              <a:spcBef>
                <a:spcPts val="0"/>
              </a:spcBef>
              <a:spcAft>
                <a:spcPts val="0"/>
              </a:spcAft>
              <a:buClr>
                <a:srgbClr val="48FFD5"/>
              </a:buClr>
              <a:buSzPts val="800"/>
              <a:buChar char="●"/>
            </a:pPr>
            <a:r>
              <a:rPr lang="es">
                <a:solidFill>
                  <a:srgbClr val="48FFD5"/>
                </a:solidFill>
                <a:uFill>
                  <a:noFill/>
                </a:uFill>
                <a:hlinkClick r:id="rId12">
                  <a:extLst>
                    <a:ext uri="{A12FA001-AC4F-418D-AE19-62706E023703}">
                      <ahyp:hlinkClr xmlns:ahyp="http://schemas.microsoft.com/office/drawing/2018/hyperlinkcolor" val="tx"/>
                    </a:ext>
                  </a:extLst>
                </a:hlinkClick>
              </a:rPr>
              <a:t>Digital marketing landing page template</a:t>
            </a:r>
            <a:endParaRPr>
              <a:solidFill>
                <a:srgbClr val="48FFD5"/>
              </a:solidFill>
            </a:endParaRPr>
          </a:p>
          <a:p>
            <a:pPr marL="457200" lvl="0" indent="-279400" algn="l" rtl="0">
              <a:lnSpc>
                <a:spcPct val="100000"/>
              </a:lnSpc>
              <a:spcBef>
                <a:spcPts val="0"/>
              </a:spcBef>
              <a:spcAft>
                <a:spcPts val="0"/>
              </a:spcAft>
              <a:buClr>
                <a:srgbClr val="48FFD5"/>
              </a:buClr>
              <a:buSzPts val="800"/>
              <a:buChar char="●"/>
            </a:pPr>
            <a:r>
              <a:rPr lang="es">
                <a:solidFill>
                  <a:srgbClr val="48FFD5"/>
                </a:solidFill>
                <a:uFill>
                  <a:noFill/>
                </a:uFill>
                <a:hlinkClick r:id="rId13">
                  <a:extLst>
                    <a:ext uri="{A12FA001-AC4F-418D-AE19-62706E023703}">
                      <ahyp:hlinkClr xmlns:ahyp="http://schemas.microsoft.com/office/drawing/2018/hyperlinkcolor" val="tx"/>
                    </a:ext>
                  </a:extLst>
                </a:hlinkClick>
              </a:rPr>
              <a:t>Colorful responsive landing page</a:t>
            </a:r>
            <a:endParaRPr>
              <a:solidFill>
                <a:srgbClr val="48FFD5"/>
              </a:solidFill>
            </a:endParaRPr>
          </a:p>
          <a:p>
            <a:pPr marL="457200" lvl="0" indent="-279400" algn="l" rtl="0">
              <a:lnSpc>
                <a:spcPct val="100000"/>
              </a:lnSpc>
              <a:spcBef>
                <a:spcPts val="0"/>
              </a:spcBef>
              <a:spcAft>
                <a:spcPts val="0"/>
              </a:spcAft>
              <a:buClr>
                <a:srgbClr val="48FFD5"/>
              </a:buClr>
              <a:buSzPts val="800"/>
              <a:buChar char="●"/>
            </a:pPr>
            <a:r>
              <a:rPr lang="es">
                <a:solidFill>
                  <a:srgbClr val="48FFD5"/>
                </a:solidFill>
                <a:uFill>
                  <a:noFill/>
                </a:uFill>
                <a:hlinkClick r:id="rId14">
                  <a:extLst>
                    <a:ext uri="{A12FA001-AC4F-418D-AE19-62706E023703}">
                      <ahyp:hlinkClr xmlns:ahyp="http://schemas.microsoft.com/office/drawing/2018/hyperlinkcolor" val="tx"/>
                    </a:ext>
                  </a:extLst>
                </a:hlinkClick>
              </a:rPr>
              <a:t>Modern web design concept with hand drawn style</a:t>
            </a:r>
            <a:endParaRPr>
              <a:solidFill>
                <a:srgbClr val="48FFD5"/>
              </a:solidFill>
            </a:endParaRPr>
          </a:p>
          <a:p>
            <a:pPr marL="457200" lvl="0" indent="-279400" algn="l" rtl="0">
              <a:lnSpc>
                <a:spcPct val="100000"/>
              </a:lnSpc>
              <a:spcBef>
                <a:spcPts val="0"/>
              </a:spcBef>
              <a:spcAft>
                <a:spcPts val="0"/>
              </a:spcAft>
              <a:buClr>
                <a:srgbClr val="48FFD5"/>
              </a:buClr>
              <a:buSzPts val="800"/>
              <a:buChar char="●"/>
            </a:pPr>
            <a:r>
              <a:rPr lang="es">
                <a:solidFill>
                  <a:srgbClr val="48FFD5"/>
                </a:solidFill>
                <a:uFill>
                  <a:noFill/>
                </a:uFill>
                <a:hlinkClick r:id="rId15">
                  <a:extLst>
                    <a:ext uri="{A12FA001-AC4F-418D-AE19-62706E023703}">
                      <ahyp:hlinkClr xmlns:ahyp="http://schemas.microsoft.com/office/drawing/2018/hyperlinkcolor" val="tx"/>
                    </a:ext>
                  </a:extLst>
                </a:hlinkClick>
              </a:rPr>
              <a:t>App development concept with flat design</a:t>
            </a:r>
            <a:endParaRPr>
              <a:solidFill>
                <a:srgbClr val="48FFD5"/>
              </a:solidFill>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THANKS!</a:t>
            </a:r>
            <a:endParaRPr/>
          </a:p>
        </p:txBody>
      </p:sp>
      <p:sp>
        <p:nvSpPr>
          <p:cNvPr id="1127" name="Google Shape;1127;p40"/>
          <p:cNvSpPr txBox="1">
            <a:spLocks noGrp="1"/>
          </p:cNvSpPr>
          <p:nvPr>
            <p:ph type="subTitle" idx="1"/>
          </p:nvPr>
        </p:nvSpPr>
        <p:spPr>
          <a:xfrm>
            <a:off x="4018517" y="2071987"/>
            <a:ext cx="4470900" cy="17768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800" dirty="0">
                <a:solidFill>
                  <a:schemeClr val="tx1"/>
                </a:solidFill>
              </a:rPr>
              <a:t>Does anyone have any question?</a:t>
            </a:r>
            <a:endParaRPr sz="1800" dirty="0">
              <a:solidFill>
                <a:schemeClr val="tx1"/>
              </a:solidFill>
            </a:endParaRPr>
          </a:p>
          <a:p>
            <a:pPr marL="0" indent="0"/>
            <a:r>
              <a:rPr lang="es" sz="1800" dirty="0">
                <a:solidFill>
                  <a:schemeClr val="tx1"/>
                </a:solidFill>
              </a:rPr>
              <a:t>+91 7045208474 /</a:t>
            </a:r>
            <a:r>
              <a:rPr lang="da-DK" sz="1800" dirty="0">
                <a:solidFill>
                  <a:schemeClr val="tx1"/>
                </a:solidFill>
              </a:rPr>
              <a:t>9967863217</a:t>
            </a:r>
            <a:endParaRPr lang="es" sz="1800" dirty="0">
              <a:solidFill>
                <a:schemeClr val="tx1"/>
              </a:solidFill>
            </a:endParaRPr>
          </a:p>
          <a:p>
            <a:pPr marL="0" lvl="0" indent="0" algn="l" rtl="0">
              <a:spcBef>
                <a:spcPts val="0"/>
              </a:spcBef>
              <a:spcAft>
                <a:spcPts val="0"/>
              </a:spcAft>
              <a:buNone/>
            </a:pPr>
            <a:r>
              <a:rPr lang="es" sz="1800" dirty="0">
                <a:solidFill>
                  <a:schemeClr val="tx1"/>
                </a:solidFill>
              </a:rPr>
              <a:t>sohammanjrekar@eng.rizvi.edu.in</a:t>
            </a:r>
          </a:p>
          <a:p>
            <a:pPr marL="0" indent="0"/>
            <a:r>
              <a:rPr lang="da-DK" sz="1800" dirty="0">
                <a:solidFill>
                  <a:schemeClr val="tx1"/>
                </a:solidFill>
              </a:rPr>
              <a:t>affu01@eng.rizvi.edu.in</a:t>
            </a:r>
          </a:p>
          <a:p>
            <a:pPr marL="0" indent="0"/>
            <a:r>
              <a:rPr lang="en-IN" sz="1800" dirty="0">
                <a:solidFill>
                  <a:schemeClr val="tx1"/>
                </a:solidFill>
              </a:rPr>
              <a:t>baquirsayed@eng.rizvi.edu.in</a:t>
            </a:r>
          </a:p>
          <a:p>
            <a:pPr marL="0" indent="0"/>
            <a:r>
              <a:rPr lang="en-US" sz="1800" dirty="0">
                <a:solidFill>
                  <a:schemeClr val="tx1"/>
                </a:solidFill>
              </a:rPr>
              <a:t>suchitsawant@eng.rizvi.edu.in</a:t>
            </a:r>
          </a:p>
          <a:p>
            <a:pPr marL="0" indent="0"/>
            <a:endParaRPr lang="da-DK" sz="1000" dirty="0">
              <a:solidFill>
                <a:schemeClr val="tx1"/>
              </a:solidFill>
            </a:endParaRPr>
          </a:p>
          <a:p>
            <a:pPr marL="0" lvl="0" indent="0" algn="l" rtl="0">
              <a:spcBef>
                <a:spcPts val="0"/>
              </a:spcBef>
              <a:spcAft>
                <a:spcPts val="0"/>
              </a:spcAft>
              <a:buNone/>
            </a:pPr>
            <a:endParaRPr lang="en-IN" sz="1000" dirty="0"/>
          </a:p>
          <a:p>
            <a:pPr marL="0" lvl="0" indent="0" algn="l" rtl="0">
              <a:spcBef>
                <a:spcPts val="0"/>
              </a:spcBef>
              <a:spcAft>
                <a:spcPts val="0"/>
              </a:spcAft>
              <a:buNone/>
            </a:pPr>
            <a:endParaRPr lang="en-IN" dirty="0"/>
          </a:p>
          <a:p>
            <a:pPr marL="0" lvl="0" indent="0" algn="l" rtl="0">
              <a:spcBef>
                <a:spcPts val="0"/>
              </a:spcBef>
              <a:spcAft>
                <a:spcPts val="0"/>
              </a:spcAft>
              <a:buNone/>
            </a:pPr>
            <a:endParaRPr sz="1000" dirty="0"/>
          </a:p>
        </p:txBody>
      </p:sp>
      <p:grpSp>
        <p:nvGrpSpPr>
          <p:cNvPr id="1128" name="Google Shape;1128;p40"/>
          <p:cNvGrpSpPr/>
          <p:nvPr/>
        </p:nvGrpSpPr>
        <p:grpSpPr>
          <a:xfrm flipH="1">
            <a:off x="-5" y="318977"/>
            <a:ext cx="3643423" cy="4437321"/>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40"/>
          <p:cNvGrpSpPr/>
          <p:nvPr/>
        </p:nvGrpSpPr>
        <p:grpSpPr>
          <a:xfrm>
            <a:off x="4104459" y="4028532"/>
            <a:ext cx="137636" cy="137629"/>
            <a:chOff x="266768" y="1721375"/>
            <a:chExt cx="397907" cy="397887"/>
          </a:xfrm>
        </p:grpSpPr>
        <p:sp>
          <p:nvSpPr>
            <p:cNvPr id="1270" name="Google Shape;1270;p40"/>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0"/>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40"/>
          <p:cNvGrpSpPr/>
          <p:nvPr/>
        </p:nvGrpSpPr>
        <p:grpSpPr>
          <a:xfrm>
            <a:off x="4334260" y="4016897"/>
            <a:ext cx="137622" cy="137629"/>
            <a:chOff x="864491" y="1723250"/>
            <a:chExt cx="397866" cy="397887"/>
          </a:xfrm>
        </p:grpSpPr>
        <p:sp>
          <p:nvSpPr>
            <p:cNvPr id="1273" name="Google Shape;1273;p40"/>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0"/>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0"/>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6" name="Google Shape;1276;p40"/>
          <p:cNvSpPr/>
          <p:nvPr/>
        </p:nvSpPr>
        <p:spPr>
          <a:xfrm>
            <a:off x="4533571" y="4016891"/>
            <a:ext cx="168752" cy="13763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27">
                                            <p:txEl>
                                              <p:pRg st="0" end="0"/>
                                            </p:txEl>
                                          </p:spTgt>
                                        </p:tgtEl>
                                        <p:attrNameLst>
                                          <p:attrName>style.visibility</p:attrName>
                                        </p:attrNameLst>
                                      </p:cBhvr>
                                      <p:to>
                                        <p:strVal val="visible"/>
                                      </p:to>
                                    </p:set>
                                    <p:animEffect transition="in" filter="fade">
                                      <p:cBhvr>
                                        <p:cTn id="7" dur="1000"/>
                                        <p:tgtEl>
                                          <p:spTgt spid="1127">
                                            <p:txEl>
                                              <p:pRg st="0" end="0"/>
                                            </p:txEl>
                                          </p:spTgt>
                                        </p:tgtEl>
                                      </p:cBhvr>
                                    </p:animEffect>
                                    <p:anim calcmode="lin" valueType="num">
                                      <p:cBhvr>
                                        <p:cTn id="8" dur="1000" fill="hold"/>
                                        <p:tgtEl>
                                          <p:spTgt spid="11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27">
                                            <p:txEl>
                                              <p:pRg st="1" end="1"/>
                                            </p:txEl>
                                          </p:spTgt>
                                        </p:tgtEl>
                                        <p:attrNameLst>
                                          <p:attrName>style.visibility</p:attrName>
                                        </p:attrNameLst>
                                      </p:cBhvr>
                                      <p:to>
                                        <p:strVal val="visible"/>
                                      </p:to>
                                    </p:set>
                                    <p:animEffect transition="in" filter="fade">
                                      <p:cBhvr>
                                        <p:cTn id="14" dur="1000"/>
                                        <p:tgtEl>
                                          <p:spTgt spid="1127">
                                            <p:txEl>
                                              <p:pRg st="1" end="1"/>
                                            </p:txEl>
                                          </p:spTgt>
                                        </p:tgtEl>
                                      </p:cBhvr>
                                    </p:animEffect>
                                    <p:anim calcmode="lin" valueType="num">
                                      <p:cBhvr>
                                        <p:cTn id="15" dur="1000" fill="hold"/>
                                        <p:tgtEl>
                                          <p:spTgt spid="112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27">
                                            <p:txEl>
                                              <p:pRg st="2" end="2"/>
                                            </p:txEl>
                                          </p:spTgt>
                                        </p:tgtEl>
                                        <p:attrNameLst>
                                          <p:attrName>style.visibility</p:attrName>
                                        </p:attrNameLst>
                                      </p:cBhvr>
                                      <p:to>
                                        <p:strVal val="visible"/>
                                      </p:to>
                                    </p:set>
                                    <p:animEffect transition="in" filter="fade">
                                      <p:cBhvr>
                                        <p:cTn id="21" dur="1000"/>
                                        <p:tgtEl>
                                          <p:spTgt spid="1127">
                                            <p:txEl>
                                              <p:pRg st="2" end="2"/>
                                            </p:txEl>
                                          </p:spTgt>
                                        </p:tgtEl>
                                      </p:cBhvr>
                                    </p:animEffect>
                                    <p:anim calcmode="lin" valueType="num">
                                      <p:cBhvr>
                                        <p:cTn id="22" dur="1000" fill="hold"/>
                                        <p:tgtEl>
                                          <p:spTgt spid="112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27">
                                            <p:txEl>
                                              <p:pRg st="3" end="3"/>
                                            </p:txEl>
                                          </p:spTgt>
                                        </p:tgtEl>
                                        <p:attrNameLst>
                                          <p:attrName>style.visibility</p:attrName>
                                        </p:attrNameLst>
                                      </p:cBhvr>
                                      <p:to>
                                        <p:strVal val="visible"/>
                                      </p:to>
                                    </p:set>
                                    <p:animEffect transition="in" filter="fade">
                                      <p:cBhvr>
                                        <p:cTn id="28" dur="1000"/>
                                        <p:tgtEl>
                                          <p:spTgt spid="1127">
                                            <p:txEl>
                                              <p:pRg st="3" end="3"/>
                                            </p:txEl>
                                          </p:spTgt>
                                        </p:tgtEl>
                                      </p:cBhvr>
                                    </p:animEffect>
                                    <p:anim calcmode="lin" valueType="num">
                                      <p:cBhvr>
                                        <p:cTn id="29" dur="1000" fill="hold"/>
                                        <p:tgtEl>
                                          <p:spTgt spid="112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2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27">
                                            <p:txEl>
                                              <p:pRg st="4" end="4"/>
                                            </p:txEl>
                                          </p:spTgt>
                                        </p:tgtEl>
                                        <p:attrNameLst>
                                          <p:attrName>style.visibility</p:attrName>
                                        </p:attrNameLst>
                                      </p:cBhvr>
                                      <p:to>
                                        <p:strVal val="visible"/>
                                      </p:to>
                                    </p:set>
                                    <p:animEffect transition="in" filter="fade">
                                      <p:cBhvr>
                                        <p:cTn id="35" dur="1000"/>
                                        <p:tgtEl>
                                          <p:spTgt spid="1127">
                                            <p:txEl>
                                              <p:pRg st="4" end="4"/>
                                            </p:txEl>
                                          </p:spTgt>
                                        </p:tgtEl>
                                      </p:cBhvr>
                                    </p:animEffect>
                                    <p:anim calcmode="lin" valueType="num">
                                      <p:cBhvr>
                                        <p:cTn id="36" dur="1000" fill="hold"/>
                                        <p:tgtEl>
                                          <p:spTgt spid="112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12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27">
                                            <p:txEl>
                                              <p:pRg st="5" end="5"/>
                                            </p:txEl>
                                          </p:spTgt>
                                        </p:tgtEl>
                                        <p:attrNameLst>
                                          <p:attrName>style.visibility</p:attrName>
                                        </p:attrNameLst>
                                      </p:cBhvr>
                                      <p:to>
                                        <p:strVal val="visible"/>
                                      </p:to>
                                    </p:set>
                                    <p:animEffect transition="in" filter="fade">
                                      <p:cBhvr>
                                        <p:cTn id="42" dur="1000"/>
                                        <p:tgtEl>
                                          <p:spTgt spid="1127">
                                            <p:txEl>
                                              <p:pRg st="5" end="5"/>
                                            </p:txEl>
                                          </p:spTgt>
                                        </p:tgtEl>
                                      </p:cBhvr>
                                    </p:animEffect>
                                    <p:anim calcmode="lin" valueType="num">
                                      <p:cBhvr>
                                        <p:cTn id="43" dur="1000" fill="hold"/>
                                        <p:tgtEl>
                                          <p:spTgt spid="112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12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36"/>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PROJECT STAGES</a:t>
            </a:r>
            <a:endParaRPr/>
          </a:p>
        </p:txBody>
      </p:sp>
      <p:sp>
        <p:nvSpPr>
          <p:cNvPr id="752" name="Google Shape;752;p36"/>
          <p:cNvSpPr/>
          <p:nvPr/>
        </p:nvSpPr>
        <p:spPr>
          <a:xfrm>
            <a:off x="4346435" y="4146005"/>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402857" y="4191782"/>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453451" y="4174355"/>
            <a:ext cx="20" cy="68039"/>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453451" y="4174355"/>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756" name="Google Shape;756;p36"/>
          <p:cNvSpPr/>
          <p:nvPr/>
        </p:nvSpPr>
        <p:spPr>
          <a:xfrm>
            <a:off x="3124390" y="2917872"/>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2931510" y="2335050"/>
            <a:ext cx="1900682" cy="1451448"/>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3797852" y="2496843"/>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2689247" y="1962553"/>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453867" y="3595260"/>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631915" y="3774044"/>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412611" y="3774044"/>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441236" y="3917546"/>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412611" y="3482435"/>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4791332" y="3482435"/>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813811" y="3207003"/>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3111523" y="2905421"/>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506441" y="1950519"/>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676816" y="2310169"/>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819741" y="2322619"/>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5718021" y="2486475"/>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6074147" y="3592780"/>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5523060" y="3902650"/>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5533230" y="2186975"/>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5533627" y="1961304"/>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5758880" y="1961721"/>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5758880" y="2187391"/>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3533820" y="1402550"/>
            <a:ext cx="560017" cy="155587"/>
          </a:xfrm>
          <a:custGeom>
            <a:avLst/>
            <a:gdLst/>
            <a:ahLst/>
            <a:cxnLst/>
            <a:rect l="l" t="t" r="r" b="b"/>
            <a:pathLst>
              <a:path w="28248" h="7848" fill="none" extrusionOk="0">
                <a:moveTo>
                  <a:pt x="0" y="7847"/>
                </a:moveTo>
                <a:cubicBezTo>
                  <a:pt x="2930" y="3139"/>
                  <a:pt x="8160" y="1"/>
                  <a:pt x="14124" y="1"/>
                </a:cubicBezTo>
                <a:cubicBezTo>
                  <a:pt x="20087" y="1"/>
                  <a:pt x="25318" y="3139"/>
                  <a:pt x="28247" y="7847"/>
                </a:cubicBez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065023" y="1536897"/>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88093" y="1744357"/>
            <a:ext cx="560017" cy="155587"/>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5168701" y="1888170"/>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3388620" y="1625723"/>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397343" y="1648125"/>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518871" y="1670111"/>
            <a:ext cx="46490" cy="113260"/>
          </a:xfrm>
          <a:custGeom>
            <a:avLst/>
            <a:gdLst/>
            <a:ahLst/>
            <a:cxnLst/>
            <a:rect l="l" t="t" r="r" b="b"/>
            <a:pathLst>
              <a:path w="2345" h="5713" fill="none" extrusionOk="0">
                <a:moveTo>
                  <a:pt x="1" y="0"/>
                </a:moveTo>
                <a:lnTo>
                  <a:pt x="1" y="4332"/>
                </a:lnTo>
                <a:lnTo>
                  <a:pt x="2344" y="5713"/>
                </a:lnTo>
              </a:path>
            </a:pathLst>
          </a:custGeom>
          <a:solidFill>
            <a:schemeClr val="accent1"/>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4503232" y="1735237"/>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4090908" y="3286641"/>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659095" y="2851081"/>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5968770" y="3373753"/>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5968770" y="3373753"/>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2564388" y="2131385"/>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2564388" y="2106504"/>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990143" y="2710870"/>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602378" y="2749456"/>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581224" y="2861865"/>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527716" y="2249186"/>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529778" y="2228866"/>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4531443" y="2208545"/>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4515266" y="2310010"/>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520658" y="2289432"/>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524802" y="2269527"/>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94529" y="2367821"/>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502399" y="2348749"/>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509041" y="2328428"/>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4465485" y="2422162"/>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476686" y="2405112"/>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485806" y="2386496"/>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4429819" y="2473192"/>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4442250" y="2456598"/>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4454700" y="2440381"/>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4386680" y="2517580"/>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4402024" y="2504258"/>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4415704" y="2488537"/>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4338148" y="2556577"/>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4354741" y="2543710"/>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4370919" y="2531676"/>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4284620" y="2587682"/>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4302879" y="2577730"/>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4321138" y="2567362"/>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4227801" y="2610918"/>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4246872" y="2604613"/>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4265964" y="2596386"/>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4167651" y="2626679"/>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4187555" y="2621703"/>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4207896" y="2617143"/>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4106252" y="2633320"/>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4126989" y="2631655"/>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4147330" y="2629573"/>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4044457" y="2629573"/>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4064778" y="2631655"/>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4085515" y="2632904"/>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983059" y="2617143"/>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4003379" y="2622535"/>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4023720" y="2626679"/>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3924574" y="2595969"/>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3944062" y="2604276"/>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3963570" y="2610918"/>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869817" y="2567362"/>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3887660" y="2578563"/>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3905899" y="2587682"/>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3819620" y="2531260"/>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3835797" y="2544126"/>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851974" y="2556160"/>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774815" y="2488537"/>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788930" y="2503881"/>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3803859" y="2517580"/>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3737068" y="2440004"/>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3749101" y="2456598"/>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3761968" y="2472775"/>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706378" y="2386496"/>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3715914" y="2404755"/>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3726283" y="2422994"/>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3684392" y="2329657"/>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3690617" y="2348749"/>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3698488" y="2367821"/>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3670296" y="2269527"/>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3674440" y="2289432"/>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3678583" y="2309753"/>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665717" y="2208128"/>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666133" y="2228866"/>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667798" y="2249186"/>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667798" y="1770070"/>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3647894" y="2192784"/>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4085099" y="2614645"/>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12371" y="2192784"/>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3741231" y="1848895"/>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4693638" y="2067648"/>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4706901" y="2079801"/>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2986268" y="2696781"/>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3010732" y="2720412"/>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3010732" y="2769361"/>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3116519" y="2724992"/>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3116519" y="274239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116519" y="275940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3116519" y="2776419"/>
            <a:ext cx="133165" cy="20"/>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3116519" y="279342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3116519" y="2810439"/>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116519" y="2827865"/>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116519" y="2844875"/>
            <a:ext cx="133165" cy="20"/>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3126888" y="2623764"/>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3126888" y="2635798"/>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3126888" y="264741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3126888" y="2589348"/>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3126888" y="260054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3126888" y="2612147"/>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3126888" y="2554079"/>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3126888" y="256528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3126888" y="257731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3126888" y="251882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3126888" y="2530427"/>
            <a:ext cx="4163" cy="7078"/>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3126888" y="254204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3126888" y="248356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3126888" y="249559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3126888" y="250679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3126888" y="2448727"/>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3126888" y="246032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3126888" y="2471943"/>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a:off x="3125639" y="2413458"/>
            <a:ext cx="4580" cy="666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3126888" y="2425492"/>
            <a:ext cx="3331" cy="6245"/>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3126888" y="2436694"/>
            <a:ext cx="4163" cy="7058"/>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3122724" y="2378209"/>
            <a:ext cx="4599" cy="7474"/>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3124390" y="2390223"/>
            <a:ext cx="4580" cy="666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3125222" y="2401424"/>
            <a:ext cx="4163" cy="7078"/>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3114437" y="2344189"/>
            <a:ext cx="5412" cy="7058"/>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3117332" y="2355390"/>
            <a:ext cx="5412" cy="7474"/>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3120663" y="2367008"/>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3102404" y="2311002"/>
            <a:ext cx="6245" cy="7078"/>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3106547" y="2321786"/>
            <a:ext cx="6245" cy="7078"/>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3110710" y="2332571"/>
            <a:ext cx="5829" cy="7494"/>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3085810" y="2279896"/>
            <a:ext cx="6661" cy="7058"/>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3091619" y="2290264"/>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3097427" y="2299800"/>
            <a:ext cx="6245" cy="7890"/>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3065489" y="2250852"/>
            <a:ext cx="7494" cy="7078"/>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3072963" y="2259971"/>
            <a:ext cx="6641" cy="7494"/>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3079585" y="2269527"/>
            <a:ext cx="6661" cy="7474"/>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3042254" y="2224306"/>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3050561" y="2233009"/>
            <a:ext cx="7058" cy="7494"/>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3058431" y="2241316"/>
            <a:ext cx="7078" cy="7890"/>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3015708" y="2201487"/>
            <a:ext cx="7494" cy="7078"/>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3024828" y="2208545"/>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3033551" y="2216415"/>
            <a:ext cx="7890" cy="7494"/>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2986664" y="2182415"/>
            <a:ext cx="7494" cy="6641"/>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2996636" y="2188620"/>
            <a:ext cx="7890" cy="6245"/>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6"/>
          <p:cNvSpPr/>
          <p:nvPr/>
        </p:nvSpPr>
        <p:spPr>
          <a:xfrm>
            <a:off x="3006588" y="2194846"/>
            <a:ext cx="7058" cy="666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a:off x="2955142" y="2166634"/>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2965927" y="2171214"/>
            <a:ext cx="7494" cy="622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6"/>
          <p:cNvSpPr/>
          <p:nvPr/>
        </p:nvSpPr>
        <p:spPr>
          <a:xfrm>
            <a:off x="2976296" y="2176606"/>
            <a:ext cx="7910" cy="622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6"/>
          <p:cNvSpPr/>
          <p:nvPr/>
        </p:nvSpPr>
        <p:spPr>
          <a:xfrm>
            <a:off x="2921955" y="2155453"/>
            <a:ext cx="7494" cy="541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2933572" y="2158347"/>
            <a:ext cx="7078" cy="6245"/>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2944357" y="2162491"/>
            <a:ext cx="7078" cy="5829"/>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6"/>
          <p:cNvSpPr/>
          <p:nvPr/>
        </p:nvSpPr>
        <p:spPr>
          <a:xfrm>
            <a:off x="2887954" y="2148395"/>
            <a:ext cx="7058" cy="4996"/>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6"/>
          <p:cNvSpPr/>
          <p:nvPr/>
        </p:nvSpPr>
        <p:spPr>
          <a:xfrm>
            <a:off x="2899572" y="2150060"/>
            <a:ext cx="7058" cy="541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6"/>
          <p:cNvSpPr/>
          <p:nvPr/>
        </p:nvSpPr>
        <p:spPr>
          <a:xfrm>
            <a:off x="2910753" y="2152538"/>
            <a:ext cx="7078" cy="541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6"/>
          <p:cNvSpPr/>
          <p:nvPr/>
        </p:nvSpPr>
        <p:spPr>
          <a:xfrm>
            <a:off x="2853102" y="2145897"/>
            <a:ext cx="6661" cy="4183"/>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p:nvPr/>
        </p:nvSpPr>
        <p:spPr>
          <a:xfrm>
            <a:off x="2865136" y="2146313"/>
            <a:ext cx="6661" cy="4163"/>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6"/>
          <p:cNvSpPr/>
          <p:nvPr/>
        </p:nvSpPr>
        <p:spPr>
          <a:xfrm>
            <a:off x="2875921" y="2147562"/>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6"/>
          <p:cNvSpPr/>
          <p:nvPr/>
        </p:nvSpPr>
        <p:spPr>
          <a:xfrm>
            <a:off x="5746723" y="2232937"/>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6"/>
          <p:cNvSpPr/>
          <p:nvPr/>
        </p:nvSpPr>
        <p:spPr>
          <a:xfrm>
            <a:off x="5698497" y="2158214"/>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6"/>
          <p:cNvSpPr/>
          <p:nvPr/>
        </p:nvSpPr>
        <p:spPr>
          <a:xfrm>
            <a:off x="5727421" y="2198024"/>
            <a:ext cx="74787"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6"/>
          <p:cNvSpPr/>
          <p:nvPr/>
        </p:nvSpPr>
        <p:spPr>
          <a:xfrm>
            <a:off x="5727421" y="2198024"/>
            <a:ext cx="74787"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6"/>
          <p:cNvSpPr/>
          <p:nvPr/>
        </p:nvSpPr>
        <p:spPr>
          <a:xfrm>
            <a:off x="5667153" y="2117252"/>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a:off x="5698497" y="2158214"/>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6"/>
          <p:cNvSpPr/>
          <p:nvPr/>
        </p:nvSpPr>
        <p:spPr>
          <a:xfrm>
            <a:off x="6084509" y="300000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6"/>
          <p:cNvSpPr/>
          <p:nvPr/>
        </p:nvSpPr>
        <p:spPr>
          <a:xfrm>
            <a:off x="6084509" y="298755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a:off x="6084509" y="297512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6"/>
          <p:cNvSpPr/>
          <p:nvPr/>
        </p:nvSpPr>
        <p:spPr>
          <a:xfrm>
            <a:off x="6084509" y="3037339"/>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6"/>
          <p:cNvSpPr/>
          <p:nvPr/>
        </p:nvSpPr>
        <p:spPr>
          <a:xfrm>
            <a:off x="6084509" y="302488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p:nvPr/>
        </p:nvSpPr>
        <p:spPr>
          <a:xfrm>
            <a:off x="6084509" y="301245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6"/>
          <p:cNvSpPr/>
          <p:nvPr/>
        </p:nvSpPr>
        <p:spPr>
          <a:xfrm>
            <a:off x="6084509" y="307508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6"/>
          <p:cNvSpPr/>
          <p:nvPr/>
        </p:nvSpPr>
        <p:spPr>
          <a:xfrm>
            <a:off x="6084509" y="3062636"/>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6"/>
          <p:cNvSpPr/>
          <p:nvPr/>
        </p:nvSpPr>
        <p:spPr>
          <a:xfrm>
            <a:off x="6084509" y="305020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6"/>
          <p:cNvSpPr/>
          <p:nvPr/>
        </p:nvSpPr>
        <p:spPr>
          <a:xfrm>
            <a:off x="6084509" y="311241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6"/>
          <p:cNvSpPr/>
          <p:nvPr/>
        </p:nvSpPr>
        <p:spPr>
          <a:xfrm>
            <a:off x="6084509" y="3099986"/>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6084509" y="3087536"/>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a:off x="6084509" y="314974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6"/>
          <p:cNvSpPr/>
          <p:nvPr/>
        </p:nvSpPr>
        <p:spPr>
          <a:xfrm>
            <a:off x="6084509" y="313731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6"/>
          <p:cNvSpPr/>
          <p:nvPr/>
        </p:nvSpPr>
        <p:spPr>
          <a:xfrm>
            <a:off x="6084509" y="3124867"/>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a:off x="6084509" y="318709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6"/>
          <p:cNvSpPr/>
          <p:nvPr/>
        </p:nvSpPr>
        <p:spPr>
          <a:xfrm>
            <a:off x="6084509" y="3174648"/>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6"/>
          <p:cNvSpPr/>
          <p:nvPr/>
        </p:nvSpPr>
        <p:spPr>
          <a:xfrm>
            <a:off x="6084509" y="316219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6"/>
          <p:cNvSpPr/>
          <p:nvPr/>
        </p:nvSpPr>
        <p:spPr>
          <a:xfrm>
            <a:off x="6084509" y="3224846"/>
            <a:ext cx="4163" cy="7058"/>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6"/>
          <p:cNvSpPr/>
          <p:nvPr/>
        </p:nvSpPr>
        <p:spPr>
          <a:xfrm>
            <a:off x="6084509" y="321239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a:off x="6084509" y="3199945"/>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a:off x="6084509" y="3262177"/>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a:off x="6084509" y="324972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a:off x="6084509" y="3237276"/>
            <a:ext cx="4163" cy="7078"/>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a:off x="6084509" y="3299507"/>
            <a:ext cx="4163" cy="7078"/>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6"/>
          <p:cNvSpPr/>
          <p:nvPr/>
        </p:nvSpPr>
        <p:spPr>
          <a:xfrm>
            <a:off x="6084509" y="3287057"/>
            <a:ext cx="4163" cy="7078"/>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6084509" y="327460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5104312" y="3467506"/>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4929672" y="2717518"/>
            <a:ext cx="466681"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a:off x="4960778" y="2748624"/>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a:off x="5018429" y="2924386"/>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5018429" y="2873067"/>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5018429" y="2973335"/>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5018429" y="3074415"/>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5018429" y="3126948"/>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5018429" y="3176372"/>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5519115" y="3734651"/>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5535708" y="3815538"/>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5499210" y="3718890"/>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5559776" y="3694406"/>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5603748" y="3718890"/>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4298319" y="4289322"/>
            <a:ext cx="406531" cy="701131"/>
          </a:xfrm>
          <a:custGeom>
            <a:avLst/>
            <a:gdLst/>
            <a:ahLst/>
            <a:cxnLst/>
            <a:rect l="l" t="t" r="r" b="b"/>
            <a:pathLst>
              <a:path w="20506" h="35366" extrusionOk="0">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4482078" y="4900692"/>
            <a:ext cx="263851" cy="116175"/>
          </a:xfrm>
          <a:custGeom>
            <a:avLst/>
            <a:gdLst/>
            <a:ahLst/>
            <a:cxnLst/>
            <a:rect l="l" t="t" r="r" b="b"/>
            <a:pathLst>
              <a:path w="13309" h="5860" extrusionOk="0">
                <a:moveTo>
                  <a:pt x="1" y="5859"/>
                </a:moveTo>
                <a:lnTo>
                  <a:pt x="13308" y="1"/>
                </a:lnTo>
              </a:path>
            </a:pathLst>
          </a:custGeom>
          <a:solidFill>
            <a:srgbClr val="AAD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4461341" y="4823949"/>
            <a:ext cx="397828" cy="385378"/>
          </a:xfrm>
          <a:custGeom>
            <a:avLst/>
            <a:gdLst/>
            <a:ahLst/>
            <a:cxnLst/>
            <a:rect l="l" t="t" r="r" b="b"/>
            <a:pathLst>
              <a:path w="20067" h="19439" extrusionOk="0">
                <a:moveTo>
                  <a:pt x="12241" y="1"/>
                </a:moveTo>
                <a:lnTo>
                  <a:pt x="0" y="5336"/>
                </a:lnTo>
                <a:lnTo>
                  <a:pt x="5169" y="19439"/>
                </a:lnTo>
                <a:lnTo>
                  <a:pt x="20066" y="19439"/>
                </a:lnTo>
                <a:lnTo>
                  <a:pt x="122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4482078" y="4900692"/>
            <a:ext cx="392020" cy="319004"/>
          </a:xfrm>
          <a:custGeom>
            <a:avLst/>
            <a:gdLst/>
            <a:ahLst/>
            <a:cxnLst/>
            <a:rect l="l" t="t" r="r" b="b"/>
            <a:pathLst>
              <a:path w="19774" h="16091" extrusionOk="0">
                <a:moveTo>
                  <a:pt x="13329" y="1"/>
                </a:moveTo>
                <a:lnTo>
                  <a:pt x="1" y="5859"/>
                </a:lnTo>
                <a:lnTo>
                  <a:pt x="3746" y="16091"/>
                </a:lnTo>
                <a:lnTo>
                  <a:pt x="19773" y="16091"/>
                </a:lnTo>
                <a:lnTo>
                  <a:pt x="13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4491198" y="4953784"/>
            <a:ext cx="23671" cy="23671"/>
          </a:xfrm>
          <a:custGeom>
            <a:avLst/>
            <a:gdLst/>
            <a:ahLst/>
            <a:cxnLst/>
            <a:rect l="l" t="t" r="r" b="b"/>
            <a:pathLst>
              <a:path w="1194" h="1194" extrusionOk="0">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4023900" y="2166598"/>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989" name="Google Shape;989;p36"/>
          <p:cNvSpPr txBox="1">
            <a:spLocks noGrp="1"/>
          </p:cNvSpPr>
          <p:nvPr>
            <p:ph type="subTitle" idx="4294967295"/>
          </p:nvPr>
        </p:nvSpPr>
        <p:spPr>
          <a:xfrm>
            <a:off x="6527425" y="1729400"/>
            <a:ext cx="1454700" cy="1314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900"/>
              <a:t>Venus has a beautiful name and is the second planet from the Sun</a:t>
            </a:r>
            <a:endParaRPr sz="900">
              <a:solidFill>
                <a:srgbClr val="FFFFFF"/>
              </a:solidFill>
            </a:endParaRPr>
          </a:p>
        </p:txBody>
      </p:sp>
      <p:sp>
        <p:nvSpPr>
          <p:cNvPr id="990" name="Google Shape;990;p36"/>
          <p:cNvSpPr txBox="1">
            <a:spLocks noGrp="1"/>
          </p:cNvSpPr>
          <p:nvPr>
            <p:ph type="ctrTitle" idx="4294967295"/>
          </p:nvPr>
        </p:nvSpPr>
        <p:spPr>
          <a:xfrm>
            <a:off x="6527425" y="1508275"/>
            <a:ext cx="1254600" cy="2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a:solidFill>
                  <a:srgbClr val="FFFFFF"/>
                </a:solidFill>
              </a:rPr>
              <a:t>STEP 2</a:t>
            </a:r>
            <a:endParaRPr sz="900">
              <a:solidFill>
                <a:srgbClr val="FFFFFF"/>
              </a:solidFill>
            </a:endParaRPr>
          </a:p>
        </p:txBody>
      </p:sp>
      <p:sp>
        <p:nvSpPr>
          <p:cNvPr id="991" name="Google Shape;991;p36"/>
          <p:cNvSpPr txBox="1">
            <a:spLocks noGrp="1"/>
          </p:cNvSpPr>
          <p:nvPr>
            <p:ph type="subTitle" idx="4294967295"/>
          </p:nvPr>
        </p:nvSpPr>
        <p:spPr>
          <a:xfrm>
            <a:off x="947775" y="3362550"/>
            <a:ext cx="1454700" cy="7440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s" sz="900">
                <a:solidFill>
                  <a:srgbClr val="FFFFFF"/>
                </a:solidFill>
              </a:rPr>
              <a:t>Despite being red, Mars is a cold place, not hot. It’s full of iron oxide dust</a:t>
            </a:r>
            <a:endParaRPr sz="900">
              <a:solidFill>
                <a:srgbClr val="FFFFFF"/>
              </a:solidFill>
            </a:endParaRPr>
          </a:p>
        </p:txBody>
      </p:sp>
      <p:sp>
        <p:nvSpPr>
          <p:cNvPr id="992" name="Google Shape;992;p36"/>
          <p:cNvSpPr txBox="1">
            <a:spLocks noGrp="1"/>
          </p:cNvSpPr>
          <p:nvPr>
            <p:ph type="ctrTitle" idx="4294967295"/>
          </p:nvPr>
        </p:nvSpPr>
        <p:spPr>
          <a:xfrm>
            <a:off x="1228825" y="3131900"/>
            <a:ext cx="11736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900">
                <a:solidFill>
                  <a:srgbClr val="FFFFFF"/>
                </a:solidFill>
              </a:rPr>
              <a:t>STEP 1</a:t>
            </a:r>
            <a:endParaRPr sz="900">
              <a:solidFill>
                <a:srgbClr val="FFFFFF"/>
              </a:solidFill>
            </a:endParaRPr>
          </a:p>
        </p:txBody>
      </p:sp>
      <p:sp>
        <p:nvSpPr>
          <p:cNvPr id="993" name="Google Shape;993;p36"/>
          <p:cNvSpPr txBox="1">
            <a:spLocks noGrp="1"/>
          </p:cNvSpPr>
          <p:nvPr>
            <p:ph type="subTitle" idx="4294967295"/>
          </p:nvPr>
        </p:nvSpPr>
        <p:spPr>
          <a:xfrm>
            <a:off x="6527425" y="3639172"/>
            <a:ext cx="1254600" cy="74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900"/>
              <a:t>Saturn is a gas giant, composed mostly of hydrogen and helium</a:t>
            </a:r>
            <a:endParaRPr sz="900">
              <a:solidFill>
                <a:srgbClr val="FFFFFF"/>
              </a:solidFill>
            </a:endParaRPr>
          </a:p>
        </p:txBody>
      </p:sp>
      <p:sp>
        <p:nvSpPr>
          <p:cNvPr id="994" name="Google Shape;994;p36"/>
          <p:cNvSpPr txBox="1">
            <a:spLocks noGrp="1"/>
          </p:cNvSpPr>
          <p:nvPr>
            <p:ph type="ctrTitle" idx="4294967295"/>
          </p:nvPr>
        </p:nvSpPr>
        <p:spPr>
          <a:xfrm>
            <a:off x="6527425" y="3408488"/>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a:solidFill>
                  <a:srgbClr val="FFFFFF"/>
                </a:solidFill>
              </a:rPr>
              <a:t>STEP 3</a:t>
            </a:r>
            <a:endParaRPr sz="900">
              <a:solidFill>
                <a:srgbClr val="FFFFFF"/>
              </a:solidFill>
            </a:endParaRPr>
          </a:p>
        </p:txBody>
      </p:sp>
      <p:cxnSp>
        <p:nvCxnSpPr>
          <p:cNvPr id="995" name="Google Shape;995;p36"/>
          <p:cNvCxnSpPr>
            <a:endCxn id="991" idx="2"/>
          </p:cNvCxnSpPr>
          <p:nvPr/>
        </p:nvCxnSpPr>
        <p:spPr>
          <a:xfrm flipH="1">
            <a:off x="1675125" y="3830550"/>
            <a:ext cx="1992000" cy="276000"/>
          </a:xfrm>
          <a:prstGeom prst="bentConnector4">
            <a:avLst>
              <a:gd name="adj1" fmla="val 31743"/>
              <a:gd name="adj2" fmla="val 186277"/>
            </a:avLst>
          </a:prstGeom>
          <a:noFill/>
          <a:ln w="28575" cap="flat" cmpd="sng">
            <a:solidFill>
              <a:srgbClr val="FFFFFF"/>
            </a:solidFill>
            <a:prstDash val="solid"/>
            <a:round/>
            <a:headEnd type="oval" w="med" len="med"/>
            <a:tailEnd type="oval" w="med" len="med"/>
          </a:ln>
        </p:spPr>
      </p:cxnSp>
      <p:cxnSp>
        <p:nvCxnSpPr>
          <p:cNvPr id="996" name="Google Shape;996;p36"/>
          <p:cNvCxnSpPr/>
          <p:nvPr/>
        </p:nvCxnSpPr>
        <p:spPr>
          <a:xfrm flipH="1">
            <a:off x="5734150" y="1671125"/>
            <a:ext cx="840900" cy="824700"/>
          </a:xfrm>
          <a:prstGeom prst="bentConnector3">
            <a:avLst>
              <a:gd name="adj1" fmla="val 50000"/>
            </a:avLst>
          </a:prstGeom>
          <a:noFill/>
          <a:ln w="28575" cap="flat" cmpd="sng">
            <a:solidFill>
              <a:srgbClr val="FFFFFF"/>
            </a:solidFill>
            <a:prstDash val="solid"/>
            <a:round/>
            <a:headEnd type="oval" w="med" len="med"/>
            <a:tailEnd type="oval" w="med" len="med"/>
          </a:ln>
        </p:spPr>
      </p:cxnSp>
      <p:cxnSp>
        <p:nvCxnSpPr>
          <p:cNvPr id="997" name="Google Shape;997;p36"/>
          <p:cNvCxnSpPr>
            <a:endCxn id="993" idx="2"/>
          </p:cNvCxnSpPr>
          <p:nvPr/>
        </p:nvCxnSpPr>
        <p:spPr>
          <a:xfrm>
            <a:off x="5518825" y="3967072"/>
            <a:ext cx="1635900" cy="416100"/>
          </a:xfrm>
          <a:prstGeom prst="bentConnector4">
            <a:avLst>
              <a:gd name="adj1" fmla="val 30827"/>
              <a:gd name="adj2" fmla="val 157228"/>
            </a:avLst>
          </a:prstGeom>
          <a:noFill/>
          <a:ln w="28575" cap="flat" cmpd="sng">
            <a:solidFill>
              <a:srgbClr val="FFFFFF"/>
            </a:solidFill>
            <a:prstDash val="solid"/>
            <a:round/>
            <a:headEnd type="oval" w="med" len="med"/>
            <a:tailEnd type="oval" w="med" len="med"/>
          </a:ln>
        </p:spPr>
      </p:cxnSp>
      <p:cxnSp>
        <p:nvCxnSpPr>
          <p:cNvPr id="998" name="Google Shape;998;p36"/>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FDC6-5955-45F3-94B6-D14FB81AC20F}"/>
              </a:ext>
            </a:extLst>
          </p:cNvPr>
          <p:cNvSpPr>
            <a:spLocks noGrp="1"/>
          </p:cNvSpPr>
          <p:nvPr>
            <p:ph type="ctrTitle"/>
          </p:nvPr>
        </p:nvSpPr>
        <p:spPr>
          <a:xfrm>
            <a:off x="311700" y="91657"/>
            <a:ext cx="8520600" cy="606600"/>
          </a:xfrm>
        </p:spPr>
        <p:txBody>
          <a:bodyPr/>
          <a:lstStyle/>
          <a:p>
            <a:r>
              <a:rPr lang="en-US" dirty="0"/>
              <a:t>Steps to Build the Currency Converter project</a:t>
            </a:r>
            <a:endParaRPr lang="en-IN" dirty="0"/>
          </a:p>
        </p:txBody>
      </p:sp>
      <p:sp>
        <p:nvSpPr>
          <p:cNvPr id="4" name="Content Placeholder 2">
            <a:extLst>
              <a:ext uri="{FF2B5EF4-FFF2-40B4-BE49-F238E27FC236}">
                <a16:creationId xmlns:a16="http://schemas.microsoft.com/office/drawing/2014/main" id="{9F750B81-F354-4357-9625-4063CC545059}"/>
              </a:ext>
            </a:extLst>
          </p:cNvPr>
          <p:cNvSpPr txBox="1">
            <a:spLocks/>
          </p:cNvSpPr>
          <p:nvPr/>
        </p:nvSpPr>
        <p:spPr>
          <a:xfrm>
            <a:off x="120864" y="1000236"/>
            <a:ext cx="9733839" cy="309493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a:p>
            <a:pPr marL="457200" indent="-457200">
              <a:buFont typeface="Arial"/>
              <a:buAutoNum type="arabicPeriod"/>
            </a:pPr>
            <a:endParaRPr lang="en-US" dirty="0"/>
          </a:p>
          <a:p>
            <a:pPr marL="457200" indent="-457200">
              <a:buFont typeface="Arial"/>
              <a:buAutoNum type="arabicPeriod"/>
            </a:pPr>
            <a:endParaRPr lang="en-US" dirty="0"/>
          </a:p>
          <a:p>
            <a:pPr marL="457200" indent="-457200">
              <a:buFont typeface="Arial"/>
              <a:buAutoNum type="arabicPeriod"/>
            </a:pPr>
            <a:endParaRPr lang="en-US" dirty="0"/>
          </a:p>
          <a:p>
            <a:endParaRPr lang="en-US" sz="2400" dirty="0"/>
          </a:p>
        </p:txBody>
      </p:sp>
      <p:cxnSp>
        <p:nvCxnSpPr>
          <p:cNvPr id="6" name="Google Shape;291;p25">
            <a:extLst>
              <a:ext uri="{FF2B5EF4-FFF2-40B4-BE49-F238E27FC236}">
                <a16:creationId xmlns:a16="http://schemas.microsoft.com/office/drawing/2014/main" id="{3AF86B52-7199-4DF6-B9C8-7BE90B544263}"/>
              </a:ext>
            </a:extLst>
          </p:cNvPr>
          <p:cNvCxnSpPr/>
          <p:nvPr/>
        </p:nvCxnSpPr>
        <p:spPr>
          <a:xfrm>
            <a:off x="311700" y="667044"/>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8" name="Picture 7">
            <a:extLst>
              <a:ext uri="{FF2B5EF4-FFF2-40B4-BE49-F238E27FC236}">
                <a16:creationId xmlns:a16="http://schemas.microsoft.com/office/drawing/2014/main" id="{4D1B9849-A345-453F-99F0-D2EA68A98F74}"/>
              </a:ext>
            </a:extLst>
          </p:cNvPr>
          <p:cNvPicPr>
            <a:picLocks noChangeAspect="1"/>
          </p:cNvPicPr>
          <p:nvPr/>
        </p:nvPicPr>
        <p:blipFill>
          <a:blip r:embed="rId3"/>
          <a:stretch>
            <a:fillRect/>
          </a:stretch>
        </p:blipFill>
        <p:spPr>
          <a:xfrm>
            <a:off x="170483" y="765546"/>
            <a:ext cx="8817573" cy="4146698"/>
          </a:xfrm>
          <a:prstGeom prst="rect">
            <a:avLst/>
          </a:prstGeom>
        </p:spPr>
      </p:pic>
    </p:spTree>
    <p:extLst>
      <p:ext uri="{BB962C8B-B14F-4D97-AF65-F5344CB8AC3E}">
        <p14:creationId xmlns:p14="http://schemas.microsoft.com/office/powerpoint/2010/main" val="14962019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B3A8-304F-47F8-A340-091B2F6D4B3B}"/>
              </a:ext>
            </a:extLst>
          </p:cNvPr>
          <p:cNvSpPr>
            <a:spLocks noGrp="1"/>
          </p:cNvSpPr>
          <p:nvPr>
            <p:ph type="ctrTitle"/>
          </p:nvPr>
        </p:nvSpPr>
        <p:spPr/>
        <p:txBody>
          <a:bodyPr/>
          <a:lstStyle/>
          <a:p>
            <a:r>
              <a:rPr lang="en-IN" dirty="0"/>
              <a:t>IMPORT THE LIBRARIES</a:t>
            </a:r>
          </a:p>
        </p:txBody>
      </p:sp>
      <p:sp>
        <p:nvSpPr>
          <p:cNvPr id="3" name="TextBox 2">
            <a:extLst>
              <a:ext uri="{FF2B5EF4-FFF2-40B4-BE49-F238E27FC236}">
                <a16:creationId xmlns:a16="http://schemas.microsoft.com/office/drawing/2014/main" id="{1D1AAFFA-E347-40AD-B90B-9888C03FE2DB}"/>
              </a:ext>
            </a:extLst>
          </p:cNvPr>
          <p:cNvSpPr txBox="1"/>
          <p:nvPr/>
        </p:nvSpPr>
        <p:spPr>
          <a:xfrm>
            <a:off x="1010653" y="1528011"/>
            <a:ext cx="5005136" cy="1893852"/>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from flask import </a:t>
            </a:r>
            <a:r>
              <a:rPr kumimoji="0" lang="en-US" sz="2400" b="0" i="0" u="none" strike="noStrike" kern="1200" cap="none" spc="0" normalizeH="0" baseline="0" noProof="0" dirty="0" err="1">
                <a:ln>
                  <a:noFill/>
                </a:ln>
                <a:solidFill>
                  <a:prstClr val="white"/>
                </a:solidFill>
                <a:effectLst/>
                <a:uLnTx/>
                <a:uFillTx/>
                <a:latin typeface="Trebuchet MS" panose="020B0603020202020204"/>
                <a:ea typeface="+mn-ea"/>
                <a:cs typeface="+mn-cs"/>
              </a:rPr>
              <a:t>Flask,render_template,request</a:t>
            </a:r>
            <a:endPar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import requests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import </a:t>
            </a:r>
            <a:r>
              <a:rPr kumimoji="0" lang="en-US" sz="2400" b="0" i="0" u="none" strike="noStrike" kern="1200" cap="none" spc="0" normalizeH="0" baseline="0" noProof="0" dirty="0" err="1">
                <a:ln>
                  <a:noFill/>
                </a:ln>
                <a:solidFill>
                  <a:prstClr val="white"/>
                </a:solidFill>
                <a:effectLst/>
                <a:uLnTx/>
                <a:uFillTx/>
                <a:latin typeface="Trebuchet MS" panose="020B0603020202020204"/>
                <a:ea typeface="+mn-ea"/>
                <a:cs typeface="+mn-cs"/>
              </a:rPr>
              <a:t>os</a:t>
            </a:r>
            <a:endPar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endParaRPr>
          </a:p>
          <a:p>
            <a:endParaRPr lang="en-IN" dirty="0"/>
          </a:p>
        </p:txBody>
      </p:sp>
      <p:cxnSp>
        <p:nvCxnSpPr>
          <p:cNvPr id="4" name="Google Shape;291;p25">
            <a:extLst>
              <a:ext uri="{FF2B5EF4-FFF2-40B4-BE49-F238E27FC236}">
                <a16:creationId xmlns:a16="http://schemas.microsoft.com/office/drawing/2014/main" id="{56701ABF-B736-49DF-A2AF-5D2A28D09460}"/>
              </a:ext>
            </a:extLst>
          </p:cNvPr>
          <p:cNvCxnSpPr/>
          <p:nvPr/>
        </p:nvCxnSpPr>
        <p:spPr>
          <a:xfrm>
            <a:off x="240816" y="1234114"/>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8433069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13C53-04BD-436F-872E-ED2BEA5E7A2E}"/>
              </a:ext>
            </a:extLst>
          </p:cNvPr>
          <p:cNvSpPr>
            <a:spLocks noGrp="1"/>
          </p:cNvSpPr>
          <p:nvPr>
            <p:ph type="ctrTitle"/>
          </p:nvPr>
        </p:nvSpPr>
        <p:spPr/>
        <p:txBody>
          <a:bodyPr/>
          <a:lstStyle/>
          <a:p>
            <a:r>
              <a:rPr lang="en-US" dirty="0"/>
              <a:t>CREATING A FLASK APP AND NAME IT 'APP’</a:t>
            </a:r>
            <a:endParaRPr lang="en-IN" dirty="0"/>
          </a:p>
        </p:txBody>
      </p:sp>
      <p:sp>
        <p:nvSpPr>
          <p:cNvPr id="3" name="TextBox 2">
            <a:extLst>
              <a:ext uri="{FF2B5EF4-FFF2-40B4-BE49-F238E27FC236}">
                <a16:creationId xmlns:a16="http://schemas.microsoft.com/office/drawing/2014/main" id="{A7A47087-502E-4977-AC34-A41ABE51F491}"/>
              </a:ext>
            </a:extLst>
          </p:cNvPr>
          <p:cNvSpPr txBox="1"/>
          <p:nvPr/>
        </p:nvSpPr>
        <p:spPr>
          <a:xfrm>
            <a:off x="2211571" y="1998922"/>
            <a:ext cx="3804217" cy="650528"/>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white"/>
                </a:solidFill>
                <a:effectLst/>
                <a:uLnTx/>
                <a:uFillTx/>
                <a:latin typeface="Trebuchet MS" panose="020B0603020202020204"/>
                <a:ea typeface="+mn-ea"/>
                <a:cs typeface="+mn-cs"/>
              </a:rPr>
              <a:t>app = Flask(__name__)</a:t>
            </a:r>
          </a:p>
          <a:p>
            <a:endParaRPr lang="en-IN" dirty="0"/>
          </a:p>
        </p:txBody>
      </p:sp>
      <p:cxnSp>
        <p:nvCxnSpPr>
          <p:cNvPr id="4" name="Google Shape;291;p25">
            <a:extLst>
              <a:ext uri="{FF2B5EF4-FFF2-40B4-BE49-F238E27FC236}">
                <a16:creationId xmlns:a16="http://schemas.microsoft.com/office/drawing/2014/main" id="{CB5C6060-842A-4EB0-88DE-650D95C7ADA9}"/>
              </a:ext>
            </a:extLst>
          </p:cNvPr>
          <p:cNvCxnSpPr/>
          <p:nvPr/>
        </p:nvCxnSpPr>
        <p:spPr>
          <a:xfrm>
            <a:off x="226639" y="1180899"/>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208283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CB061-0518-4E35-9C4C-4A823AC6EF24}"/>
              </a:ext>
            </a:extLst>
          </p:cNvPr>
          <p:cNvSpPr>
            <a:spLocks noGrp="1"/>
          </p:cNvSpPr>
          <p:nvPr>
            <p:ph type="ctrTitle"/>
          </p:nvPr>
        </p:nvSpPr>
        <p:spPr>
          <a:xfrm>
            <a:off x="0" y="0"/>
            <a:ext cx="9228781" cy="1034582"/>
          </a:xfrm>
        </p:spPr>
        <p:txBody>
          <a:bodyPr/>
          <a:lstStyle/>
          <a:p>
            <a:r>
              <a:rPr lang="en-US" dirty="0"/>
              <a:t>API KEY TAKEN FROM 'WWW.ALPHAVANTAGE.CO’</a:t>
            </a:r>
            <a:endParaRPr lang="en-IN" dirty="0"/>
          </a:p>
        </p:txBody>
      </p:sp>
      <p:sp>
        <p:nvSpPr>
          <p:cNvPr id="3" name="TextBox 2">
            <a:extLst>
              <a:ext uri="{FF2B5EF4-FFF2-40B4-BE49-F238E27FC236}">
                <a16:creationId xmlns:a16="http://schemas.microsoft.com/office/drawing/2014/main" id="{188E2491-1FE6-4A89-B16D-D26627657678}"/>
              </a:ext>
            </a:extLst>
          </p:cNvPr>
          <p:cNvSpPr txBox="1"/>
          <p:nvPr/>
        </p:nvSpPr>
        <p:spPr>
          <a:xfrm>
            <a:off x="830179" y="2068420"/>
            <a:ext cx="7050505" cy="2022092"/>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white"/>
                </a:solidFill>
                <a:effectLst/>
                <a:uLnTx/>
                <a:uFillTx/>
                <a:latin typeface="Trebuchet MS" panose="020B0603020202020204"/>
                <a:ea typeface="+mn-ea"/>
                <a:cs typeface="+mn-cs"/>
              </a:rPr>
              <a:t>if 'API_KEY' in </a:t>
            </a:r>
            <a:r>
              <a:rPr kumimoji="0" lang="en-IN" sz="2400" b="0" i="0" u="none" strike="noStrike" kern="1200" cap="none" spc="0" normalizeH="0" baseline="0" noProof="0" dirty="0" err="1">
                <a:ln>
                  <a:noFill/>
                </a:ln>
                <a:solidFill>
                  <a:prstClr val="white"/>
                </a:solidFill>
                <a:effectLst/>
                <a:uLnTx/>
                <a:uFillTx/>
                <a:latin typeface="Trebuchet MS" panose="020B0603020202020204"/>
                <a:ea typeface="+mn-ea"/>
                <a:cs typeface="+mn-cs"/>
              </a:rPr>
              <a:t>os.environ</a:t>
            </a:r>
            <a:r>
              <a:rPr kumimoji="0" lang="en-IN" sz="2400" b="0" i="0" u="none" strike="noStrike" kern="1200" cap="none" spc="0" normalizeH="0" baseline="0" noProof="0" dirty="0">
                <a:ln>
                  <a:noFill/>
                </a:ln>
                <a:solidFill>
                  <a:prstClr val="white"/>
                </a:solidFill>
                <a:effectLst/>
                <a:uLnTx/>
                <a:uFillTx/>
                <a:latin typeface="Trebuchet MS" panose="020B0603020202020204"/>
                <a:ea typeface="+mn-ea"/>
                <a:cs typeface="+mn-cs"/>
              </a:rPr>
              <a:t>:</a:t>
            </a:r>
          </a:p>
          <a:p>
            <a:pPr marR="0" lvl="0" algn="l" defTabSz="914400" rtl="0" eaLnBrk="1" fontAlgn="auto" latinLnBrk="0" hangingPunct="1">
              <a:lnSpc>
                <a:spcPct val="90000"/>
              </a:lnSpc>
              <a:spcBef>
                <a:spcPts val="1000"/>
              </a:spcBef>
              <a:spcAft>
                <a:spcPts val="0"/>
              </a:spcAft>
              <a:buClrTx/>
              <a:buSzTx/>
              <a:tabLst/>
              <a:defRPr/>
            </a:pPr>
            <a:r>
              <a:rPr kumimoji="0" lang="en-IN" sz="2400" b="0" i="0" u="none" strike="noStrike" kern="1200" cap="none" spc="0" normalizeH="0" baseline="0" noProof="0" dirty="0">
                <a:ln>
                  <a:noFill/>
                </a:ln>
                <a:solidFill>
                  <a:prstClr val="white"/>
                </a:solidFill>
                <a:effectLst/>
                <a:uLnTx/>
                <a:uFillTx/>
                <a:latin typeface="Trebuchet MS" panose="020B0603020202020204"/>
                <a:ea typeface="+mn-ea"/>
                <a:cs typeface="+mn-cs"/>
              </a:rPr>
              <a:t>    API_KEY = </a:t>
            </a:r>
            <a:r>
              <a:rPr kumimoji="0" lang="en-IN" sz="2400" b="0" i="0" u="none" strike="noStrike" kern="1200" cap="none" spc="0" normalizeH="0" baseline="0" noProof="0" dirty="0" err="1">
                <a:ln>
                  <a:noFill/>
                </a:ln>
                <a:solidFill>
                  <a:prstClr val="white"/>
                </a:solidFill>
                <a:effectLst/>
                <a:uLnTx/>
                <a:uFillTx/>
                <a:latin typeface="Trebuchet MS" panose="020B0603020202020204"/>
                <a:ea typeface="+mn-ea"/>
                <a:cs typeface="+mn-cs"/>
              </a:rPr>
              <a:t>os.environ</a:t>
            </a:r>
            <a:r>
              <a:rPr kumimoji="0" lang="en-IN" sz="2400" b="0" i="0" u="none" strike="noStrike" kern="1200" cap="none" spc="0" normalizeH="0" baseline="0" noProof="0" dirty="0">
                <a:ln>
                  <a:noFill/>
                </a:ln>
                <a:solidFill>
                  <a:prstClr val="white"/>
                </a:solidFill>
                <a:effectLst/>
                <a:uLnTx/>
                <a:uFillTx/>
                <a:latin typeface="Trebuchet MS" panose="020B0603020202020204"/>
                <a:ea typeface="+mn-ea"/>
                <a:cs typeface="+mn-cs"/>
              </a:rPr>
              <a:t>['API_KEY']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white"/>
                </a:solidFill>
                <a:effectLst/>
                <a:uLnTx/>
                <a:uFillTx/>
                <a:latin typeface="Trebuchet MS" panose="020B0603020202020204"/>
                <a:ea typeface="+mn-ea"/>
                <a:cs typeface="+mn-cs"/>
              </a:rPr>
              <a:t>else:</a:t>
            </a:r>
          </a:p>
          <a:p>
            <a:pPr marR="0" lvl="0" algn="l" defTabSz="914400" rtl="0" eaLnBrk="1" fontAlgn="auto" latinLnBrk="0" hangingPunct="1">
              <a:lnSpc>
                <a:spcPct val="90000"/>
              </a:lnSpc>
              <a:spcBef>
                <a:spcPts val="1000"/>
              </a:spcBef>
              <a:spcAft>
                <a:spcPts val="0"/>
              </a:spcAft>
              <a:buClrTx/>
              <a:buSzTx/>
              <a:tabLst/>
              <a:defRPr/>
            </a:pPr>
            <a:r>
              <a:rPr kumimoji="0" lang="en-IN" sz="2400" b="0" i="0" u="none" strike="noStrike" kern="1200" cap="none" spc="0" normalizeH="0" baseline="0" noProof="0" dirty="0">
                <a:ln>
                  <a:noFill/>
                </a:ln>
                <a:solidFill>
                  <a:prstClr val="white"/>
                </a:solidFill>
                <a:effectLst/>
                <a:uLnTx/>
                <a:uFillTx/>
                <a:latin typeface="Trebuchet MS" panose="020B0603020202020204"/>
                <a:ea typeface="+mn-ea"/>
                <a:cs typeface="+mn-cs"/>
              </a:rPr>
              <a:t>    API_KEY = 'RQM7GIDWT0ZU2WLU'</a:t>
            </a:r>
          </a:p>
          <a:p>
            <a:endParaRPr lang="en-IN" dirty="0"/>
          </a:p>
        </p:txBody>
      </p:sp>
      <p:cxnSp>
        <p:nvCxnSpPr>
          <p:cNvPr id="4" name="Google Shape;291;p25">
            <a:extLst>
              <a:ext uri="{FF2B5EF4-FFF2-40B4-BE49-F238E27FC236}">
                <a16:creationId xmlns:a16="http://schemas.microsoft.com/office/drawing/2014/main" id="{24EFAA96-99AD-4636-A5E8-0B6B7840F370}"/>
              </a:ext>
            </a:extLst>
          </p:cNvPr>
          <p:cNvCxnSpPr/>
          <p:nvPr/>
        </p:nvCxnSpPr>
        <p:spPr>
          <a:xfrm>
            <a:off x="311700" y="1052988"/>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6548295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A909-0D6B-4068-88DD-E314B1196893}"/>
              </a:ext>
            </a:extLst>
          </p:cNvPr>
          <p:cNvSpPr>
            <a:spLocks noGrp="1"/>
          </p:cNvSpPr>
          <p:nvPr>
            <p:ph type="ctrTitle"/>
          </p:nvPr>
        </p:nvSpPr>
        <p:spPr/>
        <p:txBody>
          <a:bodyPr/>
          <a:lstStyle/>
          <a:p>
            <a:r>
              <a:rPr lang="en-US" dirty="0"/>
              <a:t>DEFAULT ('/') ROUTE OF THE APPLICATION</a:t>
            </a:r>
            <a:endParaRPr lang="en-IN" dirty="0"/>
          </a:p>
        </p:txBody>
      </p:sp>
      <p:sp>
        <p:nvSpPr>
          <p:cNvPr id="3" name="TextBox 2">
            <a:extLst>
              <a:ext uri="{FF2B5EF4-FFF2-40B4-BE49-F238E27FC236}">
                <a16:creationId xmlns:a16="http://schemas.microsoft.com/office/drawing/2014/main" id="{5D4E7430-83AD-4DCB-8D87-4E5607A42354}"/>
              </a:ext>
            </a:extLst>
          </p:cNvPr>
          <p:cNvSpPr txBox="1"/>
          <p:nvPr/>
        </p:nvSpPr>
        <p:spPr>
          <a:xfrm>
            <a:off x="1684421" y="1869915"/>
            <a:ext cx="6388768" cy="1100814"/>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@app.route('/',methods=['GET','POST’])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                     def home():</a:t>
            </a:r>
          </a:p>
          <a:p>
            <a:endParaRPr lang="en-IN" dirty="0"/>
          </a:p>
        </p:txBody>
      </p:sp>
      <p:cxnSp>
        <p:nvCxnSpPr>
          <p:cNvPr id="4" name="Google Shape;291;p25">
            <a:extLst>
              <a:ext uri="{FF2B5EF4-FFF2-40B4-BE49-F238E27FC236}">
                <a16:creationId xmlns:a16="http://schemas.microsoft.com/office/drawing/2014/main" id="{E72B429A-D49E-4C42-9B60-5D4EA5A9C805}"/>
              </a:ext>
            </a:extLst>
          </p:cNvPr>
          <p:cNvCxnSpPr/>
          <p:nvPr/>
        </p:nvCxnSpPr>
        <p:spPr>
          <a:xfrm>
            <a:off x="254993" y="1308490"/>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8068623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25807" y="6404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TABLE OF CONTENTS</a:t>
            </a:r>
            <a:endParaRPr dirty="0"/>
          </a:p>
        </p:txBody>
      </p:sp>
      <p:sp>
        <p:nvSpPr>
          <p:cNvPr id="220" name="Google Shape;220;p23"/>
          <p:cNvSpPr txBox="1">
            <a:spLocks noGrp="1"/>
          </p:cNvSpPr>
          <p:nvPr>
            <p:ph type="title" idx="2"/>
          </p:nvPr>
        </p:nvSpPr>
        <p:spPr>
          <a:xfrm>
            <a:off x="361440" y="3694700"/>
            <a:ext cx="708836"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04</a:t>
            </a:r>
            <a:endParaRPr dirty="0">
              <a:solidFill>
                <a:schemeClr val="accent1"/>
              </a:solidFill>
            </a:endParaRPr>
          </a:p>
        </p:txBody>
      </p:sp>
      <p:sp>
        <p:nvSpPr>
          <p:cNvPr id="222" name="Google Shape;222;p23"/>
          <p:cNvSpPr txBox="1">
            <a:spLocks noGrp="1"/>
          </p:cNvSpPr>
          <p:nvPr>
            <p:ph type="title" idx="4"/>
          </p:nvPr>
        </p:nvSpPr>
        <p:spPr>
          <a:xfrm>
            <a:off x="4735031" y="1802430"/>
            <a:ext cx="623709"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05</a:t>
            </a:r>
            <a:endParaRPr dirty="0">
              <a:solidFill>
                <a:schemeClr val="accent1"/>
              </a:solidFill>
            </a:endParaRPr>
          </a:p>
        </p:txBody>
      </p:sp>
      <p:sp>
        <p:nvSpPr>
          <p:cNvPr id="224" name="Google Shape;224;p23"/>
          <p:cNvSpPr txBox="1">
            <a:spLocks noGrp="1"/>
          </p:cNvSpPr>
          <p:nvPr>
            <p:ph type="title" idx="6"/>
          </p:nvPr>
        </p:nvSpPr>
        <p:spPr>
          <a:xfrm>
            <a:off x="4181840" y="2368363"/>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06</a:t>
            </a:r>
            <a:endParaRPr dirty="0">
              <a:solidFill>
                <a:schemeClr val="accent1"/>
              </a:solidFill>
            </a:endParaRPr>
          </a:p>
        </p:txBody>
      </p:sp>
      <p:sp>
        <p:nvSpPr>
          <p:cNvPr id="226" name="Google Shape;226;p23"/>
          <p:cNvSpPr txBox="1">
            <a:spLocks noGrp="1"/>
          </p:cNvSpPr>
          <p:nvPr>
            <p:ph type="title" idx="8"/>
          </p:nvPr>
        </p:nvSpPr>
        <p:spPr>
          <a:xfrm>
            <a:off x="601583" y="1785690"/>
            <a:ext cx="731031"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8" name="Google Shape;228;p23"/>
          <p:cNvSpPr txBox="1">
            <a:spLocks noGrp="1"/>
          </p:cNvSpPr>
          <p:nvPr>
            <p:ph type="title" idx="13"/>
          </p:nvPr>
        </p:nvSpPr>
        <p:spPr>
          <a:xfrm>
            <a:off x="559937" y="2438178"/>
            <a:ext cx="708836" cy="56148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02</a:t>
            </a:r>
            <a:endParaRPr dirty="0">
              <a:solidFill>
                <a:schemeClr val="accent1"/>
              </a:solidFill>
            </a:endParaRPr>
          </a:p>
        </p:txBody>
      </p:sp>
      <p:sp>
        <p:nvSpPr>
          <p:cNvPr id="230" name="Google Shape;230;p23"/>
          <p:cNvSpPr txBox="1">
            <a:spLocks noGrp="1"/>
          </p:cNvSpPr>
          <p:nvPr>
            <p:ph type="title" idx="15"/>
          </p:nvPr>
        </p:nvSpPr>
        <p:spPr>
          <a:xfrm>
            <a:off x="559937" y="3045555"/>
            <a:ext cx="708836"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03</a:t>
            </a:r>
            <a:endParaRPr dirty="0">
              <a:solidFill>
                <a:schemeClr val="accent1"/>
              </a:solidFill>
            </a:endParaRPr>
          </a:p>
        </p:txBody>
      </p:sp>
      <p:sp>
        <p:nvSpPr>
          <p:cNvPr id="231" name="Google Shape;231;p23"/>
          <p:cNvSpPr txBox="1">
            <a:spLocks noGrp="1"/>
          </p:cNvSpPr>
          <p:nvPr>
            <p:ph type="ctrTitle" idx="16"/>
          </p:nvPr>
        </p:nvSpPr>
        <p:spPr>
          <a:xfrm>
            <a:off x="1070276" y="2558622"/>
            <a:ext cx="2217476" cy="39121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800" dirty="0"/>
              <a:t>Abstract of Project</a:t>
            </a:r>
            <a:endParaRPr sz="1800" dirty="0"/>
          </a:p>
        </p:txBody>
      </p:sp>
      <p:sp>
        <p:nvSpPr>
          <p:cNvPr id="232" name="Google Shape;232;p23"/>
          <p:cNvSpPr txBox="1">
            <a:spLocks noGrp="1"/>
          </p:cNvSpPr>
          <p:nvPr>
            <p:ph type="ctrTitle" idx="17"/>
          </p:nvPr>
        </p:nvSpPr>
        <p:spPr>
          <a:xfrm>
            <a:off x="1037011" y="3208245"/>
            <a:ext cx="2314847" cy="38576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sz="1800" dirty="0"/>
              <a:t>Problem statement</a:t>
            </a:r>
            <a:endParaRPr sz="1800" dirty="0"/>
          </a:p>
        </p:txBody>
      </p:sp>
      <p:sp>
        <p:nvSpPr>
          <p:cNvPr id="233" name="Google Shape;233;p23"/>
          <p:cNvSpPr txBox="1">
            <a:spLocks noGrp="1"/>
          </p:cNvSpPr>
          <p:nvPr>
            <p:ph type="ctrTitle" idx="18"/>
          </p:nvPr>
        </p:nvSpPr>
        <p:spPr>
          <a:xfrm>
            <a:off x="1037011" y="1854818"/>
            <a:ext cx="1582086" cy="50220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sz="1800" dirty="0"/>
              <a:t>Introduction</a:t>
            </a:r>
            <a:endParaRPr sz="1800" dirty="0"/>
          </a:p>
        </p:txBody>
      </p:sp>
      <p:sp>
        <p:nvSpPr>
          <p:cNvPr id="234" name="Google Shape;234;p23"/>
          <p:cNvSpPr txBox="1">
            <a:spLocks noGrp="1"/>
          </p:cNvSpPr>
          <p:nvPr>
            <p:ph type="ctrTitle" idx="19"/>
          </p:nvPr>
        </p:nvSpPr>
        <p:spPr>
          <a:xfrm>
            <a:off x="1172631" y="3870222"/>
            <a:ext cx="2043608" cy="40723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800" dirty="0"/>
              <a:t>Gannt chart</a:t>
            </a:r>
            <a:endParaRPr sz="1800" dirty="0"/>
          </a:p>
        </p:txBody>
      </p:sp>
      <p:sp>
        <p:nvSpPr>
          <p:cNvPr id="235" name="Google Shape;235;p23"/>
          <p:cNvSpPr txBox="1">
            <a:spLocks noGrp="1"/>
          </p:cNvSpPr>
          <p:nvPr>
            <p:ph type="ctrTitle" idx="20"/>
          </p:nvPr>
        </p:nvSpPr>
        <p:spPr>
          <a:xfrm>
            <a:off x="5468323" y="2015683"/>
            <a:ext cx="2700884" cy="3535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800" dirty="0"/>
              <a:t>Flowchart</a:t>
            </a:r>
            <a:endParaRPr sz="1800" dirty="0"/>
          </a:p>
        </p:txBody>
      </p:sp>
      <p:sp>
        <p:nvSpPr>
          <p:cNvPr id="236" name="Google Shape;236;p23"/>
          <p:cNvSpPr txBox="1">
            <a:spLocks noGrp="1"/>
          </p:cNvSpPr>
          <p:nvPr>
            <p:ph type="ctrTitle" idx="21"/>
          </p:nvPr>
        </p:nvSpPr>
        <p:spPr>
          <a:xfrm>
            <a:off x="5468896" y="3248518"/>
            <a:ext cx="2700884" cy="3535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sz="1800" dirty="0"/>
              <a:t>Our Team</a:t>
            </a:r>
            <a:endParaRPr sz="1800" dirty="0"/>
          </a:p>
        </p:txBody>
      </p:sp>
      <p:sp>
        <p:nvSpPr>
          <p:cNvPr id="237" name="Google Shape;237;p23"/>
          <p:cNvSpPr/>
          <p:nvPr/>
        </p:nvSpPr>
        <p:spPr>
          <a:xfrm>
            <a:off x="2137650" y="684951"/>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50" name="Google Shape;224;p23">
            <a:extLst>
              <a:ext uri="{FF2B5EF4-FFF2-40B4-BE49-F238E27FC236}">
                <a16:creationId xmlns:a16="http://schemas.microsoft.com/office/drawing/2014/main" id="{0F5740A6-AE4A-44C2-A008-7AC9ADDE2F8A}"/>
              </a:ext>
            </a:extLst>
          </p:cNvPr>
          <p:cNvSpPr txBox="1">
            <a:spLocks/>
          </p:cNvSpPr>
          <p:nvPr/>
        </p:nvSpPr>
        <p:spPr>
          <a:xfrm>
            <a:off x="4181840" y="3037770"/>
            <a:ext cx="11769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dirty="0">
                <a:solidFill>
                  <a:schemeClr val="accent1"/>
                </a:solidFill>
              </a:rPr>
              <a:t>07</a:t>
            </a:r>
          </a:p>
        </p:txBody>
      </p:sp>
      <p:sp>
        <p:nvSpPr>
          <p:cNvPr id="51" name="Google Shape;224;p23">
            <a:extLst>
              <a:ext uri="{FF2B5EF4-FFF2-40B4-BE49-F238E27FC236}">
                <a16:creationId xmlns:a16="http://schemas.microsoft.com/office/drawing/2014/main" id="{CC34ED9C-570E-4CAE-AC10-7A43B512DB93}"/>
              </a:ext>
            </a:extLst>
          </p:cNvPr>
          <p:cNvSpPr txBox="1">
            <a:spLocks/>
          </p:cNvSpPr>
          <p:nvPr/>
        </p:nvSpPr>
        <p:spPr>
          <a:xfrm>
            <a:off x="4181840" y="3401127"/>
            <a:ext cx="1176900" cy="8320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2pPr>
            <a:lvl3pPr marR="0" lvl="2"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3pPr>
            <a:lvl4pPr marR="0" lvl="3"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4pPr>
            <a:lvl5pPr marR="0" lvl="4"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5pPr>
            <a:lvl6pPr marR="0" lvl="5"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6pPr>
            <a:lvl7pPr marR="0" lvl="6"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7pPr>
            <a:lvl8pPr marR="0" lvl="7"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8pPr>
            <a:lvl9pPr marR="0" lvl="8" algn="r" rtl="0">
              <a:lnSpc>
                <a:spcPct val="100000"/>
              </a:lnSpc>
              <a:spcBef>
                <a:spcPts val="0"/>
              </a:spcBef>
              <a:spcAft>
                <a:spcPts val="0"/>
              </a:spcAft>
              <a:buClr>
                <a:srgbClr val="48FFD5"/>
              </a:buClr>
              <a:buSzPts val="2400"/>
              <a:buFont typeface="Roboto Black"/>
              <a:buNone/>
              <a:defRPr sz="2400" b="0" i="0" u="none" strike="noStrike" cap="none">
                <a:solidFill>
                  <a:srgbClr val="48FFD5"/>
                </a:solidFill>
                <a:latin typeface="Roboto Black"/>
                <a:ea typeface="Roboto Black"/>
                <a:cs typeface="Roboto Black"/>
                <a:sym typeface="Roboto Black"/>
              </a:defRPr>
            </a:lvl9pPr>
          </a:lstStyle>
          <a:p>
            <a:r>
              <a:rPr lang="es">
                <a:solidFill>
                  <a:schemeClr val="accent1"/>
                </a:solidFill>
              </a:rPr>
              <a:t>06</a:t>
            </a:r>
            <a:endParaRPr lang="es" dirty="0">
              <a:solidFill>
                <a:schemeClr val="accent1"/>
              </a:solidFill>
            </a:endParaRPr>
          </a:p>
        </p:txBody>
      </p:sp>
      <p:sp>
        <p:nvSpPr>
          <p:cNvPr id="52" name="Google Shape;235;p23">
            <a:extLst>
              <a:ext uri="{FF2B5EF4-FFF2-40B4-BE49-F238E27FC236}">
                <a16:creationId xmlns:a16="http://schemas.microsoft.com/office/drawing/2014/main" id="{710B0EDF-30ED-479B-993C-2E2BD2DCB989}"/>
              </a:ext>
            </a:extLst>
          </p:cNvPr>
          <p:cNvSpPr txBox="1">
            <a:spLocks/>
          </p:cNvSpPr>
          <p:nvPr/>
        </p:nvSpPr>
        <p:spPr>
          <a:xfrm>
            <a:off x="5423019" y="2727627"/>
            <a:ext cx="3247572" cy="45750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en-IN" sz="1800" dirty="0"/>
              <a:t>ONLINE CURRENCY CONVERTER SCREEN</a:t>
            </a:r>
          </a:p>
        </p:txBody>
      </p:sp>
      <p:sp>
        <p:nvSpPr>
          <p:cNvPr id="53" name="Google Shape;236;p23">
            <a:extLst>
              <a:ext uri="{FF2B5EF4-FFF2-40B4-BE49-F238E27FC236}">
                <a16:creationId xmlns:a16="http://schemas.microsoft.com/office/drawing/2014/main" id="{440A81E0-E616-4D94-AB0F-859687AECF85}"/>
              </a:ext>
            </a:extLst>
          </p:cNvPr>
          <p:cNvSpPr txBox="1">
            <a:spLocks/>
          </p:cNvSpPr>
          <p:nvPr/>
        </p:nvSpPr>
        <p:spPr>
          <a:xfrm>
            <a:off x="5468323" y="3849787"/>
            <a:ext cx="2700884" cy="3535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l"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buClr>
                <a:schemeClr val="dk1"/>
              </a:buClr>
              <a:buSzPts val="1100"/>
              <a:buFont typeface="Arial"/>
              <a:buNone/>
            </a:pPr>
            <a:r>
              <a:rPr lang="es" sz="1800" dirty="0"/>
              <a:t>Resources</a:t>
            </a:r>
            <a:endParaRPr lang="en-IN" sz="1800" dirty="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EE24-7BC9-443D-A448-4C1181EF37B1}"/>
              </a:ext>
            </a:extLst>
          </p:cNvPr>
          <p:cNvSpPr>
            <a:spLocks noGrp="1"/>
          </p:cNvSpPr>
          <p:nvPr>
            <p:ph type="ctrTitle"/>
          </p:nvPr>
        </p:nvSpPr>
        <p:spPr>
          <a:xfrm>
            <a:off x="113739" y="156411"/>
            <a:ext cx="8916521" cy="1070676"/>
          </a:xfrm>
        </p:spPr>
        <p:txBody>
          <a:bodyPr/>
          <a:lstStyle/>
          <a:p>
            <a:r>
              <a:rPr lang="en-US" dirty="0"/>
              <a:t>EXECUTES WHEN USERS MAKE A POST REQUEST TO THE SERVER</a:t>
            </a:r>
            <a:endParaRPr lang="en-IN" dirty="0"/>
          </a:p>
        </p:txBody>
      </p:sp>
      <p:sp>
        <p:nvSpPr>
          <p:cNvPr id="3" name="TextBox 2">
            <a:extLst>
              <a:ext uri="{FF2B5EF4-FFF2-40B4-BE49-F238E27FC236}">
                <a16:creationId xmlns:a16="http://schemas.microsoft.com/office/drawing/2014/main" id="{3E20501B-EACA-4692-B2E2-D2510E2C27AC}"/>
              </a:ext>
            </a:extLst>
          </p:cNvPr>
          <p:cNvSpPr txBox="1"/>
          <p:nvPr/>
        </p:nvSpPr>
        <p:spPr>
          <a:xfrm>
            <a:off x="1431758" y="1961147"/>
            <a:ext cx="5089358" cy="1100814"/>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 if </a:t>
            </a:r>
            <a:r>
              <a:rPr kumimoji="0" lang="en-US" sz="2400" b="0" i="0" u="none" strike="noStrike" kern="1200" cap="none" spc="0" normalizeH="0" baseline="0" noProof="0" dirty="0" err="1">
                <a:ln>
                  <a:noFill/>
                </a:ln>
                <a:solidFill>
                  <a:prstClr val="white"/>
                </a:solidFill>
                <a:effectLst/>
                <a:uLnTx/>
                <a:uFillTx/>
                <a:latin typeface="Trebuchet MS" panose="020B0603020202020204"/>
                <a:ea typeface="+mn-ea"/>
                <a:cs typeface="+mn-cs"/>
              </a:rPr>
              <a:t>request.method</a:t>
            </a: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 == 'POST':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        try:</a:t>
            </a:r>
            <a:endParaRPr kumimoji="0" lang="en-IN" sz="2400" b="0" i="0" u="none" strike="noStrike" kern="1200" cap="none" spc="0" normalizeH="0" baseline="0" noProof="0" dirty="0">
              <a:ln>
                <a:noFill/>
              </a:ln>
              <a:solidFill>
                <a:prstClr val="white"/>
              </a:solidFill>
              <a:effectLst/>
              <a:uLnTx/>
              <a:uFillTx/>
              <a:latin typeface="Trebuchet MS" panose="020B0603020202020204"/>
              <a:ea typeface="+mn-ea"/>
              <a:cs typeface="+mn-cs"/>
            </a:endParaRPr>
          </a:p>
          <a:p>
            <a:endParaRPr lang="en-IN" dirty="0"/>
          </a:p>
        </p:txBody>
      </p:sp>
      <p:cxnSp>
        <p:nvCxnSpPr>
          <p:cNvPr id="4" name="Google Shape;291;p25">
            <a:extLst>
              <a:ext uri="{FF2B5EF4-FFF2-40B4-BE49-F238E27FC236}">
                <a16:creationId xmlns:a16="http://schemas.microsoft.com/office/drawing/2014/main" id="{98BCAE1B-E11D-4428-94A0-D832BBB505B5}"/>
              </a:ext>
            </a:extLst>
          </p:cNvPr>
          <p:cNvCxnSpPr/>
          <p:nvPr/>
        </p:nvCxnSpPr>
        <p:spPr>
          <a:xfrm>
            <a:off x="226639" y="1294313"/>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9409764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79527-8B31-427F-860A-E68DAA012011}"/>
              </a:ext>
            </a:extLst>
          </p:cNvPr>
          <p:cNvSpPr>
            <a:spLocks noGrp="1"/>
          </p:cNvSpPr>
          <p:nvPr>
            <p:ph type="ctrTitle"/>
          </p:nvPr>
        </p:nvSpPr>
        <p:spPr>
          <a:xfrm>
            <a:off x="0" y="331729"/>
            <a:ext cx="8832300" cy="1304566"/>
          </a:xfrm>
        </p:spPr>
        <p:txBody>
          <a:bodyPr/>
          <a:lstStyle/>
          <a:p>
            <a:pPr algn="just"/>
            <a:r>
              <a:rPr lang="en-US" sz="2400" dirty="0"/>
              <a:t>EXTRACTING DATA (INCLUDE --&gt; AMOUNT:GIVEN AMOUNT,FROM_C:CONVERT FROM WHICH CURRENCY,TO_C:CONVERT TO WHICH CURRENCY) GIVEN BY USER TO THE SERVER</a:t>
            </a:r>
            <a:endParaRPr lang="en-IN" sz="2400" dirty="0"/>
          </a:p>
        </p:txBody>
      </p:sp>
      <p:sp>
        <p:nvSpPr>
          <p:cNvPr id="3" name="TextBox 2">
            <a:extLst>
              <a:ext uri="{FF2B5EF4-FFF2-40B4-BE49-F238E27FC236}">
                <a16:creationId xmlns:a16="http://schemas.microsoft.com/office/drawing/2014/main" id="{E385C3B1-0766-4B78-AA53-14F04E4CABFF}"/>
              </a:ext>
            </a:extLst>
          </p:cNvPr>
          <p:cNvSpPr txBox="1"/>
          <p:nvPr/>
        </p:nvSpPr>
        <p:spPr>
          <a:xfrm>
            <a:off x="1092448" y="2341122"/>
            <a:ext cx="6497053" cy="2022092"/>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amount = </a:t>
            </a:r>
            <a:r>
              <a:rPr kumimoji="0" lang="en-US" sz="2400" b="0" i="0" u="none" strike="noStrike" kern="1200" cap="none" spc="0" normalizeH="0" baseline="0" noProof="0" dirty="0" err="1">
                <a:ln>
                  <a:noFill/>
                </a:ln>
                <a:solidFill>
                  <a:prstClr val="white"/>
                </a:solidFill>
                <a:effectLst/>
                <a:uLnTx/>
                <a:uFillTx/>
                <a:latin typeface="Trebuchet MS" panose="020B0603020202020204"/>
                <a:ea typeface="+mn-ea"/>
                <a:cs typeface="+mn-cs"/>
              </a:rPr>
              <a:t>request.form</a:t>
            </a: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['amount']</a:t>
            </a:r>
          </a:p>
          <a:p>
            <a:pPr marR="0" lvl="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           amount = float(amount)</a:t>
            </a:r>
          </a:p>
          <a:p>
            <a:pPr marR="0" lvl="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            </a:t>
            </a:r>
            <a:r>
              <a:rPr kumimoji="0" lang="en-US" sz="2400" b="0" i="0" u="none" strike="noStrike" kern="1200" cap="none" spc="0" normalizeH="0" baseline="0" noProof="0" dirty="0" err="1">
                <a:ln>
                  <a:noFill/>
                </a:ln>
                <a:solidFill>
                  <a:prstClr val="white"/>
                </a:solidFill>
                <a:effectLst/>
                <a:uLnTx/>
                <a:uFillTx/>
                <a:latin typeface="Trebuchet MS" panose="020B0603020202020204"/>
                <a:ea typeface="+mn-ea"/>
                <a:cs typeface="+mn-cs"/>
              </a:rPr>
              <a:t>from_c</a:t>
            </a: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 = </a:t>
            </a:r>
            <a:r>
              <a:rPr kumimoji="0" lang="en-US" sz="2400" b="0" i="0" u="none" strike="noStrike" kern="1200" cap="none" spc="0" normalizeH="0" baseline="0" noProof="0" dirty="0" err="1">
                <a:ln>
                  <a:noFill/>
                </a:ln>
                <a:solidFill>
                  <a:prstClr val="white"/>
                </a:solidFill>
                <a:effectLst/>
                <a:uLnTx/>
                <a:uFillTx/>
                <a:latin typeface="Trebuchet MS" panose="020B0603020202020204"/>
                <a:ea typeface="+mn-ea"/>
                <a:cs typeface="+mn-cs"/>
              </a:rPr>
              <a:t>request.form</a:t>
            </a: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a:t>
            </a:r>
            <a:r>
              <a:rPr kumimoji="0" lang="en-US" sz="2400" b="0" i="0" u="none" strike="noStrike" kern="1200" cap="none" spc="0" normalizeH="0" baseline="0" noProof="0" dirty="0" err="1">
                <a:ln>
                  <a:noFill/>
                </a:ln>
                <a:solidFill>
                  <a:prstClr val="white"/>
                </a:solidFill>
                <a:effectLst/>
                <a:uLnTx/>
                <a:uFillTx/>
                <a:latin typeface="Trebuchet MS" panose="020B0603020202020204"/>
                <a:ea typeface="+mn-ea"/>
                <a:cs typeface="+mn-cs"/>
              </a:rPr>
              <a:t>from_c</a:t>
            </a: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a:t>
            </a:r>
          </a:p>
          <a:p>
            <a:pPr marR="0" lvl="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            </a:t>
            </a:r>
            <a:r>
              <a:rPr kumimoji="0" lang="en-US" sz="2400" b="0" i="0" u="none" strike="noStrike" kern="1200" cap="none" spc="0" normalizeH="0" baseline="0" noProof="0" dirty="0" err="1">
                <a:ln>
                  <a:noFill/>
                </a:ln>
                <a:solidFill>
                  <a:prstClr val="white"/>
                </a:solidFill>
                <a:effectLst/>
                <a:uLnTx/>
                <a:uFillTx/>
                <a:latin typeface="Trebuchet MS" panose="020B0603020202020204"/>
                <a:ea typeface="+mn-ea"/>
                <a:cs typeface="+mn-cs"/>
              </a:rPr>
              <a:t>to_c</a:t>
            </a: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 = </a:t>
            </a:r>
            <a:r>
              <a:rPr kumimoji="0" lang="en-US" sz="2400" b="0" i="0" u="none" strike="noStrike" kern="1200" cap="none" spc="0" normalizeH="0" baseline="0" noProof="0" dirty="0" err="1">
                <a:ln>
                  <a:noFill/>
                </a:ln>
                <a:solidFill>
                  <a:prstClr val="white"/>
                </a:solidFill>
                <a:effectLst/>
                <a:uLnTx/>
                <a:uFillTx/>
                <a:latin typeface="Trebuchet MS" panose="020B0603020202020204"/>
                <a:ea typeface="+mn-ea"/>
                <a:cs typeface="+mn-cs"/>
              </a:rPr>
              <a:t>request.form</a:t>
            </a: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a:t>
            </a:r>
            <a:r>
              <a:rPr kumimoji="0" lang="en-US" sz="2400" b="0" i="0" u="none" strike="noStrike" kern="1200" cap="none" spc="0" normalizeH="0" baseline="0" noProof="0" dirty="0" err="1">
                <a:ln>
                  <a:noFill/>
                </a:ln>
                <a:solidFill>
                  <a:prstClr val="white"/>
                </a:solidFill>
                <a:effectLst/>
                <a:uLnTx/>
                <a:uFillTx/>
                <a:latin typeface="Trebuchet MS" panose="020B0603020202020204"/>
                <a:ea typeface="+mn-ea"/>
                <a:cs typeface="+mn-cs"/>
              </a:rPr>
              <a:t>to_c</a:t>
            </a: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a:t>
            </a:r>
          </a:p>
          <a:p>
            <a:endParaRPr lang="en-IN" dirty="0"/>
          </a:p>
        </p:txBody>
      </p:sp>
      <p:cxnSp>
        <p:nvCxnSpPr>
          <p:cNvPr id="4" name="Google Shape;291;p25">
            <a:extLst>
              <a:ext uri="{FF2B5EF4-FFF2-40B4-BE49-F238E27FC236}">
                <a16:creationId xmlns:a16="http://schemas.microsoft.com/office/drawing/2014/main" id="{67F97081-843A-4850-AA37-F6CF4AFF41A5}"/>
              </a:ext>
            </a:extLst>
          </p:cNvPr>
          <p:cNvCxnSpPr/>
          <p:nvPr/>
        </p:nvCxnSpPr>
        <p:spPr>
          <a:xfrm>
            <a:off x="212462" y="1726704"/>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8645141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F6CC3-EA57-4AB6-8283-6561F169755D}"/>
              </a:ext>
            </a:extLst>
          </p:cNvPr>
          <p:cNvSpPr>
            <a:spLocks noGrp="1"/>
          </p:cNvSpPr>
          <p:nvPr>
            <p:ph type="ctrTitle"/>
          </p:nvPr>
        </p:nvSpPr>
        <p:spPr>
          <a:xfrm>
            <a:off x="311700" y="0"/>
            <a:ext cx="8520600" cy="1684287"/>
          </a:xfrm>
        </p:spPr>
        <p:txBody>
          <a:bodyPr/>
          <a:lstStyle/>
          <a:p>
            <a:r>
              <a:rPr lang="en-US" dirty="0"/>
              <a:t>MAKING OF THE PROPER URL BEFORE CREATE A GET REQUEST TO 'WWW.ALPHAVANTAGE.CO' API SERVICE</a:t>
            </a:r>
            <a:endParaRPr lang="en-IN" dirty="0"/>
          </a:p>
        </p:txBody>
      </p:sp>
      <p:sp>
        <p:nvSpPr>
          <p:cNvPr id="3" name="TextBox 2">
            <a:extLst>
              <a:ext uri="{FF2B5EF4-FFF2-40B4-BE49-F238E27FC236}">
                <a16:creationId xmlns:a16="http://schemas.microsoft.com/office/drawing/2014/main" id="{03A26C1A-7FA2-4177-8EF7-91AE46999E76}"/>
              </a:ext>
            </a:extLst>
          </p:cNvPr>
          <p:cNvSpPr txBox="1"/>
          <p:nvPr/>
        </p:nvSpPr>
        <p:spPr>
          <a:xfrm>
            <a:off x="311700" y="2057400"/>
            <a:ext cx="8520601" cy="1637371"/>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err="1">
                <a:ln>
                  <a:noFill/>
                </a:ln>
                <a:solidFill>
                  <a:prstClr val="white"/>
                </a:solidFill>
                <a:effectLst/>
                <a:uLnTx/>
                <a:uFillTx/>
                <a:latin typeface="Trebuchet MS" panose="020B0603020202020204"/>
                <a:ea typeface="+mn-ea"/>
                <a:cs typeface="+mn-cs"/>
              </a:rPr>
              <a:t>url</a:t>
            </a:r>
            <a:r>
              <a:rPr kumimoji="0" lang="en-IN" sz="2400" b="0" i="0" u="none" strike="noStrike" kern="1200" cap="none" spc="0" normalizeH="0" baseline="0" noProof="0" dirty="0">
                <a:ln>
                  <a:noFill/>
                </a:ln>
                <a:solidFill>
                  <a:prstClr val="white"/>
                </a:solidFill>
                <a:effectLst/>
                <a:uLnTx/>
                <a:uFillTx/>
                <a:latin typeface="Trebuchet MS" panose="020B0603020202020204"/>
                <a:ea typeface="+mn-ea"/>
                <a:cs typeface="+mn-cs"/>
              </a:rPr>
              <a:t> = 'https://www.alphavantage.co/query?function=CURRENCY_EXCHANGE_RATE&amp;from_currency={}&amp;to_currency={}&amp;apikey={}'.format(from_c,to_c,API_KEY)</a:t>
            </a:r>
          </a:p>
          <a:p>
            <a:endParaRPr lang="en-IN" dirty="0"/>
          </a:p>
        </p:txBody>
      </p:sp>
      <p:cxnSp>
        <p:nvCxnSpPr>
          <p:cNvPr id="4" name="Google Shape;291;p25">
            <a:extLst>
              <a:ext uri="{FF2B5EF4-FFF2-40B4-BE49-F238E27FC236}">
                <a16:creationId xmlns:a16="http://schemas.microsoft.com/office/drawing/2014/main" id="{05B953DC-447E-4BFA-B55D-C58F74B3D266}"/>
              </a:ext>
            </a:extLst>
          </p:cNvPr>
          <p:cNvCxnSpPr/>
          <p:nvPr/>
        </p:nvCxnSpPr>
        <p:spPr>
          <a:xfrm>
            <a:off x="148666" y="1653075"/>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8945437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63F7D-DCFC-44DD-B712-BD0504BC3605}"/>
              </a:ext>
            </a:extLst>
          </p:cNvPr>
          <p:cNvSpPr>
            <a:spLocks noGrp="1"/>
          </p:cNvSpPr>
          <p:nvPr>
            <p:ph type="ctrTitle"/>
          </p:nvPr>
        </p:nvSpPr>
        <p:spPr>
          <a:xfrm>
            <a:off x="311700" y="-180473"/>
            <a:ext cx="8520600" cy="1780539"/>
          </a:xfrm>
        </p:spPr>
        <p:txBody>
          <a:bodyPr/>
          <a:lstStyle/>
          <a:p>
            <a:r>
              <a:rPr lang="en-US" dirty="0"/>
              <a:t>CALCULATING THE AMOUNT ACCORDING TO THE CURRENCY EXCHANGE RATE AND STORE THE VALUE TO 'RESULT' VARIABLE</a:t>
            </a:r>
            <a:endParaRPr lang="en-IN" dirty="0"/>
          </a:p>
        </p:txBody>
      </p:sp>
      <p:sp>
        <p:nvSpPr>
          <p:cNvPr id="3" name="TextBox 2">
            <a:extLst>
              <a:ext uri="{FF2B5EF4-FFF2-40B4-BE49-F238E27FC236}">
                <a16:creationId xmlns:a16="http://schemas.microsoft.com/office/drawing/2014/main" id="{4A0EE0FA-6E6F-4DDF-A081-ACF437276083}"/>
              </a:ext>
            </a:extLst>
          </p:cNvPr>
          <p:cNvSpPr txBox="1"/>
          <p:nvPr/>
        </p:nvSpPr>
        <p:spPr>
          <a:xfrm>
            <a:off x="613610" y="2225842"/>
            <a:ext cx="7724273" cy="1893852"/>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 rate = response['Realtime Currency Exchange     Rate']['5. Exchange Rate']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   rate = float(rate)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   result = rate * amount</a:t>
            </a:r>
          </a:p>
          <a:p>
            <a:endParaRPr lang="en-IN" dirty="0"/>
          </a:p>
        </p:txBody>
      </p:sp>
      <p:cxnSp>
        <p:nvCxnSpPr>
          <p:cNvPr id="4" name="Google Shape;291;p25">
            <a:extLst>
              <a:ext uri="{FF2B5EF4-FFF2-40B4-BE49-F238E27FC236}">
                <a16:creationId xmlns:a16="http://schemas.microsoft.com/office/drawing/2014/main" id="{BDBBA4A4-6BD3-44E3-903D-C564999FF054}"/>
              </a:ext>
            </a:extLst>
          </p:cNvPr>
          <p:cNvCxnSpPr/>
          <p:nvPr/>
        </p:nvCxnSpPr>
        <p:spPr>
          <a:xfrm>
            <a:off x="226639" y="1575942"/>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4892460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D72F-10BC-43F5-8518-945321324C76}"/>
              </a:ext>
            </a:extLst>
          </p:cNvPr>
          <p:cNvSpPr>
            <a:spLocks noGrp="1"/>
          </p:cNvSpPr>
          <p:nvPr>
            <p:ph type="ctrTitle"/>
          </p:nvPr>
        </p:nvSpPr>
        <p:spPr>
          <a:xfrm>
            <a:off x="-181034" y="-204536"/>
            <a:ext cx="9506068" cy="1997108"/>
          </a:xfrm>
        </p:spPr>
        <p:txBody>
          <a:bodyPr/>
          <a:lstStyle/>
          <a:p>
            <a:r>
              <a:rPr lang="en-US" sz="2400" dirty="0"/>
              <a:t>MAKE THE GET REQUEST TO 'WWW.ALPHAVANTAGE.CO' API SERVICE AND THEN STORE THE RESPONSE TO 'RESPONSE' VARIABLE</a:t>
            </a:r>
            <a:endParaRPr lang="en-IN" sz="2400" dirty="0"/>
          </a:p>
        </p:txBody>
      </p:sp>
      <p:sp>
        <p:nvSpPr>
          <p:cNvPr id="3" name="TextBox 2">
            <a:extLst>
              <a:ext uri="{FF2B5EF4-FFF2-40B4-BE49-F238E27FC236}">
                <a16:creationId xmlns:a16="http://schemas.microsoft.com/office/drawing/2014/main" id="{E1EAF041-2368-417E-BDCE-CEFC54749F3C}"/>
              </a:ext>
            </a:extLst>
          </p:cNvPr>
          <p:cNvSpPr txBox="1"/>
          <p:nvPr/>
        </p:nvSpPr>
        <p:spPr>
          <a:xfrm>
            <a:off x="1215190" y="1937494"/>
            <a:ext cx="5919537" cy="640175"/>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white"/>
                </a:solidFill>
                <a:effectLst/>
                <a:uLnTx/>
                <a:uFillTx/>
                <a:latin typeface="Trebuchet MS" panose="020B0603020202020204"/>
                <a:ea typeface="+mn-ea"/>
                <a:cs typeface="+mn-cs"/>
              </a:rPr>
              <a:t>response = </a:t>
            </a:r>
            <a:r>
              <a:rPr kumimoji="0" lang="en-IN" sz="2400" b="0" i="0" u="none" strike="noStrike" kern="1200" cap="none" spc="0" normalizeH="0" baseline="0" noProof="0" dirty="0" err="1">
                <a:ln>
                  <a:noFill/>
                </a:ln>
                <a:solidFill>
                  <a:prstClr val="white"/>
                </a:solidFill>
                <a:effectLst/>
                <a:uLnTx/>
                <a:uFillTx/>
                <a:latin typeface="Trebuchet MS" panose="020B0603020202020204"/>
                <a:ea typeface="+mn-ea"/>
                <a:cs typeface="+mn-cs"/>
              </a:rPr>
              <a:t>requests.get</a:t>
            </a:r>
            <a:r>
              <a:rPr kumimoji="0" lang="en-IN" sz="2400" b="0" i="0" u="none" strike="noStrike" kern="1200" cap="none" spc="0" normalizeH="0" baseline="0" noProof="0" dirty="0">
                <a:ln>
                  <a:noFill/>
                </a:ln>
                <a:solidFill>
                  <a:prstClr val="white"/>
                </a:solidFill>
                <a:effectLst/>
                <a:uLnTx/>
                <a:uFillTx/>
                <a:latin typeface="Trebuchet MS" panose="020B0603020202020204"/>
                <a:ea typeface="+mn-ea"/>
                <a:cs typeface="+mn-cs"/>
              </a:rPr>
              <a:t>(</a:t>
            </a:r>
            <a:r>
              <a:rPr kumimoji="0" lang="en-IN" sz="2400" b="0" i="0" u="none" strike="noStrike" kern="1200" cap="none" spc="0" normalizeH="0" baseline="0" noProof="0" dirty="0" err="1">
                <a:ln>
                  <a:noFill/>
                </a:ln>
                <a:solidFill>
                  <a:prstClr val="white"/>
                </a:solidFill>
                <a:effectLst/>
                <a:uLnTx/>
                <a:uFillTx/>
                <a:latin typeface="Trebuchet MS" panose="020B0603020202020204"/>
                <a:ea typeface="+mn-ea"/>
                <a:cs typeface="+mn-cs"/>
              </a:rPr>
              <a:t>url</a:t>
            </a:r>
            <a:r>
              <a:rPr kumimoji="0" lang="en-IN" sz="2400" b="0" i="0" u="none" strike="noStrike" kern="1200" cap="none" spc="0" normalizeH="0" baseline="0" noProof="0" dirty="0">
                <a:ln>
                  <a:noFill/>
                </a:ln>
                <a:solidFill>
                  <a:prstClr val="white"/>
                </a:solidFill>
                <a:effectLst/>
                <a:uLnTx/>
                <a:uFillTx/>
                <a:latin typeface="Trebuchet MS" panose="020B0603020202020204"/>
                <a:ea typeface="+mn-ea"/>
                <a:cs typeface="+mn-cs"/>
              </a:rPr>
              <a:t>=</a:t>
            </a:r>
            <a:r>
              <a:rPr kumimoji="0" lang="en-IN" sz="2400" b="0" i="0" u="none" strike="noStrike" kern="1200" cap="none" spc="0" normalizeH="0" baseline="0" noProof="0" dirty="0" err="1">
                <a:ln>
                  <a:noFill/>
                </a:ln>
                <a:solidFill>
                  <a:prstClr val="white"/>
                </a:solidFill>
                <a:effectLst/>
                <a:uLnTx/>
                <a:uFillTx/>
                <a:latin typeface="Trebuchet MS" panose="020B0603020202020204"/>
                <a:ea typeface="+mn-ea"/>
                <a:cs typeface="+mn-cs"/>
              </a:rPr>
              <a:t>url</a:t>
            </a:r>
            <a:r>
              <a:rPr kumimoji="0" lang="en-IN" sz="2400" b="0" i="0" u="none" strike="noStrike" kern="1200" cap="none" spc="0" normalizeH="0" baseline="0" noProof="0" dirty="0">
                <a:ln>
                  <a:noFill/>
                </a:ln>
                <a:solidFill>
                  <a:prstClr val="white"/>
                </a:solidFill>
                <a:effectLst/>
                <a:uLnTx/>
                <a:uFillTx/>
                <a:latin typeface="Trebuchet MS" panose="020B0603020202020204"/>
                <a:ea typeface="+mn-ea"/>
                <a:cs typeface="+mn-cs"/>
              </a:rPr>
              <a:t>).json()</a:t>
            </a:r>
          </a:p>
          <a:p>
            <a:endParaRPr lang="en-IN" dirty="0"/>
          </a:p>
        </p:txBody>
      </p:sp>
      <p:sp>
        <p:nvSpPr>
          <p:cNvPr id="4" name="TextBox 3">
            <a:extLst>
              <a:ext uri="{FF2B5EF4-FFF2-40B4-BE49-F238E27FC236}">
                <a16:creationId xmlns:a16="http://schemas.microsoft.com/office/drawing/2014/main" id="{93B7AF62-86B1-4A54-BCB1-7BC7871CF6C7}"/>
              </a:ext>
            </a:extLst>
          </p:cNvPr>
          <p:cNvSpPr txBox="1"/>
          <p:nvPr/>
        </p:nvSpPr>
        <p:spPr>
          <a:xfrm>
            <a:off x="191385" y="2571750"/>
            <a:ext cx="9506068" cy="2437590"/>
          </a:xfrm>
          <a:prstGeom prst="rect">
            <a:avLst/>
          </a:prstGeom>
          <a:noFill/>
        </p:spPr>
        <p:txBody>
          <a:bodyPr wrap="square" rtlCol="0">
            <a:sp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rPr>
              <a:t>To get real-time exchange rates, we will use: </a:t>
            </a:r>
            <a:r>
              <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hlinkClick r:id="rId2"/>
              </a:rPr>
              <a:t>www.alphavantage.co</a:t>
            </a:r>
            <a:r>
              <a:rPr kumimoji="0" lang="en-US" sz="1800" b="0" i="0" u="none" strike="noStrike" kern="1200" cap="none" spc="0" normalizeH="0" baseline="0" noProof="0" dirty="0">
                <a:ln>
                  <a:noFill/>
                </a:ln>
                <a:solidFill>
                  <a:srgbClr val="0070C0"/>
                </a:solidFill>
                <a:effectLst/>
                <a:uLnTx/>
                <a:uFillTx/>
                <a:latin typeface="Trebuchet MS" panose="020B0603020202020204"/>
                <a:ea typeface="+mn-ea"/>
                <a:cs typeface="+mn-cs"/>
              </a:rPr>
              <a:t> </a:t>
            </a:r>
            <a:r>
              <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rPr>
              <a:t>Here, we can see the data in JSON format, with the following details: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rPr>
              <a:t>Base – USD: It means we have our base currency USD. which means to convert any currency we have to first convert it to USD then from USD, we will convert it in whichever currency we want.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rPr>
              <a:t>Date and time: It shows the last updated date and time.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rPr>
              <a:t>Rates: It is the exchange rate of currencies with base currency USD.</a:t>
            </a:r>
          </a:p>
          <a:p>
            <a:endParaRPr lang="en-IN" dirty="0"/>
          </a:p>
        </p:txBody>
      </p:sp>
      <p:cxnSp>
        <p:nvCxnSpPr>
          <p:cNvPr id="5" name="Google Shape;291;p25">
            <a:extLst>
              <a:ext uri="{FF2B5EF4-FFF2-40B4-BE49-F238E27FC236}">
                <a16:creationId xmlns:a16="http://schemas.microsoft.com/office/drawing/2014/main" id="{5B9158DF-3D4F-4F5C-A006-4E6D4A83F341}"/>
              </a:ext>
            </a:extLst>
          </p:cNvPr>
          <p:cNvCxnSpPr/>
          <p:nvPr/>
        </p:nvCxnSpPr>
        <p:spPr>
          <a:xfrm>
            <a:off x="311700" y="1719616"/>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7937622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ACFE3-58EC-4DA3-A021-5FBDE901D9D3}"/>
              </a:ext>
            </a:extLst>
          </p:cNvPr>
          <p:cNvSpPr>
            <a:spLocks noGrp="1"/>
          </p:cNvSpPr>
          <p:nvPr>
            <p:ph type="ctrTitle"/>
          </p:nvPr>
        </p:nvSpPr>
        <p:spPr>
          <a:xfrm>
            <a:off x="-156411" y="0"/>
            <a:ext cx="9205279" cy="1672255"/>
          </a:xfrm>
        </p:spPr>
        <p:txBody>
          <a:bodyPr/>
          <a:lstStyle/>
          <a:p>
            <a:r>
              <a:rPr lang="en-US" dirty="0"/>
              <a:t>EXTRACTING ALL OTHER NECESSARY INFORMATION FROM 'RESPONSE' TO DISPLAY IN WEB-PAGE</a:t>
            </a:r>
            <a:endParaRPr lang="en-IN" dirty="0"/>
          </a:p>
        </p:txBody>
      </p:sp>
      <p:sp>
        <p:nvSpPr>
          <p:cNvPr id="3" name="TextBox 2">
            <a:extLst>
              <a:ext uri="{FF2B5EF4-FFF2-40B4-BE49-F238E27FC236}">
                <a16:creationId xmlns:a16="http://schemas.microsoft.com/office/drawing/2014/main" id="{A5702363-8F41-4DBA-9041-604F98F0135B}"/>
              </a:ext>
            </a:extLst>
          </p:cNvPr>
          <p:cNvSpPr txBox="1"/>
          <p:nvPr/>
        </p:nvSpPr>
        <p:spPr>
          <a:xfrm flipH="1">
            <a:off x="336884" y="1934077"/>
            <a:ext cx="8711984" cy="2862322"/>
          </a:xfrm>
          <a:prstGeom prst="rect">
            <a:avLst/>
          </a:prstGeom>
          <a:noFill/>
        </p:spPr>
        <p:txBody>
          <a:bodyPr wrap="square" rtlCol="0">
            <a:spAutoFit/>
          </a:bodyPr>
          <a:lstStyle/>
          <a:p>
            <a:r>
              <a:rPr lang="en-IN" sz="2000" dirty="0" err="1">
                <a:solidFill>
                  <a:schemeClr val="bg1"/>
                </a:solidFill>
              </a:rPr>
              <a:t>from_c_code</a:t>
            </a:r>
            <a:r>
              <a:rPr lang="en-IN" sz="2000" dirty="0">
                <a:solidFill>
                  <a:schemeClr val="bg1"/>
                </a:solidFill>
              </a:rPr>
              <a:t> = response['Realtime Currency Exchange Rate']['1. </a:t>
            </a:r>
            <a:r>
              <a:rPr lang="en-IN" sz="2000" dirty="0" err="1">
                <a:solidFill>
                  <a:schemeClr val="bg1"/>
                </a:solidFill>
              </a:rPr>
              <a:t>From_Currency</a:t>
            </a:r>
            <a:r>
              <a:rPr lang="en-IN" sz="2000" dirty="0">
                <a:solidFill>
                  <a:schemeClr val="bg1"/>
                </a:solidFill>
              </a:rPr>
              <a:t> Code']</a:t>
            </a:r>
          </a:p>
          <a:p>
            <a:r>
              <a:rPr lang="en-IN" sz="2000" dirty="0" err="1">
                <a:solidFill>
                  <a:schemeClr val="bg1"/>
                </a:solidFill>
              </a:rPr>
              <a:t>from_c_name</a:t>
            </a:r>
            <a:r>
              <a:rPr lang="en-IN" sz="2000" dirty="0">
                <a:solidFill>
                  <a:schemeClr val="bg1"/>
                </a:solidFill>
              </a:rPr>
              <a:t> = response['Realtime Currency Exchange Rate']['2. </a:t>
            </a:r>
            <a:r>
              <a:rPr lang="en-IN" sz="2000" dirty="0" err="1">
                <a:solidFill>
                  <a:schemeClr val="bg1"/>
                </a:solidFill>
              </a:rPr>
              <a:t>From_Currency</a:t>
            </a:r>
            <a:r>
              <a:rPr lang="en-IN" sz="2000" dirty="0">
                <a:solidFill>
                  <a:schemeClr val="bg1"/>
                </a:solidFill>
              </a:rPr>
              <a:t> Name']</a:t>
            </a:r>
          </a:p>
          <a:p>
            <a:r>
              <a:rPr lang="en-IN" sz="2000" dirty="0" err="1">
                <a:solidFill>
                  <a:schemeClr val="bg1"/>
                </a:solidFill>
              </a:rPr>
              <a:t>to_c_code</a:t>
            </a:r>
            <a:r>
              <a:rPr lang="en-IN" sz="2000" dirty="0">
                <a:solidFill>
                  <a:schemeClr val="bg1"/>
                </a:solidFill>
              </a:rPr>
              <a:t> = response['Realtime Currency Exchange Rate']['3. </a:t>
            </a:r>
            <a:r>
              <a:rPr lang="en-IN" sz="2000" dirty="0" err="1">
                <a:solidFill>
                  <a:schemeClr val="bg1"/>
                </a:solidFill>
              </a:rPr>
              <a:t>To_Currency</a:t>
            </a:r>
            <a:r>
              <a:rPr lang="en-IN" sz="2000" dirty="0">
                <a:solidFill>
                  <a:schemeClr val="bg1"/>
                </a:solidFill>
              </a:rPr>
              <a:t> Code']</a:t>
            </a:r>
          </a:p>
          <a:p>
            <a:r>
              <a:rPr lang="en-IN" sz="2000" dirty="0">
                <a:solidFill>
                  <a:schemeClr val="bg1"/>
                </a:solidFill>
              </a:rPr>
              <a:t> </a:t>
            </a:r>
            <a:r>
              <a:rPr lang="en-IN" sz="2000" dirty="0" err="1">
                <a:solidFill>
                  <a:schemeClr val="bg1"/>
                </a:solidFill>
              </a:rPr>
              <a:t>to_c_name</a:t>
            </a:r>
            <a:r>
              <a:rPr lang="en-IN" sz="2000" dirty="0">
                <a:solidFill>
                  <a:schemeClr val="bg1"/>
                </a:solidFill>
              </a:rPr>
              <a:t> = response['Realtime Currency Exchange Rate']['4. </a:t>
            </a:r>
            <a:r>
              <a:rPr lang="en-IN" sz="2000" dirty="0" err="1">
                <a:solidFill>
                  <a:schemeClr val="bg1"/>
                </a:solidFill>
              </a:rPr>
              <a:t>To_Currency</a:t>
            </a:r>
            <a:r>
              <a:rPr lang="en-IN" sz="2000" dirty="0">
                <a:solidFill>
                  <a:schemeClr val="bg1"/>
                </a:solidFill>
              </a:rPr>
              <a:t> Name']</a:t>
            </a:r>
          </a:p>
          <a:p>
            <a:r>
              <a:rPr lang="en-IN" sz="2000" dirty="0">
                <a:solidFill>
                  <a:schemeClr val="bg1"/>
                </a:solidFill>
              </a:rPr>
              <a:t>time = response['Realtime Currency Exchange Rate']['6. Last Refreshed']</a:t>
            </a:r>
          </a:p>
        </p:txBody>
      </p:sp>
      <p:cxnSp>
        <p:nvCxnSpPr>
          <p:cNvPr id="4" name="Google Shape;291;p25">
            <a:extLst>
              <a:ext uri="{FF2B5EF4-FFF2-40B4-BE49-F238E27FC236}">
                <a16:creationId xmlns:a16="http://schemas.microsoft.com/office/drawing/2014/main" id="{90B0F2F0-1948-4C09-92AA-1110E9EBABC9}"/>
              </a:ext>
            </a:extLst>
          </p:cNvPr>
          <p:cNvCxnSpPr/>
          <p:nvPr/>
        </p:nvCxnSpPr>
        <p:spPr>
          <a:xfrm>
            <a:off x="311700" y="1662308"/>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5492272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B10F7-EACC-49AD-85D5-66B9E27CF664}"/>
              </a:ext>
            </a:extLst>
          </p:cNvPr>
          <p:cNvSpPr>
            <a:spLocks noGrp="1"/>
          </p:cNvSpPr>
          <p:nvPr>
            <p:ph type="ctrTitle"/>
          </p:nvPr>
        </p:nvSpPr>
        <p:spPr>
          <a:xfrm>
            <a:off x="311700" y="0"/>
            <a:ext cx="8520600" cy="1648192"/>
          </a:xfrm>
        </p:spPr>
        <p:txBody>
          <a:bodyPr/>
          <a:lstStyle/>
          <a:p>
            <a:r>
              <a:rPr lang="en-US" dirty="0"/>
              <a:t>IT RETURNS TO HOME PAGE OF APPLICATION WITH ESSENTIAL INFORMATION FOR DISPLAYING TO USER</a:t>
            </a:r>
            <a:endParaRPr lang="en-IN" dirty="0"/>
          </a:p>
        </p:txBody>
      </p:sp>
      <p:sp>
        <p:nvSpPr>
          <p:cNvPr id="3" name="TextBox 2">
            <a:extLst>
              <a:ext uri="{FF2B5EF4-FFF2-40B4-BE49-F238E27FC236}">
                <a16:creationId xmlns:a16="http://schemas.microsoft.com/office/drawing/2014/main" id="{16C4EBDB-B518-4BA6-8D28-D61CB87EC478}"/>
              </a:ext>
            </a:extLst>
          </p:cNvPr>
          <p:cNvSpPr txBox="1"/>
          <p:nvPr/>
        </p:nvSpPr>
        <p:spPr>
          <a:xfrm>
            <a:off x="842211" y="2273968"/>
            <a:ext cx="7820525" cy="1969770"/>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return </a:t>
            </a:r>
            <a:r>
              <a:rPr kumimoji="0" lang="en-US" sz="2400" b="0" i="0" u="none" strike="noStrike" kern="1200" cap="none" spc="0" normalizeH="0" baseline="0" noProof="0" dirty="0" err="1">
                <a:ln>
                  <a:noFill/>
                </a:ln>
                <a:solidFill>
                  <a:prstClr val="white"/>
                </a:solidFill>
                <a:effectLst/>
                <a:uLnTx/>
                <a:uFillTx/>
                <a:latin typeface="Trebuchet MS" panose="020B0603020202020204"/>
                <a:ea typeface="+mn-ea"/>
                <a:cs typeface="+mn-cs"/>
              </a:rPr>
              <a:t>render_template</a:t>
            </a: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('home.html', result=round(result,2), amount=amount, </a:t>
            </a:r>
            <a:r>
              <a:rPr kumimoji="0" lang="en-US" sz="2400" b="0" i="0" u="none" strike="noStrike" kern="1200" cap="none" spc="0" normalizeH="0" baseline="0" noProof="0" dirty="0" err="1">
                <a:ln>
                  <a:noFill/>
                </a:ln>
                <a:solidFill>
                  <a:prstClr val="white"/>
                </a:solidFill>
                <a:effectLst/>
                <a:uLnTx/>
                <a:uFillTx/>
                <a:latin typeface="Trebuchet MS" panose="020B0603020202020204"/>
                <a:ea typeface="+mn-ea"/>
                <a:cs typeface="+mn-cs"/>
              </a:rPr>
              <a:t>from_c_code</a:t>
            </a: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a:t>
            </a:r>
            <a:r>
              <a:rPr kumimoji="0" lang="en-US" sz="2400" b="0" i="0" u="none" strike="noStrike" kern="1200" cap="none" spc="0" normalizeH="0" baseline="0" noProof="0" dirty="0" err="1">
                <a:ln>
                  <a:noFill/>
                </a:ln>
                <a:solidFill>
                  <a:prstClr val="white"/>
                </a:solidFill>
                <a:effectLst/>
                <a:uLnTx/>
                <a:uFillTx/>
                <a:latin typeface="Trebuchet MS" panose="020B0603020202020204"/>
                <a:ea typeface="+mn-ea"/>
                <a:cs typeface="+mn-cs"/>
              </a:rPr>
              <a:t>from_c_code</a:t>
            </a: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 </a:t>
            </a:r>
            <a:r>
              <a:rPr kumimoji="0" lang="en-US" sz="2400" b="0" i="0" u="none" strike="noStrike" kern="1200" cap="none" spc="0" normalizeH="0" baseline="0" noProof="0" dirty="0" err="1">
                <a:ln>
                  <a:noFill/>
                </a:ln>
                <a:solidFill>
                  <a:prstClr val="white"/>
                </a:solidFill>
                <a:effectLst/>
                <a:uLnTx/>
                <a:uFillTx/>
                <a:latin typeface="Trebuchet MS" panose="020B0603020202020204"/>
                <a:ea typeface="+mn-ea"/>
                <a:cs typeface="+mn-cs"/>
              </a:rPr>
              <a:t>from_c_name</a:t>
            </a: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a:t>
            </a:r>
            <a:r>
              <a:rPr kumimoji="0" lang="en-US" sz="2400" b="0" i="0" u="none" strike="noStrike" kern="1200" cap="none" spc="0" normalizeH="0" baseline="0" noProof="0" dirty="0" err="1">
                <a:ln>
                  <a:noFill/>
                </a:ln>
                <a:solidFill>
                  <a:prstClr val="white"/>
                </a:solidFill>
                <a:effectLst/>
                <a:uLnTx/>
                <a:uFillTx/>
                <a:latin typeface="Trebuchet MS" panose="020B0603020202020204"/>
                <a:ea typeface="+mn-ea"/>
                <a:cs typeface="+mn-cs"/>
              </a:rPr>
              <a:t>from_c_name</a:t>
            </a: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 </a:t>
            </a:r>
            <a:r>
              <a:rPr kumimoji="0" lang="en-US" sz="2400" b="0" i="0" u="none" strike="noStrike" kern="1200" cap="none" spc="0" normalizeH="0" baseline="0" noProof="0" dirty="0" err="1">
                <a:ln>
                  <a:noFill/>
                </a:ln>
                <a:solidFill>
                  <a:prstClr val="white"/>
                </a:solidFill>
                <a:effectLst/>
                <a:uLnTx/>
                <a:uFillTx/>
                <a:latin typeface="Trebuchet MS" panose="020B0603020202020204"/>
                <a:ea typeface="+mn-ea"/>
                <a:cs typeface="+mn-cs"/>
              </a:rPr>
              <a:t>to_c_code</a:t>
            </a: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a:t>
            </a:r>
            <a:r>
              <a:rPr kumimoji="0" lang="en-US" sz="2400" b="0" i="0" u="none" strike="noStrike" kern="1200" cap="none" spc="0" normalizeH="0" baseline="0" noProof="0" dirty="0" err="1">
                <a:ln>
                  <a:noFill/>
                </a:ln>
                <a:solidFill>
                  <a:prstClr val="white"/>
                </a:solidFill>
                <a:effectLst/>
                <a:uLnTx/>
                <a:uFillTx/>
                <a:latin typeface="Trebuchet MS" panose="020B0603020202020204"/>
                <a:ea typeface="+mn-ea"/>
                <a:cs typeface="+mn-cs"/>
              </a:rPr>
              <a:t>to_c_code</a:t>
            </a: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 </a:t>
            </a:r>
            <a:r>
              <a:rPr kumimoji="0" lang="en-US" sz="2400" b="0" i="0" u="none" strike="noStrike" kern="1200" cap="none" spc="0" normalizeH="0" baseline="0" noProof="0" dirty="0" err="1">
                <a:ln>
                  <a:noFill/>
                </a:ln>
                <a:solidFill>
                  <a:prstClr val="white"/>
                </a:solidFill>
                <a:effectLst/>
                <a:uLnTx/>
                <a:uFillTx/>
                <a:latin typeface="Trebuchet MS" panose="020B0603020202020204"/>
                <a:ea typeface="+mn-ea"/>
                <a:cs typeface="+mn-cs"/>
              </a:rPr>
              <a:t>to_c_name</a:t>
            </a: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a:t>
            </a:r>
            <a:r>
              <a:rPr kumimoji="0" lang="en-US" sz="2400" b="0" i="0" u="none" strike="noStrike" kern="1200" cap="none" spc="0" normalizeH="0" baseline="0" noProof="0" dirty="0" err="1">
                <a:ln>
                  <a:noFill/>
                </a:ln>
                <a:solidFill>
                  <a:prstClr val="white"/>
                </a:solidFill>
                <a:effectLst/>
                <a:uLnTx/>
                <a:uFillTx/>
                <a:latin typeface="Trebuchet MS" panose="020B0603020202020204"/>
                <a:ea typeface="+mn-ea"/>
                <a:cs typeface="+mn-cs"/>
              </a:rPr>
              <a:t>to_c_name</a:t>
            </a: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 time=time)</a:t>
            </a:r>
          </a:p>
          <a:p>
            <a:endParaRPr lang="en-IN" dirty="0"/>
          </a:p>
        </p:txBody>
      </p:sp>
      <p:cxnSp>
        <p:nvCxnSpPr>
          <p:cNvPr id="4" name="Google Shape;291;p25">
            <a:extLst>
              <a:ext uri="{FF2B5EF4-FFF2-40B4-BE49-F238E27FC236}">
                <a16:creationId xmlns:a16="http://schemas.microsoft.com/office/drawing/2014/main" id="{3232B3EE-D4BD-4F58-9D5B-CAE0701F8DF9}"/>
              </a:ext>
            </a:extLst>
          </p:cNvPr>
          <p:cNvCxnSpPr/>
          <p:nvPr/>
        </p:nvCxnSpPr>
        <p:spPr>
          <a:xfrm>
            <a:off x="311700" y="1616980"/>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780427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47E29-C20D-452D-9D66-981FD785666D}"/>
              </a:ext>
            </a:extLst>
          </p:cNvPr>
          <p:cNvSpPr>
            <a:spLocks noGrp="1"/>
          </p:cNvSpPr>
          <p:nvPr>
            <p:ph type="ctrTitle"/>
          </p:nvPr>
        </p:nvSpPr>
        <p:spPr/>
        <p:txBody>
          <a:bodyPr/>
          <a:lstStyle/>
          <a:p>
            <a:r>
              <a:rPr lang="en-US" dirty="0"/>
              <a:t>IF SERVER FAILS TO RESPONSE THEN DISPLAY AN ERROR MESSAGE</a:t>
            </a:r>
            <a:endParaRPr lang="en-IN" dirty="0"/>
          </a:p>
        </p:txBody>
      </p:sp>
      <p:sp>
        <p:nvSpPr>
          <p:cNvPr id="3" name="TextBox 2">
            <a:extLst>
              <a:ext uri="{FF2B5EF4-FFF2-40B4-BE49-F238E27FC236}">
                <a16:creationId xmlns:a16="http://schemas.microsoft.com/office/drawing/2014/main" id="{A36CA2E6-4399-47E3-9C7D-5FBB6047EA1D}"/>
              </a:ext>
            </a:extLst>
          </p:cNvPr>
          <p:cNvSpPr txBox="1"/>
          <p:nvPr/>
        </p:nvSpPr>
        <p:spPr>
          <a:xfrm>
            <a:off x="818147" y="1816768"/>
            <a:ext cx="6340641" cy="1100814"/>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except Exception as 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   return'&lt;h1&gt;</a:t>
            </a:r>
            <a:r>
              <a:rPr kumimoji="0" lang="en-US" sz="2400" b="0" i="0" u="none" strike="noStrike" kern="1200" cap="none" spc="0" normalizeH="0" baseline="0" noProof="0" dirty="0" err="1">
                <a:ln>
                  <a:noFill/>
                </a:ln>
                <a:solidFill>
                  <a:prstClr val="white"/>
                </a:solidFill>
                <a:effectLst/>
                <a:uLnTx/>
                <a:uFillTx/>
                <a:latin typeface="Trebuchet MS" panose="020B0603020202020204"/>
                <a:ea typeface="+mn-ea"/>
                <a:cs typeface="+mn-cs"/>
              </a:rPr>
              <a:t>BadRequest</a:t>
            </a: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:{}&lt;/h1&gt;'.format(e)</a:t>
            </a:r>
            <a:endParaRPr kumimoji="0" lang="en-IN" sz="2400" b="0" i="0" u="none" strike="noStrike" kern="1200" cap="none" spc="0" normalizeH="0" baseline="0" noProof="0" dirty="0">
              <a:ln>
                <a:noFill/>
              </a:ln>
              <a:solidFill>
                <a:prstClr val="white"/>
              </a:solidFill>
              <a:effectLst/>
              <a:uLnTx/>
              <a:uFillTx/>
              <a:latin typeface="Trebuchet MS" panose="020B0603020202020204"/>
              <a:ea typeface="+mn-ea"/>
              <a:cs typeface="+mn-cs"/>
            </a:endParaRPr>
          </a:p>
          <a:p>
            <a:endParaRPr lang="en-IN" dirty="0"/>
          </a:p>
        </p:txBody>
      </p:sp>
      <p:cxnSp>
        <p:nvCxnSpPr>
          <p:cNvPr id="4" name="Google Shape;291;p25">
            <a:extLst>
              <a:ext uri="{FF2B5EF4-FFF2-40B4-BE49-F238E27FC236}">
                <a16:creationId xmlns:a16="http://schemas.microsoft.com/office/drawing/2014/main" id="{104D9552-F3FA-4AC7-BF62-DF8BD327118F}"/>
              </a:ext>
            </a:extLst>
          </p:cNvPr>
          <p:cNvCxnSpPr/>
          <p:nvPr/>
        </p:nvCxnSpPr>
        <p:spPr>
          <a:xfrm>
            <a:off x="226639" y="1145457"/>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1718518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7D4-BCEC-42AF-8060-66ADDDDB7593}"/>
              </a:ext>
            </a:extLst>
          </p:cNvPr>
          <p:cNvSpPr>
            <a:spLocks noGrp="1"/>
          </p:cNvSpPr>
          <p:nvPr>
            <p:ph type="ctrTitle"/>
          </p:nvPr>
        </p:nvSpPr>
        <p:spPr/>
        <p:txBody>
          <a:bodyPr/>
          <a:lstStyle/>
          <a:p>
            <a:r>
              <a:rPr lang="en-US" dirty="0"/>
              <a:t>RUNNING THE SERVER/APP, WHEN THIS FILE WILL BE EXECUTED/RUN</a:t>
            </a:r>
            <a:endParaRPr lang="en-IN" dirty="0"/>
          </a:p>
        </p:txBody>
      </p:sp>
      <p:sp>
        <p:nvSpPr>
          <p:cNvPr id="3" name="TextBox 2">
            <a:extLst>
              <a:ext uri="{FF2B5EF4-FFF2-40B4-BE49-F238E27FC236}">
                <a16:creationId xmlns:a16="http://schemas.microsoft.com/office/drawing/2014/main" id="{592CF2F0-CD69-42AB-86AE-122FF8188ADB}"/>
              </a:ext>
            </a:extLst>
          </p:cNvPr>
          <p:cNvSpPr txBox="1"/>
          <p:nvPr/>
        </p:nvSpPr>
        <p:spPr>
          <a:xfrm>
            <a:off x="835634" y="2251662"/>
            <a:ext cx="7472732" cy="640175"/>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if __name__ == "__main__":  </a:t>
            </a:r>
            <a:r>
              <a:rPr kumimoji="0" lang="en-US" sz="2400" b="0" i="0" u="none" strike="noStrike" kern="1200" cap="none" spc="0" normalizeH="0" baseline="0" noProof="0" dirty="0" err="1">
                <a:ln>
                  <a:noFill/>
                </a:ln>
                <a:solidFill>
                  <a:prstClr val="white"/>
                </a:solidFill>
                <a:effectLst/>
                <a:uLnTx/>
                <a:uFillTx/>
                <a:latin typeface="Trebuchet MS" panose="020B0603020202020204"/>
                <a:ea typeface="+mn-ea"/>
                <a:cs typeface="+mn-cs"/>
              </a:rPr>
              <a:t>app.run</a:t>
            </a: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(debug= True)</a:t>
            </a:r>
          </a:p>
          <a:p>
            <a:endParaRPr lang="en-IN" dirty="0"/>
          </a:p>
        </p:txBody>
      </p:sp>
      <p:cxnSp>
        <p:nvCxnSpPr>
          <p:cNvPr id="4" name="Google Shape;291;p25">
            <a:extLst>
              <a:ext uri="{FF2B5EF4-FFF2-40B4-BE49-F238E27FC236}">
                <a16:creationId xmlns:a16="http://schemas.microsoft.com/office/drawing/2014/main" id="{6C5FD514-DD5B-40AF-AA2A-12B68DB9196F}"/>
              </a:ext>
            </a:extLst>
          </p:cNvPr>
          <p:cNvCxnSpPr/>
          <p:nvPr/>
        </p:nvCxnSpPr>
        <p:spPr>
          <a:xfrm>
            <a:off x="311700" y="1237711"/>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8545889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2065C-144A-4EA4-A18B-AA6CC2FA174B}"/>
              </a:ext>
            </a:extLst>
          </p:cNvPr>
          <p:cNvSpPr>
            <a:spLocks noGrp="1"/>
          </p:cNvSpPr>
          <p:nvPr>
            <p:ph type="ctrTitle"/>
          </p:nvPr>
        </p:nvSpPr>
        <p:spPr/>
        <p:txBody>
          <a:bodyPr/>
          <a:lstStyle/>
          <a:p>
            <a:r>
              <a:rPr lang="en-US" dirty="0"/>
              <a:t>IF USER MAKE A SIMPLE GET REQUEST TO THIS SERVER IT RETURNS 'HOME.HTML' PAGE</a:t>
            </a:r>
            <a:endParaRPr lang="en-IN" dirty="0"/>
          </a:p>
        </p:txBody>
      </p:sp>
      <p:sp>
        <p:nvSpPr>
          <p:cNvPr id="3" name="TextBox 2">
            <a:extLst>
              <a:ext uri="{FF2B5EF4-FFF2-40B4-BE49-F238E27FC236}">
                <a16:creationId xmlns:a16="http://schemas.microsoft.com/office/drawing/2014/main" id="{FFB8ED4F-64CB-41EE-81F9-DA325FE3BFF3}"/>
              </a:ext>
            </a:extLst>
          </p:cNvPr>
          <p:cNvSpPr txBox="1"/>
          <p:nvPr/>
        </p:nvSpPr>
        <p:spPr>
          <a:xfrm>
            <a:off x="638795" y="2571750"/>
            <a:ext cx="8205537" cy="1100814"/>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white"/>
                </a:solidFill>
                <a:effectLst/>
                <a:uLnTx/>
                <a:uFillTx/>
                <a:latin typeface="Trebuchet MS" panose="020B0603020202020204"/>
                <a:ea typeface="+mn-ea"/>
                <a:cs typeface="+mn-cs"/>
              </a:rPr>
              <a:t>else: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400" b="0" i="0" u="none" strike="noStrike" kern="1200" cap="none" spc="0" normalizeH="0" baseline="0" noProof="0" dirty="0">
                <a:ln>
                  <a:noFill/>
                </a:ln>
                <a:solidFill>
                  <a:prstClr val="white"/>
                </a:solidFill>
                <a:effectLst/>
                <a:uLnTx/>
                <a:uFillTx/>
                <a:latin typeface="Trebuchet MS" panose="020B0603020202020204"/>
                <a:ea typeface="+mn-ea"/>
                <a:cs typeface="+mn-cs"/>
              </a:rPr>
              <a:t>        return </a:t>
            </a:r>
            <a:r>
              <a:rPr kumimoji="0" lang="en-IN" sz="2400" b="0" i="0" u="none" strike="noStrike" kern="1200" cap="none" spc="0" normalizeH="0" baseline="0" noProof="0" dirty="0" err="1">
                <a:ln>
                  <a:noFill/>
                </a:ln>
                <a:solidFill>
                  <a:prstClr val="white"/>
                </a:solidFill>
                <a:effectLst/>
                <a:uLnTx/>
                <a:uFillTx/>
                <a:latin typeface="Trebuchet MS" panose="020B0603020202020204"/>
                <a:ea typeface="+mn-ea"/>
                <a:cs typeface="+mn-cs"/>
              </a:rPr>
              <a:t>render_template</a:t>
            </a:r>
            <a:r>
              <a:rPr kumimoji="0" lang="en-IN" sz="2400" b="0" i="0" u="none" strike="noStrike" kern="1200" cap="none" spc="0" normalizeH="0" baseline="0" noProof="0" dirty="0">
                <a:ln>
                  <a:noFill/>
                </a:ln>
                <a:solidFill>
                  <a:prstClr val="white"/>
                </a:solidFill>
                <a:effectLst/>
                <a:uLnTx/>
                <a:uFillTx/>
                <a:latin typeface="Trebuchet MS" panose="020B0603020202020204"/>
                <a:ea typeface="+mn-ea"/>
                <a:cs typeface="+mn-cs"/>
              </a:rPr>
              <a:t>('home.html')</a:t>
            </a:r>
          </a:p>
          <a:p>
            <a:endParaRPr lang="en-IN" dirty="0"/>
          </a:p>
        </p:txBody>
      </p:sp>
      <p:cxnSp>
        <p:nvCxnSpPr>
          <p:cNvPr id="4" name="Google Shape;291;p25">
            <a:extLst>
              <a:ext uri="{FF2B5EF4-FFF2-40B4-BE49-F238E27FC236}">
                <a16:creationId xmlns:a16="http://schemas.microsoft.com/office/drawing/2014/main" id="{106AAE38-DD9A-4457-BDB0-2A238F566DD9}"/>
              </a:ext>
            </a:extLst>
          </p:cNvPr>
          <p:cNvCxnSpPr/>
          <p:nvPr/>
        </p:nvCxnSpPr>
        <p:spPr>
          <a:xfrm>
            <a:off x="247905" y="1251150"/>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1413489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621619" y="1226289"/>
            <a:ext cx="4890975" cy="111781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000" dirty="0"/>
              <a:t>CURRENCY CONVERTER</a:t>
            </a:r>
            <a:endParaRPr sz="3000" dirty="0"/>
          </a:p>
        </p:txBody>
      </p:sp>
      <p:sp>
        <p:nvSpPr>
          <p:cNvPr id="263" name="Google Shape;263;p2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The program should have a range of currency types for it to work properly and calculate the exchanged amount between all of the currencies – this will involve setting the decimal data type properly. It has to be user-friendly and aesthetically pleasing – it has to look good, presentable and be easy to use.</a:t>
            </a:r>
            <a:endParaRPr dirty="0"/>
          </a:p>
        </p:txBody>
      </p:sp>
      <p:cxnSp>
        <p:nvCxnSpPr>
          <p:cNvPr id="264" name="Google Shape;264;p24"/>
          <p:cNvCxnSpPr/>
          <p:nvPr/>
        </p:nvCxnSpPr>
        <p:spPr>
          <a:xfrm>
            <a:off x="4695600" y="2269673"/>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9771-5048-4671-9483-32662E0840D2}"/>
              </a:ext>
            </a:extLst>
          </p:cNvPr>
          <p:cNvSpPr>
            <a:spLocks noGrp="1"/>
          </p:cNvSpPr>
          <p:nvPr>
            <p:ph type="ctrTitle"/>
          </p:nvPr>
        </p:nvSpPr>
        <p:spPr/>
        <p:txBody>
          <a:bodyPr/>
          <a:lstStyle/>
          <a:p>
            <a:r>
              <a:rPr lang="en-US" dirty="0"/>
              <a:t>RUNNING THE SERVER/APP, WHEN THIS FILE WILL BE EXECUTED/RUN</a:t>
            </a:r>
            <a:endParaRPr lang="en-IN" dirty="0"/>
          </a:p>
        </p:txBody>
      </p:sp>
      <p:sp>
        <p:nvSpPr>
          <p:cNvPr id="3" name="TextBox 2">
            <a:extLst>
              <a:ext uri="{FF2B5EF4-FFF2-40B4-BE49-F238E27FC236}">
                <a16:creationId xmlns:a16="http://schemas.microsoft.com/office/drawing/2014/main" id="{5665659B-E62A-47A7-8A13-E97137CF2073}"/>
              </a:ext>
            </a:extLst>
          </p:cNvPr>
          <p:cNvSpPr txBox="1"/>
          <p:nvPr/>
        </p:nvSpPr>
        <p:spPr>
          <a:xfrm>
            <a:off x="433137" y="2571750"/>
            <a:ext cx="8710863" cy="640175"/>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if __name__ == "__main__":  </a:t>
            </a:r>
            <a:r>
              <a:rPr kumimoji="0" lang="en-US" sz="2400" b="0" i="0" u="none" strike="noStrike" kern="1200" cap="none" spc="0" normalizeH="0" baseline="0" noProof="0" dirty="0" err="1">
                <a:ln>
                  <a:noFill/>
                </a:ln>
                <a:solidFill>
                  <a:prstClr val="white"/>
                </a:solidFill>
                <a:effectLst/>
                <a:uLnTx/>
                <a:uFillTx/>
                <a:latin typeface="Trebuchet MS" panose="020B0603020202020204"/>
                <a:ea typeface="+mn-ea"/>
                <a:cs typeface="+mn-cs"/>
              </a:rPr>
              <a:t>app.run</a:t>
            </a:r>
            <a:r>
              <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rPr>
              <a:t>(debug= True)</a:t>
            </a:r>
          </a:p>
          <a:p>
            <a:endParaRPr lang="en-IN" dirty="0"/>
          </a:p>
        </p:txBody>
      </p:sp>
      <p:cxnSp>
        <p:nvCxnSpPr>
          <p:cNvPr id="4" name="Google Shape;291;p25">
            <a:extLst>
              <a:ext uri="{FF2B5EF4-FFF2-40B4-BE49-F238E27FC236}">
                <a16:creationId xmlns:a16="http://schemas.microsoft.com/office/drawing/2014/main" id="{63AE11E9-B66A-4970-9949-A8E9CD687DD1}"/>
              </a:ext>
            </a:extLst>
          </p:cNvPr>
          <p:cNvCxnSpPr/>
          <p:nvPr/>
        </p:nvCxnSpPr>
        <p:spPr>
          <a:xfrm>
            <a:off x="177020" y="1241203"/>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5771675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D48D36-1070-4E7E-9C33-8E9A8E871DCA}"/>
              </a:ext>
            </a:extLst>
          </p:cNvPr>
          <p:cNvSpPr>
            <a:spLocks noGrp="1"/>
          </p:cNvSpPr>
          <p:nvPr>
            <p:ph type="body" idx="1"/>
          </p:nvPr>
        </p:nvSpPr>
        <p:spPr/>
        <p:txBody>
          <a:bodyPr/>
          <a:lstStyle/>
          <a:p>
            <a:endParaRPr lang="en-IN" dirty="0"/>
          </a:p>
        </p:txBody>
      </p:sp>
      <p:sp>
        <p:nvSpPr>
          <p:cNvPr id="3" name="Title 2">
            <a:extLst>
              <a:ext uri="{FF2B5EF4-FFF2-40B4-BE49-F238E27FC236}">
                <a16:creationId xmlns:a16="http://schemas.microsoft.com/office/drawing/2014/main" id="{CDA4B705-449A-4676-8E0A-E054F80A1EB3}"/>
              </a:ext>
            </a:extLst>
          </p:cNvPr>
          <p:cNvSpPr>
            <a:spLocks noGrp="1"/>
          </p:cNvSpPr>
          <p:nvPr>
            <p:ph type="ctrTitle"/>
          </p:nvPr>
        </p:nvSpPr>
        <p:spPr/>
        <p:txBody>
          <a:bodyPr/>
          <a:lstStyle/>
          <a:p>
            <a:r>
              <a:rPr lang="en-IN" dirty="0"/>
              <a:t>SUMMARY</a:t>
            </a:r>
          </a:p>
        </p:txBody>
      </p:sp>
    </p:spTree>
    <p:extLst>
      <p:ext uri="{BB962C8B-B14F-4D97-AF65-F5344CB8AC3E}">
        <p14:creationId xmlns:p14="http://schemas.microsoft.com/office/powerpoint/2010/main" val="21919702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F4D3-BC3F-403E-B027-44B8904C0201}"/>
              </a:ext>
            </a:extLst>
          </p:cNvPr>
          <p:cNvSpPr>
            <a:spLocks noGrp="1"/>
          </p:cNvSpPr>
          <p:nvPr>
            <p:ph type="ctrTitle"/>
          </p:nvPr>
        </p:nvSpPr>
        <p:spPr>
          <a:xfrm>
            <a:off x="311700" y="375192"/>
            <a:ext cx="8520600" cy="606600"/>
          </a:xfrm>
        </p:spPr>
        <p:txBody>
          <a:bodyPr/>
          <a:lstStyle/>
          <a:p>
            <a:r>
              <a:rPr lang="en-IN" dirty="0"/>
              <a:t>INTRODUCTION</a:t>
            </a:r>
          </a:p>
        </p:txBody>
      </p:sp>
      <p:cxnSp>
        <p:nvCxnSpPr>
          <p:cNvPr id="3" name="Google Shape;291;p25">
            <a:extLst>
              <a:ext uri="{FF2B5EF4-FFF2-40B4-BE49-F238E27FC236}">
                <a16:creationId xmlns:a16="http://schemas.microsoft.com/office/drawing/2014/main" id="{D5B8E405-49C1-4D34-BDF9-F040BC7BE916}"/>
              </a:ext>
            </a:extLst>
          </p:cNvPr>
          <p:cNvCxnSpPr/>
          <p:nvPr/>
        </p:nvCxnSpPr>
        <p:spPr>
          <a:xfrm>
            <a:off x="226639" y="890276"/>
            <a:ext cx="8520600" cy="0"/>
          </a:xfrm>
          <a:prstGeom prst="straightConnector1">
            <a:avLst/>
          </a:prstGeom>
          <a:noFill/>
          <a:ln w="9525" cap="flat" cmpd="sng">
            <a:solidFill>
              <a:schemeClr val="accent1"/>
            </a:solidFill>
            <a:prstDash val="solid"/>
            <a:round/>
            <a:headEnd type="none" w="med" len="med"/>
            <a:tailEnd type="none" w="med" len="med"/>
          </a:ln>
        </p:spPr>
      </p:cxnSp>
      <p:sp>
        <p:nvSpPr>
          <p:cNvPr id="4" name="TextBox 3">
            <a:extLst>
              <a:ext uri="{FF2B5EF4-FFF2-40B4-BE49-F238E27FC236}">
                <a16:creationId xmlns:a16="http://schemas.microsoft.com/office/drawing/2014/main" id="{36B3EB77-C994-45E4-AA73-733A99BE00DC}"/>
              </a:ext>
            </a:extLst>
          </p:cNvPr>
          <p:cNvSpPr txBox="1"/>
          <p:nvPr/>
        </p:nvSpPr>
        <p:spPr>
          <a:xfrm>
            <a:off x="744279" y="1418694"/>
            <a:ext cx="7761767" cy="2893100"/>
          </a:xfrm>
          <a:prstGeom prst="rect">
            <a:avLst/>
          </a:prstGeom>
          <a:noFill/>
        </p:spPr>
        <p:txBody>
          <a:bodyPr wrap="square" rtlCol="0">
            <a:spAutoFit/>
          </a:bodyPr>
          <a:lstStyle/>
          <a:p>
            <a:r>
              <a:rPr lang="en-US" dirty="0">
                <a:solidFill>
                  <a:schemeClr val="bg1"/>
                </a:solidFill>
              </a:rPr>
              <a:t>An website is to be developed to represent dynamic functionalities like online currency converter. The application can simultaneously convert to currency using an online information source. Different countries use different currencies and these currencies change daily compared to each other. Those who have transferred money (one currency to another) from one country to another must be updated with the latest currency exchange rates in the market. With this in mind, the Currency Converter project has been created.  there are regular updates about each country's currency by which it reflects the current currency market value and conversion rate. Such an website can be used by any user, but it is mainly useful for business, shares and finance related areas where money transfer and currency exchange takes place daily. In this currency converter app, users are given the option to choose the type of conversion, i.e. "this" currency to "to" currency. This simple feature allows users to enter the amount to convert (say currency in dollars) and display the converted amount (say currency in euros). Real Time Currency Converter converts user-assigned currency into just one currency. </a:t>
            </a:r>
            <a:endParaRPr lang="en-IN" dirty="0">
              <a:solidFill>
                <a:schemeClr val="bg1"/>
              </a:solidFill>
            </a:endParaRPr>
          </a:p>
        </p:txBody>
      </p:sp>
    </p:spTree>
    <p:extLst>
      <p:ext uri="{BB962C8B-B14F-4D97-AF65-F5344CB8AC3E}">
        <p14:creationId xmlns:p14="http://schemas.microsoft.com/office/powerpoint/2010/main" val="21997162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737192"/>
            <a:ext cx="3530400" cy="117968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FFFFF"/>
                </a:solidFill>
              </a:rPr>
              <a:t>ABSTRACT OF PROJECT</a:t>
            </a:r>
            <a:endParaRPr dirty="0">
              <a:solidFill>
                <a:srgbClr val="FFFFFF"/>
              </a:solidFill>
            </a:endParaRPr>
          </a:p>
        </p:txBody>
      </p:sp>
      <p:sp>
        <p:nvSpPr>
          <p:cNvPr id="297" name="Google Shape;297;p26"/>
          <p:cNvSpPr txBox="1">
            <a:spLocks noGrp="1"/>
          </p:cNvSpPr>
          <p:nvPr>
            <p:ph type="subTitle" idx="1"/>
          </p:nvPr>
        </p:nvSpPr>
        <p:spPr>
          <a:xfrm>
            <a:off x="4203148" y="2107096"/>
            <a:ext cx="4950274" cy="27499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Different countries use different currencies and these currencies change daily compared to each other. Those who have transferred money (one currency to another) from one country to another must be updated with the latest currency exchange rates in the market. With this in mind, the Currency Converter project has been created. In this website, there are regular updates about each country's currency by which it reflects the current currency market value and conversion rate. Such an website can be used by any user, but it is mainly useful for business, shares and finance related areas where money transfer and currency exchange takes place daily. In this currency converter app, users are given the option to choose the type of conversion, i.e. "this" currency to "to" currency. This simple feature allows users to enter the amount to convert (say currency in dollars) and display the converted amount (say currency in euros).</a:t>
            </a:r>
            <a:endParaRPr sz="1200" dirty="0">
              <a:solidFill>
                <a:srgbClr val="FFFFFF"/>
              </a:solidFill>
            </a:endParaRPr>
          </a:p>
        </p:txBody>
      </p:sp>
      <p:cxnSp>
        <p:nvCxnSpPr>
          <p:cNvPr id="298" name="Google Shape;298;p26"/>
          <p:cNvCxnSpPr/>
          <p:nvPr/>
        </p:nvCxnSpPr>
        <p:spPr>
          <a:xfrm>
            <a:off x="4830494" y="1942359"/>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624430" y="106839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339029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320866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1112845" y="345455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112633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7">
                                            <p:txEl>
                                              <p:pRg st="0" end="0"/>
                                            </p:txEl>
                                          </p:spTgt>
                                        </p:tgtEl>
                                        <p:attrNameLst>
                                          <p:attrName>style.visibility</p:attrName>
                                        </p:attrNameLst>
                                      </p:cBhvr>
                                      <p:to>
                                        <p:strVal val="visible"/>
                                      </p:to>
                                    </p:set>
                                    <p:animEffect transition="in" filter="fade">
                                      <p:cBhvr>
                                        <p:cTn id="7" dur="1000"/>
                                        <p:tgtEl>
                                          <p:spTgt spid="297">
                                            <p:txEl>
                                              <p:pRg st="0" end="0"/>
                                            </p:txEl>
                                          </p:spTgt>
                                        </p:tgtEl>
                                      </p:cBhvr>
                                    </p:animEffect>
                                    <p:anim calcmode="lin" valueType="num">
                                      <p:cBhvr>
                                        <p:cTn id="8" dur="1000" fill="hold"/>
                                        <p:tgtEl>
                                          <p:spTgt spid="29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4B158-A8C0-4CCF-B616-E0855CD3DB0F}"/>
              </a:ext>
            </a:extLst>
          </p:cNvPr>
          <p:cNvSpPr>
            <a:spLocks noGrp="1"/>
          </p:cNvSpPr>
          <p:nvPr>
            <p:ph type="ctrTitle"/>
          </p:nvPr>
        </p:nvSpPr>
        <p:spPr>
          <a:xfrm>
            <a:off x="4893699" y="1068391"/>
            <a:ext cx="4845723" cy="1275709"/>
          </a:xfrm>
        </p:spPr>
        <p:txBody>
          <a:bodyPr/>
          <a:lstStyle/>
          <a:p>
            <a:r>
              <a:rPr lang="en-IN" dirty="0"/>
              <a:t>PROBLEM    STATEMENT</a:t>
            </a:r>
          </a:p>
        </p:txBody>
      </p:sp>
      <p:sp>
        <p:nvSpPr>
          <p:cNvPr id="3" name="Subtitle 2">
            <a:extLst>
              <a:ext uri="{FF2B5EF4-FFF2-40B4-BE49-F238E27FC236}">
                <a16:creationId xmlns:a16="http://schemas.microsoft.com/office/drawing/2014/main" id="{0DEDA9A3-78EE-40E3-8268-62F32D87566C}"/>
              </a:ext>
            </a:extLst>
          </p:cNvPr>
          <p:cNvSpPr>
            <a:spLocks noGrp="1"/>
          </p:cNvSpPr>
          <p:nvPr>
            <p:ph type="subTitle" idx="1"/>
          </p:nvPr>
        </p:nvSpPr>
        <p:spPr>
          <a:xfrm>
            <a:off x="3906542" y="2751062"/>
            <a:ext cx="5158421" cy="1743317"/>
          </a:xfrm>
        </p:spPr>
        <p:txBody>
          <a:bodyPr/>
          <a:lstStyle/>
          <a:p>
            <a:r>
              <a:rPr lang="en-US" sz="1400" dirty="0"/>
              <a:t>          Creating a real-time currency converter that will take data from authenticated sources that are looking to invest abroad or perhaps going on holiday will reduce the time it takes to serve customers and they need local currency to buy goods. it is mainly useful for business, shares and finance related areas where money transfer and currency exchange takes place daily.</a:t>
            </a:r>
            <a:endParaRPr lang="en-IN" sz="1400" dirty="0"/>
          </a:p>
        </p:txBody>
      </p:sp>
      <p:sp>
        <p:nvSpPr>
          <p:cNvPr id="4" name="Google Shape;299;p26">
            <a:extLst>
              <a:ext uri="{FF2B5EF4-FFF2-40B4-BE49-F238E27FC236}">
                <a16:creationId xmlns:a16="http://schemas.microsoft.com/office/drawing/2014/main" id="{98674AC5-CB4C-44D1-8C21-DA65E251EC7F}"/>
              </a:ext>
            </a:extLst>
          </p:cNvPr>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0;p26">
            <a:extLst>
              <a:ext uri="{FF2B5EF4-FFF2-40B4-BE49-F238E27FC236}">
                <a16:creationId xmlns:a16="http://schemas.microsoft.com/office/drawing/2014/main" id="{53CD4B9F-D828-4A61-8168-1E3D9F35CEB4}"/>
              </a:ext>
            </a:extLst>
          </p:cNvPr>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1;p26">
            <a:extLst>
              <a:ext uri="{FF2B5EF4-FFF2-40B4-BE49-F238E27FC236}">
                <a16:creationId xmlns:a16="http://schemas.microsoft.com/office/drawing/2014/main" id="{0D50E577-6327-4563-95AE-6BF8650192AA}"/>
              </a:ext>
            </a:extLst>
          </p:cNvPr>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2;p26">
            <a:extLst>
              <a:ext uri="{FF2B5EF4-FFF2-40B4-BE49-F238E27FC236}">
                <a16:creationId xmlns:a16="http://schemas.microsoft.com/office/drawing/2014/main" id="{92E95935-F375-4AC5-845B-74AB89188FAD}"/>
              </a:ext>
            </a:extLst>
          </p:cNvPr>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3;p26">
            <a:extLst>
              <a:ext uri="{FF2B5EF4-FFF2-40B4-BE49-F238E27FC236}">
                <a16:creationId xmlns:a16="http://schemas.microsoft.com/office/drawing/2014/main" id="{7788949A-D1DB-4A3E-BE21-B03951BB34E6}"/>
              </a:ext>
            </a:extLst>
          </p:cNvPr>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4;p26">
            <a:extLst>
              <a:ext uri="{FF2B5EF4-FFF2-40B4-BE49-F238E27FC236}">
                <a16:creationId xmlns:a16="http://schemas.microsoft.com/office/drawing/2014/main" id="{06B59E9F-1596-4371-8132-C919C6560726}"/>
              </a:ext>
            </a:extLst>
          </p:cNvPr>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5;p26">
            <a:extLst>
              <a:ext uri="{FF2B5EF4-FFF2-40B4-BE49-F238E27FC236}">
                <a16:creationId xmlns:a16="http://schemas.microsoft.com/office/drawing/2014/main" id="{933272AE-11B9-4A18-975E-381F3D3829EC}"/>
              </a:ext>
            </a:extLst>
          </p:cNvPr>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6;p26">
            <a:extLst>
              <a:ext uri="{FF2B5EF4-FFF2-40B4-BE49-F238E27FC236}">
                <a16:creationId xmlns:a16="http://schemas.microsoft.com/office/drawing/2014/main" id="{29143E87-5688-420C-B691-277C4B698602}"/>
              </a:ext>
            </a:extLst>
          </p:cNvPr>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7;p26">
            <a:extLst>
              <a:ext uri="{FF2B5EF4-FFF2-40B4-BE49-F238E27FC236}">
                <a16:creationId xmlns:a16="http://schemas.microsoft.com/office/drawing/2014/main" id="{D1D3C948-6A16-43BB-B3D4-CD6CC97DB561}"/>
              </a:ext>
            </a:extLst>
          </p:cNvPr>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8;p26">
            <a:extLst>
              <a:ext uri="{FF2B5EF4-FFF2-40B4-BE49-F238E27FC236}">
                <a16:creationId xmlns:a16="http://schemas.microsoft.com/office/drawing/2014/main" id="{250B8543-582E-4F65-B95F-96421184878E}"/>
              </a:ext>
            </a:extLst>
          </p:cNvPr>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9;p26">
            <a:extLst>
              <a:ext uri="{FF2B5EF4-FFF2-40B4-BE49-F238E27FC236}">
                <a16:creationId xmlns:a16="http://schemas.microsoft.com/office/drawing/2014/main" id="{6F14CCB0-BD54-4012-B54F-3884480CDB05}"/>
              </a:ext>
            </a:extLst>
          </p:cNvPr>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0;p26">
            <a:extLst>
              <a:ext uri="{FF2B5EF4-FFF2-40B4-BE49-F238E27FC236}">
                <a16:creationId xmlns:a16="http://schemas.microsoft.com/office/drawing/2014/main" id="{6051EA0F-316D-4D85-A829-0A1F63DC150F}"/>
              </a:ext>
            </a:extLst>
          </p:cNvPr>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1;p26">
            <a:extLst>
              <a:ext uri="{FF2B5EF4-FFF2-40B4-BE49-F238E27FC236}">
                <a16:creationId xmlns:a16="http://schemas.microsoft.com/office/drawing/2014/main" id="{89E81777-21DA-4D51-9D4B-0FC676DFEBAC}"/>
              </a:ext>
            </a:extLst>
          </p:cNvPr>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2;p26">
            <a:extLst>
              <a:ext uri="{FF2B5EF4-FFF2-40B4-BE49-F238E27FC236}">
                <a16:creationId xmlns:a16="http://schemas.microsoft.com/office/drawing/2014/main" id="{2F6D59E8-85DA-411A-9F19-CCD18028AC81}"/>
              </a:ext>
            </a:extLst>
          </p:cNvPr>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3;p26">
            <a:extLst>
              <a:ext uri="{FF2B5EF4-FFF2-40B4-BE49-F238E27FC236}">
                <a16:creationId xmlns:a16="http://schemas.microsoft.com/office/drawing/2014/main" id="{EE031B64-06E7-4F46-83CE-30292AF115A0}"/>
              </a:ext>
            </a:extLst>
          </p:cNvPr>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4;p26">
            <a:extLst>
              <a:ext uri="{FF2B5EF4-FFF2-40B4-BE49-F238E27FC236}">
                <a16:creationId xmlns:a16="http://schemas.microsoft.com/office/drawing/2014/main" id="{58B008F1-2CE2-403A-8492-F37D71E86DD1}"/>
              </a:ext>
            </a:extLst>
          </p:cNvPr>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5;p26">
            <a:extLst>
              <a:ext uri="{FF2B5EF4-FFF2-40B4-BE49-F238E27FC236}">
                <a16:creationId xmlns:a16="http://schemas.microsoft.com/office/drawing/2014/main" id="{BBA434C9-198B-4F77-A1D6-2F9A4DA94AF7}"/>
              </a:ext>
            </a:extLst>
          </p:cNvPr>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6;p26">
            <a:extLst>
              <a:ext uri="{FF2B5EF4-FFF2-40B4-BE49-F238E27FC236}">
                <a16:creationId xmlns:a16="http://schemas.microsoft.com/office/drawing/2014/main" id="{58F34636-F334-4E2B-8FF2-C718E5D02C03}"/>
              </a:ext>
            </a:extLst>
          </p:cNvPr>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7;p26">
            <a:extLst>
              <a:ext uri="{FF2B5EF4-FFF2-40B4-BE49-F238E27FC236}">
                <a16:creationId xmlns:a16="http://schemas.microsoft.com/office/drawing/2014/main" id="{7D28E270-63F1-4094-9079-5941B45A6E23}"/>
              </a:ext>
            </a:extLst>
          </p:cNvPr>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8;p26">
            <a:extLst>
              <a:ext uri="{FF2B5EF4-FFF2-40B4-BE49-F238E27FC236}">
                <a16:creationId xmlns:a16="http://schemas.microsoft.com/office/drawing/2014/main" id="{785A1BFD-DEC6-4CEF-822E-A8B76EB786BF}"/>
              </a:ext>
            </a:extLst>
          </p:cNvPr>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9;p26">
            <a:extLst>
              <a:ext uri="{FF2B5EF4-FFF2-40B4-BE49-F238E27FC236}">
                <a16:creationId xmlns:a16="http://schemas.microsoft.com/office/drawing/2014/main" id="{95264347-D137-492A-AFCF-060070FE5BC0}"/>
              </a:ext>
            </a:extLst>
          </p:cNvPr>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0;p26">
            <a:extLst>
              <a:ext uri="{FF2B5EF4-FFF2-40B4-BE49-F238E27FC236}">
                <a16:creationId xmlns:a16="http://schemas.microsoft.com/office/drawing/2014/main" id="{93D70DD1-8E64-46FB-800C-E8209937E47F}"/>
              </a:ext>
            </a:extLst>
          </p:cNvPr>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1;p26">
            <a:extLst>
              <a:ext uri="{FF2B5EF4-FFF2-40B4-BE49-F238E27FC236}">
                <a16:creationId xmlns:a16="http://schemas.microsoft.com/office/drawing/2014/main" id="{C1AFCC9A-BA13-40CB-A83A-91AD623D3021}"/>
              </a:ext>
            </a:extLst>
          </p:cNvPr>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2;p26">
            <a:extLst>
              <a:ext uri="{FF2B5EF4-FFF2-40B4-BE49-F238E27FC236}">
                <a16:creationId xmlns:a16="http://schemas.microsoft.com/office/drawing/2014/main" id="{4859F046-925A-4C31-A130-50E3B0611154}"/>
              </a:ext>
            </a:extLst>
          </p:cNvPr>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3;p26">
            <a:extLst>
              <a:ext uri="{FF2B5EF4-FFF2-40B4-BE49-F238E27FC236}">
                <a16:creationId xmlns:a16="http://schemas.microsoft.com/office/drawing/2014/main" id="{B397A834-86CA-4CD1-939A-438FEC00B5D8}"/>
              </a:ext>
            </a:extLst>
          </p:cNvPr>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4;p26">
            <a:extLst>
              <a:ext uri="{FF2B5EF4-FFF2-40B4-BE49-F238E27FC236}">
                <a16:creationId xmlns:a16="http://schemas.microsoft.com/office/drawing/2014/main" id="{FEFB3C8C-BC47-425A-9815-56A989F23CB3}"/>
              </a:ext>
            </a:extLst>
          </p:cNvPr>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25;p26">
            <a:extLst>
              <a:ext uri="{FF2B5EF4-FFF2-40B4-BE49-F238E27FC236}">
                <a16:creationId xmlns:a16="http://schemas.microsoft.com/office/drawing/2014/main" id="{2C23343A-49E0-44A5-9BF1-27AA19413B62}"/>
              </a:ext>
            </a:extLst>
          </p:cNvPr>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26;p26">
            <a:extLst>
              <a:ext uri="{FF2B5EF4-FFF2-40B4-BE49-F238E27FC236}">
                <a16:creationId xmlns:a16="http://schemas.microsoft.com/office/drawing/2014/main" id="{60C1A822-0929-4595-B6CE-1D787C54DD92}"/>
              </a:ext>
            </a:extLst>
          </p:cNvPr>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7;p26">
            <a:extLst>
              <a:ext uri="{FF2B5EF4-FFF2-40B4-BE49-F238E27FC236}">
                <a16:creationId xmlns:a16="http://schemas.microsoft.com/office/drawing/2014/main" id="{D5411D52-BEFE-4E9E-8D60-9255054F1260}"/>
              </a:ext>
            </a:extLst>
          </p:cNvPr>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28;p26">
            <a:extLst>
              <a:ext uri="{FF2B5EF4-FFF2-40B4-BE49-F238E27FC236}">
                <a16:creationId xmlns:a16="http://schemas.microsoft.com/office/drawing/2014/main" id="{3725EE80-C225-46F9-A76E-B9D2CB53D9E9}"/>
              </a:ext>
            </a:extLst>
          </p:cNvPr>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29;p26">
            <a:extLst>
              <a:ext uri="{FF2B5EF4-FFF2-40B4-BE49-F238E27FC236}">
                <a16:creationId xmlns:a16="http://schemas.microsoft.com/office/drawing/2014/main" id="{6F13DCBA-BA97-4ADA-A5C9-C0008D0CDF69}"/>
              </a:ext>
            </a:extLst>
          </p:cNvPr>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0;p26">
            <a:extLst>
              <a:ext uri="{FF2B5EF4-FFF2-40B4-BE49-F238E27FC236}">
                <a16:creationId xmlns:a16="http://schemas.microsoft.com/office/drawing/2014/main" id="{15DDB25B-B624-4F56-A763-E23D65B6A6A5}"/>
              </a:ext>
            </a:extLst>
          </p:cNvPr>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1;p26">
            <a:extLst>
              <a:ext uri="{FF2B5EF4-FFF2-40B4-BE49-F238E27FC236}">
                <a16:creationId xmlns:a16="http://schemas.microsoft.com/office/drawing/2014/main" id="{4327AC3C-DDA3-428C-8F10-CFDE191AE693}"/>
              </a:ext>
            </a:extLst>
          </p:cNvPr>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2;p26">
            <a:extLst>
              <a:ext uri="{FF2B5EF4-FFF2-40B4-BE49-F238E27FC236}">
                <a16:creationId xmlns:a16="http://schemas.microsoft.com/office/drawing/2014/main" id="{89398E55-011F-42B0-9940-943BEEB34F8C}"/>
              </a:ext>
            </a:extLst>
          </p:cNvPr>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33;p26">
            <a:extLst>
              <a:ext uri="{FF2B5EF4-FFF2-40B4-BE49-F238E27FC236}">
                <a16:creationId xmlns:a16="http://schemas.microsoft.com/office/drawing/2014/main" id="{A41AA09A-5B51-4E73-B2CE-31BA55D7DFDB}"/>
              </a:ext>
            </a:extLst>
          </p:cNvPr>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34;p26">
            <a:extLst>
              <a:ext uri="{FF2B5EF4-FFF2-40B4-BE49-F238E27FC236}">
                <a16:creationId xmlns:a16="http://schemas.microsoft.com/office/drawing/2014/main" id="{3C2C1AC3-3558-4CE5-AA58-172ED3963BF7}"/>
              </a:ext>
            </a:extLst>
          </p:cNvPr>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35;p26">
            <a:extLst>
              <a:ext uri="{FF2B5EF4-FFF2-40B4-BE49-F238E27FC236}">
                <a16:creationId xmlns:a16="http://schemas.microsoft.com/office/drawing/2014/main" id="{A4DC2918-56C3-4C2F-BE31-53209931B6B8}"/>
              </a:ext>
            </a:extLst>
          </p:cNvPr>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6;p26">
            <a:extLst>
              <a:ext uri="{FF2B5EF4-FFF2-40B4-BE49-F238E27FC236}">
                <a16:creationId xmlns:a16="http://schemas.microsoft.com/office/drawing/2014/main" id="{D6AE6F35-250C-4975-B723-0ED1D1FE3200}"/>
              </a:ext>
            </a:extLst>
          </p:cNvPr>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7;p26">
            <a:extLst>
              <a:ext uri="{FF2B5EF4-FFF2-40B4-BE49-F238E27FC236}">
                <a16:creationId xmlns:a16="http://schemas.microsoft.com/office/drawing/2014/main" id="{9A304D86-6723-422A-A7C4-2E04272A5304}"/>
              </a:ext>
            </a:extLst>
          </p:cNvPr>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8;p26">
            <a:extLst>
              <a:ext uri="{FF2B5EF4-FFF2-40B4-BE49-F238E27FC236}">
                <a16:creationId xmlns:a16="http://schemas.microsoft.com/office/drawing/2014/main" id="{4D38CFCB-CE1F-4377-BAAE-19B5ACCB6C58}"/>
              </a:ext>
            </a:extLst>
          </p:cNvPr>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39;p26">
            <a:extLst>
              <a:ext uri="{FF2B5EF4-FFF2-40B4-BE49-F238E27FC236}">
                <a16:creationId xmlns:a16="http://schemas.microsoft.com/office/drawing/2014/main" id="{6790D1F6-5F9B-4F0A-B92E-A45F8FFE680B}"/>
              </a:ext>
            </a:extLst>
          </p:cNvPr>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40;p26">
            <a:extLst>
              <a:ext uri="{FF2B5EF4-FFF2-40B4-BE49-F238E27FC236}">
                <a16:creationId xmlns:a16="http://schemas.microsoft.com/office/drawing/2014/main" id="{57DDD04F-FAC0-42C4-8D31-006AE73E6E19}"/>
              </a:ext>
            </a:extLst>
          </p:cNvPr>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41;p26">
            <a:extLst>
              <a:ext uri="{FF2B5EF4-FFF2-40B4-BE49-F238E27FC236}">
                <a16:creationId xmlns:a16="http://schemas.microsoft.com/office/drawing/2014/main" id="{D4753704-38A3-44F7-A52C-77D5BB2EE24D}"/>
              </a:ext>
            </a:extLst>
          </p:cNvPr>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42;p26">
            <a:extLst>
              <a:ext uri="{FF2B5EF4-FFF2-40B4-BE49-F238E27FC236}">
                <a16:creationId xmlns:a16="http://schemas.microsoft.com/office/drawing/2014/main" id="{7209BB5B-2010-4D62-92AA-DC4F9889395C}"/>
              </a:ext>
            </a:extLst>
          </p:cNvPr>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43;p26">
            <a:extLst>
              <a:ext uri="{FF2B5EF4-FFF2-40B4-BE49-F238E27FC236}">
                <a16:creationId xmlns:a16="http://schemas.microsoft.com/office/drawing/2014/main" id="{7D98E168-FD25-4BBE-8827-DA11E8BF4A75}"/>
              </a:ext>
            </a:extLst>
          </p:cNvPr>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44;p26">
            <a:extLst>
              <a:ext uri="{FF2B5EF4-FFF2-40B4-BE49-F238E27FC236}">
                <a16:creationId xmlns:a16="http://schemas.microsoft.com/office/drawing/2014/main" id="{210DC714-EE07-4E23-B884-ED50DE94AF14}"/>
              </a:ext>
            </a:extLst>
          </p:cNvPr>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45;p26">
            <a:extLst>
              <a:ext uri="{FF2B5EF4-FFF2-40B4-BE49-F238E27FC236}">
                <a16:creationId xmlns:a16="http://schemas.microsoft.com/office/drawing/2014/main" id="{4E7690BA-E33A-4174-910E-1580734B2EE5}"/>
              </a:ext>
            </a:extLst>
          </p:cNvPr>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346;p26">
            <a:extLst>
              <a:ext uri="{FF2B5EF4-FFF2-40B4-BE49-F238E27FC236}">
                <a16:creationId xmlns:a16="http://schemas.microsoft.com/office/drawing/2014/main" id="{0F1E8DCA-52CB-46E5-A1E6-EAB3DF93232F}"/>
              </a:ext>
            </a:extLst>
          </p:cNvPr>
          <p:cNvGrpSpPr/>
          <p:nvPr/>
        </p:nvGrpSpPr>
        <p:grpSpPr>
          <a:xfrm>
            <a:off x="2624430" y="1068391"/>
            <a:ext cx="373819" cy="412843"/>
            <a:chOff x="3040350" y="1113200"/>
            <a:chExt cx="1704600" cy="1882550"/>
          </a:xfrm>
        </p:grpSpPr>
        <p:sp>
          <p:nvSpPr>
            <p:cNvPr id="52" name="Google Shape;347;p26">
              <a:extLst>
                <a:ext uri="{FF2B5EF4-FFF2-40B4-BE49-F238E27FC236}">
                  <a16:creationId xmlns:a16="http://schemas.microsoft.com/office/drawing/2014/main" id="{B71D68F6-B986-47D5-94B8-ECFF3918F502}"/>
                </a:ext>
              </a:extLst>
            </p:cNvPr>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53" name="Google Shape;348;p26">
              <a:extLst>
                <a:ext uri="{FF2B5EF4-FFF2-40B4-BE49-F238E27FC236}">
                  <a16:creationId xmlns:a16="http://schemas.microsoft.com/office/drawing/2014/main" id="{EC82DE03-7474-4316-84AE-BBAAC3C75724}"/>
                </a:ext>
              </a:extLst>
            </p:cNvPr>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54" name="Google Shape;354;p26">
            <a:extLst>
              <a:ext uri="{FF2B5EF4-FFF2-40B4-BE49-F238E27FC236}">
                <a16:creationId xmlns:a16="http://schemas.microsoft.com/office/drawing/2014/main" id="{09B95CDF-7ACA-4E60-9477-15E150D1D9B1}"/>
              </a:ext>
            </a:extLst>
          </p:cNvPr>
          <p:cNvGrpSpPr/>
          <p:nvPr/>
        </p:nvGrpSpPr>
        <p:grpSpPr>
          <a:xfrm>
            <a:off x="3208667" y="3620568"/>
            <a:ext cx="372185" cy="370679"/>
            <a:chOff x="4991125" y="2436850"/>
            <a:chExt cx="1890225" cy="1882575"/>
          </a:xfrm>
        </p:grpSpPr>
        <p:sp>
          <p:nvSpPr>
            <p:cNvPr id="55" name="Google Shape;355;p26">
              <a:extLst>
                <a:ext uri="{FF2B5EF4-FFF2-40B4-BE49-F238E27FC236}">
                  <a16:creationId xmlns:a16="http://schemas.microsoft.com/office/drawing/2014/main" id="{144B1F6C-D5E5-4F6D-BAF8-4FF56DF639F2}"/>
                </a:ext>
              </a:extLst>
            </p:cNvPr>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56;p26">
              <a:extLst>
                <a:ext uri="{FF2B5EF4-FFF2-40B4-BE49-F238E27FC236}">
                  <a16:creationId xmlns:a16="http://schemas.microsoft.com/office/drawing/2014/main" id="{B0BE4025-FB53-4878-A1B8-5142BA64E48D}"/>
                </a:ext>
              </a:extLst>
            </p:cNvPr>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57;p26">
              <a:extLst>
                <a:ext uri="{FF2B5EF4-FFF2-40B4-BE49-F238E27FC236}">
                  <a16:creationId xmlns:a16="http://schemas.microsoft.com/office/drawing/2014/main" id="{2E451F51-0C03-43E9-8E45-9489680F10D7}"/>
                </a:ext>
              </a:extLst>
            </p:cNvPr>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58;p26">
              <a:extLst>
                <a:ext uri="{FF2B5EF4-FFF2-40B4-BE49-F238E27FC236}">
                  <a16:creationId xmlns:a16="http://schemas.microsoft.com/office/drawing/2014/main" id="{1F7B9ECD-0A2D-42C3-BA6D-D108C074F502}"/>
                </a:ext>
              </a:extLst>
            </p:cNvPr>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359;p26">
            <a:extLst>
              <a:ext uri="{FF2B5EF4-FFF2-40B4-BE49-F238E27FC236}">
                <a16:creationId xmlns:a16="http://schemas.microsoft.com/office/drawing/2014/main" id="{11C045C0-0FB0-4E63-AF6F-4201C07C1128}"/>
              </a:ext>
            </a:extLst>
          </p:cNvPr>
          <p:cNvGrpSpPr/>
          <p:nvPr/>
        </p:nvGrpSpPr>
        <p:grpSpPr>
          <a:xfrm>
            <a:off x="1112845" y="3454559"/>
            <a:ext cx="372245" cy="369356"/>
            <a:chOff x="5249675" y="238125"/>
            <a:chExt cx="1897275" cy="1882550"/>
          </a:xfrm>
        </p:grpSpPr>
        <p:sp>
          <p:nvSpPr>
            <p:cNvPr id="60" name="Google Shape;360;p26">
              <a:extLst>
                <a:ext uri="{FF2B5EF4-FFF2-40B4-BE49-F238E27FC236}">
                  <a16:creationId xmlns:a16="http://schemas.microsoft.com/office/drawing/2014/main" id="{F0DA890F-599F-4B6A-A21C-91DBF8EAC6B4}"/>
                </a:ext>
              </a:extLst>
            </p:cNvPr>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61;p26">
              <a:extLst>
                <a:ext uri="{FF2B5EF4-FFF2-40B4-BE49-F238E27FC236}">
                  <a16:creationId xmlns:a16="http://schemas.microsoft.com/office/drawing/2014/main" id="{FCF61EA0-1925-49D1-9F5C-C4A3D989019C}"/>
                </a:ext>
              </a:extLst>
            </p:cNvPr>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62;p26">
              <a:extLst>
                <a:ext uri="{FF2B5EF4-FFF2-40B4-BE49-F238E27FC236}">
                  <a16:creationId xmlns:a16="http://schemas.microsoft.com/office/drawing/2014/main" id="{90ACDE1E-17BF-4E4E-9182-514CC410738C}"/>
                </a:ext>
              </a:extLst>
            </p:cNvPr>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63;p26">
              <a:extLst>
                <a:ext uri="{FF2B5EF4-FFF2-40B4-BE49-F238E27FC236}">
                  <a16:creationId xmlns:a16="http://schemas.microsoft.com/office/drawing/2014/main" id="{E5C3D905-7B45-4D24-BC06-C449E6262E47}"/>
                </a:ext>
              </a:extLst>
            </p:cNvPr>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64;p26">
              <a:extLst>
                <a:ext uri="{FF2B5EF4-FFF2-40B4-BE49-F238E27FC236}">
                  <a16:creationId xmlns:a16="http://schemas.microsoft.com/office/drawing/2014/main" id="{4E7DD6CF-6F1A-4CC1-9C5D-A8E920E21BF9}"/>
                </a:ext>
              </a:extLst>
            </p:cNvPr>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365;p26">
            <a:extLst>
              <a:ext uri="{FF2B5EF4-FFF2-40B4-BE49-F238E27FC236}">
                <a16:creationId xmlns:a16="http://schemas.microsoft.com/office/drawing/2014/main" id="{9288B92D-5152-4209-8A5E-6E11BBA1B712}"/>
              </a:ext>
            </a:extLst>
          </p:cNvPr>
          <p:cNvGrpSpPr/>
          <p:nvPr/>
        </p:nvGrpSpPr>
        <p:grpSpPr>
          <a:xfrm>
            <a:off x="1126337" y="1869842"/>
            <a:ext cx="357689" cy="347177"/>
            <a:chOff x="2652075" y="3639925"/>
            <a:chExt cx="1882575" cy="1827250"/>
          </a:xfrm>
        </p:grpSpPr>
        <p:sp>
          <p:nvSpPr>
            <p:cNvPr id="66" name="Google Shape;366;p26">
              <a:extLst>
                <a:ext uri="{FF2B5EF4-FFF2-40B4-BE49-F238E27FC236}">
                  <a16:creationId xmlns:a16="http://schemas.microsoft.com/office/drawing/2014/main" id="{3E0F6A9D-32AA-486A-B638-63E6E33C44BE}"/>
                </a:ext>
              </a:extLst>
            </p:cNvPr>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67;p26">
              <a:extLst>
                <a:ext uri="{FF2B5EF4-FFF2-40B4-BE49-F238E27FC236}">
                  <a16:creationId xmlns:a16="http://schemas.microsoft.com/office/drawing/2014/main" id="{FF86956E-205E-43DF-A0BD-3BA7363034E8}"/>
                </a:ext>
              </a:extLst>
            </p:cNvPr>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68;p26">
              <a:extLst>
                <a:ext uri="{FF2B5EF4-FFF2-40B4-BE49-F238E27FC236}">
                  <a16:creationId xmlns:a16="http://schemas.microsoft.com/office/drawing/2014/main" id="{98B52B58-42B0-4C98-8205-6F11669D5D13}"/>
                </a:ext>
              </a:extLst>
            </p:cNvPr>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69;p26">
              <a:extLst>
                <a:ext uri="{FF2B5EF4-FFF2-40B4-BE49-F238E27FC236}">
                  <a16:creationId xmlns:a16="http://schemas.microsoft.com/office/drawing/2014/main" id="{9AD5CD8E-69D4-491C-983A-B726AE0FE4D2}"/>
                </a:ext>
              </a:extLst>
            </p:cNvPr>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70;p26">
              <a:extLst>
                <a:ext uri="{FF2B5EF4-FFF2-40B4-BE49-F238E27FC236}">
                  <a16:creationId xmlns:a16="http://schemas.microsoft.com/office/drawing/2014/main" id="{C689C60A-F32F-4BFB-A368-185CBCCB7D5F}"/>
                </a:ext>
              </a:extLst>
            </p:cNvPr>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71;p26">
              <a:extLst>
                <a:ext uri="{FF2B5EF4-FFF2-40B4-BE49-F238E27FC236}">
                  <a16:creationId xmlns:a16="http://schemas.microsoft.com/office/drawing/2014/main" id="{9EFAE5E0-F652-45B3-BA9A-C9FD6AF86FE6}"/>
                </a:ext>
              </a:extLst>
            </p:cNvPr>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72;p26">
              <a:extLst>
                <a:ext uri="{FF2B5EF4-FFF2-40B4-BE49-F238E27FC236}">
                  <a16:creationId xmlns:a16="http://schemas.microsoft.com/office/drawing/2014/main" id="{0059AF5E-49AF-4EEB-A1FF-747F15166143}"/>
                </a:ext>
              </a:extLst>
            </p:cNvPr>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3" name="Picture 72">
            <a:extLst>
              <a:ext uri="{FF2B5EF4-FFF2-40B4-BE49-F238E27FC236}">
                <a16:creationId xmlns:a16="http://schemas.microsoft.com/office/drawing/2014/main" id="{1607ADA0-A8DF-4378-97DD-CE38AF468A56}"/>
              </a:ext>
            </a:extLst>
          </p:cNvPr>
          <p:cNvPicPr>
            <a:picLocks noChangeAspect="1"/>
          </p:cNvPicPr>
          <p:nvPr/>
        </p:nvPicPr>
        <p:blipFill>
          <a:blip r:embed="rId2"/>
          <a:stretch>
            <a:fillRect/>
          </a:stretch>
        </p:blipFill>
        <p:spPr>
          <a:xfrm>
            <a:off x="4687438" y="2275303"/>
            <a:ext cx="4456562" cy="12193"/>
          </a:xfrm>
          <a:prstGeom prst="rect">
            <a:avLst/>
          </a:prstGeom>
        </p:spPr>
      </p:pic>
    </p:spTree>
    <p:extLst>
      <p:ext uri="{BB962C8B-B14F-4D97-AF65-F5344CB8AC3E}">
        <p14:creationId xmlns:p14="http://schemas.microsoft.com/office/powerpoint/2010/main" val="6330670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txBox="1">
            <a:spLocks noGrp="1"/>
          </p:cNvSpPr>
          <p:nvPr>
            <p:ph type="ctrTitle"/>
          </p:nvPr>
        </p:nvSpPr>
        <p:spPr>
          <a:xfrm>
            <a:off x="2749775" y="1594525"/>
            <a:ext cx="3530400" cy="19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a:t>
            </a:r>
            <a:r>
              <a:rPr lang="en-IN" dirty="0"/>
              <a:t>Robert Harris</a:t>
            </a:r>
            <a:endParaRPr dirty="0"/>
          </a:p>
        </p:txBody>
      </p:sp>
      <p:sp>
        <p:nvSpPr>
          <p:cNvPr id="395" name="Google Shape;395;p27"/>
          <p:cNvSpPr txBox="1">
            <a:spLocks noGrp="1"/>
          </p:cNvSpPr>
          <p:nvPr>
            <p:ph type="subTitle" idx="1"/>
          </p:nvPr>
        </p:nvSpPr>
        <p:spPr>
          <a:xfrm>
            <a:off x="2786225" y="1793775"/>
            <a:ext cx="3457500" cy="1420500"/>
          </a:xfrm>
          <a:prstGeom prst="rect">
            <a:avLst/>
          </a:prstGeom>
        </p:spPr>
        <p:txBody>
          <a:bodyPr spcFirstLastPara="1" wrap="square" lIns="91425" tIns="91425" rIns="91425" bIns="91425" anchor="t" anchorCtr="0">
            <a:noAutofit/>
          </a:bodyPr>
          <a:lstStyle/>
          <a:p>
            <a:pPr algn="l"/>
            <a:r>
              <a:rPr lang="es" dirty="0">
                <a:solidFill>
                  <a:srgbClr val="161234"/>
                </a:solidFill>
              </a:rPr>
              <a:t>      “</a:t>
            </a:r>
            <a:r>
              <a:rPr lang="en-US" sz="1800" b="0" i="0" u="none" strike="noStrike" dirty="0">
                <a:solidFill>
                  <a:srgbClr val="101010"/>
                </a:solidFill>
                <a:effectLst/>
                <a:latin typeface="Arial" panose="020B0604020202020204" pitchFamily="34" charset="0"/>
              </a:rPr>
              <a:t>The true currency of life is time, not money, and we've all got a limited stock of that.”</a:t>
            </a:r>
          </a:p>
          <a:p>
            <a:endParaRPr dirty="0"/>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3E987BC-530D-44DB-A83D-50D43DDB1878}"/>
              </a:ext>
            </a:extLst>
          </p:cNvPr>
          <p:cNvSpPr>
            <a:spLocks noGrp="1"/>
          </p:cNvSpPr>
          <p:nvPr>
            <p:ph type="ctrTitle" idx="6"/>
          </p:nvPr>
        </p:nvSpPr>
        <p:spPr>
          <a:xfrm>
            <a:off x="311700" y="170121"/>
            <a:ext cx="8520600" cy="648638"/>
          </a:xfrm>
        </p:spPr>
        <p:txBody>
          <a:bodyPr/>
          <a:lstStyle/>
          <a:p>
            <a:r>
              <a:rPr lang="en-IN" dirty="0"/>
              <a:t>GANNT CHART</a:t>
            </a:r>
          </a:p>
        </p:txBody>
      </p:sp>
      <p:cxnSp>
        <p:nvCxnSpPr>
          <p:cNvPr id="9" name="Google Shape;600;p30">
            <a:extLst>
              <a:ext uri="{FF2B5EF4-FFF2-40B4-BE49-F238E27FC236}">
                <a16:creationId xmlns:a16="http://schemas.microsoft.com/office/drawing/2014/main" id="{D92CE141-73C2-4C05-9D49-8589254A0EDF}"/>
              </a:ext>
            </a:extLst>
          </p:cNvPr>
          <p:cNvCxnSpPr/>
          <p:nvPr/>
        </p:nvCxnSpPr>
        <p:spPr>
          <a:xfrm>
            <a:off x="311700" y="818759"/>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11" name="Picture 10">
            <a:extLst>
              <a:ext uri="{FF2B5EF4-FFF2-40B4-BE49-F238E27FC236}">
                <a16:creationId xmlns:a16="http://schemas.microsoft.com/office/drawing/2014/main" id="{0E217951-8C03-4CE1-81E1-BD7AFB0ED899}"/>
              </a:ext>
            </a:extLst>
          </p:cNvPr>
          <p:cNvPicPr>
            <a:picLocks noChangeAspect="1"/>
          </p:cNvPicPr>
          <p:nvPr/>
        </p:nvPicPr>
        <p:blipFill>
          <a:blip r:embed="rId2"/>
          <a:stretch>
            <a:fillRect/>
          </a:stretch>
        </p:blipFill>
        <p:spPr>
          <a:xfrm>
            <a:off x="311701" y="1020727"/>
            <a:ext cx="8520600" cy="3851384"/>
          </a:xfrm>
          <a:prstGeom prst="rect">
            <a:avLst/>
          </a:prstGeom>
        </p:spPr>
      </p:pic>
    </p:spTree>
    <p:extLst>
      <p:ext uri="{BB962C8B-B14F-4D97-AF65-F5344CB8AC3E}">
        <p14:creationId xmlns:p14="http://schemas.microsoft.com/office/powerpoint/2010/main" val="8901877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01EA1F9-9EF8-41C1-9C79-D5E9D251D0D1}"/>
              </a:ext>
            </a:extLst>
          </p:cNvPr>
          <p:cNvSpPr>
            <a:spLocks noGrp="1"/>
          </p:cNvSpPr>
          <p:nvPr>
            <p:ph type="ctrTitle" idx="6"/>
          </p:nvPr>
        </p:nvSpPr>
        <p:spPr>
          <a:xfrm>
            <a:off x="311700" y="269358"/>
            <a:ext cx="8520600" cy="609600"/>
          </a:xfrm>
        </p:spPr>
        <p:txBody>
          <a:bodyPr/>
          <a:lstStyle/>
          <a:p>
            <a:r>
              <a:rPr lang="en-IN" dirty="0"/>
              <a:t>FLOWCHART</a:t>
            </a:r>
          </a:p>
        </p:txBody>
      </p:sp>
      <p:cxnSp>
        <p:nvCxnSpPr>
          <p:cNvPr id="9" name="Google Shape;600;p30">
            <a:extLst>
              <a:ext uri="{FF2B5EF4-FFF2-40B4-BE49-F238E27FC236}">
                <a16:creationId xmlns:a16="http://schemas.microsoft.com/office/drawing/2014/main" id="{06B6094D-DB40-4C5E-8906-3E6BCB5A57BB}"/>
              </a:ext>
            </a:extLst>
          </p:cNvPr>
          <p:cNvCxnSpPr/>
          <p:nvPr/>
        </p:nvCxnSpPr>
        <p:spPr>
          <a:xfrm>
            <a:off x="311700" y="818759"/>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11" name="Picture 10">
            <a:extLst>
              <a:ext uri="{FF2B5EF4-FFF2-40B4-BE49-F238E27FC236}">
                <a16:creationId xmlns:a16="http://schemas.microsoft.com/office/drawing/2014/main" id="{932FD5DF-4067-4C59-A059-742B91F9DF28}"/>
              </a:ext>
            </a:extLst>
          </p:cNvPr>
          <p:cNvPicPr>
            <a:picLocks noChangeAspect="1"/>
          </p:cNvPicPr>
          <p:nvPr/>
        </p:nvPicPr>
        <p:blipFill>
          <a:blip r:embed="rId2"/>
          <a:stretch>
            <a:fillRect/>
          </a:stretch>
        </p:blipFill>
        <p:spPr>
          <a:xfrm>
            <a:off x="191386" y="1137816"/>
            <a:ext cx="8640914" cy="3575949"/>
          </a:xfrm>
          <a:prstGeom prst="rect">
            <a:avLst/>
          </a:prstGeom>
        </p:spPr>
      </p:pic>
    </p:spTree>
    <p:extLst>
      <p:ext uri="{BB962C8B-B14F-4D97-AF65-F5344CB8AC3E}">
        <p14:creationId xmlns:p14="http://schemas.microsoft.com/office/powerpoint/2010/main" val="5828150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1583</Words>
  <Application>Microsoft Office PowerPoint</Application>
  <PresentationFormat>On-screen Show (16:9)</PresentationFormat>
  <Paragraphs>138</Paragraphs>
  <Slides>31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Roboto Mono Thin</vt:lpstr>
      <vt:lpstr>Roboto Black</vt:lpstr>
      <vt:lpstr>Arial</vt:lpstr>
      <vt:lpstr>Bree Serif</vt:lpstr>
      <vt:lpstr>Trebuchet MS</vt:lpstr>
      <vt:lpstr>Didact Gothic</vt:lpstr>
      <vt:lpstr>Roboto Light</vt:lpstr>
      <vt:lpstr>Roboto Thin</vt:lpstr>
      <vt:lpstr>WEB PROPOSAL</vt:lpstr>
      <vt:lpstr>CURRENCY CONVERTER</vt:lpstr>
      <vt:lpstr>TABLE OF CONTENTS</vt:lpstr>
      <vt:lpstr>CURRENCY CONVERTER</vt:lpstr>
      <vt:lpstr>INTRODUCTION</vt:lpstr>
      <vt:lpstr>ABSTRACT OF PROJECT</vt:lpstr>
      <vt:lpstr>PROBLEM    STATEMENT</vt:lpstr>
      <vt:lpstr>—Robert Harris</vt:lpstr>
      <vt:lpstr>GANNT CHART</vt:lpstr>
      <vt:lpstr>FLOWCHART</vt:lpstr>
      <vt:lpstr>ONLINE CURRENCY CONVERTER SCREEN</vt:lpstr>
      <vt:lpstr>THE TEAM</vt:lpstr>
      <vt:lpstr>RESOURCES</vt:lpstr>
      <vt:lpstr>THANKS!</vt:lpstr>
      <vt:lpstr>PROJECT STAGES</vt:lpstr>
      <vt:lpstr>Steps to Build the Currency Converter project</vt:lpstr>
      <vt:lpstr>IMPORT THE LIBRARIES</vt:lpstr>
      <vt:lpstr>CREATING A FLASK APP AND NAME IT 'APP’</vt:lpstr>
      <vt:lpstr>API KEY TAKEN FROM 'WWW.ALPHAVANTAGE.CO’</vt:lpstr>
      <vt:lpstr>DEFAULT ('/') ROUTE OF THE APPLICATION</vt:lpstr>
      <vt:lpstr>EXECUTES WHEN USERS MAKE A POST REQUEST TO THE SERVER</vt:lpstr>
      <vt:lpstr>EXTRACTING DATA (INCLUDE --&gt; AMOUNT:GIVEN AMOUNT,FROM_C:CONVERT FROM WHICH CURRENCY,TO_C:CONVERT TO WHICH CURRENCY) GIVEN BY USER TO THE SERVER</vt:lpstr>
      <vt:lpstr>MAKING OF THE PROPER URL BEFORE CREATE A GET REQUEST TO 'WWW.ALPHAVANTAGE.CO' API SERVICE</vt:lpstr>
      <vt:lpstr>CALCULATING THE AMOUNT ACCORDING TO THE CURRENCY EXCHANGE RATE AND STORE THE VALUE TO 'RESULT' VARIABLE</vt:lpstr>
      <vt:lpstr>MAKE THE GET REQUEST TO 'WWW.ALPHAVANTAGE.CO' API SERVICE AND THEN STORE THE RESPONSE TO 'RESPONSE' VARIABLE</vt:lpstr>
      <vt:lpstr>EXTRACTING ALL OTHER NECESSARY INFORMATION FROM 'RESPONSE' TO DISPLAY IN WEB-PAGE</vt:lpstr>
      <vt:lpstr>IT RETURNS TO HOME PAGE OF APPLICATION WITH ESSENTIAL INFORMATION FOR DISPLAYING TO USER</vt:lpstr>
      <vt:lpstr>IF SERVER FAILS TO RESPONSE THEN DISPLAY AN ERROR MESSAGE</vt:lpstr>
      <vt:lpstr>RUNNING THE SERVER/APP, WHEN THIS FILE WILL BE EXECUTED/RUN</vt:lpstr>
      <vt:lpstr>IF USER MAKE A SIMPLE GET REQUEST TO THIS SERVER IT RETURNS 'HOME.HTML' PAGE</vt:lpstr>
      <vt:lpstr>RUNNING THE SERVER/APP, WHEN THIS FILE WILL BE EXECUTED/RUN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CURRENCY CONVERTER</dc:title>
  <dc:creator>SOHAM</dc:creator>
  <cp:lastModifiedBy>soham manjrekar</cp:lastModifiedBy>
  <cp:revision>5</cp:revision>
  <dcterms:modified xsi:type="dcterms:W3CDTF">2021-10-07T18:02:20Z</dcterms:modified>
</cp:coreProperties>
</file>