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7"/>
  </p:normalViewPr>
  <p:slideViewPr>
    <p:cSldViewPr snapToGrid="0" snapToObjects="1">
      <p:cViewPr varScale="1">
        <p:scale>
          <a:sx n="90" d="100"/>
          <a:sy n="90"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6C143-B134-F948-8D0F-F39472B60385}" type="datetimeFigureOut">
              <a:rPr lang="en-US" smtClean="0"/>
              <a:t>11/27/17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6D181-6BE6-1340-B965-C74C0D74DC76}" type="slidenum">
              <a:rPr lang="en-US" smtClean="0"/>
              <a:t>‹#›</a:t>
            </a:fld>
            <a:endParaRPr lang="en-US"/>
          </a:p>
        </p:txBody>
      </p:sp>
    </p:spTree>
    <p:extLst>
      <p:ext uri="{BB962C8B-B14F-4D97-AF65-F5344CB8AC3E}">
        <p14:creationId xmlns:p14="http://schemas.microsoft.com/office/powerpoint/2010/main" val="997265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36D181-6BE6-1340-B965-C74C0D74DC76}" type="slidenum">
              <a:rPr lang="en-US" smtClean="0"/>
              <a:t>1</a:t>
            </a:fld>
            <a:endParaRPr lang="en-US"/>
          </a:p>
        </p:txBody>
      </p:sp>
    </p:spTree>
    <p:extLst>
      <p:ext uri="{BB962C8B-B14F-4D97-AF65-F5344CB8AC3E}">
        <p14:creationId xmlns:p14="http://schemas.microsoft.com/office/powerpoint/2010/main" val="207438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9015AA-35B0-6849-BD99-3E133BA6B64E}" type="datetime1">
              <a:rPr lang="en-US" smtClean="0"/>
              <a:t>11/27/17</a:t>
            </a:fld>
            <a:endParaRPr lang="en-US"/>
          </a:p>
        </p:txBody>
      </p:sp>
      <p:sp>
        <p:nvSpPr>
          <p:cNvPr id="5" name="Footer Placeholder 4"/>
          <p:cNvSpPr>
            <a:spLocks noGrp="1"/>
          </p:cNvSpPr>
          <p:nvPr>
            <p:ph type="ftr" sz="quarter" idx="11"/>
          </p:nvPr>
        </p:nvSpPr>
        <p:spPr/>
        <p:txBody>
          <a:bodyPr/>
          <a:lstStyle/>
          <a:p>
            <a:r>
              <a:rPr lang="en-US" smtClean="0"/>
              <a:t>CSE 505 | Computing with Logic (Fall 2017) | Prof. Paul Fodor</a:t>
            </a:r>
            <a:endParaRPr lang="en-US"/>
          </a:p>
        </p:txBody>
      </p:sp>
      <p:sp>
        <p:nvSpPr>
          <p:cNvPr id="6" name="Slide Number Placeholder 5"/>
          <p:cNvSpPr>
            <a:spLocks noGrp="1"/>
          </p:cNvSpPr>
          <p:nvPr>
            <p:ph type="sldNum" sz="quarter" idx="12"/>
          </p:nvPr>
        </p:nvSpPr>
        <p:spPr/>
        <p:txBody>
          <a:bodyPr/>
          <a:lstStyle/>
          <a:p>
            <a:fld id="{CD171C2F-426E-0D4E-836A-D383E6C82E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017FCF-9219-3B43-99C9-38AB6446EE24}" type="datetime1">
              <a:rPr lang="en-US" smtClean="0"/>
              <a:t>11/27/17</a:t>
            </a:fld>
            <a:endParaRPr lang="en-US"/>
          </a:p>
        </p:txBody>
      </p:sp>
      <p:sp>
        <p:nvSpPr>
          <p:cNvPr id="5" name="Footer Placeholder 4"/>
          <p:cNvSpPr>
            <a:spLocks noGrp="1"/>
          </p:cNvSpPr>
          <p:nvPr>
            <p:ph type="ftr" sz="quarter" idx="11"/>
          </p:nvPr>
        </p:nvSpPr>
        <p:spPr/>
        <p:txBody>
          <a:bodyPr/>
          <a:lstStyle/>
          <a:p>
            <a:r>
              <a:rPr lang="en-US" smtClean="0"/>
              <a:t>CSE 505 | Computing with Logic (Fall 2017) | Prof. Paul Fodor</a:t>
            </a:r>
            <a:endParaRPr lang="en-US"/>
          </a:p>
        </p:txBody>
      </p:sp>
      <p:sp>
        <p:nvSpPr>
          <p:cNvPr id="6" name="Slide Number Placeholder 5"/>
          <p:cNvSpPr>
            <a:spLocks noGrp="1"/>
          </p:cNvSpPr>
          <p:nvPr>
            <p:ph type="sldNum" sz="quarter" idx="12"/>
          </p:nvPr>
        </p:nvSpPr>
        <p:spPr/>
        <p:txBody>
          <a:bodyPr/>
          <a:lstStyle/>
          <a:p>
            <a:fld id="{CD171C2F-426E-0D4E-836A-D383E6C82E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036569-0702-9B4C-823F-1846830E99E7}" type="datetime1">
              <a:rPr lang="en-US" smtClean="0"/>
              <a:t>11/27/17</a:t>
            </a:fld>
            <a:endParaRPr lang="en-US"/>
          </a:p>
        </p:txBody>
      </p:sp>
      <p:sp>
        <p:nvSpPr>
          <p:cNvPr id="5" name="Footer Placeholder 4"/>
          <p:cNvSpPr>
            <a:spLocks noGrp="1"/>
          </p:cNvSpPr>
          <p:nvPr>
            <p:ph type="ftr" sz="quarter" idx="11"/>
          </p:nvPr>
        </p:nvSpPr>
        <p:spPr/>
        <p:txBody>
          <a:bodyPr/>
          <a:lstStyle/>
          <a:p>
            <a:r>
              <a:rPr lang="en-US" smtClean="0"/>
              <a:t>CSE 505 | Computing with Logic (Fall 2017) | Prof. Paul Fodor</a:t>
            </a:r>
            <a:endParaRPr lang="en-US"/>
          </a:p>
        </p:txBody>
      </p:sp>
      <p:sp>
        <p:nvSpPr>
          <p:cNvPr id="6" name="Slide Number Placeholder 5"/>
          <p:cNvSpPr>
            <a:spLocks noGrp="1"/>
          </p:cNvSpPr>
          <p:nvPr>
            <p:ph type="sldNum" sz="quarter" idx="12"/>
          </p:nvPr>
        </p:nvSpPr>
        <p:spPr/>
        <p:txBody>
          <a:bodyPr/>
          <a:lstStyle/>
          <a:p>
            <a:fld id="{CD171C2F-426E-0D4E-836A-D383E6C82E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BE234A-3F6B-BD40-92F8-ED2B35B3F753}" type="datetime1">
              <a:rPr lang="en-US" smtClean="0"/>
              <a:t>11/27/17</a:t>
            </a:fld>
            <a:endParaRPr lang="en-US"/>
          </a:p>
        </p:txBody>
      </p:sp>
      <p:sp>
        <p:nvSpPr>
          <p:cNvPr id="5" name="Footer Placeholder 4"/>
          <p:cNvSpPr>
            <a:spLocks noGrp="1"/>
          </p:cNvSpPr>
          <p:nvPr>
            <p:ph type="ftr" sz="quarter" idx="11"/>
          </p:nvPr>
        </p:nvSpPr>
        <p:spPr/>
        <p:txBody>
          <a:bodyPr/>
          <a:lstStyle/>
          <a:p>
            <a:r>
              <a:rPr lang="en-US" smtClean="0"/>
              <a:t>CSE 505 | Computing with Logic (Fall 2017) | Prof. Paul Fodor</a:t>
            </a:r>
            <a:endParaRPr lang="en-US"/>
          </a:p>
        </p:txBody>
      </p:sp>
      <p:sp>
        <p:nvSpPr>
          <p:cNvPr id="6" name="Slide Number Placeholder 5"/>
          <p:cNvSpPr>
            <a:spLocks noGrp="1"/>
          </p:cNvSpPr>
          <p:nvPr>
            <p:ph type="sldNum" sz="quarter" idx="12"/>
          </p:nvPr>
        </p:nvSpPr>
        <p:spPr/>
        <p:txBody>
          <a:bodyPr/>
          <a:lstStyle/>
          <a:p>
            <a:fld id="{CD171C2F-426E-0D4E-836A-D383E6C82E7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914297-ADD4-704F-BD9D-275A715D7812}" type="datetime1">
              <a:rPr lang="en-US" smtClean="0"/>
              <a:t>11/27/17</a:t>
            </a:fld>
            <a:endParaRPr lang="en-US"/>
          </a:p>
        </p:txBody>
      </p:sp>
      <p:sp>
        <p:nvSpPr>
          <p:cNvPr id="5" name="Footer Placeholder 4"/>
          <p:cNvSpPr>
            <a:spLocks noGrp="1"/>
          </p:cNvSpPr>
          <p:nvPr>
            <p:ph type="ftr" sz="quarter" idx="11"/>
          </p:nvPr>
        </p:nvSpPr>
        <p:spPr/>
        <p:txBody>
          <a:bodyPr/>
          <a:lstStyle/>
          <a:p>
            <a:r>
              <a:rPr lang="en-US" smtClean="0"/>
              <a:t>CSE 505 | Computing with Logic (Fall 2017) | Prof. Paul Fodor</a:t>
            </a:r>
            <a:endParaRPr lang="en-US"/>
          </a:p>
        </p:txBody>
      </p:sp>
      <p:sp>
        <p:nvSpPr>
          <p:cNvPr id="6" name="Slide Number Placeholder 5"/>
          <p:cNvSpPr>
            <a:spLocks noGrp="1"/>
          </p:cNvSpPr>
          <p:nvPr>
            <p:ph type="sldNum" sz="quarter" idx="12"/>
          </p:nvPr>
        </p:nvSpPr>
        <p:spPr/>
        <p:txBody>
          <a:bodyPr/>
          <a:lstStyle/>
          <a:p>
            <a:fld id="{CD171C2F-426E-0D4E-836A-D383E6C82E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073D93-0C05-0543-A568-6BEAD3391F72}" type="datetime1">
              <a:rPr lang="en-US" smtClean="0"/>
              <a:t>11/27/17</a:t>
            </a:fld>
            <a:endParaRPr lang="en-US"/>
          </a:p>
        </p:txBody>
      </p:sp>
      <p:sp>
        <p:nvSpPr>
          <p:cNvPr id="5" name="Footer Placeholder 4"/>
          <p:cNvSpPr>
            <a:spLocks noGrp="1"/>
          </p:cNvSpPr>
          <p:nvPr>
            <p:ph type="ftr" sz="quarter" idx="11"/>
          </p:nvPr>
        </p:nvSpPr>
        <p:spPr/>
        <p:txBody>
          <a:bodyPr/>
          <a:lstStyle/>
          <a:p>
            <a:r>
              <a:rPr lang="en-US" smtClean="0"/>
              <a:t>CSE 505 | Computing with Logic (Fall 2017) | Prof. Paul Fodor</a:t>
            </a:r>
            <a:endParaRPr lang="en-US"/>
          </a:p>
        </p:txBody>
      </p:sp>
      <p:sp>
        <p:nvSpPr>
          <p:cNvPr id="6" name="Slide Number Placeholder 5"/>
          <p:cNvSpPr>
            <a:spLocks noGrp="1"/>
          </p:cNvSpPr>
          <p:nvPr>
            <p:ph type="sldNum" sz="quarter" idx="12"/>
          </p:nvPr>
        </p:nvSpPr>
        <p:spPr/>
        <p:txBody>
          <a:bodyPr/>
          <a:lstStyle/>
          <a:p>
            <a:fld id="{CD171C2F-426E-0D4E-836A-D383E6C82E7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4BEF02-0F3E-9549-B67E-CDB9B220FC5A}" type="datetime1">
              <a:rPr lang="en-US" smtClean="0"/>
              <a:t>11/27/17</a:t>
            </a:fld>
            <a:endParaRPr lang="en-US"/>
          </a:p>
        </p:txBody>
      </p:sp>
      <p:sp>
        <p:nvSpPr>
          <p:cNvPr id="5" name="Footer Placeholder 4"/>
          <p:cNvSpPr>
            <a:spLocks noGrp="1"/>
          </p:cNvSpPr>
          <p:nvPr>
            <p:ph type="ftr" sz="quarter" idx="11"/>
          </p:nvPr>
        </p:nvSpPr>
        <p:spPr/>
        <p:txBody>
          <a:bodyPr/>
          <a:lstStyle/>
          <a:p>
            <a:r>
              <a:rPr lang="en-US" smtClean="0"/>
              <a:t>CSE 505 | Computing with Logic (Fall 2017) | Prof. Paul Fodor</a:t>
            </a:r>
            <a:endParaRPr lang="en-US"/>
          </a:p>
        </p:txBody>
      </p:sp>
      <p:sp>
        <p:nvSpPr>
          <p:cNvPr id="6" name="Slide Number Placeholder 5"/>
          <p:cNvSpPr>
            <a:spLocks noGrp="1"/>
          </p:cNvSpPr>
          <p:nvPr>
            <p:ph type="sldNum" sz="quarter" idx="12"/>
          </p:nvPr>
        </p:nvSpPr>
        <p:spPr/>
        <p:txBody>
          <a:bodyPr/>
          <a:lstStyle/>
          <a:p>
            <a:fld id="{CD171C2F-426E-0D4E-836A-D383E6C82E7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F021B4-B940-4749-BB1D-18B7943DE1F0}" type="datetime1">
              <a:rPr lang="en-US" smtClean="0"/>
              <a:t>11/27/17</a:t>
            </a:fld>
            <a:endParaRPr lang="en-US"/>
          </a:p>
        </p:txBody>
      </p:sp>
      <p:sp>
        <p:nvSpPr>
          <p:cNvPr id="5" name="Footer Placeholder 4"/>
          <p:cNvSpPr>
            <a:spLocks noGrp="1"/>
          </p:cNvSpPr>
          <p:nvPr>
            <p:ph type="ftr" sz="quarter" idx="11"/>
          </p:nvPr>
        </p:nvSpPr>
        <p:spPr/>
        <p:txBody>
          <a:bodyPr/>
          <a:lstStyle/>
          <a:p>
            <a:r>
              <a:rPr lang="en-US" smtClean="0"/>
              <a:t>CSE 505 | Computing with Logic (Fall 2017) | Prof. Paul Fodor</a:t>
            </a:r>
            <a:endParaRPr lang="en-US"/>
          </a:p>
        </p:txBody>
      </p:sp>
      <p:sp>
        <p:nvSpPr>
          <p:cNvPr id="6" name="Slide Number Placeholder 5"/>
          <p:cNvSpPr>
            <a:spLocks noGrp="1"/>
          </p:cNvSpPr>
          <p:nvPr>
            <p:ph type="sldNum" sz="quarter" idx="12"/>
          </p:nvPr>
        </p:nvSpPr>
        <p:spPr/>
        <p:txBody>
          <a:bodyPr/>
          <a:lstStyle/>
          <a:p>
            <a:fld id="{CD171C2F-426E-0D4E-836A-D383E6C82E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A22C17-ABDF-144E-8F9B-1549F6494627}" type="datetime1">
              <a:rPr lang="en-US" smtClean="0"/>
              <a:t>11/27/17</a:t>
            </a:fld>
            <a:endParaRPr lang="en-US"/>
          </a:p>
        </p:txBody>
      </p:sp>
      <p:sp>
        <p:nvSpPr>
          <p:cNvPr id="5" name="Footer Placeholder 4"/>
          <p:cNvSpPr>
            <a:spLocks noGrp="1"/>
          </p:cNvSpPr>
          <p:nvPr>
            <p:ph type="ftr" sz="quarter" idx="11"/>
          </p:nvPr>
        </p:nvSpPr>
        <p:spPr/>
        <p:txBody>
          <a:bodyPr/>
          <a:lstStyle/>
          <a:p>
            <a:r>
              <a:rPr lang="en-US" smtClean="0"/>
              <a:t>CSE 505 | Computing with Logic (Fall 2017) | Prof. Paul Fodor</a:t>
            </a:r>
            <a:endParaRPr lang="en-US"/>
          </a:p>
        </p:txBody>
      </p:sp>
      <p:sp>
        <p:nvSpPr>
          <p:cNvPr id="6" name="Slide Number Placeholder 5"/>
          <p:cNvSpPr>
            <a:spLocks noGrp="1"/>
          </p:cNvSpPr>
          <p:nvPr>
            <p:ph type="sldNum" sz="quarter" idx="12"/>
          </p:nvPr>
        </p:nvSpPr>
        <p:spPr/>
        <p:txBody>
          <a:bodyPr/>
          <a:lstStyle/>
          <a:p>
            <a:fld id="{CD171C2F-426E-0D4E-836A-D383E6C82E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E068FE-E7F1-0047-B8F4-2F3CC7095C0F}" type="datetime1">
              <a:rPr lang="en-US" smtClean="0"/>
              <a:t>11/27/17</a:t>
            </a:fld>
            <a:endParaRPr lang="en-US"/>
          </a:p>
        </p:txBody>
      </p:sp>
      <p:sp>
        <p:nvSpPr>
          <p:cNvPr id="5" name="Footer Placeholder 4"/>
          <p:cNvSpPr>
            <a:spLocks noGrp="1"/>
          </p:cNvSpPr>
          <p:nvPr>
            <p:ph type="ftr" sz="quarter" idx="11"/>
          </p:nvPr>
        </p:nvSpPr>
        <p:spPr/>
        <p:txBody>
          <a:bodyPr/>
          <a:lstStyle/>
          <a:p>
            <a:r>
              <a:rPr lang="en-US" smtClean="0"/>
              <a:t>CSE 505 | Computing with Logic (Fall 2017) | Prof. Paul Fodor</a:t>
            </a:r>
            <a:endParaRPr lang="en-US"/>
          </a:p>
        </p:txBody>
      </p:sp>
      <p:sp>
        <p:nvSpPr>
          <p:cNvPr id="6" name="Slide Number Placeholder 5"/>
          <p:cNvSpPr>
            <a:spLocks noGrp="1"/>
          </p:cNvSpPr>
          <p:nvPr>
            <p:ph type="sldNum" sz="quarter" idx="12"/>
          </p:nvPr>
        </p:nvSpPr>
        <p:spPr/>
        <p:txBody>
          <a:bodyPr/>
          <a:lstStyle/>
          <a:p>
            <a:fld id="{CD171C2F-426E-0D4E-836A-D383E6C82E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663C68-6D71-7A4B-B28D-A4F9E87A3595}" type="datetime1">
              <a:rPr lang="en-US" smtClean="0"/>
              <a:t>11/27/17</a:t>
            </a:fld>
            <a:endParaRPr lang="en-US"/>
          </a:p>
        </p:txBody>
      </p:sp>
      <p:sp>
        <p:nvSpPr>
          <p:cNvPr id="6" name="Footer Placeholder 5"/>
          <p:cNvSpPr>
            <a:spLocks noGrp="1"/>
          </p:cNvSpPr>
          <p:nvPr>
            <p:ph type="ftr" sz="quarter" idx="11"/>
          </p:nvPr>
        </p:nvSpPr>
        <p:spPr/>
        <p:txBody>
          <a:bodyPr/>
          <a:lstStyle/>
          <a:p>
            <a:r>
              <a:rPr lang="en-US" smtClean="0"/>
              <a:t>CSE 505 | Computing with Logic (Fall 2017) | Prof. Paul Fodor</a:t>
            </a:r>
            <a:endParaRPr lang="en-US"/>
          </a:p>
        </p:txBody>
      </p:sp>
      <p:sp>
        <p:nvSpPr>
          <p:cNvPr id="7" name="Slide Number Placeholder 6"/>
          <p:cNvSpPr>
            <a:spLocks noGrp="1"/>
          </p:cNvSpPr>
          <p:nvPr>
            <p:ph type="sldNum" sz="quarter" idx="12"/>
          </p:nvPr>
        </p:nvSpPr>
        <p:spPr/>
        <p:txBody>
          <a:bodyPr/>
          <a:lstStyle/>
          <a:p>
            <a:fld id="{CD171C2F-426E-0D4E-836A-D383E6C82E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025AC2-EE90-D841-BD05-63BD405175E1}" type="datetime1">
              <a:rPr lang="en-US" smtClean="0"/>
              <a:t>11/27/17</a:t>
            </a:fld>
            <a:endParaRPr lang="en-US"/>
          </a:p>
        </p:txBody>
      </p:sp>
      <p:sp>
        <p:nvSpPr>
          <p:cNvPr id="8" name="Footer Placeholder 7"/>
          <p:cNvSpPr>
            <a:spLocks noGrp="1"/>
          </p:cNvSpPr>
          <p:nvPr>
            <p:ph type="ftr" sz="quarter" idx="11"/>
          </p:nvPr>
        </p:nvSpPr>
        <p:spPr/>
        <p:txBody>
          <a:bodyPr/>
          <a:lstStyle/>
          <a:p>
            <a:r>
              <a:rPr lang="en-US" smtClean="0"/>
              <a:t>CSE 505 | Computing with Logic (Fall 2017) | Prof. Paul Fodor</a:t>
            </a:r>
            <a:endParaRPr lang="en-US"/>
          </a:p>
        </p:txBody>
      </p:sp>
      <p:sp>
        <p:nvSpPr>
          <p:cNvPr id="9" name="Slide Number Placeholder 8"/>
          <p:cNvSpPr>
            <a:spLocks noGrp="1"/>
          </p:cNvSpPr>
          <p:nvPr>
            <p:ph type="sldNum" sz="quarter" idx="12"/>
          </p:nvPr>
        </p:nvSpPr>
        <p:spPr/>
        <p:txBody>
          <a:bodyPr/>
          <a:lstStyle/>
          <a:p>
            <a:fld id="{CD171C2F-426E-0D4E-836A-D383E6C82E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9794D0-8FBB-ED4B-A5C9-4B52934C528B}" type="datetime1">
              <a:rPr lang="en-US" smtClean="0"/>
              <a:t>11/27/17</a:t>
            </a:fld>
            <a:endParaRPr lang="en-US"/>
          </a:p>
        </p:txBody>
      </p:sp>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
        <p:nvSpPr>
          <p:cNvPr id="5" name="Slide Number Placeholder 4"/>
          <p:cNvSpPr>
            <a:spLocks noGrp="1"/>
          </p:cNvSpPr>
          <p:nvPr>
            <p:ph type="sldNum" sz="quarter" idx="12"/>
          </p:nvPr>
        </p:nvSpPr>
        <p:spPr/>
        <p:txBody>
          <a:bodyPr/>
          <a:lstStyle/>
          <a:p>
            <a:fld id="{CD171C2F-426E-0D4E-836A-D383E6C82E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8EEFD-3202-044A-A523-08C486F9958E}" type="datetime1">
              <a:rPr lang="en-US" smtClean="0"/>
              <a:t>11/27/17</a:t>
            </a:fld>
            <a:endParaRPr lang="en-US"/>
          </a:p>
        </p:txBody>
      </p:sp>
      <p:sp>
        <p:nvSpPr>
          <p:cNvPr id="3" name="Footer Placeholder 2"/>
          <p:cNvSpPr>
            <a:spLocks noGrp="1"/>
          </p:cNvSpPr>
          <p:nvPr>
            <p:ph type="ftr" sz="quarter" idx="11"/>
          </p:nvPr>
        </p:nvSpPr>
        <p:spPr/>
        <p:txBody>
          <a:bodyPr/>
          <a:lstStyle/>
          <a:p>
            <a:r>
              <a:rPr lang="en-US" smtClean="0"/>
              <a:t>CSE 505 | Computing with Logic (Fall 2017) | Prof. Paul Fodor</a:t>
            </a:r>
            <a:endParaRPr lang="en-US"/>
          </a:p>
        </p:txBody>
      </p:sp>
      <p:sp>
        <p:nvSpPr>
          <p:cNvPr id="4" name="Slide Number Placeholder 3"/>
          <p:cNvSpPr>
            <a:spLocks noGrp="1"/>
          </p:cNvSpPr>
          <p:nvPr>
            <p:ph type="sldNum" sz="quarter" idx="12"/>
          </p:nvPr>
        </p:nvSpPr>
        <p:spPr/>
        <p:txBody>
          <a:bodyPr/>
          <a:lstStyle/>
          <a:p>
            <a:fld id="{CD171C2F-426E-0D4E-836A-D383E6C82E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519CFE-6FB2-8F4E-9E1F-71CAA6365230}" type="datetime1">
              <a:rPr lang="en-US" smtClean="0"/>
              <a:t>11/27/17</a:t>
            </a:fld>
            <a:endParaRPr lang="en-US"/>
          </a:p>
        </p:txBody>
      </p:sp>
      <p:sp>
        <p:nvSpPr>
          <p:cNvPr id="6" name="Footer Placeholder 5"/>
          <p:cNvSpPr>
            <a:spLocks noGrp="1"/>
          </p:cNvSpPr>
          <p:nvPr>
            <p:ph type="ftr" sz="quarter" idx="11"/>
          </p:nvPr>
        </p:nvSpPr>
        <p:spPr/>
        <p:txBody>
          <a:bodyPr/>
          <a:lstStyle/>
          <a:p>
            <a:r>
              <a:rPr lang="en-US" smtClean="0"/>
              <a:t>CSE 505 | Computing with Logic (Fall 2017) | Prof. Paul Fodor</a:t>
            </a:r>
            <a:endParaRPr lang="en-US"/>
          </a:p>
        </p:txBody>
      </p:sp>
      <p:sp>
        <p:nvSpPr>
          <p:cNvPr id="7" name="Slide Number Placeholder 6"/>
          <p:cNvSpPr>
            <a:spLocks noGrp="1"/>
          </p:cNvSpPr>
          <p:nvPr>
            <p:ph type="sldNum" sz="quarter" idx="12"/>
          </p:nvPr>
        </p:nvSpPr>
        <p:spPr/>
        <p:txBody>
          <a:bodyPr/>
          <a:lstStyle/>
          <a:p>
            <a:fld id="{CD171C2F-426E-0D4E-836A-D383E6C82E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smtClean="0"/>
              <a:t>CSE 505 | Computing with Logic (Fall 2017) | Prof. Paul Fodor</a:t>
            </a:r>
            <a:endParaRPr lang="en-US"/>
          </a:p>
        </p:txBody>
      </p:sp>
      <p:sp>
        <p:nvSpPr>
          <p:cNvPr id="7" name="Slide Number Placeholder 6"/>
          <p:cNvSpPr>
            <a:spLocks noGrp="1"/>
          </p:cNvSpPr>
          <p:nvPr>
            <p:ph type="sldNum" sz="quarter" idx="12"/>
          </p:nvPr>
        </p:nvSpPr>
        <p:spPr/>
        <p:txBody>
          <a:bodyPr/>
          <a:lstStyle/>
          <a:p>
            <a:fld id="{CD171C2F-426E-0D4E-836A-D383E6C82E7B}" type="slidenum">
              <a:rPr lang="en-US" smtClean="0"/>
              <a:t>‹#›</a:t>
            </a:fld>
            <a:endParaRPr lang="en-US"/>
          </a:p>
        </p:txBody>
      </p:sp>
      <p:sp>
        <p:nvSpPr>
          <p:cNvPr id="5" name="Date Placeholder 4"/>
          <p:cNvSpPr>
            <a:spLocks noGrp="1"/>
          </p:cNvSpPr>
          <p:nvPr>
            <p:ph type="dt" sz="half" idx="10"/>
          </p:nvPr>
        </p:nvSpPr>
        <p:spPr/>
        <p:txBody>
          <a:bodyPr/>
          <a:lstStyle/>
          <a:p>
            <a:fld id="{A56A7C5E-1CFF-194F-9872-7FB6C13F44F9}" type="datetime1">
              <a:rPr lang="en-US" smtClean="0"/>
              <a:t>11/27/17</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4C1F69-5FA7-C240-B22E-DDA1001B4F0A}" type="datetime1">
              <a:rPr lang="en-US" smtClean="0"/>
              <a:t>11/27/17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CSE 505 | Computing with Logic (Fall 2017) | Prof. Paul Fodor</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171C2F-426E-0D4E-836A-D383E6C82E7B}" type="slidenum">
              <a:rPr lang="en-US" smtClean="0"/>
              <a:t>‹#›</a:t>
            </a:fld>
            <a:endParaRPr lang="en-US"/>
          </a:p>
        </p:txBody>
      </p:sp>
    </p:spTree>
    <p:extLst>
      <p:ext uri="{BB962C8B-B14F-4D97-AF65-F5344CB8AC3E}">
        <p14:creationId xmlns:p14="http://schemas.microsoft.com/office/powerpoint/2010/main" val="163232964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500" b="1" dirty="0"/>
              <a:t>Searching Personnel Relationship from Myanmar Census Data using Graph Database and Deductive Reasoning Prolog Rules </a:t>
            </a:r>
            <a:r>
              <a:rPr lang="en-US" sz="3500" dirty="0"/>
              <a:t/>
            </a:r>
            <a:br>
              <a:rPr lang="en-US" sz="3500" dirty="0"/>
            </a:br>
            <a:endParaRPr lang="en-US" sz="3500" dirty="0"/>
          </a:p>
        </p:txBody>
      </p:sp>
      <p:sp>
        <p:nvSpPr>
          <p:cNvPr id="3" name="Subtitle 2"/>
          <p:cNvSpPr>
            <a:spLocks noGrp="1"/>
          </p:cNvSpPr>
          <p:nvPr>
            <p:ph type="subTitle" idx="1"/>
          </p:nvPr>
        </p:nvSpPr>
        <p:spPr/>
        <p:txBody>
          <a:bodyPr/>
          <a:lstStyle/>
          <a:p>
            <a:r>
              <a:rPr lang="en-US" dirty="0" smtClean="0"/>
              <a:t>20</a:t>
            </a:r>
            <a:r>
              <a:rPr lang="en-US" dirty="0"/>
              <a:t>16 International Conference on Computer Communication </a:t>
            </a:r>
            <a:r>
              <a:rPr lang="en-US" dirty="0" smtClean="0"/>
              <a:t>and Informatics </a:t>
            </a:r>
            <a:r>
              <a:rPr lang="en-US" i="1" dirty="0"/>
              <a:t>(</a:t>
            </a:r>
            <a:r>
              <a:rPr lang="en-US" i="1" dirty="0" err="1" smtClean="0"/>
              <a:t>ICCCl</a:t>
            </a:r>
            <a:r>
              <a:rPr lang="en-US" i="1" dirty="0" smtClean="0"/>
              <a:t> </a:t>
            </a:r>
            <a:r>
              <a:rPr lang="en-US" dirty="0"/>
              <a:t>-</a:t>
            </a:r>
            <a:r>
              <a:rPr lang="en-US" dirty="0" smtClean="0"/>
              <a:t>2016</a:t>
            </a:r>
            <a:r>
              <a:rPr lang="en-US" dirty="0"/>
              <a:t>) </a:t>
            </a:r>
          </a:p>
          <a:p>
            <a:endParaRPr lang="en-US" dirty="0"/>
          </a:p>
        </p:txBody>
      </p:sp>
      <p:sp>
        <p:nvSpPr>
          <p:cNvPr id="8" name="TextBox 7"/>
          <p:cNvSpPr txBox="1"/>
          <p:nvPr/>
        </p:nvSpPr>
        <p:spPr>
          <a:xfrm>
            <a:off x="3283128" y="5373969"/>
            <a:ext cx="4460697" cy="646331"/>
          </a:xfrm>
          <a:prstGeom prst="rect">
            <a:avLst/>
          </a:prstGeom>
          <a:noFill/>
        </p:spPr>
        <p:txBody>
          <a:bodyPr wrap="square" rtlCol="0">
            <a:spAutoFit/>
          </a:bodyPr>
          <a:lstStyle/>
          <a:p>
            <a:pPr algn="ctr"/>
            <a:r>
              <a:rPr lang="en-US" dirty="0" smtClean="0">
                <a:solidFill>
                  <a:schemeClr val="accent2"/>
                </a:solidFill>
              </a:rPr>
              <a:t>SOHAM MEHTA</a:t>
            </a:r>
          </a:p>
          <a:p>
            <a:pPr algn="ctr"/>
            <a:r>
              <a:rPr lang="en-US" dirty="0" smtClean="0">
                <a:solidFill>
                  <a:schemeClr val="accent2"/>
                </a:solidFill>
              </a:rPr>
              <a:t>111496015</a:t>
            </a:r>
            <a:endParaRPr lang="en-US" dirty="0">
              <a:solidFill>
                <a:schemeClr val="accent2"/>
              </a:solidFill>
            </a:endParaRPr>
          </a:p>
        </p:txBody>
      </p:sp>
    </p:spTree>
    <p:extLst>
      <p:ext uri="{BB962C8B-B14F-4D97-AF65-F5344CB8AC3E}">
        <p14:creationId xmlns:p14="http://schemas.microsoft.com/office/powerpoint/2010/main" val="2009938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Search Algorithm</a:t>
            </a:r>
            <a:endParaRPr lang="en-US" dirty="0"/>
          </a:p>
        </p:txBody>
      </p:sp>
      <p:sp>
        <p:nvSpPr>
          <p:cNvPr id="3" name="Content Placeholder 2"/>
          <p:cNvSpPr>
            <a:spLocks noGrp="1"/>
          </p:cNvSpPr>
          <p:nvPr>
            <p:ph idx="1"/>
          </p:nvPr>
        </p:nvSpPr>
        <p:spPr/>
        <p:txBody>
          <a:bodyPr>
            <a:normAutofit fontScale="92500"/>
          </a:bodyPr>
          <a:lstStyle/>
          <a:p>
            <a:r>
              <a:rPr lang="en-US" dirty="0"/>
              <a:t>This searching focuses on matching every domain (or) attributes of each node for given two persons' names. For </a:t>
            </a:r>
            <a:r>
              <a:rPr lang="en-US" dirty="0" smtClean="0"/>
              <a:t>e.g. </a:t>
            </a:r>
            <a:r>
              <a:rPr lang="en-US" dirty="0"/>
              <a:t>the searching algorithm starts matching one of the given values with every property (attributes such as name, occupation, address, father name, mother name, sibling name, etc.) of each node </a:t>
            </a:r>
            <a:endParaRPr lang="en-US" dirty="0" smtClean="0"/>
          </a:p>
          <a:p>
            <a:r>
              <a:rPr lang="en-US" dirty="0" smtClean="0"/>
              <a:t>One of the following 4 cases occur during the search:</a:t>
            </a:r>
          </a:p>
          <a:p>
            <a:r>
              <a:rPr lang="en-US" dirty="0" smtClean="0"/>
              <a:t>Case 1: Searches Direct relationship</a:t>
            </a:r>
            <a:endParaRPr lang="en-US" dirty="0"/>
          </a:p>
          <a:p>
            <a:r>
              <a:rPr lang="en-US" dirty="0"/>
              <a:t>Case </a:t>
            </a:r>
            <a:r>
              <a:rPr lang="en-US" dirty="0" smtClean="0"/>
              <a:t>2 : Searches </a:t>
            </a:r>
            <a:r>
              <a:rPr lang="en-US" dirty="0"/>
              <a:t>I</a:t>
            </a:r>
            <a:r>
              <a:rPr lang="en-US" dirty="0" smtClean="0"/>
              <a:t>ndirect </a:t>
            </a:r>
            <a:r>
              <a:rPr lang="en-US" dirty="0"/>
              <a:t>relationship </a:t>
            </a:r>
          </a:p>
          <a:p>
            <a:r>
              <a:rPr lang="en-US" dirty="0"/>
              <a:t>Case </a:t>
            </a:r>
            <a:r>
              <a:rPr lang="en-US" dirty="0" smtClean="0"/>
              <a:t>3: Searches </a:t>
            </a:r>
            <a:r>
              <a:rPr lang="en-US" dirty="0"/>
              <a:t>relationship between two persons who are not </a:t>
            </a:r>
            <a:r>
              <a:rPr lang="en-US" dirty="0" smtClean="0"/>
              <a:t>connected but have same properties such as </a:t>
            </a:r>
            <a:r>
              <a:rPr lang="en-US" dirty="0"/>
              <a:t>on same properties such as same occupation, same organization, and same hobby </a:t>
            </a:r>
            <a:endParaRPr lang="en-US" dirty="0" smtClean="0"/>
          </a:p>
          <a:p>
            <a:r>
              <a:rPr lang="en-US" dirty="0"/>
              <a:t>Case </a:t>
            </a:r>
            <a:r>
              <a:rPr lang="en-US" dirty="0" smtClean="0"/>
              <a:t>4: Defines </a:t>
            </a:r>
            <a:r>
              <a:rPr lang="en-US" dirty="0"/>
              <a:t>for general relationship between given two </a:t>
            </a:r>
            <a:r>
              <a:rPr lang="en-US" dirty="0" smtClean="0"/>
              <a:t>persons such as nationality, race, </a:t>
            </a:r>
            <a:r>
              <a:rPr lang="en-US" dirty="0" err="1" smtClean="0"/>
              <a:t>maritial</a:t>
            </a:r>
            <a:r>
              <a:rPr lang="en-US" dirty="0" smtClean="0"/>
              <a:t> status etc.  </a:t>
            </a:r>
            <a:endParaRPr lang="en-US" dirty="0"/>
          </a:p>
          <a:p>
            <a:endParaRPr lang="en-US" dirty="0"/>
          </a:p>
        </p:txBody>
      </p:sp>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4736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Personnel Relationship Deduction Algorithm</a:t>
            </a:r>
          </a:p>
        </p:txBody>
      </p:sp>
      <p:sp>
        <p:nvSpPr>
          <p:cNvPr id="3" name="Content Placeholder 2"/>
          <p:cNvSpPr>
            <a:spLocks noGrp="1"/>
          </p:cNvSpPr>
          <p:nvPr>
            <p:ph idx="1"/>
          </p:nvPr>
        </p:nvSpPr>
        <p:spPr/>
        <p:txBody>
          <a:bodyPr/>
          <a:lstStyle/>
          <a:p>
            <a:r>
              <a:rPr lang="en-US" dirty="0"/>
              <a:t>After searching the common node or intermediate nodes that are related to given two persons, the final relationship is defined by using the deductive reasoning algorithm. </a:t>
            </a:r>
          </a:p>
          <a:p>
            <a:r>
              <a:rPr lang="en-US" dirty="0"/>
              <a:t>For </a:t>
            </a:r>
            <a:r>
              <a:rPr lang="en-US" dirty="0" smtClean="0"/>
              <a:t>example</a:t>
            </a:r>
            <a:r>
              <a:rPr lang="en-US" dirty="0"/>
              <a:t>:</a:t>
            </a:r>
          </a:p>
          <a:p>
            <a:r>
              <a:rPr lang="en-US" dirty="0" smtClean="0"/>
              <a:t>1) if </a:t>
            </a:r>
            <a:r>
              <a:rPr lang="en-US" dirty="0"/>
              <a:t>the matched domain is relative or consanguine, types of relatives will be defined. </a:t>
            </a:r>
          </a:p>
          <a:p>
            <a:r>
              <a:rPr lang="en-US" dirty="0" smtClean="0"/>
              <a:t>2) </a:t>
            </a:r>
            <a:r>
              <a:rPr lang="en-US" dirty="0"/>
              <a:t>If matched domain is on specific attributes like work or organization, the co-worker or friend relation will be defined. </a:t>
            </a:r>
          </a:p>
          <a:p>
            <a:r>
              <a:rPr lang="en-US" dirty="0" smtClean="0"/>
              <a:t>3) If </a:t>
            </a:r>
            <a:r>
              <a:rPr lang="en-US" dirty="0"/>
              <a:t>the matched domain is on general attributes like religion or nationality, the same group of religion or nationality will be defined. </a:t>
            </a:r>
          </a:p>
          <a:p>
            <a:endParaRPr lang="en-US" dirty="0"/>
          </a:p>
        </p:txBody>
      </p:sp>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156838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to Verify their approach</a:t>
            </a:r>
            <a:endParaRPr lang="en-US" dirty="0"/>
          </a:p>
        </p:txBody>
      </p:sp>
      <p:sp>
        <p:nvSpPr>
          <p:cNvPr id="3" name="Content Placeholder 2"/>
          <p:cNvSpPr>
            <a:spLocks noGrp="1"/>
          </p:cNvSpPr>
          <p:nvPr>
            <p:ph idx="1"/>
          </p:nvPr>
        </p:nvSpPr>
        <p:spPr/>
        <p:txBody>
          <a:bodyPr/>
          <a:lstStyle/>
          <a:p>
            <a:r>
              <a:rPr lang="en-US" dirty="0" smtClean="0"/>
              <a:t>Since the paper repeatedly stresses </a:t>
            </a:r>
            <a:r>
              <a:rPr lang="en-US" dirty="0"/>
              <a:t>on </a:t>
            </a:r>
            <a:r>
              <a:rPr lang="en-US" dirty="0" smtClean="0"/>
              <a:t>creating person </a:t>
            </a:r>
            <a:r>
              <a:rPr lang="en-US" dirty="0"/>
              <a:t>nodes </a:t>
            </a:r>
            <a:r>
              <a:rPr lang="en-US" dirty="0" smtClean="0"/>
              <a:t>that are </a:t>
            </a:r>
            <a:r>
              <a:rPr lang="en-US" dirty="0"/>
              <a:t>separately created with no predefined </a:t>
            </a:r>
            <a:r>
              <a:rPr lang="en-US" dirty="0" smtClean="0"/>
              <a:t>relationships, I tried to duplicate the same concept with the Example we learned in the class.</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375" y="3091787"/>
            <a:ext cx="4815118" cy="2949575"/>
          </a:xfrm>
          <a:prstGeom prst="rect">
            <a:avLst/>
          </a:prstGeom>
        </p:spPr>
      </p:pic>
    </p:spTree>
    <p:extLst>
      <p:ext uri="{BB962C8B-B14F-4D97-AF65-F5344CB8AC3E}">
        <p14:creationId xmlns:p14="http://schemas.microsoft.com/office/powerpoint/2010/main" val="1608848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Including the relationships using the properties of the data nodes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4086" y="2160588"/>
            <a:ext cx="5483865" cy="3881437"/>
          </a:xfrm>
        </p:spPr>
      </p:pic>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1164663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on Neo4j Sandbox</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3273" y="1780578"/>
            <a:ext cx="7346749" cy="3881437"/>
          </a:xfrm>
        </p:spPr>
      </p:pic>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123" y="1930400"/>
            <a:ext cx="7346749" cy="3881437"/>
          </a:xfrm>
          <a:prstGeom prst="rect">
            <a:avLst/>
          </a:prstGeom>
        </p:spPr>
      </p:pic>
    </p:spTree>
    <p:extLst>
      <p:ext uri="{BB962C8B-B14F-4D97-AF65-F5344CB8AC3E}">
        <p14:creationId xmlns:p14="http://schemas.microsoft.com/office/powerpoint/2010/main" val="2093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Rules with Neo4j</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9937" y="2159925"/>
            <a:ext cx="7271462" cy="3881437"/>
          </a:xfrm>
        </p:spPr>
      </p:pic>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
        <p:nvSpPr>
          <p:cNvPr id="6" name="TextBox 5"/>
          <p:cNvSpPr txBox="1"/>
          <p:nvPr/>
        </p:nvSpPr>
        <p:spPr>
          <a:xfrm>
            <a:off x="677334" y="1398831"/>
            <a:ext cx="8901796" cy="646331"/>
          </a:xfrm>
          <a:prstGeom prst="rect">
            <a:avLst/>
          </a:prstGeom>
          <a:noFill/>
        </p:spPr>
        <p:txBody>
          <a:bodyPr wrap="none" rtlCol="0">
            <a:spAutoFit/>
          </a:bodyPr>
          <a:lstStyle/>
          <a:p>
            <a:r>
              <a:rPr lang="en-US" dirty="0" smtClean="0"/>
              <a:t>Here, we can simply select the nodes or the relations to find the respective tuples. </a:t>
            </a:r>
          </a:p>
          <a:p>
            <a:r>
              <a:rPr lang="en-US" dirty="0" smtClean="0"/>
              <a:t>The following graph is for all nodes that have “Father” relation.</a:t>
            </a:r>
            <a:endParaRPr lang="en-US" dirty="0"/>
          </a:p>
        </p:txBody>
      </p:sp>
    </p:spTree>
    <p:extLst>
      <p:ext uri="{BB962C8B-B14F-4D97-AF65-F5344CB8AC3E}">
        <p14:creationId xmlns:p14="http://schemas.microsoft.com/office/powerpoint/2010/main" val="1082549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Paper</a:t>
            </a:r>
            <a:endParaRPr lang="en-US" dirty="0"/>
          </a:p>
        </p:txBody>
      </p:sp>
      <p:sp>
        <p:nvSpPr>
          <p:cNvPr id="3" name="Content Placeholder 2"/>
          <p:cNvSpPr>
            <a:spLocks noGrp="1"/>
          </p:cNvSpPr>
          <p:nvPr>
            <p:ph idx="1"/>
          </p:nvPr>
        </p:nvSpPr>
        <p:spPr/>
        <p:txBody>
          <a:bodyPr/>
          <a:lstStyle/>
          <a:p>
            <a:r>
              <a:rPr lang="en-US" dirty="0" smtClean="0"/>
              <a:t>The authors have tried to implement to model the relation ships in the form of graphs so that the traversal Is fast. It justifies the reason of using graphs by stating that it is faster than SQL queries that require joins. </a:t>
            </a:r>
            <a:r>
              <a:rPr lang="en-US" dirty="0"/>
              <a:t>It </a:t>
            </a:r>
            <a:r>
              <a:rPr lang="en-US" dirty="0" smtClean="0"/>
              <a:t>indeed can </a:t>
            </a:r>
            <a:r>
              <a:rPr lang="en-US" dirty="0"/>
              <a:t>store complex and dynamic relationships of highly connected data like personnel </a:t>
            </a:r>
            <a:r>
              <a:rPr lang="en-US" dirty="0" smtClean="0"/>
              <a:t>information.</a:t>
            </a:r>
          </a:p>
          <a:p>
            <a:r>
              <a:rPr lang="en-US" dirty="0" smtClean="0"/>
              <a:t>However, the relations between each nodes have to built separately. The effort of building relations for each entity in a large dataset is not practically possible</a:t>
            </a:r>
          </a:p>
        </p:txBody>
      </p:sp>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145443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Prolog for Deduction</a:t>
            </a:r>
            <a:endParaRPr lang="en-US" dirty="0"/>
          </a:p>
        </p:txBody>
      </p:sp>
      <p:sp>
        <p:nvSpPr>
          <p:cNvPr id="3" name="Content Placeholder 2"/>
          <p:cNvSpPr>
            <a:spLocks noGrp="1"/>
          </p:cNvSpPr>
          <p:nvPr>
            <p:ph idx="1"/>
          </p:nvPr>
        </p:nvSpPr>
        <p:spPr/>
        <p:txBody>
          <a:bodyPr/>
          <a:lstStyle/>
          <a:p>
            <a:r>
              <a:rPr lang="en-US" dirty="0"/>
              <a:t>Prolog is a general purpose logic programming </a:t>
            </a:r>
            <a:r>
              <a:rPr lang="en-US" dirty="0" smtClean="0"/>
              <a:t>language in which the </a:t>
            </a:r>
            <a:r>
              <a:rPr lang="en-US" dirty="0"/>
              <a:t>program logic is expressed in terms of relations, represented as facts and rules. This language has been used for theorem proving, expert systems, as well as natural language processing. It is well- suited for specific tasks that benefit from rule-based logical queries such as databases searching, voice control systems, and template filling.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2085909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paper using Prolog</a:t>
            </a:r>
            <a:endParaRPr lang="en-US" dirty="0"/>
          </a:p>
        </p:txBody>
      </p:sp>
      <p:sp>
        <p:nvSpPr>
          <p:cNvPr id="3" name="Content Placeholder 2"/>
          <p:cNvSpPr>
            <a:spLocks noGrp="1"/>
          </p:cNvSpPr>
          <p:nvPr>
            <p:ph idx="1"/>
          </p:nvPr>
        </p:nvSpPr>
        <p:spPr/>
        <p:txBody>
          <a:bodyPr/>
          <a:lstStyle/>
          <a:p>
            <a:r>
              <a:rPr lang="en-US" dirty="0"/>
              <a:t>Reasoning is the process of forming conclusions and judgments from facts or premises. It is the ability to coherently think from perceived premise to a logical conclusion </a:t>
            </a:r>
            <a:endParaRPr lang="en-US" dirty="0" smtClean="0"/>
          </a:p>
          <a:p>
            <a:r>
              <a:rPr lang="en-US" dirty="0" smtClean="0"/>
              <a:t>The </a:t>
            </a:r>
            <a:r>
              <a:rPr lang="en-US" dirty="0"/>
              <a:t>main advantage for using Prolog is that we do not need to create relations for each and every node</a:t>
            </a:r>
            <a:r>
              <a:rPr lang="en-US" dirty="0" smtClean="0"/>
              <a:t>.</a:t>
            </a:r>
          </a:p>
          <a:p>
            <a:r>
              <a:rPr lang="en-US" dirty="0" smtClean="0"/>
              <a:t>Instead, we just need to create a set of rules which will help make the system to </a:t>
            </a:r>
            <a:r>
              <a:rPr lang="en-US" dirty="0"/>
              <a:t>make deductions based on rules and </a:t>
            </a:r>
            <a:r>
              <a:rPr lang="en-US" dirty="0" smtClean="0"/>
              <a:t>fact</a:t>
            </a:r>
          </a:p>
          <a:p>
            <a:r>
              <a:rPr lang="en-US" dirty="0"/>
              <a:t>It includes procedures for defining deductive rules which can infer information called </a:t>
            </a:r>
            <a:r>
              <a:rPr lang="en-US" dirty="0" err="1" smtClean="0"/>
              <a:t>intensional</a:t>
            </a:r>
            <a:r>
              <a:rPr lang="en-US" dirty="0" smtClean="0"/>
              <a:t> </a:t>
            </a:r>
            <a:r>
              <a:rPr lang="en-US" dirty="0"/>
              <a:t>database and the facts loaded in the extensional database. </a:t>
            </a:r>
          </a:p>
          <a:p>
            <a:endParaRPr lang="en-US" dirty="0"/>
          </a:p>
        </p:txBody>
      </p:sp>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945958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Soham Mehta</a:t>
            </a:r>
          </a:p>
          <a:p>
            <a:r>
              <a:rPr lang="en-US" dirty="0" smtClean="0"/>
              <a:t>111496015</a:t>
            </a:r>
            <a:endParaRPr lang="en-US" dirty="0"/>
          </a:p>
        </p:txBody>
      </p:sp>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2066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idx="1"/>
          </p:nvPr>
        </p:nvSpPr>
        <p:spPr>
          <a:xfrm>
            <a:off x="677334" y="1930400"/>
            <a:ext cx="9852554" cy="3880773"/>
          </a:xfrm>
        </p:spPr>
        <p:txBody>
          <a:bodyPr>
            <a:normAutofit/>
          </a:bodyPr>
          <a:lstStyle/>
          <a:p>
            <a:r>
              <a:rPr lang="en-US" sz="2000" dirty="0"/>
              <a:t>The aim of </a:t>
            </a:r>
            <a:r>
              <a:rPr lang="en-US" sz="2000" dirty="0" smtClean="0"/>
              <a:t>the paper </a:t>
            </a:r>
            <a:r>
              <a:rPr lang="en-US" sz="2000" dirty="0"/>
              <a:t>is to explore graph database structure </a:t>
            </a:r>
            <a:r>
              <a:rPr lang="en-US" sz="2000" dirty="0" smtClean="0"/>
              <a:t>from a census data that </a:t>
            </a:r>
            <a:r>
              <a:rPr lang="en-US" sz="2000" dirty="0"/>
              <a:t>can support effective storage structure for peoples' connected </a:t>
            </a:r>
            <a:r>
              <a:rPr lang="en-US" sz="2000" dirty="0" smtClean="0"/>
              <a:t>information and </a:t>
            </a:r>
            <a:r>
              <a:rPr lang="en-US" sz="2000" dirty="0"/>
              <a:t>to study efficient searching algorithm that can find the relationship from separated person nodes </a:t>
            </a:r>
          </a:p>
        </p:txBody>
      </p:sp>
      <p:sp>
        <p:nvSpPr>
          <p:cNvPr id="4" name="Footer Placeholder 3"/>
          <p:cNvSpPr>
            <a:spLocks noGrp="1"/>
          </p:cNvSpPr>
          <p:nvPr>
            <p:ph type="ftr" sz="quarter" idx="11"/>
          </p:nvPr>
        </p:nvSpPr>
        <p:spPr>
          <a:xfrm>
            <a:off x="3620559" y="6401832"/>
            <a:ext cx="6297612" cy="365125"/>
          </a:xfrm>
        </p:spPr>
        <p:txBody>
          <a:bodyPr/>
          <a:lstStyle/>
          <a:p>
            <a:r>
              <a:rPr lang="en-US" smtClean="0"/>
              <a:t>CSE 505 | Computing with Logic (Fall 2017) | Prof. </a:t>
            </a:r>
            <a:r>
              <a:rPr lang="en-US" dirty="0" smtClean="0"/>
              <a:t>Paul Fodor</a:t>
            </a:r>
            <a:endParaRPr lang="en-US" dirty="0"/>
          </a:p>
        </p:txBody>
      </p:sp>
    </p:spTree>
    <p:extLst>
      <p:ext uri="{BB962C8B-B14F-4D97-AF65-F5344CB8AC3E}">
        <p14:creationId xmlns:p14="http://schemas.microsoft.com/office/powerpoint/2010/main" val="246726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it required?</a:t>
            </a:r>
            <a:endParaRPr lang="en-US" dirty="0"/>
          </a:p>
        </p:txBody>
      </p:sp>
      <p:sp>
        <p:nvSpPr>
          <p:cNvPr id="3" name="Content Placeholder 2"/>
          <p:cNvSpPr>
            <a:spLocks noGrp="1"/>
          </p:cNvSpPr>
          <p:nvPr>
            <p:ph idx="1"/>
          </p:nvPr>
        </p:nvSpPr>
        <p:spPr/>
        <p:txBody>
          <a:bodyPr/>
          <a:lstStyle/>
          <a:p>
            <a:r>
              <a:rPr lang="en-US" dirty="0"/>
              <a:t>S</a:t>
            </a:r>
            <a:r>
              <a:rPr lang="en-US" dirty="0" smtClean="0"/>
              <a:t>ocial networks </a:t>
            </a:r>
            <a:r>
              <a:rPr lang="en-US" dirty="0"/>
              <a:t>like Facebook </a:t>
            </a:r>
            <a:r>
              <a:rPr lang="en-US" dirty="0" smtClean="0"/>
              <a:t>and LinkedIn to </a:t>
            </a:r>
            <a:r>
              <a:rPr lang="en-US" dirty="0"/>
              <a:t>search relationship between social network members </a:t>
            </a:r>
            <a:endParaRPr lang="en-US" dirty="0" smtClean="0"/>
          </a:p>
          <a:p>
            <a:r>
              <a:rPr lang="en-US" dirty="0" smtClean="0"/>
              <a:t>Finding </a:t>
            </a:r>
            <a:r>
              <a:rPr lang="en-US" dirty="0"/>
              <a:t>short paths in students' social network using local information about their immediate contacts </a:t>
            </a:r>
            <a:endParaRPr lang="en-US" dirty="0" smtClean="0"/>
          </a:p>
          <a:p>
            <a:r>
              <a:rPr lang="en-US" dirty="0" smtClean="0"/>
              <a:t>To </a:t>
            </a:r>
            <a:r>
              <a:rPr lang="en-US" dirty="0"/>
              <a:t>find related information between persons to trace and discover the criminal cases </a:t>
            </a:r>
            <a:endParaRPr lang="en-US" dirty="0" smtClean="0"/>
          </a:p>
          <a:p>
            <a:r>
              <a:rPr lang="en-US" dirty="0"/>
              <a:t>S</a:t>
            </a:r>
            <a:r>
              <a:rPr lang="en-US" dirty="0" smtClean="0"/>
              <a:t>earching </a:t>
            </a:r>
            <a:r>
              <a:rPr lang="en-US" dirty="0"/>
              <a:t>personnel relationship between A and B for the case like missing MH370 flight </a:t>
            </a:r>
            <a:endParaRPr lang="en-US" dirty="0" smtClean="0"/>
          </a:p>
          <a:p>
            <a:r>
              <a:rPr lang="en-US" dirty="0"/>
              <a:t>E</a:t>
            </a:r>
            <a:r>
              <a:rPr lang="en-US" dirty="0" smtClean="0"/>
              <a:t>xplore </a:t>
            </a:r>
            <a:r>
              <a:rPr lang="en-US" dirty="0"/>
              <a:t>the properties of certain person for corruption case to exchange information among people </a:t>
            </a:r>
          </a:p>
        </p:txBody>
      </p:sp>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636951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 of Previous Works</a:t>
            </a:r>
            <a:endParaRPr lang="en-US" dirty="0"/>
          </a:p>
        </p:txBody>
      </p:sp>
      <p:sp>
        <p:nvSpPr>
          <p:cNvPr id="3" name="Content Placeholder 2"/>
          <p:cNvSpPr>
            <a:spLocks noGrp="1"/>
          </p:cNvSpPr>
          <p:nvPr>
            <p:ph idx="1"/>
          </p:nvPr>
        </p:nvSpPr>
        <p:spPr/>
        <p:txBody>
          <a:bodyPr/>
          <a:lstStyle/>
          <a:p>
            <a:r>
              <a:rPr lang="en-US" dirty="0"/>
              <a:t>Most of the relationship searching researches have been developed based on the predefined relationship among every node using existing graph traversal algorithms. </a:t>
            </a:r>
          </a:p>
          <a:p>
            <a:r>
              <a:rPr lang="en-US" dirty="0"/>
              <a:t>Therefore, </a:t>
            </a:r>
            <a:r>
              <a:rPr lang="en-US" dirty="0" smtClean="0"/>
              <a:t>the </a:t>
            </a:r>
            <a:r>
              <a:rPr lang="en-US" dirty="0"/>
              <a:t>proposed system is </a:t>
            </a:r>
            <a:r>
              <a:rPr lang="en-US" dirty="0" smtClean="0"/>
              <a:t>aimed </a:t>
            </a:r>
            <a:r>
              <a:rPr lang="en-US" dirty="0"/>
              <a:t>to develop </a:t>
            </a:r>
            <a:r>
              <a:rPr lang="en-US" dirty="0" smtClean="0"/>
              <a:t>searching </a:t>
            </a:r>
            <a:r>
              <a:rPr lang="en-US" dirty="0"/>
              <a:t>relationship based on the personnel information of separated nodes stored in graph database. </a:t>
            </a:r>
          </a:p>
          <a:p>
            <a:endParaRPr lang="en-US" dirty="0"/>
          </a:p>
        </p:txBody>
      </p:sp>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1862658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 of the Paper</a:t>
            </a:r>
            <a:endParaRPr lang="en-US" dirty="0"/>
          </a:p>
        </p:txBody>
      </p:sp>
      <p:sp>
        <p:nvSpPr>
          <p:cNvPr id="3" name="Content Placeholder 2"/>
          <p:cNvSpPr>
            <a:spLocks noGrp="1"/>
          </p:cNvSpPr>
          <p:nvPr>
            <p:ph idx="1"/>
          </p:nvPr>
        </p:nvSpPr>
        <p:spPr/>
        <p:txBody>
          <a:bodyPr/>
          <a:lstStyle/>
          <a:p>
            <a:r>
              <a:rPr lang="en-US" b="1" dirty="0"/>
              <a:t>Person nodes are separately created with no predefined relationships among them where relationships may be direct links, links with one or more intermediate persons and disconnected persons. </a:t>
            </a:r>
          </a:p>
          <a:p>
            <a:endParaRPr lang="en-US" dirty="0"/>
          </a:p>
        </p:txBody>
      </p:sp>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170882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Proposed System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328" y="2160588"/>
            <a:ext cx="4629381" cy="3881437"/>
          </a:xfrm>
        </p:spPr>
      </p:pic>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131997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a:t>proposed framework </a:t>
            </a:r>
            <a:r>
              <a:rPr lang="en-US" dirty="0" smtClean="0"/>
              <a:t>include </a:t>
            </a:r>
            <a:r>
              <a:rPr lang="en-US" dirty="0"/>
              <a:t>three </a:t>
            </a:r>
            <a:r>
              <a:rPr lang="en-US" dirty="0" smtClean="0"/>
              <a:t>parts</a:t>
            </a:r>
          </a:p>
          <a:p>
            <a:r>
              <a:rPr lang="en-US" dirty="0"/>
              <a:t>1)For storage structure, the personnel information is stored as graph structure with persons as nodes by using Ne04j graph database. </a:t>
            </a:r>
          </a:p>
          <a:p>
            <a:r>
              <a:rPr lang="en-US" dirty="0"/>
              <a:t>2)For graph searching, the user needs to provide two persons' names to search their relation using Personnel Relationship Searching </a:t>
            </a:r>
            <a:r>
              <a:rPr lang="en-US" dirty="0" smtClean="0"/>
              <a:t>Algorithm. The results </a:t>
            </a:r>
            <a:r>
              <a:rPr lang="en-US" dirty="0"/>
              <a:t>are relationship types </a:t>
            </a:r>
            <a:endParaRPr lang="en-US" dirty="0" smtClean="0"/>
          </a:p>
          <a:p>
            <a:r>
              <a:rPr lang="en-US" dirty="0" smtClean="0"/>
              <a:t>3)For </a:t>
            </a:r>
            <a:r>
              <a:rPr lang="en-US" dirty="0"/>
              <a:t>reasoning, Personnel Relationship Deduction Algorithm is used to define the final relation for given two persons using the deductive </a:t>
            </a:r>
            <a:r>
              <a:rPr lang="en-US" dirty="0" smtClean="0"/>
              <a:t>reasoning rules.</a:t>
            </a:r>
            <a:endParaRPr lang="en-US" dirty="0"/>
          </a:p>
        </p:txBody>
      </p:sp>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84102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Neo4j Graphs</a:t>
            </a:r>
            <a:endParaRPr lang="en-US" dirty="0"/>
          </a:p>
        </p:txBody>
      </p:sp>
      <p:sp>
        <p:nvSpPr>
          <p:cNvPr id="3" name="Content Placeholder 2"/>
          <p:cNvSpPr>
            <a:spLocks noGrp="1"/>
          </p:cNvSpPr>
          <p:nvPr>
            <p:ph idx="1"/>
          </p:nvPr>
        </p:nvSpPr>
        <p:spPr/>
        <p:txBody>
          <a:bodyPr/>
          <a:lstStyle/>
          <a:p>
            <a:r>
              <a:rPr lang="en-US" dirty="0" smtClean="0"/>
              <a:t>It is a graph </a:t>
            </a:r>
            <a:r>
              <a:rPr lang="en-US" dirty="0"/>
              <a:t>database </a:t>
            </a:r>
            <a:r>
              <a:rPr lang="en-US" dirty="0" smtClean="0"/>
              <a:t>which is used for the </a:t>
            </a:r>
            <a:r>
              <a:rPr lang="en-US" dirty="0"/>
              <a:t>storage of graph-oriented data structures with nodes, edges, </a:t>
            </a:r>
            <a:r>
              <a:rPr lang="en-US" dirty="0" smtClean="0"/>
              <a:t>and </a:t>
            </a:r>
            <a:r>
              <a:rPr lang="en-US" dirty="0"/>
              <a:t>properties to represent and store data. </a:t>
            </a:r>
            <a:endParaRPr lang="en-US" dirty="0" smtClean="0"/>
          </a:p>
          <a:p>
            <a:r>
              <a:rPr lang="en-US" dirty="0"/>
              <a:t>Both nodes and relationships can hold any desired properties called key-value pairs. It has no rigid schema, node-labels and relationship-types can be </a:t>
            </a:r>
            <a:r>
              <a:rPr lang="en-US" dirty="0" smtClean="0"/>
              <a:t>defined </a:t>
            </a:r>
            <a:r>
              <a:rPr lang="en-US" dirty="0"/>
              <a:t>arbitrary by users </a:t>
            </a:r>
            <a:endParaRPr lang="en-US" dirty="0" smtClean="0"/>
          </a:p>
          <a:p>
            <a:r>
              <a:rPr lang="en-US" dirty="0"/>
              <a:t>Storage is optimized for the traversal of the graph, without using an </a:t>
            </a:r>
            <a:r>
              <a:rPr lang="en-US" dirty="0" smtClean="0"/>
              <a:t>index. It has fast </a:t>
            </a:r>
            <a:r>
              <a:rPr lang="en-US" dirty="0"/>
              <a:t>deep traversal instead of slow SQL queries that span many tables joins. </a:t>
            </a:r>
            <a:endParaRPr lang="en-US" dirty="0" smtClean="0"/>
          </a:p>
          <a:p>
            <a:r>
              <a:rPr lang="en-US" dirty="0"/>
              <a:t>Graph databases are used in many application domains like Social Networking and Recommendations, Calculating Routes, Network and Cloud Management, Master Data Management, Geospatial, Bioinformatics, Content Management, Security and Access Control </a:t>
            </a:r>
          </a:p>
        </p:txBody>
      </p:sp>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213349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t>
            </a:r>
            <a:r>
              <a:rPr lang="en-US" dirty="0" err="1" smtClean="0"/>
              <a:t>Reprsentation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3045" y="1546225"/>
            <a:ext cx="5880324" cy="3881437"/>
          </a:xfrm>
        </p:spPr>
      </p:pic>
      <p:sp>
        <p:nvSpPr>
          <p:cNvPr id="4" name="Footer Placeholder 3"/>
          <p:cNvSpPr>
            <a:spLocks noGrp="1"/>
          </p:cNvSpPr>
          <p:nvPr>
            <p:ph type="ftr" sz="quarter" idx="11"/>
          </p:nvPr>
        </p:nvSpPr>
        <p:spPr/>
        <p:txBody>
          <a:bodyPr/>
          <a:lstStyle/>
          <a:p>
            <a:r>
              <a:rPr lang="en-US" smtClean="0"/>
              <a:t>CSE 505 | Computing with Logic (Fall 2017) | Prof. Paul Fodor</a:t>
            </a:r>
            <a:endParaRPr lang="en-US"/>
          </a:p>
        </p:txBody>
      </p:sp>
    </p:spTree>
    <p:extLst>
      <p:ext uri="{BB962C8B-B14F-4D97-AF65-F5344CB8AC3E}">
        <p14:creationId xmlns:p14="http://schemas.microsoft.com/office/powerpoint/2010/main" val="13100617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378</TotalTime>
  <Words>1315</Words>
  <Application>Microsoft Macintosh PowerPoint</Application>
  <PresentationFormat>Widescreen</PresentationFormat>
  <Paragraphs>80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Trebuchet MS</vt:lpstr>
      <vt:lpstr>Wingdings 3</vt:lpstr>
      <vt:lpstr>Arial</vt:lpstr>
      <vt:lpstr>Facet</vt:lpstr>
      <vt:lpstr>Searching Personnel Relationship from Myanmar Census Data using Graph Database and Deductive Reasoning Prolog Rules  </vt:lpstr>
      <vt:lpstr>Aim</vt:lpstr>
      <vt:lpstr>Where is it required?</vt:lpstr>
      <vt:lpstr>Drawback of Previous Works</vt:lpstr>
      <vt:lpstr>Highlight of the Paper</vt:lpstr>
      <vt:lpstr>Project Proposed System</vt:lpstr>
      <vt:lpstr>PowerPoint Presentation</vt:lpstr>
      <vt:lpstr>Neo4j Graphs</vt:lpstr>
      <vt:lpstr>Node Reprsentation</vt:lpstr>
      <vt:lpstr>Graph Search Algorithm</vt:lpstr>
      <vt:lpstr>Personnel Relationship Deduction Algorithm</vt:lpstr>
      <vt:lpstr>Implementation to Verify their approach</vt:lpstr>
      <vt:lpstr>Including the relationships using the properties of the data nodes</vt:lpstr>
      <vt:lpstr>Running on Neo4j Sandbox</vt:lpstr>
      <vt:lpstr>Selecting Rules with Neo4j</vt:lpstr>
      <vt:lpstr>Extending the Paper</vt:lpstr>
      <vt:lpstr>Using Prolog for Deduction</vt:lpstr>
      <vt:lpstr>Extending the paper using Prolog</vt:lpstr>
      <vt:lpstr>Thank You</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Personnel Relationship from Myanmar Census Data using Graph Database and Deductive Reasoning Prolog Rules  </dc:title>
  <dc:creator>Soham Urmish Mehta</dc:creator>
  <cp:lastModifiedBy>Soham Urmish Mehta</cp:lastModifiedBy>
  <cp:revision>18</cp:revision>
  <dcterms:created xsi:type="dcterms:W3CDTF">2017-11-20T07:53:05Z</dcterms:created>
  <dcterms:modified xsi:type="dcterms:W3CDTF">2017-11-27T21:52:47Z</dcterms:modified>
</cp:coreProperties>
</file>