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0000"/>
    <a:srgbClr val="000066"/>
    <a:srgbClr val="FF9900"/>
    <a:srgbClr val="003300"/>
    <a:srgbClr val="FF3300"/>
    <a:srgbClr val="0000CC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23" autoAdjust="0"/>
    <p:restoredTop sz="94359" autoAdjust="0"/>
  </p:normalViewPr>
  <p:slideViewPr>
    <p:cSldViewPr snapToGrid="0">
      <p:cViewPr>
        <p:scale>
          <a:sx n="58" d="100"/>
          <a:sy n="58" d="100"/>
        </p:scale>
        <p:origin x="1344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88AA9C-E9F7-4137-8D16-2F174B093F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88AA9C-E9F7-4137-8D16-2F174B093FD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0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D3A0F-5126-4E83-A60C-94336D4781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80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1504A-8945-485D-A59C-BBD687215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02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AEC9F-67B2-4248-A567-774B9A6DF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501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9E46-DDDF-4DD1-8F30-18254A4805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7B3127-6BB3-4C20-90D6-03A67BD55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01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1"/>
            <a:ext cx="53848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AB38E-69F3-429F-A775-F50ABE0B8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2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918B6-9D50-42F9-8997-65A39FA543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024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DE0FA-A84E-41C2-877C-B4F238AEE3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48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C07F-4B6A-4A3E-89EC-3F2A8A9202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91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87629E-0F1D-4233-837B-1B5743E0C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09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3018D-22C3-4D26-AC6D-00CC023977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58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6638925"/>
            <a:ext cx="12192000" cy="219075"/>
          </a:xfrm>
          <a:prstGeom prst="rect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96063"/>
            <a:ext cx="284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4882D7-85FA-44F4-A1F9-6B55E2E362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ext Box 8"/>
          <p:cNvSpPr txBox="1">
            <a:spLocks noChangeArrowheads="1"/>
          </p:cNvSpPr>
          <p:nvPr userDrawn="1"/>
        </p:nvSpPr>
        <p:spPr bwMode="auto">
          <a:xfrm>
            <a:off x="735013" y="6657975"/>
            <a:ext cx="32337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 dirty="0">
                <a:solidFill>
                  <a:schemeClr val="bg1"/>
                </a:solidFill>
                <a:latin typeface="Times New Roman" panose="02020603050405020304" pitchFamily="18" charset="0"/>
              </a:rPr>
              <a:t>Industrial Systems Engineering &amp; Management</a:t>
            </a:r>
          </a:p>
        </p:txBody>
      </p:sp>
      <p:graphicFrame>
        <p:nvGraphicFramePr>
          <p:cNvPr id="1031" name="Object 10"/>
          <p:cNvGraphicFramePr>
            <a:graphicFrameLocks noChangeAspect="1"/>
          </p:cNvGraphicFramePr>
          <p:nvPr userDrawn="1"/>
        </p:nvGraphicFramePr>
        <p:xfrm>
          <a:off x="165100" y="6656388"/>
          <a:ext cx="520700" cy="20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514686" imgH="771429" progId="">
                  <p:embed/>
                </p:oleObj>
              </mc:Choice>
              <mc:Fallback>
                <p:oleObj r:id="rId13" imgW="1514686" imgH="771429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6656388"/>
                        <a:ext cx="520700" cy="20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rgbClr val="0000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4" y="99404"/>
            <a:ext cx="11864288" cy="969208"/>
          </a:xfrm>
          <a:solidFill>
            <a:srgbClr val="CCCCFF"/>
          </a:solidFill>
        </p:spPr>
        <p:txBody>
          <a:bodyPr/>
          <a:lstStyle/>
          <a:p>
            <a:pPr algn="ctr" eaLnBrk="1" hangingPunct="1"/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IE2111 ISE Principles &amp; Practice II (2024) Project</a:t>
            </a:r>
            <a:b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Timeless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Investments: A comparative analysis of Watches and Gold ETFs</a:t>
            </a:r>
            <a:b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/>
              <a:t>Aloysius Marcello </a:t>
            </a:r>
            <a:r>
              <a:rPr lang="en-US" altLang="en-US" sz="1800" dirty="0" err="1"/>
              <a:t>Widagdo</a:t>
            </a:r>
            <a:r>
              <a:rPr lang="en-US" altLang="en-US" sz="1800" dirty="0"/>
              <a:t>    Benedict Chua      Muaz Omar     Rahul Mitra      Soham Goswami       Zhang Xianyang</a:t>
            </a: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3738300" y="1103312"/>
            <a:ext cx="2252" cy="553008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0" y="1055946"/>
            <a:ext cx="2916432" cy="317407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</a:p>
        </p:txBody>
      </p:sp>
      <p:sp>
        <p:nvSpPr>
          <p:cNvPr id="21" name="Content Placeholder 5"/>
          <p:cNvSpPr txBox="1">
            <a:spLocks/>
          </p:cNvSpPr>
          <p:nvPr/>
        </p:nvSpPr>
        <p:spPr bwMode="auto">
          <a:xfrm>
            <a:off x="0" y="1299353"/>
            <a:ext cx="3725198" cy="3090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aims to deliver a comprehensive analysis of investing in Rolex watches versus investing in Gold-ETFs - specifically iShares Gold Strategy ETF (IAUF). Our goal is to </a:t>
            </a:r>
            <a:r>
              <a:rPr lang="en-US" sz="1400" kern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historical data of these Rolex watches and IAUF. We will be using a Time-Series model to predict the future values of IAUF and Rolex watches, considering how different factors affect the prices of Rolex watches and IAUF. As a result, we will be providing investors with decent analysis and suggestions on which of the two financial investments is the more appropriate investment.</a:t>
            </a:r>
          </a:p>
          <a:p>
            <a:pPr marL="0" indent="0">
              <a:buNone/>
            </a:pPr>
            <a:b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688533" y="5459335"/>
            <a:ext cx="1463268" cy="341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3718339" y="1009557"/>
            <a:ext cx="2761617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Tornado &amp; Spider Diagram  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-4607" y="4355238"/>
            <a:ext cx="1938179" cy="40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Key Assumptions  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3688533" y="3845585"/>
            <a:ext cx="2437485" cy="35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Base Value Data &amp; PW  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26989" y="5836499"/>
            <a:ext cx="2107286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Alternatives  </a:t>
            </a:r>
          </a:p>
        </p:txBody>
      </p:sp>
      <p:sp>
        <p:nvSpPr>
          <p:cNvPr id="15" name="Content Placeholder 5"/>
          <p:cNvSpPr txBox="1">
            <a:spLocks/>
          </p:cNvSpPr>
          <p:nvPr/>
        </p:nvSpPr>
        <p:spPr bwMode="auto">
          <a:xfrm>
            <a:off x="3701181" y="5704767"/>
            <a:ext cx="7682020" cy="9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summarise</a:t>
            </a:r>
            <a:r>
              <a:rPr lang="en-US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 investor would opt for IAUF should he have a higher risk tolerance, looking for higher potential returns. An investor can opt for the Rolex Submariner if he/she has a milder risk tolerance. Finally, the Rolex Daytona will be the preferred choice should he/she have a lower risk tolerance and </a:t>
            </a:r>
            <a:r>
              <a:rPr lang="en-US" sz="1400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favour</a:t>
            </a:r>
            <a:r>
              <a:rPr lang="en-US" sz="14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relatively stable return on investment. 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440E060-2708-6494-D65E-4D7C4C3D8A34}"/>
              </a:ext>
            </a:extLst>
          </p:cNvPr>
          <p:cNvSpPr txBox="1">
            <a:spLocks/>
          </p:cNvSpPr>
          <p:nvPr/>
        </p:nvSpPr>
        <p:spPr bwMode="auto">
          <a:xfrm>
            <a:off x="-50402" y="4641191"/>
            <a:ext cx="3797300" cy="124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>
              <a:buAutoNum type="arabicPeriod"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MARR is 12%. </a:t>
            </a:r>
          </a:p>
          <a:p>
            <a:pPr>
              <a:buAutoNum type="arabicPeriod"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period is 20 years.</a:t>
            </a:r>
          </a:p>
          <a:p>
            <a:pPr>
              <a:buAutoNum type="arabicPeriod"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cash flows are after-tax cash flows.</a:t>
            </a:r>
          </a:p>
          <a:p>
            <a:pPr>
              <a:buAutoNum type="arabicPeriod"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income tax not taken into consideration.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5AA3848-19D5-54D7-F37A-107D88837D37}"/>
              </a:ext>
            </a:extLst>
          </p:cNvPr>
          <p:cNvSpPr txBox="1">
            <a:spLocks/>
          </p:cNvSpPr>
          <p:nvPr/>
        </p:nvSpPr>
        <p:spPr bwMode="auto">
          <a:xfrm>
            <a:off x="-64029" y="6096044"/>
            <a:ext cx="4059128" cy="82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>
              <a:buAutoNum type="arabicPeriod"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 in gold ETFs</a:t>
            </a:r>
          </a:p>
          <a:p>
            <a:pPr>
              <a:buAutoNum type="arabicPeriod"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 in Rolex Watches </a:t>
            </a:r>
          </a:p>
          <a:p>
            <a:pPr>
              <a:buAutoNum type="arabicPeriod"/>
            </a:pPr>
            <a:endParaRPr lang="en-US" sz="1400" kern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3760D6-6F7E-FACB-0472-FDAD5B146BED}"/>
              </a:ext>
            </a:extLst>
          </p:cNvPr>
          <p:cNvSpPr txBox="1">
            <a:spLocks/>
          </p:cNvSpPr>
          <p:nvPr/>
        </p:nvSpPr>
        <p:spPr bwMode="auto">
          <a:xfrm>
            <a:off x="7120857" y="3826249"/>
            <a:ext cx="2793359" cy="35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Probabilistic Risk Analysis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7104D4-2D21-FBA4-8FBE-CA7145DB9F90}"/>
              </a:ext>
            </a:extLst>
          </p:cNvPr>
          <p:cNvSpPr txBox="1">
            <a:spLocks/>
          </p:cNvSpPr>
          <p:nvPr/>
        </p:nvSpPr>
        <p:spPr bwMode="auto">
          <a:xfrm>
            <a:off x="4339595" y="1264653"/>
            <a:ext cx="1359376" cy="26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Submariner</a:t>
            </a: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D0CBA29-D2CE-997D-1FAE-00BA62FE15A1}"/>
              </a:ext>
            </a:extLst>
          </p:cNvPr>
          <p:cNvSpPr txBox="1">
            <a:spLocks/>
          </p:cNvSpPr>
          <p:nvPr/>
        </p:nvSpPr>
        <p:spPr bwMode="auto">
          <a:xfrm>
            <a:off x="10187562" y="1090148"/>
            <a:ext cx="1847463" cy="3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What-If analysis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741DE5-EAB8-CBEB-B775-9E12D5FD7DD5}"/>
              </a:ext>
            </a:extLst>
          </p:cNvPr>
          <p:cNvSpPr txBox="1">
            <a:spLocks/>
          </p:cNvSpPr>
          <p:nvPr/>
        </p:nvSpPr>
        <p:spPr bwMode="auto">
          <a:xfrm>
            <a:off x="6583890" y="1264535"/>
            <a:ext cx="1256830" cy="26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Daytona</a:t>
            </a:r>
            <a:r>
              <a:rPr lang="en-US" sz="1600" b="1" kern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E9532B-857C-2B01-FCE5-9B76C65617E2}"/>
              </a:ext>
            </a:extLst>
          </p:cNvPr>
          <p:cNvSpPr txBox="1">
            <a:spLocks/>
          </p:cNvSpPr>
          <p:nvPr/>
        </p:nvSpPr>
        <p:spPr bwMode="auto">
          <a:xfrm>
            <a:off x="8280077" y="1272816"/>
            <a:ext cx="1256830" cy="26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ETF</a:t>
            </a:r>
            <a:endParaRPr lang="en-US" sz="16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78365-3AE6-FE05-3386-11A08AF7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710" y="4121234"/>
            <a:ext cx="1887899" cy="1388161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DD0FF3D-31EE-B208-6F34-B1341979FDE7}"/>
              </a:ext>
            </a:extLst>
          </p:cNvPr>
          <p:cNvSpPr txBox="1">
            <a:spLocks/>
          </p:cNvSpPr>
          <p:nvPr/>
        </p:nvSpPr>
        <p:spPr bwMode="auto">
          <a:xfrm>
            <a:off x="10010169" y="1429091"/>
            <a:ext cx="2150729" cy="2960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rgbClr val="0000C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C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C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i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Financial:</a:t>
            </a: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IAUF dividend growth by 0.1% per year 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Black Swan event – Pandemic 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Rolex models discontinued </a:t>
            </a:r>
          </a:p>
          <a:p>
            <a:pPr marL="0" indent="0">
              <a:buNone/>
            </a:pPr>
            <a:r>
              <a:rPr lang="en-US" sz="1400" i="1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Non-Financial: 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Geopolitical Tensions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Environmental Factors </a:t>
            </a:r>
          </a:p>
          <a:p>
            <a:pPr marL="0" indent="0">
              <a:buNone/>
            </a:pPr>
            <a:r>
              <a:rPr lang="en-US" sz="1400" kern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Liquidity Risk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69951B-6D29-4784-BE7B-EC920A907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898" y="4187854"/>
            <a:ext cx="3623589" cy="1251912"/>
          </a:xfrm>
          <a:prstGeom prst="rect">
            <a:avLst/>
          </a:prstGeom>
        </p:spPr>
      </p:pic>
      <p:pic>
        <p:nvPicPr>
          <p:cNvPr id="22" name="Picture 21" descr="A graph showing a line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88CEA09-39CB-D835-BDB3-C36758C04E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48" y="2510931"/>
            <a:ext cx="1859372" cy="1295750"/>
          </a:xfrm>
          <a:prstGeom prst="rect">
            <a:avLst/>
          </a:prstGeom>
        </p:spPr>
      </p:pic>
      <p:pic>
        <p:nvPicPr>
          <p:cNvPr id="26" name="Picture 25" descr="A graph showing the amount of money&#10;&#10;Description automatically generated">
            <a:extLst>
              <a:ext uri="{FF2B5EF4-FFF2-40B4-BE49-F238E27FC236}">
                <a16:creationId xmlns:a16="http://schemas.microsoft.com/office/drawing/2014/main" id="{2DE30E01-75A5-EBD7-2DC6-FB260D9D8D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51" y="1560174"/>
            <a:ext cx="1884335" cy="950193"/>
          </a:xfrm>
          <a:prstGeom prst="rect">
            <a:avLst/>
          </a:prstGeom>
        </p:spPr>
      </p:pic>
      <p:pic>
        <p:nvPicPr>
          <p:cNvPr id="29" name="Picture 28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872F0D5A-CB0A-408E-4DCC-A6A4018AC8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21" y="2506786"/>
            <a:ext cx="1712602" cy="1299894"/>
          </a:xfrm>
          <a:prstGeom prst="rect">
            <a:avLst/>
          </a:prstGeom>
        </p:spPr>
      </p:pic>
      <p:pic>
        <p:nvPicPr>
          <p:cNvPr id="34" name="Picture 33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0C71ADF8-E0B0-1031-401D-AC663D8AC5A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54" y="1560174"/>
            <a:ext cx="2146811" cy="948778"/>
          </a:xfrm>
          <a:prstGeom prst="rect">
            <a:avLst/>
          </a:prstGeom>
        </p:spPr>
      </p:pic>
      <p:pic>
        <p:nvPicPr>
          <p:cNvPr id="37" name="Picture 36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63C01EDF-D293-48C6-7927-33B8D40E2E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19" y="2506905"/>
            <a:ext cx="1741600" cy="1302683"/>
          </a:xfrm>
          <a:prstGeom prst="rect">
            <a:avLst/>
          </a:prstGeom>
        </p:spPr>
      </p:pic>
      <p:pic>
        <p:nvPicPr>
          <p:cNvPr id="39" name="Picture 38" descr="A bar graph with black lines&#10;&#10;Description automatically generated">
            <a:extLst>
              <a:ext uri="{FF2B5EF4-FFF2-40B4-BE49-F238E27FC236}">
                <a16:creationId xmlns:a16="http://schemas.microsoft.com/office/drawing/2014/main" id="{6C788DBF-8D7D-1FB3-1C88-DCC0CD80136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42" y="1566682"/>
            <a:ext cx="2203112" cy="94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7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5">
      <a:dk1>
        <a:srgbClr val="0000CC"/>
      </a:dk1>
      <a:lt1>
        <a:srgbClr val="FFFFFF"/>
      </a:lt1>
      <a:dk2>
        <a:srgbClr val="0000CC"/>
      </a:dk2>
      <a:lt2>
        <a:srgbClr val="003366"/>
      </a:lt2>
      <a:accent1>
        <a:srgbClr val="3366CC"/>
      </a:accent1>
      <a:accent2>
        <a:srgbClr val="00B000"/>
      </a:accent2>
      <a:accent3>
        <a:srgbClr val="FFFFFF"/>
      </a:accent3>
      <a:accent4>
        <a:srgbClr val="0000AE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3366"/>
        </a:dk1>
        <a:lt1>
          <a:srgbClr val="FFFF00"/>
        </a:lt1>
        <a:dk2>
          <a:srgbClr val="3366CC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3366"/>
        </a:dk1>
        <a:lt1>
          <a:srgbClr val="FFFF00"/>
        </a:lt1>
        <a:dk2>
          <a:srgbClr val="3366CC"/>
        </a:dk2>
        <a:lt2>
          <a:srgbClr val="FFFF00"/>
        </a:lt2>
        <a:accent1>
          <a:srgbClr val="3366CC"/>
        </a:accent1>
        <a:accent2>
          <a:srgbClr val="00B000"/>
        </a:accent2>
        <a:accent3>
          <a:srgbClr val="ADB8E2"/>
        </a:accent3>
        <a:accent4>
          <a:srgbClr val="DADA00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CC"/>
        </a:dk1>
        <a:lt1>
          <a:srgbClr val="FFFFFF"/>
        </a:lt1>
        <a:dk2>
          <a:srgbClr val="0000CC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FFFFFF"/>
        </a:accent3>
        <a:accent4>
          <a:srgbClr val="0000AE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303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Default Design</vt:lpstr>
      <vt:lpstr>IE2111 ISE Principles &amp; Practice II (2024) Project Timeless Investments: A comparative analysis of Watches and Gold ETFs Aloysius Marcello Widagdo    Benedict Chua      Muaz Omar     Rahul Mitra      Soham Goswami       Zhang Xianyang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dts 5703 Operations Research</dc:title>
  <dc:creator>NUS</dc:creator>
  <cp:lastModifiedBy>SF514-5030-2914217</cp:lastModifiedBy>
  <cp:revision>425</cp:revision>
  <dcterms:created xsi:type="dcterms:W3CDTF">2002-07-05T03:27:28Z</dcterms:created>
  <dcterms:modified xsi:type="dcterms:W3CDTF">2024-04-14T05:32:19Z</dcterms:modified>
</cp:coreProperties>
</file>