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2" r:id="rId10"/>
    <p:sldId id="263" r:id="rId11"/>
    <p:sldId id="269" r:id="rId12"/>
    <p:sldId id="270" r:id="rId13"/>
    <p:sldId id="271" r:id="rId14"/>
    <p:sldId id="272" r:id="rId15"/>
    <p:sldId id="268" r:id="rId16"/>
    <p:sldId id="265" r:id="rId17"/>
  </p:sldIdLst>
  <p:sldSz cx="18288000" cy="10287000"/>
  <p:notesSz cx="6858000" cy="9144000"/>
  <p:embeddedFontLst>
    <p:embeddedFont>
      <p:font typeface="Canva Sans" panose="020B0503030501040103" pitchFamily="34" charset="0"/>
      <p:regular r:id="rId18"/>
    </p:embeddedFont>
    <p:embeddedFont>
      <p:font typeface="Canva Sans Bold" panose="020B0803030501040103" pitchFamily="34" charset="0"/>
      <p:regular r:id="rId19"/>
      <p:bold r:id="rId20"/>
    </p:embeddedFont>
    <p:embeddedFont>
      <p:font typeface="Rasputin Light" pitchFamily="2" charset="0"/>
      <p:regular r:id="rId21"/>
    </p:embeddedFont>
    <p:embeddedFont>
      <p:font typeface="Rasputin Light Bold" pitchFamily="2" charset="0"/>
      <p:regular r:id="rId22"/>
      <p:bold r:id="rId23"/>
    </p:embeddedFont>
    <p:embeddedFont>
      <p:font typeface="TT Commons Pro" panose="020B0103030102020204" pitchFamily="34" charset="77"/>
      <p:regular r:id="rId24"/>
    </p:embeddedFont>
    <p:embeddedFont>
      <p:font typeface="TT Commons Pro Bold" panose="020B0103030102020204" pitchFamily="34" charset="77"/>
      <p:regular r:id="rId25"/>
      <p:bold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650" autoAdjust="0"/>
  </p:normalViewPr>
  <p:slideViewPr>
    <p:cSldViewPr>
      <p:cViewPr>
        <p:scale>
          <a:sx n="65" d="100"/>
          <a:sy n="65" d="100"/>
        </p:scale>
        <p:origin x="1160" y="-5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12.sv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slide" Target="slide3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67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142669" y="1152525"/>
            <a:ext cx="12002662" cy="5470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299"/>
              </a:lnSpc>
            </a:pPr>
            <a:r>
              <a:rPr lang="en-US" sz="12999">
                <a:solidFill>
                  <a:srgbClr val="FFFFFF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Photo Gallery Management System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188508" y="7003295"/>
            <a:ext cx="15910985" cy="208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Soham Joshi L013 Anuj Iyer L011</a:t>
            </a:r>
          </a:p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Gautami Ankam L001 Siya Jain L012 </a:t>
            </a:r>
          </a:p>
          <a:p>
            <a:pPr algn="ctr">
              <a:lnSpc>
                <a:spcPts val="5599"/>
              </a:lnSpc>
              <a:spcBef>
                <a:spcPct val="0"/>
              </a:spcBef>
            </a:pPr>
            <a:endParaRPr lang="en-US" sz="3999">
              <a:solidFill>
                <a:srgbClr val="FFFFFF"/>
              </a:solidFill>
              <a:latin typeface="TT Commons Pro"/>
              <a:ea typeface="TT Commons Pro"/>
              <a:cs typeface="TT Commons Pro"/>
              <a:sym typeface="TT Commons Pro"/>
            </a:endParaRPr>
          </a:p>
        </p:txBody>
      </p:sp>
      <p:sp>
        <p:nvSpPr>
          <p:cNvPr id="4" name="Freeform 4" descr="green blob"/>
          <p:cNvSpPr/>
          <p:nvPr/>
        </p:nvSpPr>
        <p:spPr>
          <a:xfrm>
            <a:off x="-2284790" y="-3746425"/>
            <a:ext cx="8857785" cy="8525618"/>
          </a:xfrm>
          <a:custGeom>
            <a:avLst/>
            <a:gdLst/>
            <a:ahLst/>
            <a:cxnLst/>
            <a:rect l="l" t="t" r="r" b="b"/>
            <a:pathLst>
              <a:path w="8857785" h="8525618">
                <a:moveTo>
                  <a:pt x="0" y="0"/>
                </a:moveTo>
                <a:lnTo>
                  <a:pt x="8857785" y="0"/>
                </a:lnTo>
                <a:lnTo>
                  <a:pt x="8857785" y="8525618"/>
                </a:lnTo>
                <a:lnTo>
                  <a:pt x="0" y="85256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 descr="green organic shape"/>
          <p:cNvSpPr/>
          <p:nvPr/>
        </p:nvSpPr>
        <p:spPr>
          <a:xfrm rot="6653687">
            <a:off x="10166505" y="4129872"/>
            <a:ext cx="9957653" cy="8663158"/>
          </a:xfrm>
          <a:custGeom>
            <a:avLst/>
            <a:gdLst/>
            <a:ahLst/>
            <a:cxnLst/>
            <a:rect l="l" t="t" r="r" b="b"/>
            <a:pathLst>
              <a:path w="9957653" h="8663158">
                <a:moveTo>
                  <a:pt x="0" y="0"/>
                </a:moveTo>
                <a:lnTo>
                  <a:pt x="9957652" y="0"/>
                </a:lnTo>
                <a:lnTo>
                  <a:pt x="9957652" y="8663157"/>
                </a:lnTo>
                <a:lnTo>
                  <a:pt x="0" y="86631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1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 descr="lined abstract shape"/>
          <p:cNvSpPr/>
          <p:nvPr/>
        </p:nvSpPr>
        <p:spPr>
          <a:xfrm rot="4726396">
            <a:off x="-2659134" y="-900023"/>
            <a:ext cx="5318268" cy="8429531"/>
          </a:xfrm>
          <a:custGeom>
            <a:avLst/>
            <a:gdLst/>
            <a:ahLst/>
            <a:cxnLst/>
            <a:rect l="l" t="t" r="r" b="b"/>
            <a:pathLst>
              <a:path w="5318268" h="8429531">
                <a:moveTo>
                  <a:pt x="0" y="0"/>
                </a:moveTo>
                <a:lnTo>
                  <a:pt x="5318268" y="0"/>
                </a:lnTo>
                <a:lnTo>
                  <a:pt x="5318268" y="8429531"/>
                </a:lnTo>
                <a:lnTo>
                  <a:pt x="0" y="842953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 descr="lined abstract shape"/>
          <p:cNvSpPr/>
          <p:nvPr/>
        </p:nvSpPr>
        <p:spPr>
          <a:xfrm rot="2788089">
            <a:off x="16062525" y="2478011"/>
            <a:ext cx="6565563" cy="10406512"/>
          </a:xfrm>
          <a:custGeom>
            <a:avLst/>
            <a:gdLst/>
            <a:ahLst/>
            <a:cxnLst/>
            <a:rect l="l" t="t" r="r" b="b"/>
            <a:pathLst>
              <a:path w="6565563" h="10406512">
                <a:moveTo>
                  <a:pt x="0" y="0"/>
                </a:moveTo>
                <a:lnTo>
                  <a:pt x="6565563" y="0"/>
                </a:lnTo>
                <a:lnTo>
                  <a:pt x="6565563" y="10406512"/>
                </a:lnTo>
                <a:lnTo>
                  <a:pt x="0" y="104065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CD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green organic shape"/>
          <p:cNvSpPr/>
          <p:nvPr/>
        </p:nvSpPr>
        <p:spPr>
          <a:xfrm rot="2068842">
            <a:off x="-4611311" y="-1362269"/>
            <a:ext cx="8901994" cy="10457555"/>
          </a:xfrm>
          <a:custGeom>
            <a:avLst/>
            <a:gdLst/>
            <a:ahLst/>
            <a:cxnLst/>
            <a:rect l="l" t="t" r="r" b="b"/>
            <a:pathLst>
              <a:path w="8901994" h="10457555">
                <a:moveTo>
                  <a:pt x="0" y="0"/>
                </a:moveTo>
                <a:lnTo>
                  <a:pt x="8901994" y="0"/>
                </a:lnTo>
                <a:lnTo>
                  <a:pt x="8901994" y="10457555"/>
                </a:lnTo>
                <a:lnTo>
                  <a:pt x="0" y="104575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 descr="lined abstract shape"/>
          <p:cNvSpPr/>
          <p:nvPr/>
        </p:nvSpPr>
        <p:spPr>
          <a:xfrm rot="6787978">
            <a:off x="13094258" y="-4595393"/>
            <a:ext cx="7755409" cy="12292435"/>
          </a:xfrm>
          <a:custGeom>
            <a:avLst/>
            <a:gdLst/>
            <a:ahLst/>
            <a:cxnLst/>
            <a:rect l="l" t="t" r="r" b="b"/>
            <a:pathLst>
              <a:path w="7755409" h="12292435">
                <a:moveTo>
                  <a:pt x="0" y="0"/>
                </a:moveTo>
                <a:lnTo>
                  <a:pt x="7755409" y="0"/>
                </a:lnTo>
                <a:lnTo>
                  <a:pt x="7755409" y="12292435"/>
                </a:lnTo>
                <a:lnTo>
                  <a:pt x="0" y="122924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480842" y="1104900"/>
            <a:ext cx="13807158" cy="1000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99"/>
              </a:lnSpc>
            </a:pPr>
            <a:r>
              <a:rPr lang="en-US" sz="6600" b="1" dirty="0">
                <a:solidFill>
                  <a:srgbClr val="1424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AVL Tree</a:t>
            </a:r>
            <a:endParaRPr lang="en-US" sz="6499" dirty="0">
              <a:solidFill>
                <a:srgbClr val="142414"/>
              </a:solidFill>
              <a:latin typeface="Rasputin Light"/>
              <a:ea typeface="Rasputin Light"/>
              <a:cs typeface="Rasputin Light"/>
              <a:sym typeface="Rasputin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50675A-C3C6-1391-BDF6-A6016499C5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-190500"/>
            <a:ext cx="7315306" cy="10477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CDB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148EF2-49CB-7D6C-9F11-45E2FA754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green organic shape">
            <a:extLst>
              <a:ext uri="{FF2B5EF4-FFF2-40B4-BE49-F238E27FC236}">
                <a16:creationId xmlns:a16="http://schemas.microsoft.com/office/drawing/2014/main" id="{8C151555-F491-ED0A-2DD8-D765395B73BD}"/>
              </a:ext>
            </a:extLst>
          </p:cNvPr>
          <p:cNvSpPr/>
          <p:nvPr/>
        </p:nvSpPr>
        <p:spPr>
          <a:xfrm rot="2068842">
            <a:off x="-4611311" y="-1362269"/>
            <a:ext cx="8901994" cy="10457555"/>
          </a:xfrm>
          <a:custGeom>
            <a:avLst/>
            <a:gdLst/>
            <a:ahLst/>
            <a:cxnLst/>
            <a:rect l="l" t="t" r="r" b="b"/>
            <a:pathLst>
              <a:path w="8901994" h="10457555">
                <a:moveTo>
                  <a:pt x="0" y="0"/>
                </a:moveTo>
                <a:lnTo>
                  <a:pt x="8901994" y="0"/>
                </a:lnTo>
                <a:lnTo>
                  <a:pt x="8901994" y="10457555"/>
                </a:lnTo>
                <a:lnTo>
                  <a:pt x="0" y="104575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 descr="lined abstract shape">
            <a:extLst>
              <a:ext uri="{FF2B5EF4-FFF2-40B4-BE49-F238E27FC236}">
                <a16:creationId xmlns:a16="http://schemas.microsoft.com/office/drawing/2014/main" id="{801B3553-CA52-19B8-57F8-35726E79C8C8}"/>
              </a:ext>
            </a:extLst>
          </p:cNvPr>
          <p:cNvSpPr/>
          <p:nvPr/>
        </p:nvSpPr>
        <p:spPr>
          <a:xfrm rot="6787978">
            <a:off x="13094258" y="-4595393"/>
            <a:ext cx="7755409" cy="12292435"/>
          </a:xfrm>
          <a:custGeom>
            <a:avLst/>
            <a:gdLst/>
            <a:ahLst/>
            <a:cxnLst/>
            <a:rect l="l" t="t" r="r" b="b"/>
            <a:pathLst>
              <a:path w="7755409" h="12292435">
                <a:moveTo>
                  <a:pt x="0" y="0"/>
                </a:moveTo>
                <a:lnTo>
                  <a:pt x="7755409" y="0"/>
                </a:lnTo>
                <a:lnTo>
                  <a:pt x="7755409" y="12292435"/>
                </a:lnTo>
                <a:lnTo>
                  <a:pt x="0" y="122924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E34B1853-D782-788C-76B0-8FCB5DAC2C39}"/>
              </a:ext>
            </a:extLst>
          </p:cNvPr>
          <p:cNvSpPr txBox="1"/>
          <p:nvPr/>
        </p:nvSpPr>
        <p:spPr>
          <a:xfrm>
            <a:off x="2240421" y="1050687"/>
            <a:ext cx="13807158" cy="1000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99"/>
              </a:lnSpc>
            </a:pPr>
            <a:r>
              <a:rPr lang="en-US" sz="6600" b="1" dirty="0" err="1">
                <a:solidFill>
                  <a:srgbClr val="142414"/>
                </a:solidFill>
                <a:latin typeface="Canva Sans Bold"/>
                <a:ea typeface="Rasputin Light"/>
                <a:cs typeface="Rasputin Light"/>
                <a:sym typeface="Canva Sans Bold"/>
              </a:rPr>
              <a:t>Trie</a:t>
            </a:r>
            <a:endParaRPr lang="en-US" sz="6499" dirty="0">
              <a:solidFill>
                <a:srgbClr val="142414"/>
              </a:solidFill>
              <a:latin typeface="Rasputin Light"/>
              <a:ea typeface="Rasputin Light"/>
              <a:cs typeface="Rasputin Light"/>
              <a:sym typeface="Rasputin Ligh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79163A-2A5B-E37A-18A5-D6430EEC94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3400" y="2558408"/>
            <a:ext cx="9981542" cy="725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969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CDB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4CD226-E14F-3070-6854-15BB967A4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green organic shape">
            <a:extLst>
              <a:ext uri="{FF2B5EF4-FFF2-40B4-BE49-F238E27FC236}">
                <a16:creationId xmlns:a16="http://schemas.microsoft.com/office/drawing/2014/main" id="{9840B956-092E-1637-1BD4-D3E2713F8594}"/>
              </a:ext>
            </a:extLst>
          </p:cNvPr>
          <p:cNvSpPr/>
          <p:nvPr/>
        </p:nvSpPr>
        <p:spPr>
          <a:xfrm rot="2068842">
            <a:off x="-4611311" y="-1362269"/>
            <a:ext cx="8901994" cy="10457555"/>
          </a:xfrm>
          <a:custGeom>
            <a:avLst/>
            <a:gdLst/>
            <a:ahLst/>
            <a:cxnLst/>
            <a:rect l="l" t="t" r="r" b="b"/>
            <a:pathLst>
              <a:path w="8901994" h="10457555">
                <a:moveTo>
                  <a:pt x="0" y="0"/>
                </a:moveTo>
                <a:lnTo>
                  <a:pt x="8901994" y="0"/>
                </a:lnTo>
                <a:lnTo>
                  <a:pt x="8901994" y="10457555"/>
                </a:lnTo>
                <a:lnTo>
                  <a:pt x="0" y="104575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 descr="lined abstract shape">
            <a:extLst>
              <a:ext uri="{FF2B5EF4-FFF2-40B4-BE49-F238E27FC236}">
                <a16:creationId xmlns:a16="http://schemas.microsoft.com/office/drawing/2014/main" id="{1CDDECBD-20D0-2A3C-CA83-2D3F5A9C5FF0}"/>
              </a:ext>
            </a:extLst>
          </p:cNvPr>
          <p:cNvSpPr/>
          <p:nvPr/>
        </p:nvSpPr>
        <p:spPr>
          <a:xfrm rot="6787978">
            <a:off x="13965749" y="-4791085"/>
            <a:ext cx="7755409" cy="12292435"/>
          </a:xfrm>
          <a:custGeom>
            <a:avLst/>
            <a:gdLst/>
            <a:ahLst/>
            <a:cxnLst/>
            <a:rect l="l" t="t" r="r" b="b"/>
            <a:pathLst>
              <a:path w="7755409" h="12292435">
                <a:moveTo>
                  <a:pt x="0" y="0"/>
                </a:moveTo>
                <a:lnTo>
                  <a:pt x="7755409" y="0"/>
                </a:lnTo>
                <a:lnTo>
                  <a:pt x="7755409" y="12292435"/>
                </a:lnTo>
                <a:lnTo>
                  <a:pt x="0" y="122924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A998D59A-6B9D-F3BE-4BD7-1916CB6271C3}"/>
              </a:ext>
            </a:extLst>
          </p:cNvPr>
          <p:cNvSpPr txBox="1"/>
          <p:nvPr/>
        </p:nvSpPr>
        <p:spPr>
          <a:xfrm>
            <a:off x="1587914" y="800100"/>
            <a:ext cx="13807158" cy="1955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99"/>
              </a:lnSpc>
            </a:pPr>
            <a:r>
              <a:rPr lang="en-US" sz="6600" b="1" dirty="0">
                <a:solidFill>
                  <a:srgbClr val="1424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Priority Queue (Max Heap)</a:t>
            </a:r>
          </a:p>
          <a:p>
            <a:pPr algn="ctr">
              <a:lnSpc>
                <a:spcPts val="7799"/>
              </a:lnSpc>
            </a:pPr>
            <a:endParaRPr lang="en-US" sz="6499" dirty="0">
              <a:solidFill>
                <a:srgbClr val="142414"/>
              </a:solidFill>
              <a:latin typeface="Rasputin Light"/>
              <a:ea typeface="Rasputin Light"/>
              <a:cs typeface="Rasputin Light"/>
              <a:sym typeface="Rasputin Ligh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9A1E48-7E9C-19FE-E965-59DE5EFE5A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7119" y="2082475"/>
            <a:ext cx="9248748" cy="788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006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CDB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6BF67A-8C78-7C1D-B125-06E922D1C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green organic shape">
            <a:extLst>
              <a:ext uri="{FF2B5EF4-FFF2-40B4-BE49-F238E27FC236}">
                <a16:creationId xmlns:a16="http://schemas.microsoft.com/office/drawing/2014/main" id="{A7A09C79-F808-CF37-9B9A-620EDD8DD1E9}"/>
              </a:ext>
            </a:extLst>
          </p:cNvPr>
          <p:cNvSpPr/>
          <p:nvPr/>
        </p:nvSpPr>
        <p:spPr>
          <a:xfrm rot="2068842">
            <a:off x="-4611311" y="-1362269"/>
            <a:ext cx="8901994" cy="10457555"/>
          </a:xfrm>
          <a:custGeom>
            <a:avLst/>
            <a:gdLst/>
            <a:ahLst/>
            <a:cxnLst/>
            <a:rect l="l" t="t" r="r" b="b"/>
            <a:pathLst>
              <a:path w="8901994" h="10457555">
                <a:moveTo>
                  <a:pt x="0" y="0"/>
                </a:moveTo>
                <a:lnTo>
                  <a:pt x="8901994" y="0"/>
                </a:lnTo>
                <a:lnTo>
                  <a:pt x="8901994" y="10457555"/>
                </a:lnTo>
                <a:lnTo>
                  <a:pt x="0" y="104575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 descr="lined abstract shape">
            <a:extLst>
              <a:ext uri="{FF2B5EF4-FFF2-40B4-BE49-F238E27FC236}">
                <a16:creationId xmlns:a16="http://schemas.microsoft.com/office/drawing/2014/main" id="{AE7354C8-D34C-E4E6-A3E8-B1645110C73C}"/>
              </a:ext>
            </a:extLst>
          </p:cNvPr>
          <p:cNvSpPr/>
          <p:nvPr/>
        </p:nvSpPr>
        <p:spPr>
          <a:xfrm rot="6787978">
            <a:off x="13965749" y="-4791085"/>
            <a:ext cx="7755409" cy="12292435"/>
          </a:xfrm>
          <a:custGeom>
            <a:avLst/>
            <a:gdLst/>
            <a:ahLst/>
            <a:cxnLst/>
            <a:rect l="l" t="t" r="r" b="b"/>
            <a:pathLst>
              <a:path w="7755409" h="12292435">
                <a:moveTo>
                  <a:pt x="0" y="0"/>
                </a:moveTo>
                <a:lnTo>
                  <a:pt x="7755409" y="0"/>
                </a:lnTo>
                <a:lnTo>
                  <a:pt x="7755409" y="12292435"/>
                </a:lnTo>
                <a:lnTo>
                  <a:pt x="0" y="122924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B87717E1-42B5-B6E5-4875-7D3084B01837}"/>
              </a:ext>
            </a:extLst>
          </p:cNvPr>
          <p:cNvSpPr txBox="1"/>
          <p:nvPr/>
        </p:nvSpPr>
        <p:spPr>
          <a:xfrm>
            <a:off x="1587914" y="800100"/>
            <a:ext cx="13807158" cy="564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56"/>
              </a:lnSpc>
            </a:pPr>
            <a:r>
              <a:rPr lang="en-US" sz="6600" b="1" dirty="0">
                <a:solidFill>
                  <a:srgbClr val="1424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Hash 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FDF741-4CAD-1ACE-5280-A3FFE0C3D3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6800" y="1638300"/>
            <a:ext cx="7315200" cy="844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049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CDB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852F6E-E7A6-641C-71E0-9D387CA7F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green organic shape">
            <a:extLst>
              <a:ext uri="{FF2B5EF4-FFF2-40B4-BE49-F238E27FC236}">
                <a16:creationId xmlns:a16="http://schemas.microsoft.com/office/drawing/2014/main" id="{B0FFA5EA-D183-6D80-74EB-E3CA0619219E}"/>
              </a:ext>
            </a:extLst>
          </p:cNvPr>
          <p:cNvSpPr/>
          <p:nvPr/>
        </p:nvSpPr>
        <p:spPr>
          <a:xfrm rot="2068842">
            <a:off x="-4611311" y="-1362269"/>
            <a:ext cx="8901994" cy="10457555"/>
          </a:xfrm>
          <a:custGeom>
            <a:avLst/>
            <a:gdLst/>
            <a:ahLst/>
            <a:cxnLst/>
            <a:rect l="l" t="t" r="r" b="b"/>
            <a:pathLst>
              <a:path w="8901994" h="10457555">
                <a:moveTo>
                  <a:pt x="0" y="0"/>
                </a:moveTo>
                <a:lnTo>
                  <a:pt x="8901994" y="0"/>
                </a:lnTo>
                <a:lnTo>
                  <a:pt x="8901994" y="10457555"/>
                </a:lnTo>
                <a:lnTo>
                  <a:pt x="0" y="104575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 descr="lined abstract shape">
            <a:extLst>
              <a:ext uri="{FF2B5EF4-FFF2-40B4-BE49-F238E27FC236}">
                <a16:creationId xmlns:a16="http://schemas.microsoft.com/office/drawing/2014/main" id="{0A724801-7CD7-F1C9-19F3-D0CDB5F2AC1E}"/>
              </a:ext>
            </a:extLst>
          </p:cNvPr>
          <p:cNvSpPr/>
          <p:nvPr/>
        </p:nvSpPr>
        <p:spPr>
          <a:xfrm rot="6787978">
            <a:off x="13965749" y="-4791085"/>
            <a:ext cx="7755409" cy="12292435"/>
          </a:xfrm>
          <a:custGeom>
            <a:avLst/>
            <a:gdLst/>
            <a:ahLst/>
            <a:cxnLst/>
            <a:rect l="l" t="t" r="r" b="b"/>
            <a:pathLst>
              <a:path w="7755409" h="12292435">
                <a:moveTo>
                  <a:pt x="0" y="0"/>
                </a:moveTo>
                <a:lnTo>
                  <a:pt x="7755409" y="0"/>
                </a:lnTo>
                <a:lnTo>
                  <a:pt x="7755409" y="12292435"/>
                </a:lnTo>
                <a:lnTo>
                  <a:pt x="0" y="122924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C284F3D6-EE82-C92F-D64B-1DFB45E08125}"/>
              </a:ext>
            </a:extLst>
          </p:cNvPr>
          <p:cNvSpPr txBox="1"/>
          <p:nvPr/>
        </p:nvSpPr>
        <p:spPr>
          <a:xfrm>
            <a:off x="1291981" y="758888"/>
            <a:ext cx="13807158" cy="564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56"/>
              </a:lnSpc>
            </a:pPr>
            <a:r>
              <a:rPr lang="en-US" sz="6600" b="1" dirty="0">
                <a:solidFill>
                  <a:srgbClr val="1424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Linked List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D42E31-3DF7-34E0-5B04-1630453C71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1323658"/>
            <a:ext cx="7247123" cy="908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70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CDB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A2C8C9-2AC3-D778-F59E-49C9FC44D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 descr="lined abstract shape">
            <a:extLst>
              <a:ext uri="{FF2B5EF4-FFF2-40B4-BE49-F238E27FC236}">
                <a16:creationId xmlns:a16="http://schemas.microsoft.com/office/drawing/2014/main" id="{7BFB9957-3F63-F777-23C6-24BCE0884772}"/>
              </a:ext>
            </a:extLst>
          </p:cNvPr>
          <p:cNvSpPr/>
          <p:nvPr/>
        </p:nvSpPr>
        <p:spPr>
          <a:xfrm rot="6787978">
            <a:off x="13094258" y="-4595393"/>
            <a:ext cx="7755409" cy="12292435"/>
          </a:xfrm>
          <a:custGeom>
            <a:avLst/>
            <a:gdLst/>
            <a:ahLst/>
            <a:cxnLst/>
            <a:rect l="l" t="t" r="r" b="b"/>
            <a:pathLst>
              <a:path w="7755409" h="12292435">
                <a:moveTo>
                  <a:pt x="0" y="0"/>
                </a:moveTo>
                <a:lnTo>
                  <a:pt x="7755409" y="0"/>
                </a:lnTo>
                <a:lnTo>
                  <a:pt x="7755409" y="12292435"/>
                </a:lnTo>
                <a:lnTo>
                  <a:pt x="0" y="12292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F3E4D452-8E74-169B-4AEC-0773E59030B3}"/>
              </a:ext>
            </a:extLst>
          </p:cNvPr>
          <p:cNvSpPr txBox="1"/>
          <p:nvPr/>
        </p:nvSpPr>
        <p:spPr>
          <a:xfrm>
            <a:off x="2240421" y="1028700"/>
            <a:ext cx="13807158" cy="9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99"/>
              </a:lnSpc>
            </a:pPr>
            <a:r>
              <a:rPr lang="en-US" sz="6499">
                <a:solidFill>
                  <a:srgbClr val="142414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651902-76E6-A6FD-3D9C-C38558899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420" y="2009775"/>
            <a:ext cx="5430379" cy="35636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42762F-81CF-4A95-554A-54FDEE40DE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924" y="5805606"/>
            <a:ext cx="5430378" cy="44485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91D146-84A3-4E84-0C1E-B456365F3D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2518" y="2009775"/>
            <a:ext cx="7772400" cy="16530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4E7ACE-5E4B-4B58-7A88-8524B1381B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2456" y="3791617"/>
            <a:ext cx="7762461" cy="13354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D04A6A-2B7D-A305-910C-864AE393ED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12455" y="5255933"/>
            <a:ext cx="7772399" cy="24516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19CA84-3383-D842-3805-AEBA4F781AD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671457" y="2009774"/>
            <a:ext cx="4570050" cy="2905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E7CE1E-56CF-263A-86EA-EBF06FB7C00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12454" y="7728872"/>
            <a:ext cx="7762460" cy="23418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490CCD-F001-9F1C-FDDC-C894843317D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676305" y="5016642"/>
            <a:ext cx="4564455" cy="21152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F77325-5AD2-DEF4-0BD2-956DBCE824A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696976" y="7244902"/>
            <a:ext cx="4543784" cy="22785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A8630C3-A0FB-2585-6276-52E95262AED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696974" y="9636443"/>
            <a:ext cx="4543785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541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67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30505" y="3395313"/>
            <a:ext cx="12002662" cy="3247993"/>
            <a:chOff x="0" y="0"/>
            <a:chExt cx="16003549" cy="4330658"/>
          </a:xfrm>
        </p:grpSpPr>
        <p:sp>
          <p:nvSpPr>
            <p:cNvPr id="3" name="TextBox 3"/>
            <p:cNvSpPr txBox="1"/>
            <p:nvPr/>
          </p:nvSpPr>
          <p:spPr>
            <a:xfrm>
              <a:off x="1717595" y="3321008"/>
              <a:ext cx="12867463" cy="10096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300"/>
                </a:lnSpc>
              </a:pPr>
              <a:endParaRPr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14300"/>
              <a:ext cx="16003549" cy="25188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300"/>
                </a:lnSpc>
              </a:pPr>
              <a:r>
                <a:rPr lang="en-US" sz="13000">
                  <a:solidFill>
                    <a:srgbClr val="FFFFFF"/>
                  </a:solidFill>
                  <a:latin typeface="Rasputin Light"/>
                  <a:ea typeface="Rasputin Light"/>
                  <a:cs typeface="Rasputin Light"/>
                  <a:sym typeface="Rasputin Light"/>
                </a:rPr>
                <a:t>Thank you!</a:t>
              </a:r>
            </a:p>
          </p:txBody>
        </p:sp>
      </p:grpSp>
      <p:sp>
        <p:nvSpPr>
          <p:cNvPr id="5" name="Freeform 5" descr="green organic blob"/>
          <p:cNvSpPr/>
          <p:nvPr/>
        </p:nvSpPr>
        <p:spPr>
          <a:xfrm>
            <a:off x="-2284790" y="-3746425"/>
            <a:ext cx="8857785" cy="8525618"/>
          </a:xfrm>
          <a:custGeom>
            <a:avLst/>
            <a:gdLst/>
            <a:ahLst/>
            <a:cxnLst/>
            <a:rect l="l" t="t" r="r" b="b"/>
            <a:pathLst>
              <a:path w="8857785" h="8525618">
                <a:moveTo>
                  <a:pt x="0" y="0"/>
                </a:moveTo>
                <a:lnTo>
                  <a:pt x="8857785" y="0"/>
                </a:lnTo>
                <a:lnTo>
                  <a:pt x="8857785" y="8525618"/>
                </a:lnTo>
                <a:lnTo>
                  <a:pt x="0" y="85256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 descr="green organic blob"/>
          <p:cNvSpPr/>
          <p:nvPr/>
        </p:nvSpPr>
        <p:spPr>
          <a:xfrm rot="6653687">
            <a:off x="10166505" y="4129872"/>
            <a:ext cx="9957653" cy="8663158"/>
          </a:xfrm>
          <a:custGeom>
            <a:avLst/>
            <a:gdLst/>
            <a:ahLst/>
            <a:cxnLst/>
            <a:rect l="l" t="t" r="r" b="b"/>
            <a:pathLst>
              <a:path w="9957653" h="8663158">
                <a:moveTo>
                  <a:pt x="0" y="0"/>
                </a:moveTo>
                <a:lnTo>
                  <a:pt x="9957652" y="0"/>
                </a:lnTo>
                <a:lnTo>
                  <a:pt x="9957652" y="8663157"/>
                </a:lnTo>
                <a:lnTo>
                  <a:pt x="0" y="86631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1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 descr="lined abstract shape"/>
          <p:cNvSpPr/>
          <p:nvPr/>
        </p:nvSpPr>
        <p:spPr>
          <a:xfrm rot="4726396">
            <a:off x="1565829" y="-4045273"/>
            <a:ext cx="5318268" cy="8429531"/>
          </a:xfrm>
          <a:custGeom>
            <a:avLst/>
            <a:gdLst/>
            <a:ahLst/>
            <a:cxnLst/>
            <a:rect l="l" t="t" r="r" b="b"/>
            <a:pathLst>
              <a:path w="5318268" h="8429531">
                <a:moveTo>
                  <a:pt x="0" y="0"/>
                </a:moveTo>
                <a:lnTo>
                  <a:pt x="5318268" y="0"/>
                </a:lnTo>
                <a:lnTo>
                  <a:pt x="5318268" y="8429531"/>
                </a:lnTo>
                <a:lnTo>
                  <a:pt x="0" y="842953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 descr="lined abstract shape"/>
          <p:cNvSpPr/>
          <p:nvPr/>
        </p:nvSpPr>
        <p:spPr>
          <a:xfrm rot="5045464">
            <a:off x="10463264" y="6473304"/>
            <a:ext cx="5489002" cy="8700148"/>
          </a:xfrm>
          <a:custGeom>
            <a:avLst/>
            <a:gdLst/>
            <a:ahLst/>
            <a:cxnLst/>
            <a:rect l="l" t="t" r="r" b="b"/>
            <a:pathLst>
              <a:path w="5489002" h="8700148">
                <a:moveTo>
                  <a:pt x="0" y="0"/>
                </a:moveTo>
                <a:lnTo>
                  <a:pt x="5489003" y="0"/>
                </a:lnTo>
                <a:lnTo>
                  <a:pt x="5489003" y="8700148"/>
                </a:lnTo>
                <a:lnTo>
                  <a:pt x="0" y="87001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CD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dark green organic shape"/>
          <p:cNvSpPr/>
          <p:nvPr/>
        </p:nvSpPr>
        <p:spPr>
          <a:xfrm>
            <a:off x="-3891298" y="-1838102"/>
            <a:ext cx="13958156" cy="13434725"/>
          </a:xfrm>
          <a:custGeom>
            <a:avLst/>
            <a:gdLst/>
            <a:ahLst/>
            <a:cxnLst/>
            <a:rect l="l" t="t" r="r" b="b"/>
            <a:pathLst>
              <a:path w="13958156" h="13434725">
                <a:moveTo>
                  <a:pt x="0" y="0"/>
                </a:moveTo>
                <a:lnTo>
                  <a:pt x="13958156" y="0"/>
                </a:lnTo>
                <a:lnTo>
                  <a:pt x="13958156" y="13434725"/>
                </a:lnTo>
                <a:lnTo>
                  <a:pt x="0" y="134347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 descr="lined abstract shape"/>
          <p:cNvSpPr/>
          <p:nvPr/>
        </p:nvSpPr>
        <p:spPr>
          <a:xfrm rot="-7005215">
            <a:off x="7503112" y="4261213"/>
            <a:ext cx="8946815" cy="14180830"/>
          </a:xfrm>
          <a:custGeom>
            <a:avLst/>
            <a:gdLst/>
            <a:ahLst/>
            <a:cxnLst/>
            <a:rect l="l" t="t" r="r" b="b"/>
            <a:pathLst>
              <a:path w="8946815" h="14180830">
                <a:moveTo>
                  <a:pt x="0" y="0"/>
                </a:moveTo>
                <a:lnTo>
                  <a:pt x="8946814" y="0"/>
                </a:lnTo>
                <a:lnTo>
                  <a:pt x="8946814" y="14180830"/>
                </a:lnTo>
                <a:lnTo>
                  <a:pt x="0" y="141808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4395843"/>
            <a:ext cx="6910589" cy="14762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519"/>
              </a:lnSpc>
            </a:pPr>
            <a:r>
              <a:rPr lang="en-US" sz="9600">
                <a:solidFill>
                  <a:srgbClr val="FFFFFF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Agenda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0066858" y="2139210"/>
            <a:ext cx="9120499" cy="5699247"/>
            <a:chOff x="0" y="0"/>
            <a:chExt cx="12160665" cy="7598996"/>
          </a:xfrm>
        </p:grpSpPr>
        <p:sp>
          <p:nvSpPr>
            <p:cNvPr id="6" name="TextBox 6"/>
            <p:cNvSpPr txBox="1"/>
            <p:nvPr/>
          </p:nvSpPr>
          <p:spPr>
            <a:xfrm>
              <a:off x="0" y="2112179"/>
              <a:ext cx="10954851" cy="7915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257"/>
                </a:lnSpc>
              </a:pPr>
              <a:r>
                <a:rPr lang="en-US" sz="3504" u="none">
                  <a:solidFill>
                    <a:srgbClr val="142414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Topic 1</a:t>
              </a:r>
              <a:r>
                <a:rPr lang="en-US" sz="3504">
                  <a:solidFill>
                    <a:srgbClr val="142414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: Introduction &amp; Problem Statement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28679" y="5247221"/>
              <a:ext cx="10954851" cy="7915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257"/>
                </a:lnSpc>
              </a:pPr>
              <a:r>
                <a:rPr lang="en-US" sz="3504" u="none">
                  <a:solidFill>
                    <a:srgbClr val="142414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Topic 3</a:t>
              </a:r>
              <a:r>
                <a:rPr lang="en-US" sz="3504">
                  <a:solidFill>
                    <a:srgbClr val="142414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: Algorithms used 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3672386"/>
              <a:ext cx="10954851" cy="8061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257"/>
                </a:lnSpc>
              </a:pPr>
              <a:r>
                <a:rPr lang="en-US" sz="3504">
                  <a:solidFill>
                    <a:srgbClr val="142414"/>
                  </a:solidFill>
                  <a:latin typeface="TT Commons Pro"/>
                  <a:ea typeface="TT Commons Pro"/>
                  <a:cs typeface="TT Commons Pro"/>
                  <a:sym typeface="TT Commons Pro"/>
                  <a:hlinkClick r:id="rId6" action="ppaction://hlinksldjump"/>
                </a:rPr>
                <a:t>Topic 2</a:t>
              </a:r>
              <a:r>
                <a:rPr lang="en-US" sz="3504">
                  <a:solidFill>
                    <a:srgbClr val="142414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: Data Structures used 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28679" y="6807428"/>
              <a:ext cx="10954851" cy="7915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257"/>
                </a:lnSpc>
              </a:pPr>
              <a:r>
                <a:rPr lang="en-US" sz="3504" u="none">
                  <a:solidFill>
                    <a:srgbClr val="142414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Topic 4</a:t>
              </a:r>
              <a:r>
                <a:rPr lang="en-US" sz="3504">
                  <a:solidFill>
                    <a:srgbClr val="142414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: Code and Outputs 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04775"/>
              <a:ext cx="12160665" cy="12494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886"/>
                </a:lnSpc>
              </a:pPr>
              <a:r>
                <a:rPr lang="en-US" sz="5633">
                  <a:solidFill>
                    <a:srgbClr val="142414"/>
                  </a:solidFill>
                  <a:latin typeface="Rasputin Light"/>
                  <a:ea typeface="Rasputin Light"/>
                  <a:cs typeface="Rasputin Light"/>
                  <a:sym typeface="Rasputin Light"/>
                </a:rPr>
                <a:t>Topics Covered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CD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01288" y="1968295"/>
            <a:ext cx="12885424" cy="1476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519"/>
              </a:lnSpc>
            </a:pPr>
            <a:r>
              <a:rPr lang="en-US" sz="9600">
                <a:solidFill>
                  <a:srgbClr val="142414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Problem Statment :</a:t>
            </a:r>
          </a:p>
        </p:txBody>
      </p:sp>
      <p:sp>
        <p:nvSpPr>
          <p:cNvPr id="3" name="Freeform 3" descr="green abstract blob"/>
          <p:cNvSpPr/>
          <p:nvPr/>
        </p:nvSpPr>
        <p:spPr>
          <a:xfrm rot="-1016209">
            <a:off x="-890667" y="4921459"/>
            <a:ext cx="8901994" cy="10457555"/>
          </a:xfrm>
          <a:custGeom>
            <a:avLst/>
            <a:gdLst/>
            <a:ahLst/>
            <a:cxnLst/>
            <a:rect l="l" t="t" r="r" b="b"/>
            <a:pathLst>
              <a:path w="8901994" h="10457555">
                <a:moveTo>
                  <a:pt x="0" y="0"/>
                </a:moveTo>
                <a:lnTo>
                  <a:pt x="8901993" y="0"/>
                </a:lnTo>
                <a:lnTo>
                  <a:pt x="8901993" y="10457555"/>
                </a:lnTo>
                <a:lnTo>
                  <a:pt x="0" y="104575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 descr="green organic shape"/>
          <p:cNvSpPr/>
          <p:nvPr/>
        </p:nvSpPr>
        <p:spPr>
          <a:xfrm rot="8862409">
            <a:off x="11443547" y="-3756415"/>
            <a:ext cx="8901994" cy="10457555"/>
          </a:xfrm>
          <a:custGeom>
            <a:avLst/>
            <a:gdLst/>
            <a:ahLst/>
            <a:cxnLst/>
            <a:rect l="l" t="t" r="r" b="b"/>
            <a:pathLst>
              <a:path w="8901994" h="10457555">
                <a:moveTo>
                  <a:pt x="0" y="0"/>
                </a:moveTo>
                <a:lnTo>
                  <a:pt x="8901994" y="0"/>
                </a:lnTo>
                <a:lnTo>
                  <a:pt x="8901994" y="10457555"/>
                </a:lnTo>
                <a:lnTo>
                  <a:pt x="0" y="104575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 descr="lined abstract shape"/>
          <p:cNvSpPr/>
          <p:nvPr/>
        </p:nvSpPr>
        <p:spPr>
          <a:xfrm rot="6787978">
            <a:off x="10415856" y="-4885058"/>
            <a:ext cx="7755409" cy="12292435"/>
          </a:xfrm>
          <a:custGeom>
            <a:avLst/>
            <a:gdLst/>
            <a:ahLst/>
            <a:cxnLst/>
            <a:rect l="l" t="t" r="r" b="b"/>
            <a:pathLst>
              <a:path w="7755409" h="12292435">
                <a:moveTo>
                  <a:pt x="0" y="0"/>
                </a:moveTo>
                <a:lnTo>
                  <a:pt x="7755409" y="0"/>
                </a:lnTo>
                <a:lnTo>
                  <a:pt x="7755409" y="12292436"/>
                </a:lnTo>
                <a:lnTo>
                  <a:pt x="0" y="122924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062498" y="4233424"/>
            <a:ext cx="14558012" cy="1997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77"/>
              </a:lnSpc>
            </a:pPr>
            <a:r>
              <a:rPr lang="en-US" sz="3841">
                <a:solidFill>
                  <a:srgbClr val="142414"/>
                </a:solidFill>
                <a:latin typeface="Canva Sans"/>
                <a:ea typeface="Canva Sans"/>
                <a:cs typeface="Canva Sans"/>
                <a:sym typeface="Canva Sans"/>
              </a:rPr>
              <a:t>To create an efficient and menu-based Photo Gallery System that incorporates various data structures and algorithms in order to improve and optimize efficiency.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CD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261154" y="1009650"/>
            <a:ext cx="11765691" cy="1476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519"/>
              </a:lnSpc>
            </a:pPr>
            <a:r>
              <a:rPr lang="en-US" sz="9600" b="1">
                <a:solidFill>
                  <a:srgbClr val="142414"/>
                </a:solidFill>
                <a:latin typeface="Rasputin Light Bold"/>
                <a:ea typeface="Rasputin Light Bold"/>
                <a:cs typeface="Rasputin Light Bold"/>
                <a:sym typeface="Rasputin Light Bold"/>
              </a:rPr>
              <a:t>Architecture</a:t>
            </a:r>
          </a:p>
        </p:txBody>
      </p:sp>
      <p:sp>
        <p:nvSpPr>
          <p:cNvPr id="3" name="Freeform 3" descr="green organic shape"/>
          <p:cNvSpPr/>
          <p:nvPr/>
        </p:nvSpPr>
        <p:spPr>
          <a:xfrm rot="-4421762">
            <a:off x="10097818" y="3686697"/>
            <a:ext cx="8901994" cy="10457555"/>
          </a:xfrm>
          <a:custGeom>
            <a:avLst/>
            <a:gdLst/>
            <a:ahLst/>
            <a:cxnLst/>
            <a:rect l="l" t="t" r="r" b="b"/>
            <a:pathLst>
              <a:path w="8901994" h="10457555">
                <a:moveTo>
                  <a:pt x="0" y="0"/>
                </a:moveTo>
                <a:lnTo>
                  <a:pt x="8901994" y="0"/>
                </a:lnTo>
                <a:lnTo>
                  <a:pt x="8901994" y="10457555"/>
                </a:lnTo>
                <a:lnTo>
                  <a:pt x="0" y="104575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 descr="green organic shape"/>
          <p:cNvSpPr/>
          <p:nvPr/>
        </p:nvSpPr>
        <p:spPr>
          <a:xfrm rot="-4421762">
            <a:off x="-2883517" y="-2428967"/>
            <a:ext cx="8901994" cy="10457555"/>
          </a:xfrm>
          <a:custGeom>
            <a:avLst/>
            <a:gdLst/>
            <a:ahLst/>
            <a:cxnLst/>
            <a:rect l="l" t="t" r="r" b="b"/>
            <a:pathLst>
              <a:path w="8901994" h="10457555">
                <a:moveTo>
                  <a:pt x="0" y="0"/>
                </a:moveTo>
                <a:lnTo>
                  <a:pt x="8901994" y="0"/>
                </a:lnTo>
                <a:lnTo>
                  <a:pt x="8901994" y="10457554"/>
                </a:lnTo>
                <a:lnTo>
                  <a:pt x="0" y="104575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028700" y="2799810"/>
            <a:ext cx="16608476" cy="7123363"/>
            <a:chOff x="0" y="0"/>
            <a:chExt cx="4374249" cy="187611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374249" cy="1876112"/>
            </a:xfrm>
            <a:custGeom>
              <a:avLst/>
              <a:gdLst/>
              <a:ahLst/>
              <a:cxnLst/>
              <a:rect l="l" t="t" r="r" b="b"/>
              <a:pathLst>
                <a:path w="4374249" h="1876112">
                  <a:moveTo>
                    <a:pt x="23773" y="0"/>
                  </a:moveTo>
                  <a:lnTo>
                    <a:pt x="4350476" y="0"/>
                  </a:lnTo>
                  <a:cubicBezTo>
                    <a:pt x="4356781" y="0"/>
                    <a:pt x="4362827" y="2505"/>
                    <a:pt x="4367286" y="6963"/>
                  </a:cubicBezTo>
                  <a:cubicBezTo>
                    <a:pt x="4371744" y="11421"/>
                    <a:pt x="4374249" y="17468"/>
                    <a:pt x="4374249" y="23773"/>
                  </a:cubicBezTo>
                  <a:lnTo>
                    <a:pt x="4374249" y="1852339"/>
                  </a:lnTo>
                  <a:cubicBezTo>
                    <a:pt x="4374249" y="1865468"/>
                    <a:pt x="4363605" y="1876112"/>
                    <a:pt x="4350476" y="1876112"/>
                  </a:cubicBezTo>
                  <a:lnTo>
                    <a:pt x="23773" y="1876112"/>
                  </a:lnTo>
                  <a:cubicBezTo>
                    <a:pt x="17468" y="1876112"/>
                    <a:pt x="11421" y="1873608"/>
                    <a:pt x="6963" y="1869149"/>
                  </a:cubicBezTo>
                  <a:cubicBezTo>
                    <a:pt x="2505" y="1864691"/>
                    <a:pt x="0" y="1858644"/>
                    <a:pt x="0" y="1852339"/>
                  </a:cubicBezTo>
                  <a:lnTo>
                    <a:pt x="0" y="23773"/>
                  </a:lnTo>
                  <a:cubicBezTo>
                    <a:pt x="0" y="17468"/>
                    <a:pt x="2505" y="11421"/>
                    <a:pt x="6963" y="6963"/>
                  </a:cubicBezTo>
                  <a:cubicBezTo>
                    <a:pt x="11421" y="2505"/>
                    <a:pt x="17468" y="0"/>
                    <a:pt x="23773" y="0"/>
                  </a:cubicBezTo>
                  <a:close/>
                </a:path>
              </a:pathLst>
            </a:custGeom>
            <a:solidFill>
              <a:srgbClr val="FFFFFF">
                <a:alpha val="31765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66675"/>
              <a:ext cx="4374249" cy="19427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5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567480" y="3900260"/>
            <a:ext cx="15691820" cy="48557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33"/>
              </a:lnSpc>
            </a:pPr>
            <a:r>
              <a:rPr lang="en-US" sz="3452">
                <a:solidFill>
                  <a:srgbClr val="142414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The Photo Gallery System is designed with a </a:t>
            </a:r>
            <a:r>
              <a:rPr lang="en-US" sz="3452" b="1">
                <a:solidFill>
                  <a:srgbClr val="142414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multi-data structure system in mind</a:t>
            </a:r>
            <a:r>
              <a:rPr lang="en-US" sz="3452">
                <a:solidFill>
                  <a:srgbClr val="142414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, using </a:t>
            </a:r>
            <a:r>
              <a:rPr lang="en-US" sz="3452" b="1">
                <a:solidFill>
                  <a:srgbClr val="142414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C++ for core system efficiency</a:t>
            </a:r>
            <a:r>
              <a:rPr lang="en-US" sz="3452">
                <a:solidFill>
                  <a:srgbClr val="142414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. The system includes:</a:t>
            </a:r>
          </a:p>
          <a:p>
            <a:pPr marL="745336" lvl="1" indent="-372668" algn="l">
              <a:lnSpc>
                <a:spcPts val="4833"/>
              </a:lnSpc>
              <a:buFont typeface="Arial"/>
              <a:buChar char="•"/>
            </a:pPr>
            <a:r>
              <a:rPr lang="en-US" sz="3452" b="1">
                <a:solidFill>
                  <a:srgbClr val="142414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Core System (C++): </a:t>
            </a:r>
            <a:r>
              <a:rPr lang="en-US" sz="3452">
                <a:solidFill>
                  <a:srgbClr val="142414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Manages photo storage, metadata indexing, sorting, and recent photo tracking using optimized data structures like vectors, hash maps, and priority queues.</a:t>
            </a:r>
          </a:p>
          <a:p>
            <a:pPr marL="745336" lvl="1" indent="-372668" algn="l">
              <a:lnSpc>
                <a:spcPts val="4833"/>
              </a:lnSpc>
              <a:buFont typeface="Arial"/>
              <a:buChar char="•"/>
            </a:pPr>
            <a:r>
              <a:rPr lang="en-US" sz="3452" b="1">
                <a:solidFill>
                  <a:srgbClr val="142414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Database (SQLite): </a:t>
            </a:r>
            <a:r>
              <a:rPr lang="en-US" sz="3452">
                <a:solidFill>
                  <a:srgbClr val="142414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Used for storage of photos and tag information. Can be updated and retrieved easily.</a:t>
            </a:r>
          </a:p>
          <a:p>
            <a:pPr algn="l">
              <a:lnSpc>
                <a:spcPts val="4833"/>
              </a:lnSpc>
            </a:pPr>
            <a:endParaRPr lang="en-US" sz="3452">
              <a:solidFill>
                <a:srgbClr val="142414"/>
              </a:solidFill>
              <a:latin typeface="TT Commons Pro"/>
              <a:ea typeface="TT Commons Pro"/>
              <a:cs typeface="TT Commons Pro"/>
              <a:sym typeface="TT Commo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67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17547" y="633257"/>
            <a:ext cx="16141753" cy="9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99"/>
              </a:lnSpc>
            </a:pPr>
            <a:r>
              <a:rPr lang="en-US" sz="6499">
                <a:solidFill>
                  <a:srgbClr val="FFFFFF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Algorithms Used</a:t>
            </a:r>
          </a:p>
        </p:txBody>
      </p:sp>
      <p:sp>
        <p:nvSpPr>
          <p:cNvPr id="3" name="Freeform 3" descr="green organic blob"/>
          <p:cNvSpPr/>
          <p:nvPr/>
        </p:nvSpPr>
        <p:spPr>
          <a:xfrm>
            <a:off x="-3849591" y="5642381"/>
            <a:ext cx="8857785" cy="8525618"/>
          </a:xfrm>
          <a:custGeom>
            <a:avLst/>
            <a:gdLst/>
            <a:ahLst/>
            <a:cxnLst/>
            <a:rect l="l" t="t" r="r" b="b"/>
            <a:pathLst>
              <a:path w="8857785" h="8525618">
                <a:moveTo>
                  <a:pt x="0" y="0"/>
                </a:moveTo>
                <a:lnTo>
                  <a:pt x="8857785" y="0"/>
                </a:lnTo>
                <a:lnTo>
                  <a:pt x="8857785" y="8525618"/>
                </a:lnTo>
                <a:lnTo>
                  <a:pt x="0" y="85256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 descr="lined abstract shape"/>
          <p:cNvSpPr/>
          <p:nvPr/>
        </p:nvSpPr>
        <p:spPr>
          <a:xfrm rot="8743839">
            <a:off x="-2596254" y="4920069"/>
            <a:ext cx="5915271" cy="9375789"/>
          </a:xfrm>
          <a:custGeom>
            <a:avLst/>
            <a:gdLst/>
            <a:ahLst/>
            <a:cxnLst/>
            <a:rect l="l" t="t" r="r" b="b"/>
            <a:pathLst>
              <a:path w="5915271" h="9375789">
                <a:moveTo>
                  <a:pt x="0" y="0"/>
                </a:moveTo>
                <a:lnTo>
                  <a:pt x="5915271" y="0"/>
                </a:lnTo>
                <a:lnTo>
                  <a:pt x="5915271" y="9375789"/>
                </a:lnTo>
                <a:lnTo>
                  <a:pt x="0" y="93757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00737" y="2245776"/>
            <a:ext cx="5927648" cy="8488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57"/>
              </a:lnSpc>
            </a:pPr>
            <a:r>
              <a:rPr lang="en-US" sz="2541" b="1">
                <a:solidFill>
                  <a:srgbClr val="1424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QuickSort Algorithm:</a:t>
            </a:r>
          </a:p>
          <a:p>
            <a:pPr marL="548681" lvl="1" indent="-274341" algn="l">
              <a:lnSpc>
                <a:spcPts val="3557"/>
              </a:lnSpc>
              <a:buFont typeface="Arial"/>
              <a:buChar char="•"/>
            </a:pPr>
            <a:r>
              <a:rPr lang="en-US" sz="2541" b="1">
                <a:solidFill>
                  <a:srgbClr val="1424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Purpose:</a:t>
            </a:r>
            <a:r>
              <a:rPr lang="en-US" sz="2541">
                <a:solidFill>
                  <a:srgbClr val="142414"/>
                </a:solidFill>
                <a:latin typeface="Canva Sans"/>
                <a:ea typeface="Canva Sans"/>
                <a:cs typeface="Canva Sans"/>
                <a:sym typeface="Canva Sans"/>
              </a:rPr>
              <a:t> To sort arrays of photos by different criteria (date, size, view count).</a:t>
            </a:r>
          </a:p>
          <a:p>
            <a:pPr marL="548681" lvl="1" indent="-274341" algn="l">
              <a:lnSpc>
                <a:spcPts val="3557"/>
              </a:lnSpc>
              <a:buFont typeface="Arial"/>
              <a:buChar char="•"/>
            </a:pPr>
            <a:r>
              <a:rPr lang="en-US" sz="2541" b="1">
                <a:solidFill>
                  <a:srgbClr val="1424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Steps:</a:t>
            </a:r>
          </a:p>
          <a:p>
            <a:pPr marL="1097362" lvl="2" indent="-365787" algn="l">
              <a:lnSpc>
                <a:spcPts val="3557"/>
              </a:lnSpc>
              <a:buFont typeface="Arial"/>
              <a:buChar char="⚬"/>
            </a:pPr>
            <a:r>
              <a:rPr lang="en-US" sz="2541">
                <a:solidFill>
                  <a:srgbClr val="142414"/>
                </a:solidFill>
                <a:latin typeface="Canva Sans"/>
                <a:ea typeface="Canva Sans"/>
                <a:cs typeface="Canva Sans"/>
                <a:sym typeface="Canva Sans"/>
              </a:rPr>
              <a:t>Choose a pivot element from the array.</a:t>
            </a:r>
          </a:p>
          <a:p>
            <a:pPr marL="1097362" lvl="2" indent="-365787" algn="l">
              <a:lnSpc>
                <a:spcPts val="3557"/>
              </a:lnSpc>
              <a:buFont typeface="Arial"/>
              <a:buChar char="⚬"/>
            </a:pPr>
            <a:r>
              <a:rPr lang="en-US" sz="2541">
                <a:solidFill>
                  <a:srgbClr val="142414"/>
                </a:solidFill>
                <a:latin typeface="Canva Sans"/>
                <a:ea typeface="Canva Sans"/>
                <a:cs typeface="Canva Sans"/>
                <a:sym typeface="Canva Sans"/>
              </a:rPr>
              <a:t>Partition the array such that elements less than the pivot are on the left, and elements greater than the pivot are on the right.</a:t>
            </a:r>
          </a:p>
          <a:p>
            <a:pPr marL="1097362" lvl="2" indent="-365787" algn="l">
              <a:lnSpc>
                <a:spcPts val="3557"/>
              </a:lnSpc>
              <a:buFont typeface="Arial"/>
              <a:buChar char="⚬"/>
            </a:pPr>
            <a:r>
              <a:rPr lang="en-US" sz="2541">
                <a:solidFill>
                  <a:srgbClr val="142414"/>
                </a:solidFill>
                <a:latin typeface="Canva Sans"/>
                <a:ea typeface="Canva Sans"/>
                <a:cs typeface="Canva Sans"/>
                <a:sym typeface="Canva Sans"/>
              </a:rPr>
              <a:t>Recursively apply the above steps to the sub-arrays formed by partitioning.</a:t>
            </a:r>
          </a:p>
          <a:p>
            <a:pPr marL="548681" lvl="1" indent="-274341" algn="l">
              <a:lnSpc>
                <a:spcPts val="3557"/>
              </a:lnSpc>
              <a:buFont typeface="Arial"/>
              <a:buChar char="•"/>
            </a:pPr>
            <a:r>
              <a:rPr lang="en-US" sz="2541" b="1">
                <a:solidFill>
                  <a:srgbClr val="1424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Time Complexity</a:t>
            </a:r>
            <a:r>
              <a:rPr lang="en-US" sz="2541">
                <a:solidFill>
                  <a:srgbClr val="142414"/>
                </a:solidFill>
                <a:latin typeface="Canva Sans"/>
                <a:ea typeface="Canva Sans"/>
                <a:cs typeface="Canva Sans"/>
                <a:sym typeface="Canva Sans"/>
              </a:rPr>
              <a:t>: O(nlogn) on average, O(n2) in the worst case.</a:t>
            </a:r>
          </a:p>
          <a:p>
            <a:pPr algn="l">
              <a:lnSpc>
                <a:spcPts val="3557"/>
              </a:lnSpc>
            </a:pPr>
            <a:endParaRPr lang="en-US" sz="2541">
              <a:solidFill>
                <a:srgbClr val="142414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557"/>
              </a:lnSpc>
            </a:pPr>
            <a:endParaRPr lang="en-US" sz="2541">
              <a:solidFill>
                <a:srgbClr val="142414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337952" y="2245776"/>
            <a:ext cx="5612095" cy="7145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57"/>
              </a:lnSpc>
            </a:pPr>
            <a:r>
              <a:rPr lang="en-US" sz="2541" b="1" dirty="0">
                <a:solidFill>
                  <a:srgbClr val="1424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Binary Search Algorithm:</a:t>
            </a:r>
          </a:p>
          <a:p>
            <a:pPr marL="548681" lvl="1" indent="-274341" algn="l">
              <a:lnSpc>
                <a:spcPts val="3557"/>
              </a:lnSpc>
              <a:buFont typeface="Arial"/>
              <a:buChar char="•"/>
            </a:pPr>
            <a:r>
              <a:rPr lang="en-US" sz="2541" b="1" dirty="0">
                <a:solidFill>
                  <a:srgbClr val="1424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Purpose:</a:t>
            </a:r>
            <a:r>
              <a:rPr lang="en-US" sz="2541" dirty="0">
                <a:solidFill>
                  <a:srgbClr val="142414"/>
                </a:solidFill>
                <a:latin typeface="Canva Sans"/>
                <a:ea typeface="Canva Sans"/>
                <a:cs typeface="Canva Sans"/>
                <a:sym typeface="Canva Sans"/>
              </a:rPr>
              <a:t> To search for a specific date in a sorted array of photos.</a:t>
            </a:r>
          </a:p>
          <a:p>
            <a:pPr marL="548681" lvl="1" indent="-274341" algn="l">
              <a:lnSpc>
                <a:spcPts val="3557"/>
              </a:lnSpc>
              <a:buFont typeface="Arial"/>
              <a:buChar char="•"/>
            </a:pPr>
            <a:r>
              <a:rPr lang="en-US" sz="2541" b="1" dirty="0">
                <a:solidFill>
                  <a:srgbClr val="1424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Steps:</a:t>
            </a:r>
          </a:p>
          <a:p>
            <a:pPr marL="1097362" lvl="2" indent="-365787" algn="l">
              <a:lnSpc>
                <a:spcPts val="3557"/>
              </a:lnSpc>
              <a:buFont typeface="Arial"/>
              <a:buChar char="⚬"/>
            </a:pPr>
            <a:r>
              <a:rPr lang="en-US" sz="2541" dirty="0">
                <a:solidFill>
                  <a:srgbClr val="142414"/>
                </a:solidFill>
                <a:latin typeface="Canva Sans"/>
                <a:ea typeface="Canva Sans"/>
                <a:cs typeface="Canva Sans"/>
                <a:sym typeface="Canva Sans"/>
              </a:rPr>
              <a:t>Compare the target date with the middle element of the array.</a:t>
            </a:r>
          </a:p>
          <a:p>
            <a:pPr marL="1097362" lvl="2" indent="-365787" algn="l">
              <a:lnSpc>
                <a:spcPts val="3557"/>
              </a:lnSpc>
              <a:buFont typeface="Arial"/>
              <a:buChar char="⚬"/>
            </a:pPr>
            <a:r>
              <a:rPr lang="en-US" sz="2541" dirty="0">
                <a:solidFill>
                  <a:srgbClr val="142414"/>
                </a:solidFill>
                <a:latin typeface="Canva Sans"/>
                <a:ea typeface="Canva Sans"/>
                <a:cs typeface="Canva Sans"/>
                <a:sym typeface="Canva Sans"/>
              </a:rPr>
              <a:t>If match, return date</a:t>
            </a:r>
          </a:p>
          <a:p>
            <a:pPr marL="1097362" lvl="2" indent="-365787" algn="l">
              <a:lnSpc>
                <a:spcPts val="3557"/>
              </a:lnSpc>
              <a:buFont typeface="Arial"/>
              <a:buChar char="⚬"/>
            </a:pPr>
            <a:r>
              <a:rPr lang="en-US" sz="2541" dirty="0">
                <a:solidFill>
                  <a:srgbClr val="142414"/>
                </a:solidFill>
                <a:latin typeface="Canva Sans"/>
                <a:ea typeface="Canva Sans"/>
                <a:cs typeface="Canva Sans"/>
                <a:sym typeface="Canva Sans"/>
              </a:rPr>
              <a:t>If the target date is less than the middle element, repeat the search on the left sub-array. and vice versa.</a:t>
            </a:r>
          </a:p>
          <a:p>
            <a:pPr marL="548681" lvl="1" indent="-274341" algn="l">
              <a:lnSpc>
                <a:spcPts val="3557"/>
              </a:lnSpc>
              <a:buFont typeface="Arial"/>
              <a:buChar char="•"/>
            </a:pPr>
            <a:r>
              <a:rPr lang="en-US" sz="2541" b="1" dirty="0">
                <a:solidFill>
                  <a:srgbClr val="1424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Time Complexity</a:t>
            </a:r>
            <a:r>
              <a:rPr lang="en-US" sz="2541" dirty="0">
                <a:solidFill>
                  <a:srgbClr val="142414"/>
                </a:solidFill>
                <a:latin typeface="Canva Sans"/>
                <a:ea typeface="Canva Sans"/>
                <a:cs typeface="Canva Sans"/>
                <a:sym typeface="Canva Sans"/>
              </a:rPr>
              <a:t>: O(</a:t>
            </a:r>
            <a:r>
              <a:rPr lang="en-US" sz="2541" dirty="0" err="1">
                <a:solidFill>
                  <a:srgbClr val="142414"/>
                </a:solidFill>
                <a:latin typeface="Canva Sans"/>
                <a:ea typeface="Canva Sans"/>
                <a:cs typeface="Canva Sans"/>
                <a:sym typeface="Canva Sans"/>
              </a:rPr>
              <a:t>logn</a:t>
            </a:r>
            <a:r>
              <a:rPr lang="en-US" sz="2541" dirty="0">
                <a:solidFill>
                  <a:srgbClr val="142414"/>
                </a:solidFill>
                <a:latin typeface="Canva Sans"/>
                <a:ea typeface="Canva Sans"/>
                <a:cs typeface="Canva Sans"/>
                <a:sym typeface="Canva Sans"/>
              </a:rPr>
              <a:t>).</a:t>
            </a:r>
          </a:p>
          <a:p>
            <a:pPr algn="l">
              <a:lnSpc>
                <a:spcPts val="3557"/>
              </a:lnSpc>
            </a:pPr>
            <a:endParaRPr lang="en-US" sz="2541" dirty="0">
              <a:solidFill>
                <a:srgbClr val="142414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557"/>
              </a:lnSpc>
            </a:pPr>
            <a:endParaRPr lang="en-US" sz="2541" dirty="0">
              <a:solidFill>
                <a:srgbClr val="142414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159598" y="2308255"/>
            <a:ext cx="5896092" cy="8488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57"/>
              </a:lnSpc>
            </a:pPr>
            <a:r>
              <a:rPr lang="en-US" sz="2541" b="1" dirty="0">
                <a:solidFill>
                  <a:srgbClr val="1424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KMP (Knuth-Morris-Pratt) Algorithm:</a:t>
            </a:r>
          </a:p>
          <a:p>
            <a:pPr marL="548681" lvl="1" indent="-274341" algn="l">
              <a:lnSpc>
                <a:spcPts val="3557"/>
              </a:lnSpc>
              <a:buFont typeface="Arial"/>
              <a:buChar char="•"/>
            </a:pPr>
            <a:r>
              <a:rPr lang="en-US" sz="2541" b="1" dirty="0">
                <a:solidFill>
                  <a:srgbClr val="1424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Purpose:</a:t>
            </a:r>
            <a:r>
              <a:rPr lang="en-US" sz="2541" dirty="0">
                <a:solidFill>
                  <a:srgbClr val="142414"/>
                </a:solidFill>
                <a:latin typeface="Canva Sans"/>
                <a:ea typeface="Canva Sans"/>
                <a:cs typeface="Canva Sans"/>
                <a:sym typeface="Canva Sans"/>
              </a:rPr>
              <a:t> To search for a pattern  within a larger text .</a:t>
            </a:r>
          </a:p>
          <a:p>
            <a:pPr marL="548681" lvl="1" indent="-274341" algn="l">
              <a:lnSpc>
                <a:spcPts val="3557"/>
              </a:lnSpc>
              <a:buFont typeface="Arial"/>
              <a:buChar char="•"/>
            </a:pPr>
            <a:r>
              <a:rPr lang="en-US" sz="2541" dirty="0">
                <a:solidFill>
                  <a:srgbClr val="142414"/>
                </a:solidFill>
                <a:latin typeface="Canva Sans"/>
                <a:ea typeface="Canva Sans"/>
                <a:cs typeface="Canva Sans"/>
                <a:sym typeface="Canva Sans"/>
              </a:rPr>
              <a:t>More efficient backtracking algorithm which uses Longest Prefix Array (LPS).</a:t>
            </a:r>
          </a:p>
          <a:p>
            <a:pPr marL="548681" lvl="1" indent="-274341" algn="l">
              <a:lnSpc>
                <a:spcPts val="3557"/>
              </a:lnSpc>
              <a:buFont typeface="Arial"/>
              <a:buChar char="•"/>
            </a:pPr>
            <a:r>
              <a:rPr lang="en-US" sz="2541" b="1" dirty="0">
                <a:solidFill>
                  <a:srgbClr val="1424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Steps:</a:t>
            </a:r>
          </a:p>
          <a:p>
            <a:pPr marL="1097362" lvl="2" indent="-365787" algn="l">
              <a:lnSpc>
                <a:spcPts val="3557"/>
              </a:lnSpc>
              <a:buFont typeface="Arial"/>
              <a:buChar char="⚬"/>
            </a:pPr>
            <a:r>
              <a:rPr lang="en-US" sz="2541" dirty="0">
                <a:solidFill>
                  <a:srgbClr val="142414"/>
                </a:solidFill>
                <a:latin typeface="Canva Sans"/>
                <a:ea typeface="Canva Sans"/>
                <a:cs typeface="Canva Sans"/>
                <a:sym typeface="Canva Sans"/>
              </a:rPr>
              <a:t>Preprocess the pattern to create an LPS (Longest Prefix Suffix) array.</a:t>
            </a:r>
          </a:p>
          <a:p>
            <a:pPr marL="1097362" lvl="2" indent="-365787" algn="l">
              <a:lnSpc>
                <a:spcPts val="3557"/>
              </a:lnSpc>
              <a:buFont typeface="Arial"/>
              <a:buChar char="⚬"/>
            </a:pPr>
            <a:r>
              <a:rPr lang="en-US" sz="2541" dirty="0">
                <a:solidFill>
                  <a:srgbClr val="142414"/>
                </a:solidFill>
                <a:latin typeface="Canva Sans"/>
                <a:ea typeface="Canva Sans"/>
                <a:cs typeface="Canva Sans"/>
                <a:sym typeface="Canva Sans"/>
              </a:rPr>
              <a:t>Use the LPS array to efficiently search for the pattern in the text.</a:t>
            </a:r>
          </a:p>
          <a:p>
            <a:pPr marL="548681" lvl="1" indent="-274341" algn="l">
              <a:lnSpc>
                <a:spcPts val="3557"/>
              </a:lnSpc>
              <a:buFont typeface="Arial"/>
              <a:buChar char="•"/>
            </a:pPr>
            <a:r>
              <a:rPr lang="en-US" sz="2541" b="1" dirty="0">
                <a:solidFill>
                  <a:srgbClr val="1424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Time Complexity</a:t>
            </a:r>
            <a:r>
              <a:rPr lang="en-US" sz="2541" dirty="0">
                <a:solidFill>
                  <a:srgbClr val="142414"/>
                </a:solidFill>
                <a:latin typeface="Canva Sans"/>
                <a:ea typeface="Canva Sans"/>
                <a:cs typeface="Canva Sans"/>
                <a:sym typeface="Canva Sans"/>
              </a:rPr>
              <a:t>: Time Complexity: O(</a:t>
            </a:r>
            <a:r>
              <a:rPr lang="en-US" sz="2541" dirty="0" err="1">
                <a:solidFill>
                  <a:srgbClr val="142414"/>
                </a:solidFill>
                <a:latin typeface="Canva Sans"/>
                <a:ea typeface="Canva Sans"/>
                <a:cs typeface="Canva Sans"/>
                <a:sym typeface="Canva Sans"/>
              </a:rPr>
              <a:t>n+m</a:t>
            </a:r>
            <a:r>
              <a:rPr lang="en-US" sz="2541" dirty="0">
                <a:solidFill>
                  <a:srgbClr val="142414"/>
                </a:solidFill>
                <a:latin typeface="Canva Sans"/>
                <a:ea typeface="Canva Sans"/>
                <a:cs typeface="Canva Sans"/>
                <a:sym typeface="Canva Sans"/>
              </a:rPr>
              <a:t>), n is the length of </a:t>
            </a:r>
            <a:r>
              <a:rPr lang="en-US" sz="2541" dirty="0" err="1">
                <a:solidFill>
                  <a:srgbClr val="142414"/>
                </a:solidFill>
                <a:latin typeface="Canva Sans"/>
                <a:ea typeface="Canva Sans"/>
                <a:cs typeface="Canva Sans"/>
                <a:sym typeface="Canva Sans"/>
              </a:rPr>
              <a:t>text,m</a:t>
            </a:r>
            <a:r>
              <a:rPr lang="en-US" sz="2541" dirty="0">
                <a:solidFill>
                  <a:srgbClr val="142414"/>
                </a:solidFill>
                <a:latin typeface="Canva Sans"/>
                <a:ea typeface="Canva Sans"/>
                <a:cs typeface="Canva Sans"/>
                <a:sym typeface="Canva Sans"/>
              </a:rPr>
              <a:t> is length of pattern.</a:t>
            </a:r>
          </a:p>
          <a:p>
            <a:pPr algn="l">
              <a:lnSpc>
                <a:spcPts val="3557"/>
              </a:lnSpc>
            </a:pPr>
            <a:endParaRPr lang="en-US" sz="2541" dirty="0">
              <a:solidFill>
                <a:srgbClr val="142414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557"/>
              </a:lnSpc>
            </a:pPr>
            <a:endParaRPr lang="en-US" sz="2541" dirty="0">
              <a:solidFill>
                <a:srgbClr val="142414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67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601200" y="647700"/>
            <a:ext cx="9448800" cy="5250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57"/>
              </a:lnSpc>
            </a:pPr>
            <a:r>
              <a:rPr lang="en-US" sz="4800" b="1" dirty="0" err="1">
                <a:solidFill>
                  <a:schemeClr val="bg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QuickSort</a:t>
            </a:r>
            <a:r>
              <a:rPr lang="en-US" sz="4800" b="1" dirty="0">
                <a:solidFill>
                  <a:schemeClr val="bg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Algorithm</a:t>
            </a:r>
          </a:p>
        </p:txBody>
      </p:sp>
      <p:sp>
        <p:nvSpPr>
          <p:cNvPr id="3" name="Freeform 3" descr="green organic blob"/>
          <p:cNvSpPr/>
          <p:nvPr/>
        </p:nvSpPr>
        <p:spPr>
          <a:xfrm>
            <a:off x="-3849591" y="5642381"/>
            <a:ext cx="8857785" cy="8525618"/>
          </a:xfrm>
          <a:custGeom>
            <a:avLst/>
            <a:gdLst/>
            <a:ahLst/>
            <a:cxnLst/>
            <a:rect l="l" t="t" r="r" b="b"/>
            <a:pathLst>
              <a:path w="8857785" h="8525618">
                <a:moveTo>
                  <a:pt x="0" y="0"/>
                </a:moveTo>
                <a:lnTo>
                  <a:pt x="8857785" y="0"/>
                </a:lnTo>
                <a:lnTo>
                  <a:pt x="8857785" y="8525618"/>
                </a:lnTo>
                <a:lnTo>
                  <a:pt x="0" y="85256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 descr="lined abstract shape"/>
          <p:cNvSpPr/>
          <p:nvPr/>
        </p:nvSpPr>
        <p:spPr>
          <a:xfrm rot="8743839">
            <a:off x="-2596254" y="4920069"/>
            <a:ext cx="5915271" cy="9375789"/>
          </a:xfrm>
          <a:custGeom>
            <a:avLst/>
            <a:gdLst/>
            <a:ahLst/>
            <a:cxnLst/>
            <a:rect l="l" t="t" r="r" b="b"/>
            <a:pathLst>
              <a:path w="5915271" h="9375789">
                <a:moveTo>
                  <a:pt x="0" y="0"/>
                </a:moveTo>
                <a:lnTo>
                  <a:pt x="5915271" y="0"/>
                </a:lnTo>
                <a:lnTo>
                  <a:pt x="5915271" y="9375789"/>
                </a:lnTo>
                <a:lnTo>
                  <a:pt x="0" y="93757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7B1FC5-C5D9-D854-F62C-15CFE56698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1771" y="-132276"/>
            <a:ext cx="10450286" cy="104192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674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AD16E5-FC5C-A0B1-32D3-5A9A603DE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C9F6AD57-4C37-BF50-0C6C-A5DFE72631A1}"/>
              </a:ext>
            </a:extLst>
          </p:cNvPr>
          <p:cNvSpPr txBox="1"/>
          <p:nvPr/>
        </p:nvSpPr>
        <p:spPr>
          <a:xfrm>
            <a:off x="4144271" y="503487"/>
            <a:ext cx="9448800" cy="5250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57"/>
              </a:lnSpc>
            </a:pPr>
            <a:r>
              <a:rPr lang="en-US" sz="4800" b="1" dirty="0">
                <a:solidFill>
                  <a:schemeClr val="bg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Binary Search Algorithm</a:t>
            </a:r>
          </a:p>
        </p:txBody>
      </p:sp>
      <p:sp>
        <p:nvSpPr>
          <p:cNvPr id="3" name="Freeform 3" descr="green organic blob">
            <a:extLst>
              <a:ext uri="{FF2B5EF4-FFF2-40B4-BE49-F238E27FC236}">
                <a16:creationId xmlns:a16="http://schemas.microsoft.com/office/drawing/2014/main" id="{8CC4F904-0095-2581-C4C6-E7C179227FC2}"/>
              </a:ext>
            </a:extLst>
          </p:cNvPr>
          <p:cNvSpPr/>
          <p:nvPr/>
        </p:nvSpPr>
        <p:spPr>
          <a:xfrm>
            <a:off x="-3849591" y="5642381"/>
            <a:ext cx="8857785" cy="8525618"/>
          </a:xfrm>
          <a:custGeom>
            <a:avLst/>
            <a:gdLst/>
            <a:ahLst/>
            <a:cxnLst/>
            <a:rect l="l" t="t" r="r" b="b"/>
            <a:pathLst>
              <a:path w="8857785" h="8525618">
                <a:moveTo>
                  <a:pt x="0" y="0"/>
                </a:moveTo>
                <a:lnTo>
                  <a:pt x="8857785" y="0"/>
                </a:lnTo>
                <a:lnTo>
                  <a:pt x="8857785" y="8525618"/>
                </a:lnTo>
                <a:lnTo>
                  <a:pt x="0" y="85256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 descr="lined abstract shape">
            <a:extLst>
              <a:ext uri="{FF2B5EF4-FFF2-40B4-BE49-F238E27FC236}">
                <a16:creationId xmlns:a16="http://schemas.microsoft.com/office/drawing/2014/main" id="{ECED6378-5A4B-A3ED-4FC1-8C104C830BAC}"/>
              </a:ext>
            </a:extLst>
          </p:cNvPr>
          <p:cNvSpPr/>
          <p:nvPr/>
        </p:nvSpPr>
        <p:spPr>
          <a:xfrm rot="8743839">
            <a:off x="-2596254" y="4920069"/>
            <a:ext cx="5915271" cy="9375789"/>
          </a:xfrm>
          <a:custGeom>
            <a:avLst/>
            <a:gdLst/>
            <a:ahLst/>
            <a:cxnLst/>
            <a:rect l="l" t="t" r="r" b="b"/>
            <a:pathLst>
              <a:path w="5915271" h="9375789">
                <a:moveTo>
                  <a:pt x="0" y="0"/>
                </a:moveTo>
                <a:lnTo>
                  <a:pt x="5915271" y="0"/>
                </a:lnTo>
                <a:lnTo>
                  <a:pt x="5915271" y="9375789"/>
                </a:lnTo>
                <a:lnTo>
                  <a:pt x="0" y="93757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0B3F0E-CA1E-2ED0-2FF5-6E08B432D0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714" y="1466595"/>
            <a:ext cx="16295914" cy="879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589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674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511A06-4BA0-8720-B83D-5C2F049E3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9388DC84-5E5C-B45F-FF31-87228953CC4F}"/>
              </a:ext>
            </a:extLst>
          </p:cNvPr>
          <p:cNvSpPr txBox="1"/>
          <p:nvPr/>
        </p:nvSpPr>
        <p:spPr>
          <a:xfrm>
            <a:off x="7086600" y="495300"/>
            <a:ext cx="9448800" cy="9668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57"/>
              </a:lnSpc>
            </a:pPr>
            <a:r>
              <a:rPr lang="en-US" sz="4800" b="1" dirty="0">
                <a:solidFill>
                  <a:schemeClr val="bg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KMP (Knuth-Morris-Pratt) Algorithm</a:t>
            </a:r>
          </a:p>
        </p:txBody>
      </p:sp>
      <p:sp>
        <p:nvSpPr>
          <p:cNvPr id="3" name="Freeform 3" descr="green organic blob">
            <a:extLst>
              <a:ext uri="{FF2B5EF4-FFF2-40B4-BE49-F238E27FC236}">
                <a16:creationId xmlns:a16="http://schemas.microsoft.com/office/drawing/2014/main" id="{02A85772-EA3D-10C3-785C-A6BF24F2816F}"/>
              </a:ext>
            </a:extLst>
          </p:cNvPr>
          <p:cNvSpPr/>
          <p:nvPr/>
        </p:nvSpPr>
        <p:spPr>
          <a:xfrm>
            <a:off x="-3849591" y="5642381"/>
            <a:ext cx="8857785" cy="8525618"/>
          </a:xfrm>
          <a:custGeom>
            <a:avLst/>
            <a:gdLst/>
            <a:ahLst/>
            <a:cxnLst/>
            <a:rect l="l" t="t" r="r" b="b"/>
            <a:pathLst>
              <a:path w="8857785" h="8525618">
                <a:moveTo>
                  <a:pt x="0" y="0"/>
                </a:moveTo>
                <a:lnTo>
                  <a:pt x="8857785" y="0"/>
                </a:lnTo>
                <a:lnTo>
                  <a:pt x="8857785" y="8525618"/>
                </a:lnTo>
                <a:lnTo>
                  <a:pt x="0" y="85256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 descr="lined abstract shape">
            <a:extLst>
              <a:ext uri="{FF2B5EF4-FFF2-40B4-BE49-F238E27FC236}">
                <a16:creationId xmlns:a16="http://schemas.microsoft.com/office/drawing/2014/main" id="{98E6C305-3125-19F8-66F3-AEB7AD53D285}"/>
              </a:ext>
            </a:extLst>
          </p:cNvPr>
          <p:cNvSpPr/>
          <p:nvPr/>
        </p:nvSpPr>
        <p:spPr>
          <a:xfrm rot="8743839">
            <a:off x="-2596254" y="4920069"/>
            <a:ext cx="5915271" cy="9375789"/>
          </a:xfrm>
          <a:custGeom>
            <a:avLst/>
            <a:gdLst/>
            <a:ahLst/>
            <a:cxnLst/>
            <a:rect l="l" t="t" r="r" b="b"/>
            <a:pathLst>
              <a:path w="5915271" h="9375789">
                <a:moveTo>
                  <a:pt x="0" y="0"/>
                </a:moveTo>
                <a:lnTo>
                  <a:pt x="5915271" y="0"/>
                </a:lnTo>
                <a:lnTo>
                  <a:pt x="5915271" y="9375789"/>
                </a:lnTo>
                <a:lnTo>
                  <a:pt x="0" y="93757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B262F3-377C-8370-A537-E2E7328FC8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0886" y="-1"/>
            <a:ext cx="5891976" cy="1035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51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CD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green organic blob"/>
          <p:cNvSpPr/>
          <p:nvPr/>
        </p:nvSpPr>
        <p:spPr>
          <a:xfrm rot="-1016209">
            <a:off x="-890667" y="4921459"/>
            <a:ext cx="8901994" cy="10457555"/>
          </a:xfrm>
          <a:custGeom>
            <a:avLst/>
            <a:gdLst/>
            <a:ahLst/>
            <a:cxnLst/>
            <a:rect l="l" t="t" r="r" b="b"/>
            <a:pathLst>
              <a:path w="8901994" h="10457555">
                <a:moveTo>
                  <a:pt x="0" y="0"/>
                </a:moveTo>
                <a:lnTo>
                  <a:pt x="8901993" y="0"/>
                </a:lnTo>
                <a:lnTo>
                  <a:pt x="8901993" y="10457555"/>
                </a:lnTo>
                <a:lnTo>
                  <a:pt x="0" y="104575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 descr="green organic blob"/>
          <p:cNvSpPr/>
          <p:nvPr/>
        </p:nvSpPr>
        <p:spPr>
          <a:xfrm rot="8862409">
            <a:off x="12992700" y="-3537343"/>
            <a:ext cx="8901994" cy="10457555"/>
          </a:xfrm>
          <a:custGeom>
            <a:avLst/>
            <a:gdLst/>
            <a:ahLst/>
            <a:cxnLst/>
            <a:rect l="l" t="t" r="r" b="b"/>
            <a:pathLst>
              <a:path w="8901994" h="10457555">
                <a:moveTo>
                  <a:pt x="0" y="0"/>
                </a:moveTo>
                <a:lnTo>
                  <a:pt x="8901994" y="0"/>
                </a:lnTo>
                <a:lnTo>
                  <a:pt x="8901994" y="10457555"/>
                </a:lnTo>
                <a:lnTo>
                  <a:pt x="0" y="104575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170752" y="423061"/>
            <a:ext cx="13946495" cy="1476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519"/>
              </a:lnSpc>
            </a:pPr>
            <a:r>
              <a:rPr lang="en-US" sz="9600">
                <a:solidFill>
                  <a:srgbClr val="142414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Data structures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864994" y="2108978"/>
            <a:ext cx="14558012" cy="8041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56"/>
              </a:lnSpc>
            </a:pPr>
            <a:r>
              <a:rPr lang="en-US" sz="2540" b="1" dirty="0">
                <a:solidFill>
                  <a:srgbClr val="1424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AVL Tree:</a:t>
            </a:r>
          </a:p>
          <a:p>
            <a:pPr marL="548387" lvl="1" indent="-274193" algn="l">
              <a:lnSpc>
                <a:spcPts val="3556"/>
              </a:lnSpc>
              <a:buFont typeface="Arial"/>
              <a:buChar char="•"/>
            </a:pPr>
            <a:r>
              <a:rPr lang="en-US" sz="2540" dirty="0">
                <a:solidFill>
                  <a:srgbClr val="142414"/>
                </a:solidFill>
                <a:latin typeface="Canva Sans"/>
                <a:ea typeface="Canva Sans"/>
                <a:cs typeface="Canva Sans"/>
                <a:sym typeface="Canva Sans"/>
              </a:rPr>
              <a:t>Purpose: To maintain a balanced binary search tree for photos, allowing efficient insertion, deletion, and search operations.</a:t>
            </a:r>
          </a:p>
          <a:p>
            <a:pPr algn="l">
              <a:lnSpc>
                <a:spcPts val="3556"/>
              </a:lnSpc>
            </a:pPr>
            <a:endParaRPr lang="en-US" sz="2540" dirty="0">
              <a:solidFill>
                <a:srgbClr val="142414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556"/>
              </a:lnSpc>
            </a:pPr>
            <a:r>
              <a:rPr lang="en-US" sz="2540" b="1" dirty="0" err="1">
                <a:solidFill>
                  <a:srgbClr val="1424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Trie</a:t>
            </a:r>
            <a:r>
              <a:rPr lang="en-US" sz="2540" b="1" dirty="0">
                <a:solidFill>
                  <a:srgbClr val="1424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</a:t>
            </a:r>
          </a:p>
          <a:p>
            <a:pPr marL="548387" lvl="1" indent="-274193" algn="l">
              <a:lnSpc>
                <a:spcPts val="3556"/>
              </a:lnSpc>
              <a:buFont typeface="Arial"/>
              <a:buChar char="•"/>
            </a:pPr>
            <a:r>
              <a:rPr lang="en-US" sz="2540" dirty="0">
                <a:solidFill>
                  <a:srgbClr val="142414"/>
                </a:solidFill>
                <a:latin typeface="Canva Sans"/>
                <a:ea typeface="Canva Sans"/>
                <a:cs typeface="Canva Sans"/>
                <a:sym typeface="Canva Sans"/>
              </a:rPr>
              <a:t>Purpose: To efficiently search for photos by tags using prefix matching.</a:t>
            </a:r>
          </a:p>
          <a:p>
            <a:pPr algn="l">
              <a:lnSpc>
                <a:spcPts val="3556"/>
              </a:lnSpc>
            </a:pPr>
            <a:endParaRPr lang="en-US" sz="2540" dirty="0">
              <a:solidFill>
                <a:srgbClr val="142414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556"/>
              </a:lnSpc>
            </a:pPr>
            <a:r>
              <a:rPr lang="en-US" sz="2540" b="1" dirty="0">
                <a:solidFill>
                  <a:srgbClr val="1424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Priority Queue (Max Heap):</a:t>
            </a:r>
          </a:p>
          <a:p>
            <a:pPr marL="548387" lvl="1" indent="-274193" algn="l">
              <a:lnSpc>
                <a:spcPts val="3556"/>
              </a:lnSpc>
              <a:buFont typeface="Arial"/>
              <a:buChar char="•"/>
            </a:pPr>
            <a:r>
              <a:rPr lang="en-US" sz="2540" dirty="0">
                <a:solidFill>
                  <a:srgbClr val="142414"/>
                </a:solidFill>
                <a:latin typeface="Canva Sans"/>
                <a:ea typeface="Canva Sans"/>
                <a:cs typeface="Canva Sans"/>
                <a:sym typeface="Canva Sans"/>
              </a:rPr>
              <a:t>Purpose: To efficiently retrieve the most recent or most popular photos.</a:t>
            </a:r>
          </a:p>
          <a:p>
            <a:pPr algn="l">
              <a:lnSpc>
                <a:spcPts val="3556"/>
              </a:lnSpc>
            </a:pPr>
            <a:endParaRPr lang="en-US" sz="2540" dirty="0">
              <a:solidFill>
                <a:srgbClr val="142414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556"/>
              </a:lnSpc>
            </a:pPr>
            <a:r>
              <a:rPr lang="en-US" sz="2540" b="1" dirty="0">
                <a:solidFill>
                  <a:srgbClr val="1424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Hash Map:</a:t>
            </a:r>
          </a:p>
          <a:p>
            <a:pPr marL="548387" lvl="1" indent="-274193" algn="l">
              <a:lnSpc>
                <a:spcPts val="3556"/>
              </a:lnSpc>
              <a:buFont typeface="Arial"/>
              <a:buChar char="•"/>
            </a:pPr>
            <a:r>
              <a:rPr lang="en-US" sz="2540" dirty="0">
                <a:solidFill>
                  <a:srgbClr val="142414"/>
                </a:solidFill>
                <a:latin typeface="Canva Sans"/>
                <a:ea typeface="Canva Sans"/>
                <a:cs typeface="Canva Sans"/>
                <a:sym typeface="Canva Sans"/>
              </a:rPr>
              <a:t>Purpose: To efficiently search for photos by location.</a:t>
            </a:r>
          </a:p>
          <a:p>
            <a:pPr algn="l">
              <a:lnSpc>
                <a:spcPts val="3556"/>
              </a:lnSpc>
            </a:pPr>
            <a:endParaRPr lang="en-US" sz="2540" dirty="0">
              <a:solidFill>
                <a:srgbClr val="142414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556"/>
              </a:lnSpc>
            </a:pPr>
            <a:r>
              <a:rPr lang="en-US" sz="2540" b="1" dirty="0">
                <a:solidFill>
                  <a:srgbClr val="1424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Linked List:</a:t>
            </a:r>
          </a:p>
          <a:p>
            <a:pPr marL="548387" lvl="1" indent="-274193" algn="l">
              <a:lnSpc>
                <a:spcPts val="3556"/>
              </a:lnSpc>
              <a:buFont typeface="Arial"/>
              <a:buChar char="•"/>
            </a:pPr>
            <a:r>
              <a:rPr lang="en-US" sz="2540" dirty="0">
                <a:solidFill>
                  <a:srgbClr val="142414"/>
                </a:solidFill>
                <a:latin typeface="Canva Sans"/>
                <a:ea typeface="Canva Sans"/>
                <a:cs typeface="Canva Sans"/>
                <a:sym typeface="Canva Sans"/>
              </a:rPr>
              <a:t>Purpose: To maintain a sequential list of photos for operations like appending and removing.</a:t>
            </a:r>
          </a:p>
          <a:p>
            <a:pPr algn="l">
              <a:lnSpc>
                <a:spcPts val="3556"/>
              </a:lnSpc>
            </a:pPr>
            <a:endParaRPr lang="en-US" sz="2540" dirty="0">
              <a:solidFill>
                <a:srgbClr val="142414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556"/>
              </a:lnSpc>
            </a:pPr>
            <a:endParaRPr lang="en-US" sz="2540" dirty="0">
              <a:solidFill>
                <a:srgbClr val="142414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512</Words>
  <Application>Microsoft Macintosh PowerPoint</Application>
  <PresentationFormat>Custom</PresentationFormat>
  <Paragraphs>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Rasputin Light Bold</vt:lpstr>
      <vt:lpstr>Rasputin Light</vt:lpstr>
      <vt:lpstr>Calibri</vt:lpstr>
      <vt:lpstr>TT Commons Pro Bold</vt:lpstr>
      <vt:lpstr>TT Commons Pro</vt:lpstr>
      <vt:lpstr>Canva Sans</vt:lpstr>
      <vt:lpstr>Canva Sans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Gallery Management System</dc:title>
  <cp:lastModifiedBy>SOHAM JOSHI - 70112300023</cp:lastModifiedBy>
  <cp:revision>3</cp:revision>
  <dcterms:created xsi:type="dcterms:W3CDTF">2006-08-16T00:00:00Z</dcterms:created>
  <dcterms:modified xsi:type="dcterms:W3CDTF">2025-04-11T15:42:22Z</dcterms:modified>
  <dc:identifier>DAGkQKtBfLY</dc:identifier>
</cp:coreProperties>
</file>