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 snapToObjects="1">
      <p:cViewPr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1T08:51:10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 24575,'24'0'0,"-8"0"0,15 0 0,-16 0 0,16 0 0,-17 0 0,8 0 0,-10 0 0,1 0 0,-1 0 0,0 0 0,0 0 0,1 0 0,-1 0 0,0 0 0,0 0 0,1 0 0,-1 0 0,0-6 0,0 5 0,1-4 0,-1-1 0,0 5 0,10-5 0,-8 6 0,8 0 0,-10 0 0,0 0 0,1 0 0,-2 0 0,0 0 0,-2 0 0,2 0 0,-1 0 0,2 0 0,-2 0 0,1 0 0,-1 0 0,-1 0 0,0 0 0,0 0 0,0 0 0,0 0 0,1 0 0,2 0 0,0 0 0,-1 0 0,0 0 0,-1 0 0,0 0 0,0 0 0,0 0 0,-5 5 0,4 0 0,-8 5 0,4 0 0,-5 0 0,0 1 0,0 0 0,0-4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1T08:51:13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84 24575,'16'0'0,"-1"0"0,-3 0 0,0 0 0,0 0 0,0 0 0,0 0 0,10 0 0,2 0 0,9 0 0,1 0 0,-1 0 0,0 0 0,14 0 0,-10 0 0,9 0 0,-12-15 0,-1 11 0,0-10 0,-9 14 0,-2 0 0,-10 0 0,10-8 0,-8 6 0,8-5 0,-10 7 0,0 0 0,1 0 0,-1 0 0,0 0 0,0 0 0,1 0 0,-1-6 0,0 5 0,-1-5 0,2 6 0,-2 0 0,0 0 0,0 0 0,-1 0 0,0 0 0,-1 0 0,1 0 0,-2 0 0,-3-3 0,-1-4 0,-4 2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DE2D-B5A7-CC46-B6AB-C312A7F84B57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CFF1B-7AD3-0B46-A08C-01753188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6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CFF1B-7AD3-0B46-A08C-01753188A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3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9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B6EDA-2E0F-0444-9D91-FB076A3BF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1" y="1524000"/>
            <a:ext cx="6095999" cy="1263649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Algorithm</a:t>
            </a:r>
            <a:br>
              <a:rPr lang="en-US" sz="4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br>
              <a:rPr lang="en-US" sz="4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Asymptotic 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500F0-B5D2-4AE6-B9AD-5606386BC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0" r="25000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2E3BD-CFA3-A741-B3CC-26E1666FB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889" y="3119437"/>
            <a:ext cx="6095999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Jayendra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Sir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736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02CF-5FB9-F444-BA71-2A0750FA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3850"/>
            <a:ext cx="10453688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Programs for finding sum of first n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B19F-F7DB-4F43-9D89-F3DD46F15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88" y="1343025"/>
            <a:ext cx="8367712" cy="4914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func1 (int n) {</a:t>
            </a:r>
          </a:p>
          <a:p>
            <a:pPr marL="0" indent="0">
              <a:buNone/>
            </a:pPr>
            <a:r>
              <a:rPr lang="en-US" dirty="0"/>
              <a:t>    return n*(n+1)/2;		 c1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taken = c1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C5EE54-47FC-BA4E-823C-037E98444435}"/>
              </a:ext>
            </a:extLst>
          </p:cNvPr>
          <p:cNvCxnSpPr/>
          <p:nvPr/>
        </p:nvCxnSpPr>
        <p:spPr>
          <a:xfrm flipH="1">
            <a:off x="4986338" y="2057401"/>
            <a:ext cx="1385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51AC1D-24D2-DA4A-BC70-932076853005}"/>
              </a:ext>
            </a:extLst>
          </p:cNvPr>
          <p:cNvCxnSpPr/>
          <p:nvPr/>
        </p:nvCxnSpPr>
        <p:spPr>
          <a:xfrm>
            <a:off x="1428750" y="4314825"/>
            <a:ext cx="0" cy="1871663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9763FB-DBA8-E44C-8BA4-98CEF2EAD09F}"/>
              </a:ext>
            </a:extLst>
          </p:cNvPr>
          <p:cNvCxnSpPr>
            <a:cxnSpLocks/>
          </p:cNvCxnSpPr>
          <p:nvPr/>
        </p:nvCxnSpPr>
        <p:spPr>
          <a:xfrm>
            <a:off x="1428750" y="6186488"/>
            <a:ext cx="232886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09A2ED-17A7-244C-A794-554754121382}"/>
              </a:ext>
            </a:extLst>
          </p:cNvPr>
          <p:cNvSpPr txBox="1"/>
          <p:nvPr/>
        </p:nvSpPr>
        <p:spPr>
          <a:xfrm>
            <a:off x="2314575" y="6257925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01FEB-6817-BE49-988C-FBBE0E102038}"/>
              </a:ext>
            </a:extLst>
          </p:cNvPr>
          <p:cNvSpPr txBox="1"/>
          <p:nvPr/>
        </p:nvSpPr>
        <p:spPr>
          <a:xfrm rot="16200000">
            <a:off x="26333" y="4899541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75ACDB-0B2E-7248-AC79-A67E343C4F1D}"/>
              </a:ext>
            </a:extLst>
          </p:cNvPr>
          <p:cNvCxnSpPr>
            <a:cxnSpLocks/>
          </p:cNvCxnSpPr>
          <p:nvPr/>
        </p:nvCxnSpPr>
        <p:spPr>
          <a:xfrm>
            <a:off x="1428750" y="5028129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DF93C6-D4CC-7442-BCBF-71F6A750393F}"/>
              </a:ext>
            </a:extLst>
          </p:cNvPr>
          <p:cNvSpPr txBox="1"/>
          <p:nvPr/>
        </p:nvSpPr>
        <p:spPr>
          <a:xfrm>
            <a:off x="939211" y="484346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52494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99FF-E363-5646-8089-2A65CE39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1"/>
            <a:ext cx="10668000" cy="6257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func2 (int n) {</a:t>
            </a:r>
          </a:p>
          <a:p>
            <a:pPr marL="0" indent="0">
              <a:buNone/>
            </a:pPr>
            <a:r>
              <a:rPr lang="en-US" dirty="0"/>
              <a:t>    int sum = 0;</a:t>
            </a:r>
          </a:p>
          <a:p>
            <a:pPr marL="0" indent="0">
              <a:buNone/>
            </a:pP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sum = sum +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sum;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Time taken = c2 + n*c3 + c4 = n*c3 + c5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16F606-FCD8-C049-9006-AC5D2A8480C3}"/>
              </a:ext>
            </a:extLst>
          </p:cNvPr>
          <p:cNvCxnSpPr>
            <a:cxnSpLocks/>
          </p:cNvCxnSpPr>
          <p:nvPr/>
        </p:nvCxnSpPr>
        <p:spPr>
          <a:xfrm flipH="1">
            <a:off x="3914775" y="971550"/>
            <a:ext cx="1314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53E490-24D1-B044-B39C-79D5B9765F3E}"/>
              </a:ext>
            </a:extLst>
          </p:cNvPr>
          <p:cNvCxnSpPr>
            <a:cxnSpLocks/>
          </p:cNvCxnSpPr>
          <p:nvPr/>
        </p:nvCxnSpPr>
        <p:spPr>
          <a:xfrm flipH="1">
            <a:off x="4852987" y="2066925"/>
            <a:ext cx="1314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106AB0-CEC6-BD4D-9B22-08B4E830D427}"/>
              </a:ext>
            </a:extLst>
          </p:cNvPr>
          <p:cNvCxnSpPr>
            <a:cxnSpLocks/>
          </p:cNvCxnSpPr>
          <p:nvPr/>
        </p:nvCxnSpPr>
        <p:spPr>
          <a:xfrm flipH="1">
            <a:off x="3705225" y="3062288"/>
            <a:ext cx="1314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4E4B46-17E8-E846-85E1-645829F995B7}"/>
              </a:ext>
            </a:extLst>
          </p:cNvPr>
          <p:cNvSpPr txBox="1"/>
          <p:nvPr/>
        </p:nvSpPr>
        <p:spPr>
          <a:xfrm>
            <a:off x="5389271" y="78688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9AA38-D158-4449-AE16-6B38E33570C2}"/>
              </a:ext>
            </a:extLst>
          </p:cNvPr>
          <p:cNvSpPr txBox="1"/>
          <p:nvPr/>
        </p:nvSpPr>
        <p:spPr>
          <a:xfrm>
            <a:off x="6357937" y="188225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5DDEA-D109-D240-9495-A4F9F3B8D7F6}"/>
              </a:ext>
            </a:extLst>
          </p:cNvPr>
          <p:cNvSpPr txBox="1"/>
          <p:nvPr/>
        </p:nvSpPr>
        <p:spPr>
          <a:xfrm>
            <a:off x="5108284" y="2877622"/>
            <a:ext cx="7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343AD-4F5D-464A-99D6-BE624FB1159F}"/>
              </a:ext>
            </a:extLst>
          </p:cNvPr>
          <p:cNvCxnSpPr/>
          <p:nvPr/>
        </p:nvCxnSpPr>
        <p:spPr>
          <a:xfrm>
            <a:off x="1428750" y="4314825"/>
            <a:ext cx="0" cy="1871663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990462-49DE-AE4A-8CFB-BBC41FB35787}"/>
              </a:ext>
            </a:extLst>
          </p:cNvPr>
          <p:cNvCxnSpPr>
            <a:cxnSpLocks/>
          </p:cNvCxnSpPr>
          <p:nvPr/>
        </p:nvCxnSpPr>
        <p:spPr>
          <a:xfrm>
            <a:off x="1428750" y="6186488"/>
            <a:ext cx="232886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221C7F-D00D-1E4D-AD3C-882FB4B1152B}"/>
              </a:ext>
            </a:extLst>
          </p:cNvPr>
          <p:cNvSpPr txBox="1"/>
          <p:nvPr/>
        </p:nvSpPr>
        <p:spPr>
          <a:xfrm>
            <a:off x="2314575" y="6257925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3755C-2F46-0D4D-9CD5-DAD7378D6B72}"/>
              </a:ext>
            </a:extLst>
          </p:cNvPr>
          <p:cNvSpPr txBox="1"/>
          <p:nvPr/>
        </p:nvSpPr>
        <p:spPr>
          <a:xfrm rot="16200000">
            <a:off x="26333" y="4899541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F6961A-0F10-6543-9898-3B34FE697539}"/>
              </a:ext>
            </a:extLst>
          </p:cNvPr>
          <p:cNvCxnSpPr/>
          <p:nvPr/>
        </p:nvCxnSpPr>
        <p:spPr>
          <a:xfrm flipV="1">
            <a:off x="1428750" y="4484132"/>
            <a:ext cx="1943100" cy="887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AB4698-C2C9-464E-8EDF-947BEFA6F5E4}"/>
              </a:ext>
            </a:extLst>
          </p:cNvPr>
          <p:cNvSpPr txBox="1"/>
          <p:nvPr/>
        </p:nvSpPr>
        <p:spPr>
          <a:xfrm>
            <a:off x="976382" y="52231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2552539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D27232-437C-5F4D-AB73-CF5EB0E8EF35}"/>
              </a:ext>
            </a:extLst>
          </p:cNvPr>
          <p:cNvCxnSpPr/>
          <p:nvPr/>
        </p:nvCxnSpPr>
        <p:spPr>
          <a:xfrm>
            <a:off x="1428750" y="4314825"/>
            <a:ext cx="0" cy="1871663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41977A-BE88-2240-B713-5A49ACECA84B}"/>
              </a:ext>
            </a:extLst>
          </p:cNvPr>
          <p:cNvCxnSpPr>
            <a:cxnSpLocks/>
          </p:cNvCxnSpPr>
          <p:nvPr/>
        </p:nvCxnSpPr>
        <p:spPr>
          <a:xfrm>
            <a:off x="1428750" y="6186488"/>
            <a:ext cx="232886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220549-1C08-C946-A263-0C99AE8A6149}"/>
              </a:ext>
            </a:extLst>
          </p:cNvPr>
          <p:cNvSpPr txBox="1"/>
          <p:nvPr/>
        </p:nvSpPr>
        <p:spPr>
          <a:xfrm>
            <a:off x="2314575" y="6257925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E95D1-6FF3-9C4D-A8F2-EF36DB3917FD}"/>
              </a:ext>
            </a:extLst>
          </p:cNvPr>
          <p:cNvSpPr txBox="1"/>
          <p:nvPr/>
        </p:nvSpPr>
        <p:spPr>
          <a:xfrm rot="16200000">
            <a:off x="26333" y="4899541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D731B-128B-AB4D-9B78-5AC9E915CD8A}"/>
              </a:ext>
            </a:extLst>
          </p:cNvPr>
          <p:cNvSpPr txBox="1"/>
          <p:nvPr/>
        </p:nvSpPr>
        <p:spPr>
          <a:xfrm>
            <a:off x="922303" y="549961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0844F-69F6-B443-B5D3-9C21153F8A8D}"/>
              </a:ext>
            </a:extLst>
          </p:cNvPr>
          <p:cNvSpPr/>
          <p:nvPr/>
        </p:nvSpPr>
        <p:spPr>
          <a:xfrm>
            <a:off x="1100138" y="60105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 func3 (int n) {</a:t>
            </a:r>
          </a:p>
          <a:p>
            <a:r>
              <a:rPr lang="en-US" dirty="0"/>
              <a:t>    int sum = 0;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for(int j=0; j&lt;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    sum++;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sum;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Time taken = c9 + c10*n + c11*n</a:t>
            </a:r>
            <a:r>
              <a:rPr lang="en-US" baseline="30000" dirty="0"/>
              <a:t>2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A38A1-AABD-544C-8FEB-0C41D221C21F}"/>
              </a:ext>
            </a:extLst>
          </p:cNvPr>
          <p:cNvCxnSpPr/>
          <p:nvPr/>
        </p:nvCxnSpPr>
        <p:spPr>
          <a:xfrm flipH="1">
            <a:off x="4614863" y="1026557"/>
            <a:ext cx="1385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3B3C33-C5C3-434D-B096-325E4FA34937}"/>
              </a:ext>
            </a:extLst>
          </p:cNvPr>
          <p:cNvCxnSpPr/>
          <p:nvPr/>
        </p:nvCxnSpPr>
        <p:spPr>
          <a:xfrm flipH="1">
            <a:off x="4614863" y="1950483"/>
            <a:ext cx="1385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FA57E1-4759-EF4A-8092-94C248604A3B}"/>
              </a:ext>
            </a:extLst>
          </p:cNvPr>
          <p:cNvCxnSpPr/>
          <p:nvPr/>
        </p:nvCxnSpPr>
        <p:spPr>
          <a:xfrm flipH="1">
            <a:off x="4614863" y="2641044"/>
            <a:ext cx="1385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0D4CCF-63F2-3E48-BC9C-F576BFB31A6E}"/>
              </a:ext>
            </a:extLst>
          </p:cNvPr>
          <p:cNvSpPr txBox="1"/>
          <p:nvPr/>
        </p:nvSpPr>
        <p:spPr>
          <a:xfrm>
            <a:off x="6146076" y="8418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1EA0B-4430-9247-887E-73EACD3D9B35}"/>
              </a:ext>
            </a:extLst>
          </p:cNvPr>
          <p:cNvSpPr txBox="1"/>
          <p:nvPr/>
        </p:nvSpPr>
        <p:spPr>
          <a:xfrm>
            <a:off x="6146076" y="176581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51746-4EA6-7346-9BCA-416E114BC89E}"/>
              </a:ext>
            </a:extLst>
          </p:cNvPr>
          <p:cNvSpPr txBox="1"/>
          <p:nvPr/>
        </p:nvSpPr>
        <p:spPr>
          <a:xfrm>
            <a:off x="6215063" y="245637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c8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273D797-9C72-824C-9962-A843309D4B62}"/>
              </a:ext>
            </a:extLst>
          </p:cNvPr>
          <p:cNvSpPr/>
          <p:nvPr/>
        </p:nvSpPr>
        <p:spPr>
          <a:xfrm rot="5400000">
            <a:off x="257710" y="2441137"/>
            <a:ext cx="2342079" cy="420136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53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FABF-25F5-B14B-9FF2-EDDA42D2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7" y="398462"/>
            <a:ext cx="9144000" cy="1263649"/>
          </a:xfrm>
        </p:spPr>
        <p:txBody>
          <a:bodyPr/>
          <a:lstStyle/>
          <a:p>
            <a:r>
              <a:rPr lang="en-US" dirty="0" err="1"/>
              <a:t>Analysing</a:t>
            </a:r>
            <a:r>
              <a:rPr lang="en-US" dirty="0"/>
              <a:t> all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452B-DE29-194A-894A-562B31B2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64" y="1660526"/>
            <a:ext cx="6734961" cy="5067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Here, c1 machine is slower than other two still it works faster than other two after certain number of 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compare func3 with func2, it will grow even more faster than func2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why we need a better algorithm if we want a fast execution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07B563-D9A1-954B-9998-D815B036269E}"/>
              </a:ext>
            </a:extLst>
          </p:cNvPr>
          <p:cNvCxnSpPr/>
          <p:nvPr/>
        </p:nvCxnSpPr>
        <p:spPr>
          <a:xfrm>
            <a:off x="2158817" y="2157413"/>
            <a:ext cx="0" cy="1871663"/>
          </a:xfrm>
          <a:prstGeom prst="line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03DD2-3E59-CD48-8B82-550A7BAE593B}"/>
              </a:ext>
            </a:extLst>
          </p:cNvPr>
          <p:cNvCxnSpPr>
            <a:cxnSpLocks/>
          </p:cNvCxnSpPr>
          <p:nvPr/>
        </p:nvCxnSpPr>
        <p:spPr>
          <a:xfrm>
            <a:off x="2158817" y="4029076"/>
            <a:ext cx="232886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99370F-8D4B-DE4A-AE79-A7A206E680A3}"/>
              </a:ext>
            </a:extLst>
          </p:cNvPr>
          <p:cNvSpPr txBox="1"/>
          <p:nvPr/>
        </p:nvSpPr>
        <p:spPr>
          <a:xfrm>
            <a:off x="3044642" y="4100513"/>
            <a:ext cx="161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28092-F655-B843-AFB5-B381F0F13047}"/>
              </a:ext>
            </a:extLst>
          </p:cNvPr>
          <p:cNvSpPr txBox="1"/>
          <p:nvPr/>
        </p:nvSpPr>
        <p:spPr>
          <a:xfrm rot="16200000">
            <a:off x="562581" y="2753240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3CE00-3AB4-4C49-BA01-8C87E49F9E9A}"/>
              </a:ext>
            </a:extLst>
          </p:cNvPr>
          <p:cNvSpPr txBox="1"/>
          <p:nvPr/>
        </p:nvSpPr>
        <p:spPr>
          <a:xfrm>
            <a:off x="1512630" y="3425825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c9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563CDE8-6C26-EF41-9ACD-8F8FDEB2BFDA}"/>
              </a:ext>
            </a:extLst>
          </p:cNvPr>
          <p:cNvSpPr/>
          <p:nvPr/>
        </p:nvSpPr>
        <p:spPr>
          <a:xfrm rot="5724419">
            <a:off x="1114961" y="305301"/>
            <a:ext cx="2342079" cy="420136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F151A-1745-EF40-AF6B-8EFB023C5645}"/>
              </a:ext>
            </a:extLst>
          </p:cNvPr>
          <p:cNvCxnSpPr/>
          <p:nvPr/>
        </p:nvCxnSpPr>
        <p:spPr>
          <a:xfrm flipV="1">
            <a:off x="2168881" y="2373549"/>
            <a:ext cx="1943100" cy="887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03C6B6-FA4D-944D-A073-710B116F8B30}"/>
              </a:ext>
            </a:extLst>
          </p:cNvPr>
          <p:cNvSpPr txBox="1"/>
          <p:nvPr/>
        </p:nvSpPr>
        <p:spPr>
          <a:xfrm>
            <a:off x="1512630" y="307685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E362A-E249-0C42-BC77-367A2FA2587D}"/>
              </a:ext>
            </a:extLst>
          </p:cNvPr>
          <p:cNvCxnSpPr>
            <a:cxnSpLocks/>
          </p:cNvCxnSpPr>
          <p:nvPr/>
        </p:nvCxnSpPr>
        <p:spPr>
          <a:xfrm>
            <a:off x="2168881" y="2881828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57D69A-1CC7-434E-9F69-CFAFED631F0E}"/>
              </a:ext>
            </a:extLst>
          </p:cNvPr>
          <p:cNvSpPr txBox="1"/>
          <p:nvPr/>
        </p:nvSpPr>
        <p:spPr>
          <a:xfrm>
            <a:off x="1475459" y="269716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5858059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06D0-73E7-7A42-BBF0-F744CC73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52425"/>
            <a:ext cx="9144000" cy="1263649"/>
          </a:xfrm>
        </p:spPr>
        <p:txBody>
          <a:bodyPr/>
          <a:lstStyle/>
          <a:p>
            <a:r>
              <a:rPr lang="en-US" dirty="0"/>
              <a:t>Order of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AD72-896E-E047-BEE0-A852B80F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9226"/>
            <a:ext cx="10668000" cy="5086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Ignore lower order terms and leading constants you will get order of growth of an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F(n) = c1 </a:t>
            </a:r>
            <a:r>
              <a:rPr lang="en-US" dirty="0" err="1"/>
              <a:t>logn</a:t>
            </a:r>
            <a:r>
              <a:rPr lang="en-US" dirty="0"/>
              <a:t> + c2</a:t>
            </a:r>
          </a:p>
          <a:p>
            <a:pPr marL="0" indent="0">
              <a:buNone/>
            </a:pPr>
            <a:r>
              <a:rPr lang="en-US" dirty="0"/>
              <a:t>G(n) = c3n + c4 log(</a:t>
            </a:r>
            <a:r>
              <a:rPr lang="en-US" dirty="0" err="1"/>
              <a:t>logn</a:t>
            </a:r>
            <a:r>
              <a:rPr lang="en-US" dirty="0"/>
              <a:t>) + c5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F(n)’s order of growth = </a:t>
            </a:r>
            <a:r>
              <a:rPr lang="en-US" dirty="0" err="1"/>
              <a:t>logn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G(n)’s order of growth = n</a:t>
            </a:r>
          </a:p>
          <a:p>
            <a:pPr marL="0" indent="0">
              <a:buNone/>
            </a:pPr>
            <a:r>
              <a:rPr lang="en-US" dirty="0"/>
              <a:t>	which means F(n) is better </a:t>
            </a:r>
            <a:r>
              <a:rPr lang="en-US" dirty="0" err="1"/>
              <a:t>algo</a:t>
            </a:r>
            <a:r>
              <a:rPr lang="en-US" dirty="0"/>
              <a:t> than G(n)</a:t>
            </a:r>
          </a:p>
        </p:txBody>
      </p:sp>
    </p:spTree>
    <p:extLst>
      <p:ext uri="{BB962C8B-B14F-4D97-AF65-F5344CB8AC3E}">
        <p14:creationId xmlns:p14="http://schemas.microsoft.com/office/powerpoint/2010/main" val="31302567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0AAF-1214-9A48-A5BF-84CF1806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09562"/>
            <a:ext cx="10668000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Lets Find order of growth of some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6EC33-FDAF-D647-9447-F2BE05C8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4463"/>
            <a:ext cx="10668000" cy="4681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int </a:t>
            </a:r>
            <a:r>
              <a:rPr lang="en-US" sz="1600" dirty="0" err="1"/>
              <a:t>getSum</a:t>
            </a:r>
            <a:r>
              <a:rPr lang="en-US" sz="1600" dirty="0"/>
              <a:t> (int </a:t>
            </a:r>
            <a:r>
              <a:rPr lang="en-US" sz="1600" dirty="0" err="1"/>
              <a:t>arr</a:t>
            </a:r>
            <a:r>
              <a:rPr lang="en-US" sz="1600" dirty="0"/>
              <a:t>[], int n) {</a:t>
            </a:r>
          </a:p>
          <a:p>
            <a:pPr marL="0" indent="0">
              <a:buNone/>
            </a:pPr>
            <a:r>
              <a:rPr lang="en-US" sz="1600" dirty="0"/>
              <a:t>    int sum = 0;</a:t>
            </a:r>
          </a:p>
          <a:p>
            <a:pPr marL="0" indent="0">
              <a:buNone/>
            </a:pPr>
            <a:r>
              <a:rPr lang="en-US" sz="1600" dirty="0"/>
              <a:t>    for(int </a:t>
            </a:r>
            <a:r>
              <a:rPr lang="en-US" sz="1600" dirty="0" err="1"/>
              <a:t>i</a:t>
            </a:r>
            <a:r>
              <a:rPr lang="en-US" sz="1600" dirty="0"/>
              <a:t>=0; </a:t>
            </a:r>
            <a:r>
              <a:rPr lang="en-US" sz="1600" dirty="0" err="1"/>
              <a:t>i</a:t>
            </a:r>
            <a:r>
              <a:rPr lang="en-US" sz="1600" dirty="0"/>
              <a:t>&lt;n;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buNone/>
            </a:pPr>
            <a:r>
              <a:rPr lang="en-US" sz="1600" dirty="0"/>
              <a:t>        sum = sum +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return sum;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Equation =&gt; c1*n + c2 	</a:t>
            </a:r>
          </a:p>
          <a:p>
            <a:pPr marL="0" indent="0">
              <a:buNone/>
            </a:pPr>
            <a:r>
              <a:rPr lang="en-US" sz="1600" dirty="0"/>
              <a:t>Order of growth = 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F19902-D181-CE43-B7D2-AFD41224663D}"/>
                  </a:ext>
                </a:extLst>
              </p14:cNvPr>
              <p14:cNvContentPartPr/>
              <p14:nvPr/>
            </p14:nvContentPartPr>
            <p14:xfrm>
              <a:off x="2207182" y="4334467"/>
              <a:ext cx="252000" cy="27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F19902-D181-CE43-B7D2-AFD4122466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182" y="4316467"/>
                <a:ext cx="287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8D7FCA-994B-BC4C-9F7F-F235B8D38202}"/>
                  </a:ext>
                </a:extLst>
              </p14:cNvPr>
              <p14:cNvContentPartPr/>
              <p14:nvPr/>
            </p14:nvContentPartPr>
            <p14:xfrm>
              <a:off x="3013222" y="4315747"/>
              <a:ext cx="302400" cy="30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8D7FCA-994B-BC4C-9F7F-F235B8D382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5582" y="4298107"/>
                <a:ext cx="33804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96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395</Words>
  <Application>Microsoft Macintosh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 Pro</vt:lpstr>
      <vt:lpstr>Verdana Pro Cond SemiBold</vt:lpstr>
      <vt:lpstr>TornVTI</vt:lpstr>
      <vt:lpstr>Analysis Of Algorithm &amp; Asymptotic Notations</vt:lpstr>
      <vt:lpstr>Programs for finding sum of first n numbers</vt:lpstr>
      <vt:lpstr>PowerPoint Presentation</vt:lpstr>
      <vt:lpstr>PowerPoint Presentation</vt:lpstr>
      <vt:lpstr>Analysing all the algorithms</vt:lpstr>
      <vt:lpstr>Order of growth</vt:lpstr>
      <vt:lpstr>Lets Find order of growth of some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 &amp; Asymptotic Notations</dc:title>
  <dc:creator>Jayendra Singh</dc:creator>
  <cp:lastModifiedBy>Jayendra Singh</cp:lastModifiedBy>
  <cp:revision>14</cp:revision>
  <dcterms:created xsi:type="dcterms:W3CDTF">2020-10-21T07:40:39Z</dcterms:created>
  <dcterms:modified xsi:type="dcterms:W3CDTF">2020-10-21T10:25:07Z</dcterms:modified>
</cp:coreProperties>
</file>