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1a40dd4f0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1a40dd4f0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1a40dd4f0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1a40dd4f0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1a40dd4f0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1a40dd4f0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1a40dd4f0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1a40dd4f0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04a507e03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04a507e03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f8703d0081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f8703d0081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044440c6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044440c6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044440c6f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044440c6f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04a507e03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04a507e03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04a507e03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04a507e03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04a507e03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04a507e03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1a40dd4f0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1a40dd4f0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04a507e03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04a507e03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7.png"/><Relationship Id="rId6"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23.png"/><Relationship Id="rId5" Type="http://schemas.openxmlformats.org/officeDocument/2006/relationships/image" Target="../media/image20.png"/><Relationship Id="rId6"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1.png"/><Relationship Id="rId4" Type="http://schemas.openxmlformats.org/officeDocument/2006/relationships/image" Target="../media/image25.png"/><Relationship Id="rId5" Type="http://schemas.openxmlformats.org/officeDocument/2006/relationships/image" Target="../media/image17.png"/><Relationship Id="rId6"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21575"/>
            <a:ext cx="8520600" cy="58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500"/>
              <a:t>Multi-genre Speaker recognition</a:t>
            </a:r>
            <a:endParaRPr sz="4500"/>
          </a:p>
        </p:txBody>
      </p:sp>
      <p:sp>
        <p:nvSpPr>
          <p:cNvPr id="55" name="Google Shape;55;p13"/>
          <p:cNvSpPr txBox="1"/>
          <p:nvPr>
            <p:ph idx="1" type="subTitle"/>
          </p:nvPr>
        </p:nvSpPr>
        <p:spPr>
          <a:xfrm>
            <a:off x="311700" y="809275"/>
            <a:ext cx="8520600" cy="43341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2400">
                <a:solidFill>
                  <a:srgbClr val="FF0000"/>
                </a:solidFill>
                <a:latin typeface="Times New Roman"/>
                <a:ea typeface="Times New Roman"/>
                <a:cs typeface="Times New Roman"/>
                <a:sym typeface="Times New Roman"/>
              </a:rPr>
              <a:t>Mid-Semester Project Evaluation of Stage I</a:t>
            </a:r>
            <a:br>
              <a:rPr lang="en" sz="2400">
                <a:solidFill>
                  <a:srgbClr val="FF0000"/>
                </a:solidFill>
                <a:latin typeface="Times New Roman"/>
                <a:ea typeface="Times New Roman"/>
                <a:cs typeface="Times New Roman"/>
                <a:sym typeface="Times New Roman"/>
              </a:rPr>
            </a:br>
            <a:r>
              <a:rPr lang="en" sz="2400">
                <a:solidFill>
                  <a:srgbClr val="FF0000"/>
                </a:solidFill>
                <a:latin typeface="Times New Roman"/>
                <a:ea typeface="Times New Roman"/>
                <a:cs typeface="Times New Roman"/>
                <a:sym typeface="Times New Roman"/>
              </a:rPr>
              <a:t> </a:t>
            </a:r>
            <a:r>
              <a:rPr b="1" lang="en" sz="2000">
                <a:solidFill>
                  <a:schemeClr val="dk1"/>
                </a:solidFill>
                <a:latin typeface="Times New Roman"/>
                <a:ea typeface="Times New Roman"/>
                <a:cs typeface="Times New Roman"/>
                <a:sym typeface="Times New Roman"/>
              </a:rPr>
              <a:t>SOHAM NANDI (Roll No. 2404102003)</a:t>
            </a:r>
            <a:br>
              <a:rPr b="1" lang="en" sz="2000">
                <a:solidFill>
                  <a:schemeClr val="dk1"/>
                </a:solidFill>
                <a:latin typeface="Times New Roman"/>
                <a:ea typeface="Times New Roman"/>
                <a:cs typeface="Times New Roman"/>
                <a:sym typeface="Times New Roman"/>
              </a:rPr>
            </a:br>
            <a:r>
              <a:rPr lang="en" sz="1900">
                <a:solidFill>
                  <a:schemeClr val="dk1"/>
                </a:solidFill>
                <a:latin typeface="Times New Roman"/>
                <a:ea typeface="Times New Roman"/>
                <a:cs typeface="Times New Roman"/>
                <a:sym typeface="Times New Roman"/>
              </a:rPr>
              <a:t>Under the Guidance of</a:t>
            </a:r>
            <a:endParaRPr/>
          </a:p>
          <a:p>
            <a:pPr indent="0" lvl="0" marL="0" rtl="0" algn="ctr">
              <a:spcBef>
                <a:spcPts val="0"/>
              </a:spcBef>
              <a:spcAft>
                <a:spcPts val="0"/>
              </a:spcAft>
              <a:buNone/>
            </a:pPr>
            <a:r>
              <a:rPr b="1" lang="en" sz="1950">
                <a:solidFill>
                  <a:schemeClr val="dk1"/>
                </a:solidFill>
                <a:highlight>
                  <a:srgbClr val="FAF0E6"/>
                </a:highlight>
              </a:rPr>
              <a:t>Dr. Vivek Kanhangad</a:t>
            </a:r>
            <a:br>
              <a:rPr b="1" lang="en" sz="1950">
                <a:solidFill>
                  <a:schemeClr val="dk1"/>
                </a:solidFill>
                <a:highlight>
                  <a:srgbClr val="FAF0E6"/>
                </a:highlight>
              </a:rPr>
            </a:br>
            <a:br>
              <a:rPr b="1" lang="en" sz="1950">
                <a:solidFill>
                  <a:schemeClr val="dk1"/>
                </a:solidFill>
                <a:highlight>
                  <a:srgbClr val="FAF0E6"/>
                </a:highlight>
              </a:rPr>
            </a:br>
            <a:br>
              <a:rPr b="1" lang="en" sz="1950">
                <a:solidFill>
                  <a:schemeClr val="dk1"/>
                </a:solidFill>
                <a:highlight>
                  <a:srgbClr val="FAF0E6"/>
                </a:highlight>
              </a:rPr>
            </a:br>
            <a:br>
              <a:rPr b="1" lang="en" sz="1950">
                <a:solidFill>
                  <a:schemeClr val="dk1"/>
                </a:solidFill>
                <a:highlight>
                  <a:srgbClr val="FAF0E6"/>
                </a:highlight>
              </a:rPr>
            </a:br>
            <a:br>
              <a:rPr b="1" lang="en" sz="1950">
                <a:solidFill>
                  <a:schemeClr val="dk1"/>
                </a:solidFill>
                <a:highlight>
                  <a:srgbClr val="FAF0E6"/>
                </a:highlight>
              </a:rPr>
            </a:br>
            <a:br>
              <a:rPr b="1" lang="en" sz="1950">
                <a:solidFill>
                  <a:schemeClr val="dk1"/>
                </a:solidFill>
                <a:highlight>
                  <a:srgbClr val="FAF0E6"/>
                </a:highlight>
              </a:rPr>
            </a:br>
            <a:br>
              <a:rPr b="1" lang="en" sz="1950">
                <a:solidFill>
                  <a:schemeClr val="dk1"/>
                </a:solidFill>
                <a:highlight>
                  <a:srgbClr val="FAF0E6"/>
                </a:highlight>
              </a:rPr>
            </a:br>
            <a:br>
              <a:rPr b="1" lang="en" sz="1950">
                <a:solidFill>
                  <a:schemeClr val="dk1"/>
                </a:solidFill>
                <a:highlight>
                  <a:srgbClr val="FAF0E6"/>
                </a:highlight>
              </a:rPr>
            </a:br>
            <a:r>
              <a:rPr b="1" lang="en" sz="3200">
                <a:solidFill>
                  <a:schemeClr val="dk1"/>
                </a:solidFill>
                <a:latin typeface="Times New Roman"/>
                <a:ea typeface="Times New Roman"/>
                <a:cs typeface="Times New Roman"/>
                <a:sym typeface="Times New Roman"/>
              </a:rPr>
              <a:t>Department of Electrical Engineering</a:t>
            </a:r>
            <a:endParaRPr sz="1400">
              <a:solidFill>
                <a:schemeClr val="dk1"/>
              </a:solidFill>
            </a:endParaRPr>
          </a:p>
          <a:p>
            <a:pPr indent="0" lvl="0" marL="0" rtl="0" algn="ctr">
              <a:lnSpc>
                <a:spcPct val="90000"/>
              </a:lnSpc>
              <a:spcBef>
                <a:spcPts val="0"/>
              </a:spcBef>
              <a:spcAft>
                <a:spcPts val="0"/>
              </a:spcAft>
              <a:buClr>
                <a:schemeClr val="dk1"/>
              </a:buClr>
              <a:buSzPts val="1100"/>
              <a:buFont typeface="Arial"/>
              <a:buNone/>
            </a:pPr>
            <a:r>
              <a:rPr b="1" lang="en" sz="3200">
                <a:solidFill>
                  <a:schemeClr val="dk1"/>
                </a:solidFill>
                <a:latin typeface="Times New Roman"/>
                <a:ea typeface="Times New Roman"/>
                <a:cs typeface="Times New Roman"/>
                <a:sym typeface="Times New Roman"/>
              </a:rPr>
              <a:t> Indian Institute of Technology Indore</a:t>
            </a:r>
            <a:endParaRPr b="1" sz="1950">
              <a:solidFill>
                <a:schemeClr val="dk1"/>
              </a:solidFill>
              <a:highlight>
                <a:srgbClr val="FAF0E6"/>
              </a:highlight>
            </a:endParaRPr>
          </a:p>
        </p:txBody>
      </p:sp>
      <p:pic>
        <p:nvPicPr>
          <p:cNvPr id="56" name="Google Shape;56;p13"/>
          <p:cNvPicPr preferRelativeResize="0"/>
          <p:nvPr/>
        </p:nvPicPr>
        <p:blipFill>
          <a:blip r:embed="rId3">
            <a:alphaModFix/>
          </a:blip>
          <a:stretch>
            <a:fillRect/>
          </a:stretch>
        </p:blipFill>
        <p:spPr>
          <a:xfrm>
            <a:off x="3333750" y="2100000"/>
            <a:ext cx="2476500" cy="1847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rgbClr val="FF0000"/>
                </a:solidFill>
                <a:latin typeface="Times New Roman"/>
                <a:ea typeface="Times New Roman"/>
                <a:cs typeface="Times New Roman"/>
                <a:sym typeface="Times New Roman"/>
              </a:rPr>
              <a:t>Model training Result:</a:t>
            </a:r>
            <a:endParaRPr/>
          </a:p>
        </p:txBody>
      </p:sp>
      <p:sp>
        <p:nvSpPr>
          <p:cNvPr id="145" name="Google Shape;14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6" name="Google Shape;146;p22"/>
          <p:cNvPicPr preferRelativeResize="0"/>
          <p:nvPr/>
        </p:nvPicPr>
        <p:blipFill>
          <a:blip r:embed="rId3">
            <a:alphaModFix/>
          </a:blip>
          <a:stretch>
            <a:fillRect/>
          </a:stretch>
        </p:blipFill>
        <p:spPr>
          <a:xfrm>
            <a:off x="311700" y="1123050"/>
            <a:ext cx="7512826" cy="2712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u="sng">
                <a:solidFill>
                  <a:srgbClr val="FF0000"/>
                </a:solidFill>
                <a:latin typeface="Times New Roman"/>
                <a:ea typeface="Times New Roman"/>
                <a:cs typeface="Times New Roman"/>
                <a:sym typeface="Times New Roman"/>
              </a:rPr>
              <a:t>Model training Result:</a:t>
            </a:r>
            <a:endParaRPr/>
          </a:p>
        </p:txBody>
      </p:sp>
      <p:sp>
        <p:nvSpPr>
          <p:cNvPr id="152" name="Google Shape;15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3" name="Google Shape;153;p23"/>
          <p:cNvPicPr preferRelativeResize="0"/>
          <p:nvPr/>
        </p:nvPicPr>
        <p:blipFill rotWithShape="1">
          <a:blip r:embed="rId3">
            <a:alphaModFix/>
          </a:blip>
          <a:srcRect b="-28832" l="0" r="0" t="0"/>
          <a:stretch/>
        </p:blipFill>
        <p:spPr>
          <a:xfrm>
            <a:off x="311700" y="1208150"/>
            <a:ext cx="4600575" cy="3590862"/>
          </a:xfrm>
          <a:prstGeom prst="rect">
            <a:avLst/>
          </a:prstGeom>
          <a:noFill/>
          <a:ln>
            <a:noFill/>
          </a:ln>
        </p:spPr>
      </p:pic>
      <p:pic>
        <p:nvPicPr>
          <p:cNvPr id="154" name="Google Shape;154;p23"/>
          <p:cNvPicPr preferRelativeResize="0"/>
          <p:nvPr/>
        </p:nvPicPr>
        <p:blipFill>
          <a:blip r:embed="rId4">
            <a:alphaModFix/>
          </a:blip>
          <a:stretch>
            <a:fillRect/>
          </a:stretch>
        </p:blipFill>
        <p:spPr>
          <a:xfrm>
            <a:off x="4912276" y="1208150"/>
            <a:ext cx="3542701" cy="2731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u="sng">
                <a:solidFill>
                  <a:srgbClr val="FF0000"/>
                </a:solidFill>
                <a:latin typeface="Times New Roman"/>
                <a:ea typeface="Times New Roman"/>
                <a:cs typeface="Times New Roman"/>
                <a:sym typeface="Times New Roman"/>
              </a:rPr>
              <a:t>Model training Result:</a:t>
            </a:r>
            <a:endParaRPr/>
          </a:p>
        </p:txBody>
      </p:sp>
      <p:sp>
        <p:nvSpPr>
          <p:cNvPr id="160" name="Google Shape;16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1" name="Google Shape;161;p24"/>
          <p:cNvPicPr preferRelativeResize="0"/>
          <p:nvPr/>
        </p:nvPicPr>
        <p:blipFill>
          <a:blip r:embed="rId3">
            <a:alphaModFix/>
          </a:blip>
          <a:stretch>
            <a:fillRect/>
          </a:stretch>
        </p:blipFill>
        <p:spPr>
          <a:xfrm>
            <a:off x="390103" y="1160475"/>
            <a:ext cx="5711475" cy="3400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u="sng">
                <a:solidFill>
                  <a:srgbClr val="FF0000"/>
                </a:solidFill>
                <a:latin typeface="Times New Roman"/>
                <a:ea typeface="Times New Roman"/>
                <a:cs typeface="Times New Roman"/>
                <a:sym typeface="Times New Roman"/>
              </a:rPr>
              <a:t>Reference</a:t>
            </a:r>
            <a:r>
              <a:rPr lang="en" u="sng">
                <a:solidFill>
                  <a:srgbClr val="FF0000"/>
                </a:solidFill>
                <a:latin typeface="Times New Roman"/>
                <a:ea typeface="Times New Roman"/>
                <a:cs typeface="Times New Roman"/>
                <a:sym typeface="Times New Roman"/>
              </a:rPr>
              <a:t>:</a:t>
            </a:r>
            <a:endParaRPr/>
          </a:p>
        </p:txBody>
      </p:sp>
      <p:sp>
        <p:nvSpPr>
          <p:cNvPr id="167" name="Google Shape;16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2100" lvl="0" marL="457200" rtl="0" algn="l">
              <a:spcBef>
                <a:spcPts val="0"/>
              </a:spcBef>
              <a:spcAft>
                <a:spcPts val="0"/>
              </a:spcAft>
              <a:buClr>
                <a:srgbClr val="333333"/>
              </a:buClr>
              <a:buSzPts val="1000"/>
              <a:buFont typeface="Times New Roman"/>
              <a:buChar char="❏"/>
            </a:pPr>
            <a:r>
              <a:rPr lang="en" sz="1000">
                <a:solidFill>
                  <a:srgbClr val="333333"/>
                </a:solidFill>
                <a:highlight>
                  <a:srgbClr val="FFFFFF"/>
                </a:highlight>
                <a:latin typeface="Times New Roman"/>
                <a:ea typeface="Times New Roman"/>
                <a:cs typeface="Times New Roman"/>
                <a:sym typeface="Times New Roman"/>
              </a:rPr>
              <a:t>S. Hershey </a:t>
            </a:r>
            <a:r>
              <a:rPr i="1" lang="en" sz="1000">
                <a:solidFill>
                  <a:srgbClr val="333333"/>
                </a:solidFill>
                <a:highlight>
                  <a:srgbClr val="FFFFFF"/>
                </a:highlight>
                <a:latin typeface="Times New Roman"/>
                <a:ea typeface="Times New Roman"/>
                <a:cs typeface="Times New Roman"/>
                <a:sym typeface="Times New Roman"/>
              </a:rPr>
              <a:t>et al</a:t>
            </a:r>
            <a:r>
              <a:rPr lang="en" sz="1000">
                <a:solidFill>
                  <a:srgbClr val="333333"/>
                </a:solidFill>
                <a:highlight>
                  <a:srgbClr val="FFFFFF"/>
                </a:highlight>
                <a:latin typeface="Times New Roman"/>
                <a:ea typeface="Times New Roman"/>
                <a:cs typeface="Times New Roman"/>
                <a:sym typeface="Times New Roman"/>
              </a:rPr>
              <a:t>., "CNN architectures for large-scale audio classification," </a:t>
            </a:r>
            <a:r>
              <a:rPr i="1" lang="en" sz="1000">
                <a:solidFill>
                  <a:srgbClr val="333333"/>
                </a:solidFill>
                <a:highlight>
                  <a:srgbClr val="FFFFFF"/>
                </a:highlight>
                <a:latin typeface="Times New Roman"/>
                <a:ea typeface="Times New Roman"/>
                <a:cs typeface="Times New Roman"/>
                <a:sym typeface="Times New Roman"/>
              </a:rPr>
              <a:t>2017 IEEE International Conference on Acoustics, Speech and Signal Processing (ICASSP)</a:t>
            </a:r>
            <a:r>
              <a:rPr lang="en" sz="1000">
                <a:solidFill>
                  <a:srgbClr val="333333"/>
                </a:solidFill>
                <a:highlight>
                  <a:srgbClr val="FFFFFF"/>
                </a:highlight>
                <a:latin typeface="Times New Roman"/>
                <a:ea typeface="Times New Roman"/>
                <a:cs typeface="Times New Roman"/>
                <a:sym typeface="Times New Roman"/>
              </a:rPr>
              <a:t>, New Orleans, LA, USA, 2017, pp. 131-135</a:t>
            </a:r>
            <a:endParaRPr sz="1000">
              <a:solidFill>
                <a:srgbClr val="333333"/>
              </a:solidFill>
              <a:highlight>
                <a:srgbClr val="FFFFFF"/>
              </a:highlight>
              <a:latin typeface="Times New Roman"/>
              <a:ea typeface="Times New Roman"/>
              <a:cs typeface="Times New Roman"/>
              <a:sym typeface="Times New Roman"/>
            </a:endParaRPr>
          </a:p>
          <a:p>
            <a:pPr indent="-292100" lvl="0" marL="457200" rtl="0" algn="l">
              <a:spcBef>
                <a:spcPts val="0"/>
              </a:spcBef>
              <a:spcAft>
                <a:spcPts val="0"/>
              </a:spcAft>
              <a:buClr>
                <a:srgbClr val="333333"/>
              </a:buClr>
              <a:buSzPts val="1000"/>
              <a:buFont typeface="Times New Roman"/>
              <a:buChar char="❏"/>
            </a:pPr>
            <a:r>
              <a:rPr lang="en" sz="1000">
                <a:solidFill>
                  <a:srgbClr val="333333"/>
                </a:solidFill>
                <a:highlight>
                  <a:srgbClr val="FFFFFF"/>
                </a:highlight>
                <a:latin typeface="Times New Roman"/>
                <a:ea typeface="Times New Roman"/>
                <a:cs typeface="Times New Roman"/>
                <a:sym typeface="Times New Roman"/>
              </a:rPr>
              <a:t>N. N. Prachi, F. M. Nahiyan, M. Habibullah and R. Khan, "Deep Learning Based Speaker Recognition System with CNN and LSTM Techniques," </a:t>
            </a:r>
            <a:r>
              <a:rPr i="1" lang="en" sz="1000">
                <a:solidFill>
                  <a:srgbClr val="333333"/>
                </a:solidFill>
                <a:highlight>
                  <a:srgbClr val="FFFFFF"/>
                </a:highlight>
                <a:latin typeface="Times New Roman"/>
                <a:ea typeface="Times New Roman"/>
                <a:cs typeface="Times New Roman"/>
                <a:sym typeface="Times New Roman"/>
              </a:rPr>
              <a:t>2022 Interdisciplinary Research in Technology and Management (IRTM)</a:t>
            </a:r>
            <a:r>
              <a:rPr lang="en" sz="1000">
                <a:solidFill>
                  <a:srgbClr val="333333"/>
                </a:solidFill>
                <a:highlight>
                  <a:srgbClr val="FFFFFF"/>
                </a:highlight>
                <a:latin typeface="Times New Roman"/>
                <a:ea typeface="Times New Roman"/>
                <a:cs typeface="Times New Roman"/>
                <a:sym typeface="Times New Roman"/>
              </a:rPr>
              <a:t>, Kolkata, India, 2022</a:t>
            </a:r>
            <a:endParaRPr sz="1000">
              <a:solidFill>
                <a:srgbClr val="333333"/>
              </a:solidFill>
              <a:highlight>
                <a:srgbClr val="FFFFFF"/>
              </a:highlight>
              <a:latin typeface="Times New Roman"/>
              <a:ea typeface="Times New Roman"/>
              <a:cs typeface="Times New Roman"/>
              <a:sym typeface="Times New Roman"/>
            </a:endParaRPr>
          </a:p>
          <a:p>
            <a:pPr indent="-292100" lvl="0" marL="457200" rtl="0" algn="l">
              <a:spcBef>
                <a:spcPts val="0"/>
              </a:spcBef>
              <a:spcAft>
                <a:spcPts val="0"/>
              </a:spcAft>
              <a:buClr>
                <a:srgbClr val="333333"/>
              </a:buClr>
              <a:buSzPts val="1000"/>
              <a:buFont typeface="Times New Roman"/>
              <a:buChar char="❏"/>
            </a:pPr>
            <a:r>
              <a:rPr lang="en" sz="1000">
                <a:solidFill>
                  <a:srgbClr val="333333"/>
                </a:solidFill>
                <a:highlight>
                  <a:srgbClr val="FFFFFF"/>
                </a:highlight>
                <a:latin typeface="Times New Roman"/>
                <a:ea typeface="Times New Roman"/>
                <a:cs typeface="Times New Roman"/>
                <a:sym typeface="Times New Roman"/>
              </a:rPr>
              <a:t>A. Mansour, F. Chenchah and Z. Lachiri, "Emotional speaker recognition based on i-vector space model," </a:t>
            </a:r>
            <a:r>
              <a:rPr i="1" lang="en" sz="1000">
                <a:solidFill>
                  <a:srgbClr val="333333"/>
                </a:solidFill>
                <a:highlight>
                  <a:srgbClr val="FFFFFF"/>
                </a:highlight>
                <a:latin typeface="Times New Roman"/>
                <a:ea typeface="Times New Roman"/>
                <a:cs typeface="Times New Roman"/>
                <a:sym typeface="Times New Roman"/>
              </a:rPr>
              <a:t>2016 4th International Conference on Control Engineering &amp; Information Technology (CEIT)</a:t>
            </a:r>
            <a:r>
              <a:rPr lang="en" sz="1000">
                <a:solidFill>
                  <a:srgbClr val="333333"/>
                </a:solidFill>
                <a:highlight>
                  <a:srgbClr val="FFFFFF"/>
                </a:highlight>
                <a:latin typeface="Times New Roman"/>
                <a:ea typeface="Times New Roman"/>
                <a:cs typeface="Times New Roman"/>
                <a:sym typeface="Times New Roman"/>
              </a:rPr>
              <a:t>, Hammamet, Tunisia, 2016</a:t>
            </a:r>
            <a:br>
              <a:rPr lang="en" sz="1000">
                <a:solidFill>
                  <a:srgbClr val="333333"/>
                </a:solidFill>
                <a:highlight>
                  <a:srgbClr val="FFFFFF"/>
                </a:highlight>
                <a:latin typeface="Times New Roman"/>
                <a:ea typeface="Times New Roman"/>
                <a:cs typeface="Times New Roman"/>
                <a:sym typeface="Times New Roman"/>
              </a:rPr>
            </a:br>
            <a:br>
              <a:rPr lang="en" sz="1000">
                <a:solidFill>
                  <a:srgbClr val="333333"/>
                </a:solidFill>
                <a:highlight>
                  <a:srgbClr val="FFFFFF"/>
                </a:highlight>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nvSpPr>
        <p:spPr>
          <a:xfrm>
            <a:off x="743700" y="983350"/>
            <a:ext cx="7465800" cy="324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6800">
              <a:solidFill>
                <a:schemeClr val="accent1"/>
              </a:solidFill>
              <a:latin typeface="Times New Roman"/>
              <a:ea typeface="Times New Roman"/>
              <a:cs typeface="Times New Roman"/>
              <a:sym typeface="Times New Roman"/>
            </a:endParaRPr>
          </a:p>
          <a:p>
            <a:pPr indent="0" lvl="0" marL="0" rtl="0" algn="ctr">
              <a:spcBef>
                <a:spcPts val="0"/>
              </a:spcBef>
              <a:spcAft>
                <a:spcPts val="0"/>
              </a:spcAft>
              <a:buNone/>
            </a:pPr>
            <a:r>
              <a:rPr lang="en" sz="6800">
                <a:solidFill>
                  <a:schemeClr val="accent1"/>
                </a:solidFill>
                <a:latin typeface="Times New Roman"/>
                <a:ea typeface="Times New Roman"/>
                <a:cs typeface="Times New Roman"/>
                <a:sym typeface="Times New Roman"/>
              </a:rPr>
              <a:t>THANK YOU</a:t>
            </a:r>
            <a:endParaRPr sz="6800">
              <a:solidFill>
                <a:schemeClr val="accen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rgbClr val="FF0000"/>
                </a:solidFill>
                <a:latin typeface="Times New Roman"/>
                <a:ea typeface="Times New Roman"/>
                <a:cs typeface="Times New Roman"/>
                <a:sym typeface="Times New Roman"/>
              </a:rPr>
              <a:t>Content:</a:t>
            </a:r>
            <a:endParaRPr u="sng">
              <a:solidFill>
                <a:srgbClr val="FF0000"/>
              </a:solidFill>
              <a:latin typeface="Times New Roman"/>
              <a:ea typeface="Times New Roman"/>
              <a:cs typeface="Times New Roman"/>
              <a:sym typeface="Times New Roman"/>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285750" rtl="0" algn="l">
              <a:spcBef>
                <a:spcPts val="0"/>
              </a:spcBef>
              <a:spcAft>
                <a:spcPts val="1200"/>
              </a:spcAft>
              <a:buNone/>
            </a:pPr>
            <a:r>
              <a:rPr lang="en" sz="1900">
                <a:solidFill>
                  <a:schemeClr val="dk1"/>
                </a:solidFill>
                <a:latin typeface="Times New Roman"/>
                <a:ea typeface="Times New Roman"/>
                <a:cs typeface="Times New Roman"/>
                <a:sym typeface="Times New Roman"/>
              </a:rPr>
              <a:t>1.Introduction</a:t>
            </a:r>
            <a:br>
              <a:rPr lang="en" sz="1900">
                <a:solidFill>
                  <a:schemeClr val="dk1"/>
                </a:solidFill>
                <a:latin typeface="Times New Roman"/>
                <a:ea typeface="Times New Roman"/>
                <a:cs typeface="Times New Roman"/>
                <a:sym typeface="Times New Roman"/>
              </a:rPr>
            </a:br>
            <a:r>
              <a:rPr lang="en" sz="1900">
                <a:solidFill>
                  <a:schemeClr val="dk1"/>
                </a:solidFill>
                <a:latin typeface="Times New Roman"/>
                <a:ea typeface="Times New Roman"/>
                <a:cs typeface="Times New Roman"/>
                <a:sym typeface="Times New Roman"/>
              </a:rPr>
              <a:t>   1.1 what is multi genre Speaker recognition</a:t>
            </a:r>
            <a:br>
              <a:rPr lang="en" sz="1900">
                <a:solidFill>
                  <a:schemeClr val="dk1"/>
                </a:solidFill>
                <a:latin typeface="Times New Roman"/>
                <a:ea typeface="Times New Roman"/>
                <a:cs typeface="Times New Roman"/>
                <a:sym typeface="Times New Roman"/>
              </a:rPr>
            </a:br>
            <a:r>
              <a:rPr lang="en" sz="1900">
                <a:solidFill>
                  <a:schemeClr val="dk1"/>
                </a:solidFill>
                <a:latin typeface="Times New Roman"/>
                <a:ea typeface="Times New Roman"/>
                <a:cs typeface="Times New Roman"/>
                <a:sym typeface="Times New Roman"/>
              </a:rPr>
              <a:t> </a:t>
            </a:r>
            <a:r>
              <a:rPr lang="en" sz="1900">
                <a:solidFill>
                  <a:schemeClr val="dk1"/>
                </a:solidFill>
                <a:latin typeface="Times New Roman"/>
                <a:ea typeface="Times New Roman"/>
                <a:cs typeface="Times New Roman"/>
                <a:sym typeface="Times New Roman"/>
              </a:rPr>
              <a:t>2.</a:t>
            </a:r>
            <a:r>
              <a:rPr lang="en" sz="1900">
                <a:solidFill>
                  <a:schemeClr val="dk1"/>
                </a:solidFill>
                <a:latin typeface="Times New Roman"/>
                <a:ea typeface="Times New Roman"/>
                <a:cs typeface="Times New Roman"/>
                <a:sym typeface="Times New Roman"/>
              </a:rPr>
              <a:t> Project Flowchart</a:t>
            </a:r>
            <a:br>
              <a:rPr lang="en" sz="1900">
                <a:solidFill>
                  <a:schemeClr val="dk1"/>
                </a:solidFill>
                <a:latin typeface="Times New Roman"/>
                <a:ea typeface="Times New Roman"/>
                <a:cs typeface="Times New Roman"/>
                <a:sym typeface="Times New Roman"/>
              </a:rPr>
            </a:br>
            <a:r>
              <a:rPr lang="en" sz="1900">
                <a:solidFill>
                  <a:schemeClr val="dk1"/>
                </a:solidFill>
                <a:latin typeface="Times New Roman"/>
                <a:ea typeface="Times New Roman"/>
                <a:cs typeface="Times New Roman"/>
                <a:sym typeface="Times New Roman"/>
              </a:rPr>
              <a:t> 3.Project Updates( </a:t>
            </a:r>
            <a:r>
              <a:rPr lang="en" sz="1900">
                <a:solidFill>
                  <a:schemeClr val="dk1"/>
                </a:solidFill>
                <a:latin typeface="Times New Roman"/>
                <a:ea typeface="Times New Roman"/>
                <a:cs typeface="Times New Roman"/>
                <a:sym typeface="Times New Roman"/>
              </a:rPr>
              <a:t>comparison</a:t>
            </a:r>
            <a:r>
              <a:rPr lang="en" sz="1900">
                <a:solidFill>
                  <a:schemeClr val="dk1"/>
                </a:solidFill>
                <a:latin typeface="Times New Roman"/>
                <a:ea typeface="Times New Roman"/>
                <a:cs typeface="Times New Roman"/>
                <a:sym typeface="Times New Roman"/>
              </a:rPr>
              <a:t> between dataset, Mfcc, </a:t>
            </a:r>
            <a:r>
              <a:rPr lang="en" sz="1900">
                <a:solidFill>
                  <a:schemeClr val="dk1"/>
                </a:solidFill>
                <a:latin typeface="Times New Roman"/>
                <a:ea typeface="Times New Roman"/>
                <a:cs typeface="Times New Roman"/>
                <a:sym typeface="Times New Roman"/>
              </a:rPr>
              <a:t>spectrogram</a:t>
            </a:r>
            <a:r>
              <a:rPr lang="en" sz="1900">
                <a:solidFill>
                  <a:schemeClr val="dk1"/>
                </a:solidFill>
                <a:latin typeface="Times New Roman"/>
                <a:ea typeface="Times New Roman"/>
                <a:cs typeface="Times New Roman"/>
                <a:sym typeface="Times New Roman"/>
              </a:rPr>
              <a:t>,     database,Model Training)     </a:t>
            </a:r>
            <a:br>
              <a:rPr lang="en" sz="1900">
                <a:solidFill>
                  <a:schemeClr val="dk1"/>
                </a:solidFill>
                <a:latin typeface="Times New Roman"/>
                <a:ea typeface="Times New Roman"/>
                <a:cs typeface="Times New Roman"/>
                <a:sym typeface="Times New Roman"/>
              </a:rPr>
            </a:br>
            <a:r>
              <a:rPr lang="en" sz="1900">
                <a:solidFill>
                  <a:schemeClr val="dk1"/>
                </a:solidFill>
                <a:latin typeface="Times New Roman"/>
                <a:ea typeface="Times New Roman"/>
                <a:cs typeface="Times New Roman"/>
                <a:sym typeface="Times New Roman"/>
              </a:rPr>
              <a:t> </a:t>
            </a:r>
            <a:r>
              <a:rPr lang="en" sz="1900">
                <a:solidFill>
                  <a:schemeClr val="dk1"/>
                </a:solidFill>
                <a:latin typeface="Times New Roman"/>
                <a:ea typeface="Times New Roman"/>
                <a:cs typeface="Times New Roman"/>
                <a:sym typeface="Times New Roman"/>
              </a:rPr>
              <a:t>4.Future Updates</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162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rgbClr val="FF0000"/>
                </a:solidFill>
                <a:latin typeface="Times New Roman"/>
                <a:ea typeface="Times New Roman"/>
                <a:cs typeface="Times New Roman"/>
                <a:sym typeface="Times New Roman"/>
              </a:rPr>
              <a:t>Introduction:</a:t>
            </a:r>
            <a:endParaRPr u="sng">
              <a:solidFill>
                <a:srgbClr val="FF0000"/>
              </a:solidFill>
              <a:latin typeface="Times New Roman"/>
              <a:ea typeface="Times New Roman"/>
              <a:cs typeface="Times New Roman"/>
              <a:sym typeface="Times New Roman"/>
            </a:endParaRPr>
          </a:p>
        </p:txBody>
      </p:sp>
      <p:sp>
        <p:nvSpPr>
          <p:cNvPr id="68" name="Google Shape;68;p15"/>
          <p:cNvSpPr txBox="1"/>
          <p:nvPr>
            <p:ph idx="1" type="body"/>
          </p:nvPr>
        </p:nvSpPr>
        <p:spPr>
          <a:xfrm>
            <a:off x="164750" y="6211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200">
                <a:solidFill>
                  <a:schemeClr val="dk1"/>
                </a:solidFill>
              </a:rPr>
              <a:t>Multi-Genre Speaker Recognition</a:t>
            </a:r>
            <a:r>
              <a:rPr lang="en" sz="1200">
                <a:solidFill>
                  <a:schemeClr val="dk1"/>
                </a:solidFill>
              </a:rPr>
              <a:t> refers to a system that can identify speakers across different audio genres, such as music, podcasts, or conversations.</a:t>
            </a:r>
            <a:r>
              <a:rPr lang="en" sz="1200"/>
              <a:t>The primary objective of speaker recognition is to accurately identify or verify a person’s identity based on their unique vocal characteristics. It aims to achieve high accuracy across diverse audio environments and conditions, ensuring security, personalization, and user convenience in applications like authentication, forensics, and voice-controlled systems</a:t>
            </a:r>
            <a:endParaRPr sz="1200"/>
          </a:p>
        </p:txBody>
      </p:sp>
      <p:pic>
        <p:nvPicPr>
          <p:cNvPr id="69" name="Google Shape;69;p15"/>
          <p:cNvPicPr preferRelativeResize="0"/>
          <p:nvPr/>
        </p:nvPicPr>
        <p:blipFill>
          <a:blip r:embed="rId3">
            <a:alphaModFix/>
          </a:blip>
          <a:stretch>
            <a:fillRect/>
          </a:stretch>
        </p:blipFill>
        <p:spPr>
          <a:xfrm>
            <a:off x="164750" y="1956700"/>
            <a:ext cx="7347876" cy="2266650"/>
          </a:xfrm>
          <a:prstGeom prst="rect">
            <a:avLst/>
          </a:prstGeom>
          <a:noFill/>
          <a:ln>
            <a:noFill/>
          </a:ln>
        </p:spPr>
      </p:pic>
      <p:sp>
        <p:nvSpPr>
          <p:cNvPr id="70" name="Google Shape;70;p15"/>
          <p:cNvSpPr txBox="1"/>
          <p:nvPr/>
        </p:nvSpPr>
        <p:spPr>
          <a:xfrm>
            <a:off x="812775" y="3533750"/>
            <a:ext cx="2012100" cy="6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0000"/>
                </a:solidFill>
              </a:rPr>
              <a:t>Random </a:t>
            </a:r>
            <a:r>
              <a:rPr lang="en" sz="1300">
                <a:solidFill>
                  <a:srgbClr val="FF0000"/>
                </a:solidFill>
              </a:rPr>
              <a:t>environment</a:t>
            </a:r>
            <a:endParaRPr sz="1300">
              <a:solidFill>
                <a:srgbClr val="FF0000"/>
              </a:solidFill>
            </a:endParaRPr>
          </a:p>
        </p:txBody>
      </p:sp>
      <p:sp>
        <p:nvSpPr>
          <p:cNvPr id="71" name="Google Shape;71;p15"/>
          <p:cNvSpPr txBox="1"/>
          <p:nvPr/>
        </p:nvSpPr>
        <p:spPr>
          <a:xfrm>
            <a:off x="4656275" y="4223325"/>
            <a:ext cx="3515700" cy="6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0000"/>
                </a:solidFill>
              </a:rPr>
              <a:t>Classified </a:t>
            </a:r>
            <a:r>
              <a:rPr lang="en" sz="1800">
                <a:solidFill>
                  <a:srgbClr val="FF0000"/>
                </a:solidFill>
              </a:rPr>
              <a:t>genres</a:t>
            </a:r>
            <a:r>
              <a:rPr lang="en" sz="1800">
                <a:solidFill>
                  <a:srgbClr val="FF0000"/>
                </a:solidFill>
              </a:rPr>
              <a:t> audio signal</a:t>
            </a:r>
            <a:endParaRPr sz="180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rgbClr val="FF0000"/>
                </a:solidFill>
                <a:latin typeface="Times New Roman"/>
                <a:ea typeface="Times New Roman"/>
                <a:cs typeface="Times New Roman"/>
                <a:sym typeface="Times New Roman"/>
              </a:rPr>
              <a:t>Project Flowchart:</a:t>
            </a:r>
            <a:endParaRPr u="sng">
              <a:solidFill>
                <a:srgbClr val="FF0000"/>
              </a:solidFill>
              <a:latin typeface="Times New Roman"/>
              <a:ea typeface="Times New Roman"/>
              <a:cs typeface="Times New Roman"/>
              <a:sym typeface="Times New Roman"/>
            </a:endParaRPr>
          </a:p>
        </p:txBody>
      </p:sp>
      <p:sp>
        <p:nvSpPr>
          <p:cNvPr id="77" name="Google Shape;77;p16"/>
          <p:cNvSpPr txBox="1"/>
          <p:nvPr>
            <p:ph idx="1" type="body"/>
          </p:nvPr>
        </p:nvSpPr>
        <p:spPr>
          <a:xfrm flipH="1">
            <a:off x="311700" y="1152475"/>
            <a:ext cx="8617500" cy="3837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8" name="Google Shape;78;p16"/>
          <p:cNvPicPr preferRelativeResize="0"/>
          <p:nvPr/>
        </p:nvPicPr>
        <p:blipFill>
          <a:blip r:embed="rId3">
            <a:alphaModFix/>
          </a:blip>
          <a:stretch>
            <a:fillRect/>
          </a:stretch>
        </p:blipFill>
        <p:spPr>
          <a:xfrm>
            <a:off x="368850" y="1274175"/>
            <a:ext cx="2015250" cy="1586650"/>
          </a:xfrm>
          <a:prstGeom prst="rect">
            <a:avLst/>
          </a:prstGeom>
          <a:noFill/>
          <a:ln>
            <a:noFill/>
          </a:ln>
        </p:spPr>
      </p:pic>
      <p:pic>
        <p:nvPicPr>
          <p:cNvPr id="79" name="Google Shape;79;p16"/>
          <p:cNvPicPr preferRelativeResize="0"/>
          <p:nvPr/>
        </p:nvPicPr>
        <p:blipFill>
          <a:blip r:embed="rId4">
            <a:alphaModFix/>
          </a:blip>
          <a:stretch>
            <a:fillRect/>
          </a:stretch>
        </p:blipFill>
        <p:spPr>
          <a:xfrm>
            <a:off x="3541554" y="1352660"/>
            <a:ext cx="1766960" cy="1586650"/>
          </a:xfrm>
          <a:prstGeom prst="rect">
            <a:avLst/>
          </a:prstGeom>
          <a:noFill/>
          <a:ln>
            <a:noFill/>
          </a:ln>
        </p:spPr>
      </p:pic>
      <p:sp>
        <p:nvSpPr>
          <p:cNvPr id="80" name="Google Shape;80;p16"/>
          <p:cNvSpPr/>
          <p:nvPr/>
        </p:nvSpPr>
        <p:spPr>
          <a:xfrm>
            <a:off x="2824950" y="1883325"/>
            <a:ext cx="437400" cy="339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81" name="Google Shape;81;p16"/>
          <p:cNvPicPr preferRelativeResize="0"/>
          <p:nvPr/>
        </p:nvPicPr>
        <p:blipFill>
          <a:blip r:embed="rId5">
            <a:alphaModFix/>
          </a:blip>
          <a:stretch>
            <a:fillRect/>
          </a:stretch>
        </p:blipFill>
        <p:spPr>
          <a:xfrm>
            <a:off x="6465975" y="1431148"/>
            <a:ext cx="2237225" cy="1429675"/>
          </a:xfrm>
          <a:prstGeom prst="rect">
            <a:avLst/>
          </a:prstGeom>
          <a:noFill/>
          <a:ln>
            <a:noFill/>
          </a:ln>
        </p:spPr>
      </p:pic>
      <p:sp>
        <p:nvSpPr>
          <p:cNvPr id="82" name="Google Shape;82;p16"/>
          <p:cNvSpPr/>
          <p:nvPr/>
        </p:nvSpPr>
        <p:spPr>
          <a:xfrm>
            <a:off x="5798025" y="1985050"/>
            <a:ext cx="553800" cy="339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83" name="Google Shape;83;p16"/>
          <p:cNvPicPr preferRelativeResize="0"/>
          <p:nvPr/>
        </p:nvPicPr>
        <p:blipFill>
          <a:blip r:embed="rId6">
            <a:alphaModFix/>
          </a:blip>
          <a:stretch>
            <a:fillRect/>
          </a:stretch>
        </p:blipFill>
        <p:spPr>
          <a:xfrm>
            <a:off x="4774425" y="3383663"/>
            <a:ext cx="1577400" cy="1556374"/>
          </a:xfrm>
          <a:prstGeom prst="rect">
            <a:avLst/>
          </a:prstGeom>
          <a:noFill/>
          <a:ln>
            <a:noFill/>
          </a:ln>
        </p:spPr>
      </p:pic>
      <p:sp>
        <p:nvSpPr>
          <p:cNvPr id="84" name="Google Shape;84;p16"/>
          <p:cNvSpPr txBox="1"/>
          <p:nvPr/>
        </p:nvSpPr>
        <p:spPr>
          <a:xfrm>
            <a:off x="1038875" y="3703325"/>
            <a:ext cx="2176500" cy="101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0000"/>
                </a:solidFill>
              </a:rPr>
              <a:t>MODEL </a:t>
            </a:r>
            <a:r>
              <a:rPr lang="en" sz="1800">
                <a:solidFill>
                  <a:srgbClr val="FF0000"/>
                </a:solidFill>
              </a:rPr>
              <a:t>TRAINING</a:t>
            </a:r>
            <a:br>
              <a:rPr lang="en" sz="1800">
                <a:solidFill>
                  <a:srgbClr val="FF0000"/>
                </a:solidFill>
              </a:rPr>
            </a:br>
            <a:r>
              <a:rPr lang="en" sz="1800">
                <a:solidFill>
                  <a:srgbClr val="FF0000"/>
                </a:solidFill>
              </a:rPr>
              <a:t>And </a:t>
            </a:r>
            <a:br>
              <a:rPr lang="en" sz="1800">
                <a:solidFill>
                  <a:srgbClr val="FF0000"/>
                </a:solidFill>
              </a:rPr>
            </a:br>
            <a:r>
              <a:rPr lang="en" sz="1800">
                <a:solidFill>
                  <a:srgbClr val="FF0000"/>
                </a:solidFill>
              </a:rPr>
              <a:t>Testing</a:t>
            </a:r>
            <a:endParaRPr sz="1800">
              <a:solidFill>
                <a:srgbClr val="FF0000"/>
              </a:solidFill>
            </a:endParaRPr>
          </a:p>
        </p:txBody>
      </p:sp>
      <p:sp>
        <p:nvSpPr>
          <p:cNvPr id="85" name="Google Shape;85;p16"/>
          <p:cNvSpPr txBox="1"/>
          <p:nvPr/>
        </p:nvSpPr>
        <p:spPr>
          <a:xfrm>
            <a:off x="586700" y="2572900"/>
            <a:ext cx="666900" cy="2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86" name="Google Shape;86;p16"/>
          <p:cNvSpPr txBox="1"/>
          <p:nvPr/>
        </p:nvSpPr>
        <p:spPr>
          <a:xfrm>
            <a:off x="586700" y="2992400"/>
            <a:ext cx="1767000" cy="33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0000"/>
                </a:solidFill>
              </a:rPr>
              <a:t>Raw Data</a:t>
            </a:r>
            <a:endParaRPr sz="1800">
              <a:solidFill>
                <a:srgbClr val="FF0000"/>
              </a:solidFill>
            </a:endParaRPr>
          </a:p>
        </p:txBody>
      </p:sp>
      <p:sp>
        <p:nvSpPr>
          <p:cNvPr id="87" name="Google Shape;87;p16"/>
          <p:cNvSpPr txBox="1"/>
          <p:nvPr/>
        </p:nvSpPr>
        <p:spPr>
          <a:xfrm>
            <a:off x="3322350" y="2788925"/>
            <a:ext cx="2015400" cy="40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0000"/>
                </a:solidFill>
              </a:rPr>
              <a:t>Pre processing</a:t>
            </a:r>
            <a:endParaRPr sz="1800">
              <a:solidFill>
                <a:srgbClr val="FF0000"/>
              </a:solidFill>
            </a:endParaRPr>
          </a:p>
        </p:txBody>
      </p:sp>
      <p:sp>
        <p:nvSpPr>
          <p:cNvPr id="88" name="Google Shape;88;p16"/>
          <p:cNvSpPr txBox="1"/>
          <p:nvPr/>
        </p:nvSpPr>
        <p:spPr>
          <a:xfrm>
            <a:off x="6566725" y="3082850"/>
            <a:ext cx="2015400" cy="76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0000"/>
                </a:solidFill>
              </a:rPr>
              <a:t>Audio feature Extraction</a:t>
            </a:r>
            <a:endParaRPr sz="1800">
              <a:solidFill>
                <a:srgbClr val="FF0000"/>
              </a:solidFill>
            </a:endParaRPr>
          </a:p>
        </p:txBody>
      </p:sp>
      <p:sp>
        <p:nvSpPr>
          <p:cNvPr id="89" name="Google Shape;89;p16"/>
          <p:cNvSpPr/>
          <p:nvPr/>
        </p:nvSpPr>
        <p:spPr>
          <a:xfrm>
            <a:off x="846700" y="3580225"/>
            <a:ext cx="2475600" cy="131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FF0000"/>
                </a:solidFill>
              </a:rPr>
              <a:t>Model </a:t>
            </a:r>
            <a:r>
              <a:rPr lang="en" sz="1900">
                <a:solidFill>
                  <a:srgbClr val="FF0000"/>
                </a:solidFill>
              </a:rPr>
              <a:t>Training</a:t>
            </a:r>
            <a:br>
              <a:rPr lang="en" sz="1900">
                <a:solidFill>
                  <a:srgbClr val="FF0000"/>
                </a:solidFill>
              </a:rPr>
            </a:br>
            <a:r>
              <a:rPr lang="en" sz="1900">
                <a:solidFill>
                  <a:srgbClr val="FF0000"/>
                </a:solidFill>
              </a:rPr>
              <a:t>And</a:t>
            </a:r>
            <a:br>
              <a:rPr lang="en" sz="1900">
                <a:solidFill>
                  <a:srgbClr val="FF0000"/>
                </a:solidFill>
              </a:rPr>
            </a:br>
            <a:r>
              <a:rPr lang="en" sz="1900">
                <a:solidFill>
                  <a:srgbClr val="FF0000"/>
                </a:solidFill>
              </a:rPr>
              <a:t>Test verification</a:t>
            </a:r>
            <a:endParaRPr sz="1900">
              <a:solidFill>
                <a:srgbClr val="FF0000"/>
              </a:solidFill>
            </a:endParaRPr>
          </a:p>
        </p:txBody>
      </p:sp>
      <p:sp>
        <p:nvSpPr>
          <p:cNvPr id="90" name="Google Shape;90;p16"/>
          <p:cNvSpPr/>
          <p:nvPr/>
        </p:nvSpPr>
        <p:spPr>
          <a:xfrm rot="10800000">
            <a:off x="6781525" y="3533750"/>
            <a:ext cx="1800600" cy="1017300"/>
          </a:xfrm>
          <a:prstGeom prst="bentArrow">
            <a:avLst>
              <a:gd fmla="val 25000" name="adj1"/>
              <a:gd fmla="val 24998"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1" name="Google Shape;91;p16"/>
          <p:cNvSpPr/>
          <p:nvPr/>
        </p:nvSpPr>
        <p:spPr>
          <a:xfrm>
            <a:off x="3784025" y="3756050"/>
            <a:ext cx="775500" cy="5727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255650" y="-161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rgbClr val="FF0000"/>
                </a:solidFill>
                <a:latin typeface="Times New Roman"/>
                <a:ea typeface="Times New Roman"/>
                <a:cs typeface="Times New Roman"/>
                <a:sym typeface="Times New Roman"/>
              </a:rPr>
              <a:t>DATASET:</a:t>
            </a:r>
            <a:endParaRPr u="sng">
              <a:solidFill>
                <a:srgbClr val="FF0000"/>
              </a:solidFill>
              <a:latin typeface="Times New Roman"/>
              <a:ea typeface="Times New Roman"/>
              <a:cs typeface="Times New Roman"/>
              <a:sym typeface="Times New Roman"/>
            </a:endParaRPr>
          </a:p>
        </p:txBody>
      </p:sp>
      <p:sp>
        <p:nvSpPr>
          <p:cNvPr id="97" name="Google Shape;97;p17"/>
          <p:cNvSpPr txBox="1"/>
          <p:nvPr>
            <p:ph idx="1" type="body"/>
          </p:nvPr>
        </p:nvSpPr>
        <p:spPr>
          <a:xfrm>
            <a:off x="255650" y="329850"/>
            <a:ext cx="8766600" cy="463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rgbClr val="45818E"/>
                </a:solidFill>
                <a:latin typeface="Times New Roman"/>
                <a:ea typeface="Times New Roman"/>
                <a:cs typeface="Times New Roman"/>
                <a:sym typeface="Times New Roman"/>
              </a:rPr>
              <a:t>VOX-Celeb Dataset: </a:t>
            </a:r>
            <a:r>
              <a:rPr lang="en">
                <a:solidFill>
                  <a:schemeClr val="dk1"/>
                </a:solidFill>
                <a:latin typeface="Times New Roman"/>
                <a:ea typeface="Times New Roman"/>
                <a:cs typeface="Times New Roman"/>
                <a:sym typeface="Times New Roman"/>
              </a:rPr>
              <a:t> DataSet based on English Speaker </a:t>
            </a:r>
            <a:br>
              <a:rPr lang="en">
                <a:solidFill>
                  <a:schemeClr val="dk1"/>
                </a:solidFill>
                <a:latin typeface="Times New Roman"/>
                <a:ea typeface="Times New Roman"/>
                <a:cs typeface="Times New Roman"/>
                <a:sym typeface="Times New Roman"/>
              </a:rPr>
            </a:br>
            <a:endParaRPr>
              <a:solidFill>
                <a:schemeClr val="dk1"/>
              </a:solidFill>
              <a:latin typeface="Times New Roman"/>
              <a:ea typeface="Times New Roman"/>
              <a:cs typeface="Times New Roman"/>
              <a:sym typeface="Times New Roman"/>
            </a:endParaRPr>
          </a:p>
        </p:txBody>
      </p:sp>
      <p:pic>
        <p:nvPicPr>
          <p:cNvPr id="98" name="Google Shape;98;p17"/>
          <p:cNvPicPr preferRelativeResize="0"/>
          <p:nvPr/>
        </p:nvPicPr>
        <p:blipFill>
          <a:blip r:embed="rId3">
            <a:alphaModFix/>
          </a:blip>
          <a:stretch>
            <a:fillRect/>
          </a:stretch>
        </p:blipFill>
        <p:spPr>
          <a:xfrm>
            <a:off x="255650" y="676864"/>
            <a:ext cx="3329640" cy="1894875"/>
          </a:xfrm>
          <a:prstGeom prst="rect">
            <a:avLst/>
          </a:prstGeom>
          <a:noFill/>
          <a:ln>
            <a:noFill/>
          </a:ln>
        </p:spPr>
      </p:pic>
      <p:pic>
        <p:nvPicPr>
          <p:cNvPr id="99" name="Google Shape;99;p17"/>
          <p:cNvPicPr preferRelativeResize="0"/>
          <p:nvPr/>
        </p:nvPicPr>
        <p:blipFill>
          <a:blip r:embed="rId4">
            <a:alphaModFix/>
          </a:blip>
          <a:stretch>
            <a:fillRect/>
          </a:stretch>
        </p:blipFill>
        <p:spPr>
          <a:xfrm>
            <a:off x="3711350" y="819362"/>
            <a:ext cx="4450224" cy="1609900"/>
          </a:xfrm>
          <a:prstGeom prst="rect">
            <a:avLst/>
          </a:prstGeom>
          <a:noFill/>
          <a:ln>
            <a:noFill/>
          </a:ln>
        </p:spPr>
      </p:pic>
      <p:sp>
        <p:nvSpPr>
          <p:cNvPr id="100" name="Google Shape;100;p17"/>
          <p:cNvSpPr txBox="1"/>
          <p:nvPr/>
        </p:nvSpPr>
        <p:spPr>
          <a:xfrm>
            <a:off x="255650" y="2571750"/>
            <a:ext cx="6959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rgbClr val="45818E"/>
                </a:solidFill>
                <a:latin typeface="Times New Roman"/>
                <a:ea typeface="Times New Roman"/>
                <a:cs typeface="Times New Roman"/>
                <a:sym typeface="Times New Roman"/>
              </a:rPr>
              <a:t>Cn-Celeb Dataset:</a:t>
            </a:r>
            <a:r>
              <a:rPr lang="en" sz="1800" u="sng">
                <a:solidFill>
                  <a:schemeClr val="accent1"/>
                </a:solidFill>
                <a:latin typeface="Times New Roman"/>
                <a:ea typeface="Times New Roman"/>
                <a:cs typeface="Times New Roman"/>
                <a:sym typeface="Times New Roman"/>
              </a:rPr>
              <a:t> </a:t>
            </a:r>
            <a:r>
              <a:rPr lang="en" sz="1800">
                <a:solidFill>
                  <a:schemeClr val="dk1"/>
                </a:solidFill>
                <a:latin typeface="Times New Roman"/>
                <a:ea typeface="Times New Roman"/>
                <a:cs typeface="Times New Roman"/>
                <a:sym typeface="Times New Roman"/>
              </a:rPr>
              <a:t>Dataset </a:t>
            </a:r>
            <a:r>
              <a:rPr lang="en" sz="1800">
                <a:solidFill>
                  <a:schemeClr val="dk1"/>
                </a:solidFill>
                <a:latin typeface="Times New Roman"/>
                <a:ea typeface="Times New Roman"/>
                <a:cs typeface="Times New Roman"/>
                <a:sym typeface="Times New Roman"/>
              </a:rPr>
              <a:t>based on mandarin speaker</a:t>
            </a:r>
            <a:endParaRPr sz="1800">
              <a:solidFill>
                <a:schemeClr val="dk1"/>
              </a:solidFill>
              <a:latin typeface="Times New Roman"/>
              <a:ea typeface="Times New Roman"/>
              <a:cs typeface="Times New Roman"/>
              <a:sym typeface="Times New Roman"/>
            </a:endParaRPr>
          </a:p>
        </p:txBody>
      </p:sp>
      <p:pic>
        <p:nvPicPr>
          <p:cNvPr id="101" name="Google Shape;101;p17"/>
          <p:cNvPicPr preferRelativeResize="0"/>
          <p:nvPr/>
        </p:nvPicPr>
        <p:blipFill>
          <a:blip r:embed="rId5">
            <a:alphaModFix/>
          </a:blip>
          <a:stretch>
            <a:fillRect/>
          </a:stretch>
        </p:blipFill>
        <p:spPr>
          <a:xfrm>
            <a:off x="255650" y="2988250"/>
            <a:ext cx="3681725" cy="1707200"/>
          </a:xfrm>
          <a:prstGeom prst="rect">
            <a:avLst/>
          </a:prstGeom>
          <a:noFill/>
          <a:ln>
            <a:noFill/>
          </a:ln>
        </p:spPr>
      </p:pic>
      <p:pic>
        <p:nvPicPr>
          <p:cNvPr id="102" name="Google Shape;102;p17"/>
          <p:cNvPicPr preferRelativeResize="0"/>
          <p:nvPr/>
        </p:nvPicPr>
        <p:blipFill>
          <a:blip r:embed="rId6">
            <a:alphaModFix/>
          </a:blip>
          <a:stretch>
            <a:fillRect/>
          </a:stretch>
        </p:blipFill>
        <p:spPr>
          <a:xfrm>
            <a:off x="4525913" y="2988249"/>
            <a:ext cx="3445462" cy="1801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311700" y="71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rgbClr val="FF0000"/>
                </a:solidFill>
                <a:latin typeface="Times New Roman"/>
                <a:ea typeface="Times New Roman"/>
                <a:cs typeface="Times New Roman"/>
                <a:sym typeface="Times New Roman"/>
              </a:rPr>
              <a:t>Project Updates:</a:t>
            </a:r>
            <a:endParaRPr u="sng">
              <a:solidFill>
                <a:srgbClr val="FF0000"/>
              </a:solidFill>
              <a:latin typeface="Times New Roman"/>
              <a:ea typeface="Times New Roman"/>
              <a:cs typeface="Times New Roman"/>
              <a:sym typeface="Times New Roman"/>
            </a:endParaRPr>
          </a:p>
        </p:txBody>
      </p:sp>
      <p:sp>
        <p:nvSpPr>
          <p:cNvPr id="108" name="Google Shape;108;p18"/>
          <p:cNvSpPr txBox="1"/>
          <p:nvPr>
            <p:ph idx="1" type="body"/>
          </p:nvPr>
        </p:nvSpPr>
        <p:spPr>
          <a:xfrm>
            <a:off x="311700" y="5872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000FF"/>
                </a:solidFill>
                <a:latin typeface="Times New Roman"/>
                <a:ea typeface="Times New Roman"/>
                <a:cs typeface="Times New Roman"/>
                <a:sym typeface="Times New Roman"/>
              </a:rPr>
              <a:t>A.</a:t>
            </a:r>
            <a:r>
              <a:rPr lang="en"/>
              <a:t> </a:t>
            </a:r>
            <a:r>
              <a:rPr lang="en" u="sng">
                <a:solidFill>
                  <a:srgbClr val="0000FF"/>
                </a:solidFill>
                <a:latin typeface="Times New Roman"/>
                <a:ea typeface="Times New Roman"/>
                <a:cs typeface="Times New Roman"/>
                <a:sym typeface="Times New Roman"/>
              </a:rPr>
              <a:t>DATA PREPROCESSING:</a:t>
            </a:r>
            <a:endParaRPr u="sng">
              <a:solidFill>
                <a:srgbClr val="0000FF"/>
              </a:solidFill>
              <a:latin typeface="Times New Roman"/>
              <a:ea typeface="Times New Roman"/>
              <a:cs typeface="Times New Roman"/>
              <a:sym typeface="Times New Roman"/>
            </a:endParaRPr>
          </a:p>
        </p:txBody>
      </p:sp>
      <p:pic>
        <p:nvPicPr>
          <p:cNvPr id="109" name="Google Shape;109;p18"/>
          <p:cNvPicPr preferRelativeResize="0"/>
          <p:nvPr/>
        </p:nvPicPr>
        <p:blipFill>
          <a:blip r:embed="rId3">
            <a:alphaModFix/>
          </a:blip>
          <a:stretch>
            <a:fillRect/>
          </a:stretch>
        </p:blipFill>
        <p:spPr>
          <a:xfrm>
            <a:off x="113075" y="1019649"/>
            <a:ext cx="3250749" cy="1577776"/>
          </a:xfrm>
          <a:prstGeom prst="rect">
            <a:avLst/>
          </a:prstGeom>
          <a:noFill/>
          <a:ln>
            <a:noFill/>
          </a:ln>
        </p:spPr>
      </p:pic>
      <p:pic>
        <p:nvPicPr>
          <p:cNvPr id="110" name="Google Shape;110;p18"/>
          <p:cNvPicPr preferRelativeResize="0"/>
          <p:nvPr/>
        </p:nvPicPr>
        <p:blipFill>
          <a:blip r:embed="rId4">
            <a:alphaModFix/>
          </a:blip>
          <a:stretch>
            <a:fillRect/>
          </a:stretch>
        </p:blipFill>
        <p:spPr>
          <a:xfrm>
            <a:off x="311700" y="2765252"/>
            <a:ext cx="3819575" cy="1853851"/>
          </a:xfrm>
          <a:prstGeom prst="rect">
            <a:avLst/>
          </a:prstGeom>
          <a:noFill/>
          <a:ln>
            <a:noFill/>
          </a:ln>
        </p:spPr>
      </p:pic>
      <p:pic>
        <p:nvPicPr>
          <p:cNvPr id="111" name="Google Shape;111;p18"/>
          <p:cNvPicPr preferRelativeResize="0"/>
          <p:nvPr/>
        </p:nvPicPr>
        <p:blipFill rotWithShape="1">
          <a:blip r:embed="rId5">
            <a:alphaModFix/>
          </a:blip>
          <a:srcRect b="1240" l="4595" r="4586" t="-7228"/>
          <a:stretch/>
        </p:blipFill>
        <p:spPr>
          <a:xfrm>
            <a:off x="4258191" y="2597424"/>
            <a:ext cx="4071424" cy="2306375"/>
          </a:xfrm>
          <a:prstGeom prst="rect">
            <a:avLst/>
          </a:prstGeom>
          <a:noFill/>
          <a:ln>
            <a:noFill/>
          </a:ln>
        </p:spPr>
      </p:pic>
      <p:pic>
        <p:nvPicPr>
          <p:cNvPr id="112" name="Google Shape;112;p18"/>
          <p:cNvPicPr preferRelativeResize="0"/>
          <p:nvPr/>
        </p:nvPicPr>
        <p:blipFill>
          <a:blip r:embed="rId6">
            <a:alphaModFix/>
          </a:blip>
          <a:stretch>
            <a:fillRect/>
          </a:stretch>
        </p:blipFill>
        <p:spPr>
          <a:xfrm>
            <a:off x="3821450" y="1019650"/>
            <a:ext cx="4599049" cy="1394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253725" y="146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61111"/>
              <a:buFont typeface="Arial"/>
              <a:buNone/>
            </a:pPr>
            <a:r>
              <a:rPr lang="en" sz="1800" u="sng">
                <a:solidFill>
                  <a:srgbClr val="FF0000"/>
                </a:solidFill>
                <a:latin typeface="Times New Roman"/>
                <a:ea typeface="Times New Roman"/>
                <a:cs typeface="Times New Roman"/>
                <a:sym typeface="Times New Roman"/>
              </a:rPr>
              <a:t>Audio Features Extraction:</a:t>
            </a:r>
            <a:endParaRPr/>
          </a:p>
        </p:txBody>
      </p:sp>
      <p:sp>
        <p:nvSpPr>
          <p:cNvPr id="118" name="Google Shape;118;p19"/>
          <p:cNvSpPr txBox="1"/>
          <p:nvPr>
            <p:ph idx="1" type="body"/>
          </p:nvPr>
        </p:nvSpPr>
        <p:spPr>
          <a:xfrm>
            <a:off x="954100" y="599100"/>
            <a:ext cx="2605200" cy="403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852"/>
              <a:buNone/>
            </a:pPr>
            <a:r>
              <a:rPr lang="en" sz="1795" u="sng">
                <a:solidFill>
                  <a:srgbClr val="3C78D8"/>
                </a:solidFill>
                <a:latin typeface="Times New Roman"/>
                <a:ea typeface="Times New Roman"/>
                <a:cs typeface="Times New Roman"/>
                <a:sym typeface="Times New Roman"/>
              </a:rPr>
              <a:t>MFCC Extraction</a:t>
            </a:r>
            <a:endParaRPr sz="1795" u="sng">
              <a:solidFill>
                <a:srgbClr val="3C78D8"/>
              </a:solidFill>
              <a:latin typeface="Times New Roman"/>
              <a:ea typeface="Times New Roman"/>
              <a:cs typeface="Times New Roman"/>
              <a:sym typeface="Times New Roman"/>
            </a:endParaRPr>
          </a:p>
        </p:txBody>
      </p:sp>
      <p:sp>
        <p:nvSpPr>
          <p:cNvPr id="119" name="Google Shape;119;p19"/>
          <p:cNvSpPr txBox="1"/>
          <p:nvPr/>
        </p:nvSpPr>
        <p:spPr>
          <a:xfrm>
            <a:off x="409300" y="2250900"/>
            <a:ext cx="4081200" cy="4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u="sng">
              <a:solidFill>
                <a:srgbClr val="FF0000"/>
              </a:solidFill>
              <a:latin typeface="Times New Roman"/>
              <a:ea typeface="Times New Roman"/>
              <a:cs typeface="Times New Roman"/>
              <a:sym typeface="Times New Roman"/>
            </a:endParaRPr>
          </a:p>
        </p:txBody>
      </p:sp>
      <p:pic>
        <p:nvPicPr>
          <p:cNvPr id="120" name="Google Shape;120;p19"/>
          <p:cNvPicPr preferRelativeResize="0"/>
          <p:nvPr/>
        </p:nvPicPr>
        <p:blipFill>
          <a:blip r:embed="rId3">
            <a:alphaModFix/>
          </a:blip>
          <a:stretch>
            <a:fillRect/>
          </a:stretch>
        </p:blipFill>
        <p:spPr>
          <a:xfrm>
            <a:off x="297375" y="983250"/>
            <a:ext cx="4193125" cy="1671450"/>
          </a:xfrm>
          <a:prstGeom prst="rect">
            <a:avLst/>
          </a:prstGeom>
          <a:noFill/>
          <a:ln>
            <a:noFill/>
          </a:ln>
        </p:spPr>
      </p:pic>
      <p:pic>
        <p:nvPicPr>
          <p:cNvPr id="121" name="Google Shape;121;p19"/>
          <p:cNvPicPr preferRelativeResize="0"/>
          <p:nvPr/>
        </p:nvPicPr>
        <p:blipFill>
          <a:blip r:embed="rId4">
            <a:alphaModFix/>
          </a:blip>
          <a:stretch>
            <a:fillRect/>
          </a:stretch>
        </p:blipFill>
        <p:spPr>
          <a:xfrm>
            <a:off x="297384" y="2654700"/>
            <a:ext cx="4671870" cy="2133226"/>
          </a:xfrm>
          <a:prstGeom prst="rect">
            <a:avLst/>
          </a:prstGeom>
          <a:noFill/>
          <a:ln>
            <a:noFill/>
          </a:ln>
        </p:spPr>
      </p:pic>
      <p:sp>
        <p:nvSpPr>
          <p:cNvPr id="122" name="Google Shape;122;p19"/>
          <p:cNvSpPr txBox="1"/>
          <p:nvPr/>
        </p:nvSpPr>
        <p:spPr>
          <a:xfrm>
            <a:off x="5076600" y="618750"/>
            <a:ext cx="3147300" cy="36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u="sng">
                <a:solidFill>
                  <a:schemeClr val="accent1"/>
                </a:solidFill>
                <a:latin typeface="Times New Roman"/>
                <a:ea typeface="Times New Roman"/>
                <a:cs typeface="Times New Roman"/>
                <a:sym typeface="Times New Roman"/>
              </a:rPr>
              <a:t>Spectrogram</a:t>
            </a:r>
            <a:r>
              <a:rPr lang="en" sz="1800" u="sng">
                <a:solidFill>
                  <a:schemeClr val="accent1"/>
                </a:solidFill>
                <a:latin typeface="Times New Roman"/>
                <a:ea typeface="Times New Roman"/>
                <a:cs typeface="Times New Roman"/>
                <a:sym typeface="Times New Roman"/>
              </a:rPr>
              <a:t> </a:t>
            </a:r>
            <a:endParaRPr sz="1800" u="sng">
              <a:solidFill>
                <a:schemeClr val="accent1"/>
              </a:solidFill>
              <a:latin typeface="Times New Roman"/>
              <a:ea typeface="Times New Roman"/>
              <a:cs typeface="Times New Roman"/>
              <a:sym typeface="Times New Roman"/>
            </a:endParaRPr>
          </a:p>
        </p:txBody>
      </p:sp>
      <p:pic>
        <p:nvPicPr>
          <p:cNvPr id="123" name="Google Shape;123;p19"/>
          <p:cNvPicPr preferRelativeResize="0"/>
          <p:nvPr/>
        </p:nvPicPr>
        <p:blipFill>
          <a:blip r:embed="rId5">
            <a:alphaModFix/>
          </a:blip>
          <a:stretch>
            <a:fillRect/>
          </a:stretch>
        </p:blipFill>
        <p:spPr>
          <a:xfrm>
            <a:off x="4761700" y="983250"/>
            <a:ext cx="3906876" cy="1896225"/>
          </a:xfrm>
          <a:prstGeom prst="rect">
            <a:avLst/>
          </a:prstGeom>
          <a:noFill/>
          <a:ln>
            <a:noFill/>
          </a:ln>
        </p:spPr>
      </p:pic>
      <p:pic>
        <p:nvPicPr>
          <p:cNvPr id="124" name="Google Shape;124;p19"/>
          <p:cNvPicPr preferRelativeResize="0"/>
          <p:nvPr/>
        </p:nvPicPr>
        <p:blipFill>
          <a:blip r:embed="rId6">
            <a:alphaModFix/>
          </a:blip>
          <a:stretch>
            <a:fillRect/>
          </a:stretch>
        </p:blipFill>
        <p:spPr>
          <a:xfrm>
            <a:off x="4631923" y="2879475"/>
            <a:ext cx="4036653" cy="1959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rgbClr val="FF0000"/>
                </a:solidFill>
                <a:latin typeface="Times New Roman"/>
                <a:ea typeface="Times New Roman"/>
                <a:cs typeface="Times New Roman"/>
                <a:sym typeface="Times New Roman"/>
              </a:rPr>
              <a:t>CNN Architecture:</a:t>
            </a:r>
            <a:endParaRPr u="sng">
              <a:solidFill>
                <a:srgbClr val="FF0000"/>
              </a:solidFill>
              <a:latin typeface="Times New Roman"/>
              <a:ea typeface="Times New Roman"/>
              <a:cs typeface="Times New Roman"/>
              <a:sym typeface="Times New Roman"/>
            </a:endParaRPr>
          </a:p>
        </p:txBody>
      </p:sp>
      <p:sp>
        <p:nvSpPr>
          <p:cNvPr id="130" name="Google Shape;13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1" name="Google Shape;131;p20"/>
          <p:cNvPicPr preferRelativeResize="0"/>
          <p:nvPr/>
        </p:nvPicPr>
        <p:blipFill>
          <a:blip r:embed="rId3">
            <a:alphaModFix/>
          </a:blip>
          <a:stretch>
            <a:fillRect/>
          </a:stretch>
        </p:blipFill>
        <p:spPr>
          <a:xfrm>
            <a:off x="311705" y="1152480"/>
            <a:ext cx="8174464"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rgbClr val="FF0000"/>
                </a:solidFill>
                <a:latin typeface="Times New Roman"/>
                <a:ea typeface="Times New Roman"/>
                <a:cs typeface="Times New Roman"/>
                <a:sym typeface="Times New Roman"/>
              </a:rPr>
              <a:t>Model training Result</a:t>
            </a:r>
            <a:r>
              <a:rPr lang="en" u="sng">
                <a:solidFill>
                  <a:srgbClr val="FF0000"/>
                </a:solidFill>
                <a:latin typeface="Times New Roman"/>
                <a:ea typeface="Times New Roman"/>
                <a:cs typeface="Times New Roman"/>
                <a:sym typeface="Times New Roman"/>
              </a:rPr>
              <a:t>:</a:t>
            </a:r>
            <a:endParaRPr u="sng">
              <a:solidFill>
                <a:srgbClr val="FF0000"/>
              </a:solidFill>
              <a:latin typeface="Times New Roman"/>
              <a:ea typeface="Times New Roman"/>
              <a:cs typeface="Times New Roman"/>
              <a:sym typeface="Times New Roman"/>
            </a:endParaRPr>
          </a:p>
        </p:txBody>
      </p:sp>
      <p:sp>
        <p:nvSpPr>
          <p:cNvPr id="137" name="Google Shape;13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t/>
            </a:r>
            <a:endParaRPr/>
          </a:p>
        </p:txBody>
      </p:sp>
      <p:pic>
        <p:nvPicPr>
          <p:cNvPr id="138" name="Google Shape;138;p21"/>
          <p:cNvPicPr preferRelativeResize="0"/>
          <p:nvPr/>
        </p:nvPicPr>
        <p:blipFill>
          <a:blip r:embed="rId3">
            <a:alphaModFix/>
          </a:blip>
          <a:stretch>
            <a:fillRect/>
          </a:stretch>
        </p:blipFill>
        <p:spPr>
          <a:xfrm>
            <a:off x="311700" y="1152463"/>
            <a:ext cx="5467350" cy="4114800"/>
          </a:xfrm>
          <a:prstGeom prst="rect">
            <a:avLst/>
          </a:prstGeom>
          <a:noFill/>
          <a:ln>
            <a:noFill/>
          </a:ln>
        </p:spPr>
      </p:pic>
      <p:pic>
        <p:nvPicPr>
          <p:cNvPr id="139" name="Google Shape;139;p21"/>
          <p:cNvPicPr preferRelativeResize="0"/>
          <p:nvPr/>
        </p:nvPicPr>
        <p:blipFill>
          <a:blip r:embed="rId4">
            <a:alphaModFix/>
          </a:blip>
          <a:stretch>
            <a:fillRect/>
          </a:stretch>
        </p:blipFill>
        <p:spPr>
          <a:xfrm>
            <a:off x="5695238" y="1364988"/>
            <a:ext cx="2238375" cy="657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