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9" r:id="rId3"/>
    <p:sldId id="259" r:id="rId4"/>
    <p:sldId id="270" r:id="rId5"/>
    <p:sldId id="272" r:id="rId6"/>
    <p:sldId id="258" r:id="rId7"/>
    <p:sldId id="262" r:id="rId8"/>
    <p:sldId id="263" r:id="rId9"/>
    <p:sldId id="274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8/30/2020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8/30/2020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6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2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0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13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52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8/30/2020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8/30/2020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8/30/2020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8/30/2020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8/30/2020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8/30/2020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8/30/2020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8/30/2020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8/30/2020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pPr/>
              <a:t>8/30/2020</a:t>
            </a:fld>
            <a:endParaRPr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pic>
        <p:nvPicPr>
          <p:cNvPr id="9" name="Picture 4" descr="An empty placeholder to add an image. Click on the placeholder and select the image that you wish to a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MoneyHeist 2.0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Machine Learning enabled Supervised Learning Model for identification of Malicious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R</a:t>
            </a: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ansomware Transactions in a heterogeneous Bitcoin network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838200"/>
            <a:ext cx="3962400" cy="247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Bitcoin for Ransom Attacks ?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522414" y="2057400"/>
            <a:ext cx="9601200" cy="4191000"/>
          </a:xfrm>
        </p:spPr>
        <p:txBody>
          <a:bodyPr/>
          <a:lstStyle/>
          <a:p>
            <a:r>
              <a:rPr lang="en-US" dirty="0" smtClean="0"/>
              <a:t>Widespread User-Base and Convertible</a:t>
            </a:r>
            <a:endParaRPr lang="en-US" dirty="0"/>
          </a:p>
          <a:p>
            <a:r>
              <a:rPr lang="en-US" dirty="0" smtClean="0"/>
              <a:t>Anonymity</a:t>
            </a:r>
          </a:p>
          <a:p>
            <a:r>
              <a:rPr lang="en-US" dirty="0" smtClean="0"/>
              <a:t>Automation and Incontrovertible Nature</a:t>
            </a:r>
          </a:p>
          <a:p>
            <a:r>
              <a:rPr lang="en-US" dirty="0" smtClean="0"/>
              <a:t>Anonymous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809" y="317649"/>
            <a:ext cx="96012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IEEE </a:t>
            </a:r>
            <a:r>
              <a:rPr lang="en-US" dirty="0"/>
              <a:t>Symposium on Security and Privacy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0" t="21818" r="23422" b="10909"/>
          <a:stretch/>
        </p:blipFill>
        <p:spPr>
          <a:xfrm rot="20307446">
            <a:off x="486887" y="2077278"/>
            <a:ext cx="4038601" cy="2819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1" t="20013" r="23505" b="10854"/>
          <a:stretch/>
        </p:blipFill>
        <p:spPr>
          <a:xfrm>
            <a:off x="5256345" y="1826449"/>
            <a:ext cx="4114800" cy="289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3" t="23228" r="23084" b="23168"/>
          <a:stretch/>
        </p:blipFill>
        <p:spPr>
          <a:xfrm rot="297457">
            <a:off x="3684618" y="2787098"/>
            <a:ext cx="419100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8" t="16641" r="23743" b="7746"/>
          <a:stretch/>
        </p:blipFill>
        <p:spPr>
          <a:xfrm>
            <a:off x="6170612" y="4023523"/>
            <a:ext cx="2924735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8" t="25537" r="24368" b="32209"/>
          <a:stretch/>
        </p:blipFill>
        <p:spPr>
          <a:xfrm rot="1552139">
            <a:off x="7428517" y="2596501"/>
            <a:ext cx="4420260" cy="25739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3" t="22202" r="23743" b="9970"/>
          <a:stretch/>
        </p:blipFill>
        <p:spPr>
          <a:xfrm rot="21154049">
            <a:off x="1885063" y="3746533"/>
            <a:ext cx="3613396" cy="2562990"/>
          </a:xfrm>
          <a:prstGeom prst="rect">
            <a:avLst/>
          </a:prstGeom>
        </p:spPr>
      </p:pic>
      <p:sp>
        <p:nvSpPr>
          <p:cNvPr id="11" name="AutoShape 2" descr="File:Seal of the FBI.svg - Wikimedia Commons"/>
          <p:cNvSpPr>
            <a:spLocks noChangeAspect="1" noChangeArrowheads="1"/>
          </p:cNvSpPr>
          <p:nvPr/>
        </p:nvSpPr>
        <p:spPr bwMode="auto">
          <a:xfrm>
            <a:off x="645810" y="414984"/>
            <a:ext cx="5003241" cy="500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4550">
            <a:off x="9255274" y="120711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9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5212" y="2514600"/>
            <a:ext cx="9601200" cy="11430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AIM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141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381000"/>
            <a:ext cx="9601200" cy="1143000"/>
          </a:xfrm>
        </p:spPr>
        <p:txBody>
          <a:bodyPr/>
          <a:lstStyle/>
          <a:p>
            <a:r>
              <a:rPr lang="en-US" dirty="0" smtClean="0"/>
              <a:t>Dataset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2"/>
          </p:nvPr>
        </p:nvSpPr>
        <p:spPr>
          <a:xfrm>
            <a:off x="989012" y="2057400"/>
            <a:ext cx="4648201" cy="4191000"/>
          </a:xfrm>
        </p:spPr>
        <p:txBody>
          <a:bodyPr/>
          <a:lstStyle/>
          <a:p>
            <a:r>
              <a:rPr lang="en-US" dirty="0" smtClean="0"/>
              <a:t>80,000 Data Points ! </a:t>
            </a:r>
            <a:endParaRPr lang="en-US" dirty="0"/>
          </a:p>
          <a:p>
            <a:r>
              <a:rPr lang="en-US" dirty="0"/>
              <a:t>Jan of 2009 to December of 2018 </a:t>
            </a:r>
          </a:p>
          <a:p>
            <a:r>
              <a:rPr lang="en-US" dirty="0" smtClean="0"/>
              <a:t>Montreal, Princeton and Padua</a:t>
            </a:r>
          </a:p>
          <a:p>
            <a:r>
              <a:rPr lang="en-US" dirty="0" smtClean="0"/>
              <a:t>If Network Edge &lt;B0 0.3 </a:t>
            </a:r>
          </a:p>
          <a:p>
            <a:r>
              <a:rPr lang="en-US" dirty="0" smtClean="0"/>
              <a:t>25 % Test Dataset </a:t>
            </a:r>
          </a:p>
          <a:p>
            <a:endParaRPr lang="en-US" dirty="0"/>
          </a:p>
        </p:txBody>
      </p:sp>
      <p:pic>
        <p:nvPicPr>
          <p:cNvPr id="4" name="Picture 3" descr="C:\Users\DELL\OneDrive\Desktop\downloa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524000"/>
            <a:ext cx="6096000" cy="29458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466012" y="4800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Facet Grid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DELL\OneDrive\Desktop\random-forest-algorith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1752600"/>
            <a:ext cx="67818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31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4412" y="457200"/>
            <a:ext cx="7466012" cy="3055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precision  recall   f1-score  support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146685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0       0.79      0.92      0.85     10380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1       0.89      0.74      0.81      9620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accuracy                           0.83     20000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macro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0.84      0.83      0.83     20000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weighted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0.84      0.83      0.83     20000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03" b="37993"/>
          <a:stretch/>
        </p:blipFill>
        <p:spPr>
          <a:xfrm>
            <a:off x="670636" y="3513165"/>
            <a:ext cx="5391902" cy="838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02"/>
          <a:stretch/>
        </p:blipFill>
        <p:spPr>
          <a:xfrm>
            <a:off x="670636" y="4800600"/>
            <a:ext cx="5391902" cy="7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DELL\OneDrive\Desktop\download 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381000"/>
            <a:ext cx="54864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:\Users\DELL\OneDrive\Desktop\download (2)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2438400"/>
            <a:ext cx="54864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6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1828800"/>
            <a:ext cx="3276599" cy="32004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0001016.potx" id="{8AD53B0B-FC02-4342-9C97-FCB4E3E31C20}" vid="{17FAF719-7E74-4133-9EF7-340AA294087B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Watercolor presentation (widescreen)</Template>
  <TotalTime>107</TotalTime>
  <Words>88</Words>
  <Application>Microsoft Office PowerPoint</Application>
  <PresentationFormat>Custom</PresentationFormat>
  <Paragraphs>35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Palatino Linotype</vt:lpstr>
      <vt:lpstr>Times New Roman</vt:lpstr>
      <vt:lpstr>Watercolor_16x9</vt:lpstr>
      <vt:lpstr>MoneyHeist 2.0 </vt:lpstr>
      <vt:lpstr>Why Bitcoin for Ransom Attacks ?</vt:lpstr>
      <vt:lpstr>IEEE Symposium on Security and Privacy</vt:lpstr>
      <vt:lpstr>AIM</vt:lpstr>
      <vt:lpstr>Dataset 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MoneyHeist 2.0</dc:title>
  <dc:creator>Soham Patil</dc:creator>
  <cp:lastModifiedBy>Soham Patil</cp:lastModifiedBy>
  <cp:revision>11</cp:revision>
  <dcterms:created xsi:type="dcterms:W3CDTF">2020-08-30T02:08:36Z</dcterms:created>
  <dcterms:modified xsi:type="dcterms:W3CDTF">2020-08-30T10:52:36Z</dcterms:modified>
</cp:coreProperties>
</file>