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sldIdLst>
    <p:sldId id="530" r:id="rId5"/>
    <p:sldId id="533" r:id="rId6"/>
    <p:sldId id="547" r:id="rId7"/>
    <p:sldId id="548" r:id="rId8"/>
    <p:sldId id="549" r:id="rId9"/>
    <p:sldId id="550" r:id="rId10"/>
    <p:sldId id="551" r:id="rId11"/>
    <p:sldId id="531" r:id="rId12"/>
    <p:sldId id="552" r:id="rId13"/>
    <p:sldId id="553" r:id="rId14"/>
    <p:sldId id="554" r:id="rId15"/>
    <p:sldId id="555" r:id="rId16"/>
    <p:sldId id="557" r:id="rId17"/>
    <p:sldId id="558" r:id="rId18"/>
    <p:sldId id="559" r:id="rId19"/>
    <p:sldId id="560" r:id="rId20"/>
    <p:sldId id="561" r:id="rId21"/>
    <p:sldId id="562" r:id="rId22"/>
    <p:sldId id="563" r:id="rId23"/>
    <p:sldId id="564" r:id="rId24"/>
    <p:sldId id="565" r:id="rId25"/>
    <p:sldId id="566" r:id="rId26"/>
    <p:sldId id="568" r:id="rId27"/>
    <p:sldId id="567" r:id="rId28"/>
    <p:sldId id="569" r:id="rId29"/>
    <p:sldId id="54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87D326-A0DC-407C-BAE4-6804883FD6CF}" v="1" dt="2024-07-11T17:04:38.0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422"/>
  </p:normalViewPr>
  <p:slideViewPr>
    <p:cSldViewPr snapToGrid="0">
      <p:cViewPr varScale="1">
        <p:scale>
          <a:sx n="78" d="100"/>
          <a:sy n="78" d="100"/>
        </p:scale>
        <p:origin x="8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1T07:48:12.04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0,'552'0,"-534"0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1T07:48:19.18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0,'437'0,"-415"0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1T07:48:31.156"/>
    </inkml:context>
    <inkml:brush xml:id="br0">
      <inkml:brushProperty name="width" value="0.05" units="cm"/>
      <inkml:brushProperty name="height" value="0.05" units="cm"/>
      <inkml:brushProperty name="color" value="#E71224"/>
    </inkml:brush>
  </inkml:definitions>
  <inkml:trace contextRef="#ctx0" brushRef="#br0">0 201 24575,'1238'0'0,"-1210"2"0,0 1 0,0 1 0,31 9 0,-31-7 0,0 0 0,0-2 0,32 1 0,37-6 0,-118 0 0,-1-1 0,1-1 0,0-1 0,-1-1 0,2 0 0,-1-2 0,1 0 0,0-2 0,0 0 0,-33-22 0,29 14 0,9 8 0,1-1 0,0 0 0,1-1 0,-19-20 0,30 28 0,0 0 0,1-1 0,-1 1 0,0 0 0,1-1 0,0 0 0,0 1 0,0-1 0,0 0 0,0-4 0,1 7 0,0 0 0,-1 0 0,1 0 0,0 0 0,0 0 0,0 0 0,0 0 0,0 0 0,0 0 0,1 0 0,-1 0 0,0 0 0,0 0 0,1 1 0,-1-1 0,0 0 0,1 0 0,-1 0 0,1 0 0,-1 0 0,1 1 0,0-1 0,-1 0 0,1 1 0,0-1 0,-1 0 0,1 1 0,0-1 0,0 1 0,0-1 0,-1 1 0,1-1 0,0 1 0,0-1 0,0 1 0,0 0 0,0 0 0,0 0 0,0-1 0,0 1 0,0 0 0,0 0 0,0 0 0,1 1 0,-1-1 0,1 0 0,-1 1 0,1-1 0,-1 1 0,1-1 0,-1 1 0,0 0 0,0 0 0,1 0 0,-1 0 0,0 0 0,0 0 0,0 0 0,0 0 0,0 0 0,0 0 0,0 0 0,0 1 0,0-1 0,-1 0 0,1 1 0,0-1 0,-1 1 0,1-1 0,-1 1 0,1 1 0,6 50 0,-4-26 0,-2-23 0,0-1 0,0 1 0,1 0 0,-1-1 0,1 1 0,0-1 0,-1 1 0,2-1 0,-1 0 0,0 0 0,1 0 0,-1 0 0,1-1 0,0 1 0,0-1 0,0 1 0,5 2 0,4 1 0,0-1 0,0 0 0,25 6 0,-23-7 0,-1 0 0,1 1 0,15 8 0,-14-6 0,0-1 0,0-1 0,1 0 0,25 5 0,-24-7 0,0 1 0,0 1 0,23 10 0,-26-6 0,-12-2 0,-4-6 0,1-1 0,0 1 0,-1 0 0,1 0 0,0-1 0,-1 1 0,1 0 0,-1-1 0,1 1 0,-1-1 0,1 0 0,-1 0 0,-1 1 0,-56 2 0,59-3 0,-87-2 0,-84 3 0,163 0-97,0 0-1,0 0 1,0 1-1,0 0 1,0 1-1,1 0 1,-1 0-1,1 1 1,-1 0-1,1 0 1,0 1-1,1-1 0,-11 11 1,10-4-6729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1T07:48:37.535"/>
    </inkml:context>
    <inkml:brush xml:id="br0">
      <inkml:brushProperty name="width" value="0.05" units="cm"/>
      <inkml:brushProperty name="height" value="0.05" units="cm"/>
      <inkml:brushProperty name="color" value="#E71224"/>
    </inkml:brush>
  </inkml:definitions>
  <inkml:trace contextRef="#ctx0" brushRef="#br0">257 0 24575,'-11'136'0,"0"5"0,13-117 0,-2-14 0,1-1 0,-1 1 0,0-1 0,-3 17 0,2-24 0,1 0 0,-1 0 0,0 0 0,1 0 0,-1 0 0,0 0 0,0 0 0,0-1 0,0 1 0,0 0 0,-1-1 0,1 1 0,-1-1 0,1 1 0,-1-1 0,1 0 0,-1 1 0,0-1 0,1 0 0,-1 0 0,0 0 0,0 0 0,0-1 0,0 1 0,0 0 0,-4 0 0,-1 0 0,0 0 0,0-1 0,0 0 0,-1 0 0,1-1 0,0 1 0,0-2 0,0 1 0,0-1 0,0 0 0,0 0 0,0-1 0,0 0 0,1 0 0,0-1 0,-1 0 0,1 0 0,1 0 0,-1 0 0,1-1 0,-1 0 0,1-1 0,1 1 0,-1-1 0,1 0 0,0 0 0,0 0 0,1 0 0,0-1 0,0 1 0,0-1 0,1 0 0,0 0 0,0 0 0,-1-14 0,3 13 0,-1-1 0,2 1 0,-1-1 0,3-10 0,-3 18 0,0 0 0,0 0 0,1 0 0,-1 0 0,0 0 0,1 0 0,-1 0 0,1 0 0,-1 1 0,1-1 0,0 0 0,-1 0 0,1 0 0,0 0 0,-1 1 0,1-1 0,0 0 0,1 0 0,-1 1 0,0 0 0,0 0 0,0-1 0,0 1 0,0 0 0,1 0 0,-1 1 0,0-1 0,0 0 0,0 0 0,0 0 0,0 1 0,0-1 0,0 1 0,0-1 0,0 1 0,0-1 0,0 1 0,-1-1 0,1 1 0,0 0 0,1 1 0,2 1 0,-1 1 0,0-1 0,0 1 0,0 0 0,0 0 0,-1 0 0,0 1 0,3 4 0,14 23 0,48 44 0,-61-71 0,0 0 0,0 0 0,1-1 0,0 0 0,0 0 0,0 0 0,0-1 0,1 0 0,-1-1 0,1 0 0,0 0 0,-1 0 0,1-1 0,0 0 0,0-1 0,13 0 0,-12 0 0,0-1 0,0 0 0,0 0 0,-1-1 0,1 0 0,0-1 0,-1 0 0,1 0 0,-1-1 0,0 0 0,0 0 0,-1-1 0,1 0 0,10-9 0,-9 4 0,-1-1 0,0 0 0,-1 0 0,0 0 0,11-26 0,-10 4-1365,-7 16-5461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1T07:49:20.853"/>
    </inkml:context>
    <inkml:brush xml:id="br0">
      <inkml:brushProperty name="width" value="0.05" units="cm"/>
      <inkml:brushProperty name="height" value="0.05" units="cm"/>
      <inkml:brushProperty name="color" value="#E71224"/>
    </inkml:brush>
  </inkml:definitions>
  <inkml:trace contextRef="#ctx0" brushRef="#br0">4 1 24575,'-1'45'0,"-1"-30"0,2-1 0,-1 1 0,2-1 0,0 0 0,0 1 0,2-1 0,0 0 0,9 26 0,2-2 0,0 1 0,-3 0 0,-1 1 0,-2 0 0,3 47 0,-11-85 0,1 1 0,-1-1 0,1 0 0,0 1 0,0-1 0,-1 0 0,1 1 0,1-1 0,-1 0 0,0 0 0,0 0 0,1 0 0,-1 0 0,1 0 0,0 0 0,0-1 0,-1 1 0,1-1 0,0 1 0,1-1 0,-1 1 0,0-1 0,0 0 0,0 0 0,1 0 0,-1-1 0,0 1 0,1 0 0,3 0 0,8 0 0,0 0 0,0-1 0,0 0 0,18-3 0,2 0 0,102 4 0,51-3 0,-184 1 0,0 1 0,-1-1 0,1 1 0,0-1 0,-1 0 0,1 0 0,-1 0 0,1 0 0,-1 0 0,1-1 0,-1 1 0,0-1 0,0 1 0,1-1 0,-1 0 0,0 0 0,-1 0 0,1 0 0,0 0 0,-1-1 0,1 1 0,-1 0 0,0-1 0,1 1 0,-1-1 0,0 0 0,-1 1 0,1-1 0,0 0 0,-1 1 0,1-4 0,0-12 0,1 1 0,-2-1 0,-4-34 0,2 17 0,1 27 0,-1-1 0,0 0 0,0 0 0,0 0 0,-1 1 0,-1 0 0,1-1 0,-1 1 0,-1 1 0,1-1 0,-1 0 0,-1 1 0,-8-9 0,-17-27 0,27 35 0,-1 0 0,0 1 0,0 0 0,-1 0 0,0 0 0,0 1 0,0 0 0,-1 0 0,0 1 0,0 0 0,-1 0 0,1 0 0,-1 1 0,0 0 0,0 1 0,-12-4 0,-15-1 0,0 3 0,-1 0 0,1 2 0,-40 2 0,63 2 0,-1-1 0,1-1 0,-1 0 0,1-1 0,0 0 0,0-1 0,0 0 0,-22-9 0,25 8-341,0 1 0,-1 0-1,-19-3 1,11 4-6485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7/11/2024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6.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customXml" Target="../ink/ink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t>Case Project:</a:t>
            </a:r>
            <a:br>
              <a:rPr lang="en-US" dirty="0"/>
            </a:br>
            <a:r>
              <a:rPr lang="en-US" dirty="0"/>
              <a:t>Media &amp; Technology</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2560320" y="4261104"/>
            <a:ext cx="7068312" cy="1008986"/>
          </a:xfrm>
        </p:spPr>
        <p:txBody>
          <a:bodyPr/>
          <a:lstStyle/>
          <a:p>
            <a:r>
              <a:rPr lang="en-US" sz="2800" b="1" dirty="0">
                <a:latin typeface="+mj-lt"/>
              </a:rPr>
              <a:t>Unveiling Insights from YouTube Data: An Analytical Approach</a:t>
            </a:r>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06A7A-A2EE-4D04-A17D-A759251DED4E}"/>
              </a:ext>
            </a:extLst>
          </p:cNvPr>
          <p:cNvSpPr>
            <a:spLocks noGrp="1"/>
          </p:cNvSpPr>
          <p:nvPr>
            <p:ph type="title"/>
          </p:nvPr>
        </p:nvSpPr>
        <p:spPr>
          <a:xfrm>
            <a:off x="1211776" y="411480"/>
            <a:ext cx="9768447" cy="1435510"/>
          </a:xfrm>
        </p:spPr>
        <p:txBody>
          <a:bodyPr/>
          <a:lstStyle/>
          <a:p>
            <a:r>
              <a:rPr lang="en-US" sz="3200" dirty="0">
                <a:latin typeface="Tw Cen MT" panose="020B0602020104020603" pitchFamily="34" charset="0"/>
                <a:ea typeface="Calibri" panose="020F0502020204030204" pitchFamily="34" charset="0"/>
                <a:cs typeface="Times New Roman" panose="02020603050405020304" pitchFamily="18" charset="0"/>
              </a:rPr>
              <a:t>N</a:t>
            </a:r>
            <a:r>
              <a:rPr lang="en-US" sz="3200" dirty="0">
                <a:effectLst/>
                <a:latin typeface="Tw Cen MT" panose="020B0602020104020603" pitchFamily="34" charset="0"/>
                <a:ea typeface="Calibri" panose="020F0502020204030204" pitchFamily="34" charset="0"/>
                <a:cs typeface="Times New Roman" panose="02020603050405020304" pitchFamily="18" charset="0"/>
              </a:rPr>
              <a:t>umber of subscribers and the population of a country</a:t>
            </a:r>
            <a:br>
              <a:rPr lang="en-US" sz="3200" dirty="0">
                <a:solidFill>
                  <a:schemeClr val="bg1"/>
                </a:solidFill>
                <a:latin typeface="Tw Cen MT" panose="020B0602020104020603" pitchFamily="34" charset="0"/>
                <a:cs typeface="Segoe UI Light" panose="020B0502040204020203" pitchFamily="34" charset="0"/>
              </a:rPr>
            </a:br>
            <a:endParaRPr lang="en-IN" sz="3200" dirty="0"/>
          </a:p>
        </p:txBody>
      </p:sp>
      <p:sp>
        <p:nvSpPr>
          <p:cNvPr id="4" name="Slide Number Placeholder 3">
            <a:extLst>
              <a:ext uri="{FF2B5EF4-FFF2-40B4-BE49-F238E27FC236}">
                <a16:creationId xmlns:a16="http://schemas.microsoft.com/office/drawing/2014/main" id="{EEA8A3E1-C070-1714-21F6-951D40A6D9A2}"/>
              </a:ext>
            </a:extLst>
          </p:cNvPr>
          <p:cNvSpPr>
            <a:spLocks noGrp="1"/>
          </p:cNvSpPr>
          <p:nvPr>
            <p:ph type="sldNum" sz="quarter" idx="12"/>
          </p:nvPr>
        </p:nvSpPr>
        <p:spPr/>
        <p:txBody>
          <a:bodyPr/>
          <a:lstStyle/>
          <a:p>
            <a:fld id="{294A09A9-5501-47C1-A89A-A340965A2BE2}" type="slidenum">
              <a:rPr lang="en-US" smtClean="0"/>
              <a:t>10</a:t>
            </a:fld>
            <a:endParaRPr lang="en-US" dirty="0"/>
          </a:p>
        </p:txBody>
      </p:sp>
      <p:sp>
        <p:nvSpPr>
          <p:cNvPr id="5" name="TextBox 4">
            <a:extLst>
              <a:ext uri="{FF2B5EF4-FFF2-40B4-BE49-F238E27FC236}">
                <a16:creationId xmlns:a16="http://schemas.microsoft.com/office/drawing/2014/main" id="{376294A8-4351-48DE-5238-B8C5CBACB1E6}"/>
              </a:ext>
            </a:extLst>
          </p:cNvPr>
          <p:cNvSpPr txBox="1"/>
          <p:nvPr/>
        </p:nvSpPr>
        <p:spPr>
          <a:xfrm>
            <a:off x="1211776" y="1846990"/>
            <a:ext cx="10173979" cy="4093428"/>
          </a:xfrm>
          <a:prstGeom prst="rect">
            <a:avLst/>
          </a:prstGeom>
          <a:noFill/>
        </p:spPr>
        <p:txBody>
          <a:bodyPr wrap="square" rtlCol="0">
            <a:spAutoFit/>
          </a:bodyPr>
          <a:lstStyle/>
          <a:p>
            <a:r>
              <a:rPr lang="en-IN" sz="2800" b="1" dirty="0">
                <a:solidFill>
                  <a:schemeClr val="bg1"/>
                </a:solidFill>
                <a:latin typeface="+mj-lt"/>
              </a:rPr>
              <a:t>Correlation Coefficient = 0.354</a:t>
            </a:r>
          </a:p>
          <a:p>
            <a:endParaRPr lang="en-IN" sz="2400" b="1" dirty="0">
              <a:solidFill>
                <a:schemeClr val="bg1"/>
              </a:solidFill>
              <a:latin typeface="+mj-lt"/>
            </a:endParaRPr>
          </a:p>
          <a:p>
            <a:r>
              <a:rPr lang="en-IN" sz="2400" dirty="0">
                <a:solidFill>
                  <a:schemeClr val="bg1"/>
                </a:solidFill>
                <a:latin typeface="+mj-lt"/>
                <a:sym typeface="Wingdings" panose="05000000000000000000" pitchFamily="2" charset="2"/>
              </a:rPr>
              <a:t> Implies a moderate correlation between number of subscribers and population of a country </a:t>
            </a:r>
            <a:endParaRPr lang="en-IN" sz="2400" dirty="0">
              <a:solidFill>
                <a:schemeClr val="bg1"/>
              </a:solidFill>
              <a:latin typeface="+mj-lt"/>
            </a:endParaRPr>
          </a:p>
          <a:p>
            <a:endParaRPr lang="en-IN" sz="2000" dirty="0">
              <a:solidFill>
                <a:schemeClr val="bg1"/>
              </a:solidFill>
              <a:latin typeface="+mj-lt"/>
            </a:endParaRPr>
          </a:p>
          <a:p>
            <a:endParaRPr lang="en-IN" sz="2000" dirty="0">
              <a:solidFill>
                <a:schemeClr val="bg1"/>
              </a:solidFill>
              <a:latin typeface="+mj-lt"/>
            </a:endParaRPr>
          </a:p>
          <a:p>
            <a:r>
              <a:rPr lang="en-IN" sz="2000" dirty="0">
                <a:solidFill>
                  <a:schemeClr val="bg1"/>
                </a:solidFill>
                <a:latin typeface="+mj-lt"/>
              </a:rPr>
              <a:t>General trend : </a:t>
            </a:r>
          </a:p>
          <a:p>
            <a:pPr marL="285750" indent="-285750">
              <a:buFont typeface="Arial" panose="020B0604020202020204" pitchFamily="34" charset="0"/>
              <a:buChar char="•"/>
            </a:pPr>
            <a:r>
              <a:rPr lang="en-US" sz="2000" b="1" dirty="0">
                <a:solidFill>
                  <a:schemeClr val="bg1"/>
                </a:solidFill>
                <a:latin typeface="+mj-lt"/>
              </a:rPr>
              <a:t>0.3 to 0.7</a:t>
            </a:r>
            <a:r>
              <a:rPr lang="en-US" sz="2000" dirty="0">
                <a:solidFill>
                  <a:schemeClr val="bg1"/>
                </a:solidFill>
                <a:latin typeface="+mj-lt"/>
              </a:rPr>
              <a:t> is </a:t>
            </a:r>
            <a:r>
              <a:rPr lang="en-US" sz="2000" b="1" dirty="0">
                <a:solidFill>
                  <a:schemeClr val="bg1"/>
                </a:solidFill>
                <a:latin typeface="+mj-lt"/>
              </a:rPr>
              <a:t>moderate</a:t>
            </a:r>
            <a:r>
              <a:rPr lang="en-US" sz="2000" dirty="0">
                <a:solidFill>
                  <a:schemeClr val="bg1"/>
                </a:solidFill>
                <a:latin typeface="+mj-lt"/>
              </a:rPr>
              <a:t> correlation - suggests a noticeable, but not perfect,</a:t>
            </a:r>
          </a:p>
          <a:p>
            <a:r>
              <a:rPr lang="en-US" sz="2000" dirty="0">
                <a:solidFill>
                  <a:schemeClr val="bg1"/>
                </a:solidFill>
                <a:latin typeface="+mj-lt"/>
              </a:rPr>
              <a:t>relationship.</a:t>
            </a:r>
          </a:p>
          <a:p>
            <a:endParaRPr lang="en-IN" sz="2000" dirty="0">
              <a:solidFill>
                <a:schemeClr val="bg1"/>
              </a:solidFill>
              <a:latin typeface="+mj-lt"/>
            </a:endParaRPr>
          </a:p>
          <a:p>
            <a:pPr marL="285750" indent="-285750">
              <a:buFont typeface="Arial" panose="020B0604020202020204" pitchFamily="34" charset="0"/>
              <a:buChar char="•"/>
            </a:pPr>
            <a:r>
              <a:rPr lang="en-US" sz="2000" b="1" dirty="0">
                <a:solidFill>
                  <a:schemeClr val="bg1"/>
                </a:solidFill>
                <a:latin typeface="+mj-lt"/>
              </a:rPr>
              <a:t>0.1 to 0.3</a:t>
            </a:r>
            <a:r>
              <a:rPr lang="en-US" sz="2000" dirty="0">
                <a:solidFill>
                  <a:schemeClr val="bg1"/>
                </a:solidFill>
                <a:latin typeface="+mj-lt"/>
              </a:rPr>
              <a:t> is </a:t>
            </a:r>
            <a:r>
              <a:rPr lang="en-US" sz="2000" b="1" dirty="0">
                <a:solidFill>
                  <a:schemeClr val="bg1"/>
                </a:solidFill>
                <a:latin typeface="+mj-lt"/>
              </a:rPr>
              <a:t>weak</a:t>
            </a:r>
            <a:r>
              <a:rPr lang="en-US" sz="2000" dirty="0">
                <a:solidFill>
                  <a:schemeClr val="bg1"/>
                </a:solidFill>
                <a:latin typeface="+mj-lt"/>
              </a:rPr>
              <a:t> correlation which suggests a faint relationship that might</a:t>
            </a:r>
          </a:p>
          <a:p>
            <a:r>
              <a:rPr lang="en-US" sz="2000" dirty="0">
                <a:solidFill>
                  <a:schemeClr val="bg1"/>
                </a:solidFill>
                <a:latin typeface="+mj-lt"/>
              </a:rPr>
              <a:t>not be practically significant</a:t>
            </a:r>
            <a:endParaRPr lang="en-IN" sz="2000" dirty="0">
              <a:solidFill>
                <a:schemeClr val="bg1"/>
              </a:solidFill>
              <a:latin typeface="+mj-lt"/>
            </a:endParaRPr>
          </a:p>
        </p:txBody>
      </p:sp>
    </p:spTree>
    <p:extLst>
      <p:ext uri="{BB962C8B-B14F-4D97-AF65-F5344CB8AC3E}">
        <p14:creationId xmlns:p14="http://schemas.microsoft.com/office/powerpoint/2010/main" val="2824290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B0029-7599-94A1-9789-59F24E8D463A}"/>
              </a:ext>
            </a:extLst>
          </p:cNvPr>
          <p:cNvSpPr>
            <a:spLocks noGrp="1"/>
          </p:cNvSpPr>
          <p:nvPr>
            <p:ph type="title"/>
          </p:nvPr>
        </p:nvSpPr>
        <p:spPr>
          <a:xfrm>
            <a:off x="948715" y="802903"/>
            <a:ext cx="10881360" cy="1490472"/>
          </a:xfrm>
        </p:spPr>
        <p:txBody>
          <a:bodyPr/>
          <a:lstStyle/>
          <a:p>
            <a:r>
              <a:rPr lang="en-US" sz="2800" dirty="0">
                <a:latin typeface="Tw Cen MT" panose="020B0602020104020603" pitchFamily="34" charset="0"/>
                <a:ea typeface="Calibri" panose="020F0502020204030204" pitchFamily="34" charset="0"/>
                <a:cs typeface="Times New Roman" panose="02020603050405020304" pitchFamily="18" charset="0"/>
              </a:rPr>
              <a:t>N</a:t>
            </a:r>
            <a:r>
              <a:rPr lang="en-US" sz="2800" dirty="0">
                <a:effectLst/>
                <a:latin typeface="Tw Cen MT" panose="020B0602020104020603" pitchFamily="34" charset="0"/>
                <a:ea typeface="Calibri" panose="020F0502020204030204" pitchFamily="34" charset="0"/>
                <a:cs typeface="Times New Roman" panose="02020603050405020304" pitchFamily="18" charset="0"/>
              </a:rPr>
              <a:t>umber of subscribers gained in the last 30 days and the unemployment rate in a country</a:t>
            </a:r>
            <a:br>
              <a:rPr lang="en-US" sz="2800" dirty="0">
                <a:effectLst/>
                <a:latin typeface="Tw Cen MT" panose="020B0602020104020603" pitchFamily="34" charset="0"/>
                <a:ea typeface="Calibri" panose="020F0502020204030204" pitchFamily="34" charset="0"/>
                <a:cs typeface="Times New Roman" panose="02020603050405020304" pitchFamily="18" charset="0"/>
              </a:rPr>
            </a:br>
            <a:endParaRPr lang="en-IN" sz="2800" dirty="0"/>
          </a:p>
        </p:txBody>
      </p:sp>
      <p:sp>
        <p:nvSpPr>
          <p:cNvPr id="4" name="Slide Number Placeholder 3">
            <a:extLst>
              <a:ext uri="{FF2B5EF4-FFF2-40B4-BE49-F238E27FC236}">
                <a16:creationId xmlns:a16="http://schemas.microsoft.com/office/drawing/2014/main" id="{89AC1524-2BD0-AED7-8FE5-8E7D13CB5039}"/>
              </a:ext>
            </a:extLst>
          </p:cNvPr>
          <p:cNvSpPr>
            <a:spLocks noGrp="1"/>
          </p:cNvSpPr>
          <p:nvPr>
            <p:ph type="sldNum" sz="quarter" idx="12"/>
          </p:nvPr>
        </p:nvSpPr>
        <p:spPr/>
        <p:txBody>
          <a:bodyPr/>
          <a:lstStyle/>
          <a:p>
            <a:fld id="{294A09A9-5501-47C1-A89A-A340965A2BE2}" type="slidenum">
              <a:rPr lang="en-US" smtClean="0"/>
              <a:t>11</a:t>
            </a:fld>
            <a:endParaRPr lang="en-US" dirty="0"/>
          </a:p>
        </p:txBody>
      </p:sp>
      <p:sp>
        <p:nvSpPr>
          <p:cNvPr id="5" name="TextBox 4">
            <a:extLst>
              <a:ext uri="{FF2B5EF4-FFF2-40B4-BE49-F238E27FC236}">
                <a16:creationId xmlns:a16="http://schemas.microsoft.com/office/drawing/2014/main" id="{3D94757B-CC84-762D-C9E1-73665679FF61}"/>
              </a:ext>
            </a:extLst>
          </p:cNvPr>
          <p:cNvSpPr txBox="1"/>
          <p:nvPr/>
        </p:nvSpPr>
        <p:spPr>
          <a:xfrm>
            <a:off x="948715" y="2748744"/>
            <a:ext cx="10245213" cy="2062103"/>
          </a:xfrm>
          <a:prstGeom prst="rect">
            <a:avLst/>
          </a:prstGeom>
          <a:noFill/>
        </p:spPr>
        <p:txBody>
          <a:bodyPr wrap="square" rtlCol="0">
            <a:spAutoFit/>
          </a:bodyPr>
          <a:lstStyle/>
          <a:p>
            <a:r>
              <a:rPr lang="en-IN" sz="3200" b="1" dirty="0">
                <a:solidFill>
                  <a:schemeClr val="bg1"/>
                </a:solidFill>
                <a:latin typeface="+mj-lt"/>
              </a:rPr>
              <a:t>Correlation Coefficient = 0.211</a:t>
            </a:r>
          </a:p>
          <a:p>
            <a:endParaRPr lang="en-IN" sz="2000" b="1" dirty="0">
              <a:solidFill>
                <a:schemeClr val="bg1"/>
              </a:solidFill>
              <a:latin typeface="+mj-lt"/>
            </a:endParaRPr>
          </a:p>
          <a:p>
            <a:r>
              <a:rPr lang="en-IN" sz="2800" dirty="0">
                <a:solidFill>
                  <a:schemeClr val="bg1"/>
                </a:solidFill>
                <a:latin typeface="+mj-lt"/>
                <a:sym typeface="Wingdings" panose="05000000000000000000" pitchFamily="2" charset="2"/>
              </a:rPr>
              <a:t> Implies a weak correlation between number of subscribers gained in the last 30 days and unemployment rate in a country </a:t>
            </a:r>
            <a:endParaRPr lang="en-IN" sz="2800" b="1" dirty="0">
              <a:solidFill>
                <a:schemeClr val="bg1"/>
              </a:solidFill>
              <a:latin typeface="+mj-lt"/>
            </a:endParaRPr>
          </a:p>
          <a:p>
            <a:endParaRPr lang="en-IN" sz="2000" dirty="0">
              <a:latin typeface="+mj-lt"/>
            </a:endParaRPr>
          </a:p>
        </p:txBody>
      </p:sp>
    </p:spTree>
    <p:extLst>
      <p:ext uri="{BB962C8B-B14F-4D97-AF65-F5344CB8AC3E}">
        <p14:creationId xmlns:p14="http://schemas.microsoft.com/office/powerpoint/2010/main" val="3943691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D3542-F907-7036-8FB4-96F186B60BB2}"/>
              </a:ext>
            </a:extLst>
          </p:cNvPr>
          <p:cNvSpPr>
            <a:spLocks noGrp="1"/>
          </p:cNvSpPr>
          <p:nvPr>
            <p:ph type="title"/>
          </p:nvPr>
        </p:nvSpPr>
        <p:spPr>
          <a:xfrm>
            <a:off x="707922" y="173343"/>
            <a:ext cx="12005187" cy="1242502"/>
          </a:xfrm>
        </p:spPr>
        <p:txBody>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monthly earnings throughout different categories</a:t>
            </a:r>
            <a:endParaRPr lang="en-IN" sz="4800" dirty="0"/>
          </a:p>
        </p:txBody>
      </p:sp>
      <p:sp>
        <p:nvSpPr>
          <p:cNvPr id="4" name="Slide Number Placeholder 3">
            <a:extLst>
              <a:ext uri="{FF2B5EF4-FFF2-40B4-BE49-F238E27FC236}">
                <a16:creationId xmlns:a16="http://schemas.microsoft.com/office/drawing/2014/main" id="{DFA90702-F3E2-CE39-7D37-DC30CB8C8963}"/>
              </a:ext>
            </a:extLst>
          </p:cNvPr>
          <p:cNvSpPr>
            <a:spLocks noGrp="1"/>
          </p:cNvSpPr>
          <p:nvPr>
            <p:ph type="sldNum" sz="quarter" idx="12"/>
          </p:nvPr>
        </p:nvSpPr>
        <p:spPr/>
        <p:txBody>
          <a:bodyPr/>
          <a:lstStyle/>
          <a:p>
            <a:fld id="{294A09A9-5501-47C1-A89A-A340965A2BE2}" type="slidenum">
              <a:rPr lang="en-US" smtClean="0"/>
              <a:t>12</a:t>
            </a:fld>
            <a:endParaRPr lang="en-US" dirty="0"/>
          </a:p>
        </p:txBody>
      </p:sp>
      <p:pic>
        <p:nvPicPr>
          <p:cNvPr id="6146" name="Picture 2">
            <a:extLst>
              <a:ext uri="{FF2B5EF4-FFF2-40B4-BE49-F238E27FC236}">
                <a16:creationId xmlns:a16="http://schemas.microsoft.com/office/drawing/2014/main" id="{49BFBC0E-B09B-1473-8FB9-B11DDC2304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7402" y="1415845"/>
            <a:ext cx="6946604" cy="460126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FA18A29-3009-9501-93AB-9E165ECCD256}"/>
              </a:ext>
            </a:extLst>
          </p:cNvPr>
          <p:cNvSpPr txBox="1"/>
          <p:nvPr/>
        </p:nvSpPr>
        <p:spPr>
          <a:xfrm>
            <a:off x="718651" y="1301943"/>
            <a:ext cx="4139382" cy="5016758"/>
          </a:xfrm>
          <a:prstGeom prst="rect">
            <a:avLst/>
          </a:prstGeom>
          <a:noFill/>
        </p:spPr>
        <p:txBody>
          <a:bodyPr wrap="square" rtlCol="0">
            <a:spAutoFit/>
          </a:bodyPr>
          <a:lstStyle/>
          <a:p>
            <a:pPr marL="285750" indent="-285750">
              <a:buFont typeface="Arial" panose="020B0604020202020204" pitchFamily="34" charset="0"/>
              <a:buChar char="•"/>
            </a:pPr>
            <a:r>
              <a:rPr lang="en-IN" sz="2000" dirty="0">
                <a:solidFill>
                  <a:schemeClr val="bg1"/>
                </a:solidFill>
                <a:latin typeface="+mj-lt"/>
              </a:rPr>
              <a:t>Highest monthly earnings is highest for the category ‘Shows’ and lowest for ‘Travel &amp; Events’</a:t>
            </a:r>
          </a:p>
          <a:p>
            <a:pPr marL="285750" indent="-285750">
              <a:buFont typeface="Arial" panose="020B0604020202020204" pitchFamily="34" charset="0"/>
              <a:buChar char="•"/>
            </a:pPr>
            <a:endParaRPr lang="en-IN" sz="2000" dirty="0">
              <a:solidFill>
                <a:schemeClr val="bg1"/>
              </a:solidFill>
              <a:latin typeface="+mj-lt"/>
            </a:endParaRPr>
          </a:p>
          <a:p>
            <a:pPr marL="285750" indent="-285750">
              <a:buFont typeface="Arial" panose="020B0604020202020204" pitchFamily="34" charset="0"/>
              <a:buChar char="•"/>
            </a:pPr>
            <a:r>
              <a:rPr lang="en-IN" sz="2000" dirty="0">
                <a:solidFill>
                  <a:schemeClr val="bg1"/>
                </a:solidFill>
                <a:latin typeface="+mj-lt"/>
              </a:rPr>
              <a:t>Lowest monthly earnings is highest obviously for the category ‘Shows’ and lower for ‘</a:t>
            </a:r>
            <a:r>
              <a:rPr lang="en-IN" sz="2000" dirty="0" err="1">
                <a:solidFill>
                  <a:schemeClr val="bg1"/>
                </a:solidFill>
                <a:latin typeface="+mj-lt"/>
              </a:rPr>
              <a:t>Howto</a:t>
            </a:r>
            <a:r>
              <a:rPr lang="en-IN" sz="2000" dirty="0">
                <a:solidFill>
                  <a:schemeClr val="bg1"/>
                </a:solidFill>
                <a:latin typeface="+mj-lt"/>
              </a:rPr>
              <a:t> &amp; Style’ , ‘Science &amp; Technology’ categories and lowest for ‘Travel &amp; Events’ category</a:t>
            </a:r>
          </a:p>
          <a:p>
            <a:pPr marL="285750" indent="-285750">
              <a:buFont typeface="Arial" panose="020B0604020202020204" pitchFamily="34" charset="0"/>
              <a:buChar char="•"/>
            </a:pPr>
            <a:endParaRPr lang="en-IN" sz="2000" dirty="0">
              <a:solidFill>
                <a:schemeClr val="bg1"/>
              </a:solidFill>
              <a:latin typeface="+mj-lt"/>
            </a:endParaRPr>
          </a:p>
          <a:p>
            <a:pPr marL="285750" indent="-285750">
              <a:buFont typeface="Arial" panose="020B0604020202020204" pitchFamily="34" charset="0"/>
              <a:buChar char="•"/>
            </a:pPr>
            <a:r>
              <a:rPr lang="en-IN" sz="2000" dirty="0">
                <a:solidFill>
                  <a:schemeClr val="bg1"/>
                </a:solidFill>
                <a:latin typeface="+mj-lt"/>
              </a:rPr>
              <a:t>From the above info, we can say that the category with highest monthly earning is ‘Shows’ and lowest monthly earning is ‘Travel &amp; Events’</a:t>
            </a:r>
          </a:p>
        </p:txBody>
      </p:sp>
    </p:spTree>
    <p:extLst>
      <p:ext uri="{BB962C8B-B14F-4D97-AF65-F5344CB8AC3E}">
        <p14:creationId xmlns:p14="http://schemas.microsoft.com/office/powerpoint/2010/main" val="1372240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E4226-DE43-D961-DFA7-28DDA4257ADB}"/>
              </a:ext>
            </a:extLst>
          </p:cNvPr>
          <p:cNvSpPr>
            <a:spLocks noGrp="1"/>
          </p:cNvSpPr>
          <p:nvPr>
            <p:ph type="title"/>
          </p:nvPr>
        </p:nvSpPr>
        <p:spPr>
          <a:xfrm>
            <a:off x="981456" y="141878"/>
            <a:ext cx="10881360" cy="1508760"/>
          </a:xfrm>
        </p:spPr>
        <p:txBody>
          <a:bodyPr/>
          <a:lstStyle/>
          <a:p>
            <a:r>
              <a:rPr lang="en-US" sz="2800" dirty="0"/>
              <a:t>overall trend in subscribers gained in the last 30 days across all channels</a:t>
            </a:r>
            <a:endParaRPr lang="en-IN" sz="2800" dirty="0"/>
          </a:p>
        </p:txBody>
      </p:sp>
      <p:sp>
        <p:nvSpPr>
          <p:cNvPr id="4" name="Slide Number Placeholder 3">
            <a:extLst>
              <a:ext uri="{FF2B5EF4-FFF2-40B4-BE49-F238E27FC236}">
                <a16:creationId xmlns:a16="http://schemas.microsoft.com/office/drawing/2014/main" id="{19514A52-5292-C616-D594-85F800FD76ED}"/>
              </a:ext>
            </a:extLst>
          </p:cNvPr>
          <p:cNvSpPr>
            <a:spLocks noGrp="1"/>
          </p:cNvSpPr>
          <p:nvPr>
            <p:ph type="sldNum" sz="quarter" idx="12"/>
          </p:nvPr>
        </p:nvSpPr>
        <p:spPr/>
        <p:txBody>
          <a:bodyPr/>
          <a:lstStyle/>
          <a:p>
            <a:fld id="{294A09A9-5501-47C1-A89A-A340965A2BE2}" type="slidenum">
              <a:rPr lang="en-US" smtClean="0"/>
              <a:t>13</a:t>
            </a:fld>
            <a:endParaRPr lang="en-US" dirty="0"/>
          </a:p>
        </p:txBody>
      </p:sp>
      <p:sp>
        <p:nvSpPr>
          <p:cNvPr id="5" name="TextBox 4">
            <a:extLst>
              <a:ext uri="{FF2B5EF4-FFF2-40B4-BE49-F238E27FC236}">
                <a16:creationId xmlns:a16="http://schemas.microsoft.com/office/drawing/2014/main" id="{667AC9F3-5F1A-7729-8C0B-BEA144B085F4}"/>
              </a:ext>
            </a:extLst>
          </p:cNvPr>
          <p:cNvSpPr txBox="1"/>
          <p:nvPr/>
        </p:nvSpPr>
        <p:spPr>
          <a:xfrm>
            <a:off x="970886" y="1650638"/>
            <a:ext cx="10640371" cy="4708981"/>
          </a:xfrm>
          <a:prstGeom prst="rect">
            <a:avLst/>
          </a:prstGeom>
          <a:noFill/>
        </p:spPr>
        <p:txBody>
          <a:bodyPr wrap="square" rtlCol="0">
            <a:spAutoFit/>
          </a:bodyPr>
          <a:lstStyle/>
          <a:p>
            <a:pPr marL="285750" indent="-285750">
              <a:buFont typeface="Arial" panose="020B0604020202020204" pitchFamily="34" charset="0"/>
              <a:buChar char="•"/>
            </a:pPr>
            <a:r>
              <a:rPr lang="en-IN" sz="2000" dirty="0">
                <a:solidFill>
                  <a:schemeClr val="bg1"/>
                </a:solidFill>
                <a:latin typeface="+mj-lt"/>
              </a:rPr>
              <a:t>On </a:t>
            </a:r>
            <a:r>
              <a:rPr lang="en-IN" sz="2000" b="1" dirty="0">
                <a:solidFill>
                  <a:schemeClr val="bg1"/>
                </a:solidFill>
                <a:latin typeface="+mj-lt"/>
              </a:rPr>
              <a:t>average</a:t>
            </a:r>
            <a:r>
              <a:rPr lang="en-IN" sz="2000" dirty="0">
                <a:solidFill>
                  <a:schemeClr val="bg1"/>
                </a:solidFill>
                <a:latin typeface="+mj-lt"/>
              </a:rPr>
              <a:t>, each channel gained approximately </a:t>
            </a:r>
            <a:r>
              <a:rPr lang="en-IN" sz="2000" b="1" dirty="0">
                <a:solidFill>
                  <a:schemeClr val="bg1"/>
                </a:solidFill>
                <a:latin typeface="+mj-lt"/>
              </a:rPr>
              <a:t>299,086</a:t>
            </a:r>
            <a:r>
              <a:rPr lang="en-IN" sz="2000" dirty="0">
                <a:solidFill>
                  <a:schemeClr val="bg1"/>
                </a:solidFill>
                <a:latin typeface="+mj-lt"/>
              </a:rPr>
              <a:t> subscribers in last 30 days</a:t>
            </a:r>
          </a:p>
          <a:p>
            <a:endParaRPr lang="en-IN" sz="2000" dirty="0">
              <a:solidFill>
                <a:schemeClr val="bg1"/>
              </a:solidFill>
              <a:latin typeface="+mj-lt"/>
            </a:endParaRPr>
          </a:p>
          <a:p>
            <a:pPr marL="285750" indent="-285750">
              <a:buFont typeface="Arial" panose="020B0604020202020204" pitchFamily="34" charset="0"/>
              <a:buChar char="•"/>
            </a:pPr>
            <a:r>
              <a:rPr lang="en-IN" sz="2000" dirty="0">
                <a:solidFill>
                  <a:schemeClr val="bg1"/>
                </a:solidFill>
                <a:latin typeface="+mj-lt"/>
              </a:rPr>
              <a:t>Standard deviation value indicates </a:t>
            </a:r>
            <a:r>
              <a:rPr lang="en-IN" sz="2000" b="1" dirty="0">
                <a:solidFill>
                  <a:schemeClr val="bg1"/>
                </a:solidFill>
                <a:latin typeface="+mj-lt"/>
              </a:rPr>
              <a:t>high variability</a:t>
            </a:r>
            <a:r>
              <a:rPr lang="en-IN" sz="2000" dirty="0">
                <a:solidFill>
                  <a:schemeClr val="bg1"/>
                </a:solidFill>
                <a:latin typeface="+mj-lt"/>
              </a:rPr>
              <a:t> in the number of subscribers gained</a:t>
            </a:r>
          </a:p>
          <a:p>
            <a:pPr marL="285750" indent="-285750">
              <a:buFont typeface="Arial" panose="020B0604020202020204" pitchFamily="34" charset="0"/>
              <a:buChar char="•"/>
            </a:pPr>
            <a:endParaRPr lang="en-IN" sz="2000" dirty="0">
              <a:solidFill>
                <a:schemeClr val="bg1"/>
              </a:solidFill>
              <a:latin typeface="+mj-lt"/>
            </a:endParaRPr>
          </a:p>
          <a:p>
            <a:pPr marL="285750" indent="-285750">
              <a:buFont typeface="Arial" panose="020B0604020202020204" pitchFamily="34" charset="0"/>
              <a:buChar char="•"/>
            </a:pPr>
            <a:r>
              <a:rPr lang="en-IN" sz="2000" dirty="0">
                <a:solidFill>
                  <a:schemeClr val="bg1"/>
                </a:solidFill>
                <a:latin typeface="+mj-lt"/>
              </a:rPr>
              <a:t>The </a:t>
            </a:r>
            <a:r>
              <a:rPr lang="en-IN" sz="2000" b="1" dirty="0">
                <a:solidFill>
                  <a:schemeClr val="bg1"/>
                </a:solidFill>
                <a:latin typeface="+mj-lt"/>
              </a:rPr>
              <a:t>minimum</a:t>
            </a:r>
            <a:r>
              <a:rPr lang="en-IN" sz="2000" dirty="0">
                <a:solidFill>
                  <a:schemeClr val="bg1"/>
                </a:solidFill>
                <a:latin typeface="+mj-lt"/>
              </a:rPr>
              <a:t> number of subscribers gained is </a:t>
            </a:r>
            <a:r>
              <a:rPr lang="en-IN" sz="2000" b="1" dirty="0">
                <a:solidFill>
                  <a:schemeClr val="bg1"/>
                </a:solidFill>
                <a:latin typeface="+mj-lt"/>
              </a:rPr>
              <a:t>1</a:t>
            </a:r>
            <a:r>
              <a:rPr lang="en-IN" sz="2000" dirty="0">
                <a:solidFill>
                  <a:schemeClr val="bg1"/>
                </a:solidFill>
                <a:latin typeface="+mj-lt"/>
              </a:rPr>
              <a:t> for </a:t>
            </a:r>
            <a:r>
              <a:rPr lang="en-IN" sz="2000" dirty="0" err="1">
                <a:solidFill>
                  <a:schemeClr val="bg1"/>
                </a:solidFill>
                <a:latin typeface="+mj-lt"/>
              </a:rPr>
              <a:t>ofcourse</a:t>
            </a:r>
            <a:r>
              <a:rPr lang="en-IN" sz="2000" dirty="0">
                <a:solidFill>
                  <a:schemeClr val="bg1"/>
                </a:solidFill>
                <a:latin typeface="+mj-lt"/>
              </a:rPr>
              <a:t> the channel with least growth</a:t>
            </a:r>
          </a:p>
          <a:p>
            <a:pPr marL="285750" indent="-285750">
              <a:buFont typeface="Arial" panose="020B0604020202020204" pitchFamily="34" charset="0"/>
              <a:buChar char="•"/>
            </a:pPr>
            <a:endParaRPr lang="en-IN" sz="2000" dirty="0">
              <a:solidFill>
                <a:schemeClr val="bg1"/>
              </a:solidFill>
              <a:latin typeface="+mj-lt"/>
            </a:endParaRPr>
          </a:p>
          <a:p>
            <a:pPr marL="285750" indent="-285750">
              <a:buFont typeface="Arial" panose="020B0604020202020204" pitchFamily="34" charset="0"/>
              <a:buChar char="•"/>
            </a:pPr>
            <a:r>
              <a:rPr lang="en-IN" sz="2000" dirty="0">
                <a:solidFill>
                  <a:schemeClr val="bg1"/>
                </a:solidFill>
                <a:latin typeface="+mj-lt"/>
              </a:rPr>
              <a:t>The </a:t>
            </a:r>
            <a:r>
              <a:rPr lang="en-IN" sz="2000" b="1" dirty="0">
                <a:solidFill>
                  <a:schemeClr val="bg1"/>
                </a:solidFill>
                <a:latin typeface="+mj-lt"/>
              </a:rPr>
              <a:t>maximum</a:t>
            </a:r>
            <a:r>
              <a:rPr lang="en-IN" sz="2000" dirty="0">
                <a:solidFill>
                  <a:schemeClr val="bg1"/>
                </a:solidFill>
                <a:latin typeface="+mj-lt"/>
              </a:rPr>
              <a:t> number of subscribers gained is </a:t>
            </a:r>
            <a:r>
              <a:rPr lang="en-IN" sz="2000" b="1" dirty="0">
                <a:solidFill>
                  <a:schemeClr val="bg1"/>
                </a:solidFill>
                <a:latin typeface="+mj-lt"/>
              </a:rPr>
              <a:t>8000,000</a:t>
            </a:r>
            <a:r>
              <a:rPr lang="en-IN" sz="2000" dirty="0">
                <a:solidFill>
                  <a:schemeClr val="bg1"/>
                </a:solidFill>
                <a:latin typeface="+mj-lt"/>
              </a:rPr>
              <a:t> i.e., </a:t>
            </a:r>
            <a:r>
              <a:rPr lang="en-IN" sz="2000" b="1" dirty="0">
                <a:solidFill>
                  <a:schemeClr val="bg1"/>
                </a:solidFill>
                <a:latin typeface="+mj-lt"/>
              </a:rPr>
              <a:t>8 million</a:t>
            </a:r>
            <a:r>
              <a:rPr lang="en-IN" sz="2000" dirty="0">
                <a:solidFill>
                  <a:schemeClr val="bg1"/>
                </a:solidFill>
                <a:latin typeface="+mj-lt"/>
              </a:rPr>
              <a:t> for the channel with highest growth</a:t>
            </a:r>
          </a:p>
          <a:p>
            <a:pPr marL="285750" indent="-285750">
              <a:buFont typeface="Arial" panose="020B0604020202020204" pitchFamily="34" charset="0"/>
              <a:buChar char="•"/>
            </a:pPr>
            <a:endParaRPr lang="en-IN" sz="2000" dirty="0">
              <a:solidFill>
                <a:schemeClr val="bg1"/>
              </a:solidFill>
              <a:latin typeface="+mj-lt"/>
            </a:endParaRPr>
          </a:p>
          <a:p>
            <a:pPr marL="285750" indent="-285750">
              <a:buFont typeface="Arial" panose="020B0604020202020204" pitchFamily="34" charset="0"/>
              <a:buChar char="•"/>
            </a:pPr>
            <a:r>
              <a:rPr lang="en-IN" sz="2000" dirty="0">
                <a:solidFill>
                  <a:schemeClr val="bg1"/>
                </a:solidFill>
                <a:latin typeface="+mj-lt"/>
              </a:rPr>
              <a:t>The first quartile i.e., </a:t>
            </a:r>
            <a:r>
              <a:rPr lang="en-IN" sz="2000" b="1" dirty="0">
                <a:solidFill>
                  <a:schemeClr val="bg1"/>
                </a:solidFill>
                <a:latin typeface="+mj-lt"/>
              </a:rPr>
              <a:t>25%</a:t>
            </a:r>
            <a:r>
              <a:rPr lang="en-IN" sz="2000" dirty="0">
                <a:solidFill>
                  <a:schemeClr val="bg1"/>
                </a:solidFill>
                <a:latin typeface="+mj-lt"/>
              </a:rPr>
              <a:t> of the channels gained </a:t>
            </a:r>
            <a:r>
              <a:rPr lang="en-IN" sz="2000" b="1" dirty="0">
                <a:solidFill>
                  <a:schemeClr val="bg1"/>
                </a:solidFill>
                <a:latin typeface="+mj-lt"/>
              </a:rPr>
              <a:t>100,000</a:t>
            </a:r>
            <a:r>
              <a:rPr lang="en-IN" sz="2000" dirty="0">
                <a:solidFill>
                  <a:schemeClr val="bg1"/>
                </a:solidFill>
                <a:latin typeface="+mj-lt"/>
              </a:rPr>
              <a:t> subscribers or lesser</a:t>
            </a:r>
          </a:p>
          <a:p>
            <a:pPr marL="285750" indent="-285750">
              <a:buFont typeface="Arial" panose="020B0604020202020204" pitchFamily="34" charset="0"/>
              <a:buChar char="•"/>
            </a:pPr>
            <a:endParaRPr lang="en-IN" sz="2000" dirty="0">
              <a:solidFill>
                <a:schemeClr val="bg1"/>
              </a:solidFill>
              <a:latin typeface="+mj-lt"/>
            </a:endParaRPr>
          </a:p>
          <a:p>
            <a:pPr marL="285750" indent="-285750">
              <a:buFont typeface="Arial" panose="020B0604020202020204" pitchFamily="34" charset="0"/>
              <a:buChar char="•"/>
            </a:pPr>
            <a:r>
              <a:rPr lang="en-IN" sz="2000" dirty="0">
                <a:solidFill>
                  <a:schemeClr val="bg1"/>
                </a:solidFill>
                <a:latin typeface="+mj-lt"/>
              </a:rPr>
              <a:t>The </a:t>
            </a:r>
            <a:r>
              <a:rPr lang="en-IN" sz="2000" b="1" dirty="0">
                <a:solidFill>
                  <a:schemeClr val="bg1"/>
                </a:solidFill>
                <a:latin typeface="+mj-lt"/>
              </a:rPr>
              <a:t>median</a:t>
            </a:r>
            <a:r>
              <a:rPr lang="en-IN" sz="2000" dirty="0">
                <a:solidFill>
                  <a:schemeClr val="bg1"/>
                </a:solidFill>
                <a:latin typeface="+mj-lt"/>
              </a:rPr>
              <a:t> number of subscribers gained is </a:t>
            </a:r>
            <a:r>
              <a:rPr lang="en-IN" sz="2000" b="1" dirty="0">
                <a:solidFill>
                  <a:schemeClr val="bg1"/>
                </a:solidFill>
                <a:latin typeface="+mj-lt"/>
              </a:rPr>
              <a:t>200,000</a:t>
            </a:r>
            <a:r>
              <a:rPr lang="en-IN" sz="2000" dirty="0">
                <a:solidFill>
                  <a:schemeClr val="bg1"/>
                </a:solidFill>
                <a:latin typeface="+mj-lt"/>
              </a:rPr>
              <a:t> i.e., half of the channels gained </a:t>
            </a:r>
            <a:r>
              <a:rPr lang="en-IN" sz="2000" b="1" dirty="0">
                <a:solidFill>
                  <a:schemeClr val="bg1"/>
                </a:solidFill>
                <a:latin typeface="+mj-lt"/>
              </a:rPr>
              <a:t>2 lakh</a:t>
            </a:r>
            <a:r>
              <a:rPr lang="en-IN" sz="2000" dirty="0">
                <a:solidFill>
                  <a:schemeClr val="bg1"/>
                </a:solidFill>
                <a:latin typeface="+mj-lt"/>
              </a:rPr>
              <a:t> subscribers</a:t>
            </a:r>
          </a:p>
          <a:p>
            <a:pPr marL="285750" indent="-285750">
              <a:buFont typeface="Arial" panose="020B0604020202020204" pitchFamily="34" charset="0"/>
              <a:buChar char="•"/>
            </a:pPr>
            <a:endParaRPr lang="en-IN" sz="2000" dirty="0">
              <a:solidFill>
                <a:schemeClr val="bg1"/>
              </a:solidFill>
              <a:latin typeface="+mj-lt"/>
            </a:endParaRPr>
          </a:p>
          <a:p>
            <a:pPr marL="285750" indent="-285750">
              <a:buFont typeface="Arial" panose="020B0604020202020204" pitchFamily="34" charset="0"/>
              <a:buChar char="•"/>
            </a:pPr>
            <a:r>
              <a:rPr lang="en-IN" sz="2000" b="1" dirty="0">
                <a:solidFill>
                  <a:schemeClr val="bg1"/>
                </a:solidFill>
                <a:latin typeface="+mj-lt"/>
              </a:rPr>
              <a:t>75%</a:t>
            </a:r>
            <a:r>
              <a:rPr lang="en-IN" sz="2000" dirty="0">
                <a:solidFill>
                  <a:schemeClr val="bg1"/>
                </a:solidFill>
                <a:latin typeface="+mj-lt"/>
              </a:rPr>
              <a:t> of the channels gained </a:t>
            </a:r>
            <a:r>
              <a:rPr lang="en-IN" sz="2000" b="1" dirty="0">
                <a:solidFill>
                  <a:schemeClr val="bg1"/>
                </a:solidFill>
                <a:latin typeface="+mj-lt"/>
              </a:rPr>
              <a:t>2 lakh</a:t>
            </a:r>
            <a:r>
              <a:rPr lang="en-IN" sz="2000" dirty="0">
                <a:solidFill>
                  <a:schemeClr val="bg1"/>
                </a:solidFill>
                <a:latin typeface="+mj-lt"/>
              </a:rPr>
              <a:t> subscribers or lesser</a:t>
            </a:r>
          </a:p>
        </p:txBody>
      </p:sp>
    </p:spTree>
    <p:extLst>
      <p:ext uri="{BB962C8B-B14F-4D97-AF65-F5344CB8AC3E}">
        <p14:creationId xmlns:p14="http://schemas.microsoft.com/office/powerpoint/2010/main" val="2175107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38EE8-2DB2-AB69-CE16-DA8F3B887B4F}"/>
              </a:ext>
            </a:extLst>
          </p:cNvPr>
          <p:cNvSpPr>
            <a:spLocks noGrp="1"/>
          </p:cNvSpPr>
          <p:nvPr>
            <p:ph type="title"/>
          </p:nvPr>
        </p:nvSpPr>
        <p:spPr>
          <a:xfrm>
            <a:off x="850392" y="393192"/>
            <a:ext cx="10881360" cy="1069848"/>
          </a:xfrm>
        </p:spPr>
        <p:txBody>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outliers in terms of yearly earnings from YouTube channels</a:t>
            </a:r>
            <a:endParaRPr lang="en-IN" sz="4800" dirty="0"/>
          </a:p>
        </p:txBody>
      </p:sp>
      <p:sp>
        <p:nvSpPr>
          <p:cNvPr id="4" name="Slide Number Placeholder 3">
            <a:extLst>
              <a:ext uri="{FF2B5EF4-FFF2-40B4-BE49-F238E27FC236}">
                <a16:creationId xmlns:a16="http://schemas.microsoft.com/office/drawing/2014/main" id="{5106BDF2-E310-A62C-4B06-3847FDC1A9B3}"/>
              </a:ext>
            </a:extLst>
          </p:cNvPr>
          <p:cNvSpPr>
            <a:spLocks noGrp="1"/>
          </p:cNvSpPr>
          <p:nvPr>
            <p:ph type="sldNum" sz="quarter" idx="12"/>
          </p:nvPr>
        </p:nvSpPr>
        <p:spPr/>
        <p:txBody>
          <a:bodyPr/>
          <a:lstStyle/>
          <a:p>
            <a:fld id="{294A09A9-5501-47C1-A89A-A340965A2BE2}" type="slidenum">
              <a:rPr lang="en-US" smtClean="0"/>
              <a:t>14</a:t>
            </a:fld>
            <a:endParaRPr lang="en-US" dirty="0"/>
          </a:p>
        </p:txBody>
      </p:sp>
      <p:pic>
        <p:nvPicPr>
          <p:cNvPr id="7170" name="Picture 2">
            <a:extLst>
              <a:ext uri="{FF2B5EF4-FFF2-40B4-BE49-F238E27FC236}">
                <a16:creationId xmlns:a16="http://schemas.microsoft.com/office/drawing/2014/main" id="{BD37318A-C238-2879-6788-AC39AB7E82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6360" y="1645212"/>
            <a:ext cx="4104390" cy="3279169"/>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05971E40-809F-EDF4-4652-3A2FF4925E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1251" y="1645212"/>
            <a:ext cx="4104390" cy="32791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0B4FC70-8E98-E7AF-DB9E-696D8AD6FC11}"/>
              </a:ext>
            </a:extLst>
          </p:cNvPr>
          <p:cNvSpPr txBox="1"/>
          <p:nvPr/>
        </p:nvSpPr>
        <p:spPr>
          <a:xfrm>
            <a:off x="1295399" y="5186902"/>
            <a:ext cx="9601201" cy="1015663"/>
          </a:xfrm>
          <a:prstGeom prst="rect">
            <a:avLst/>
          </a:prstGeom>
          <a:noFill/>
        </p:spPr>
        <p:txBody>
          <a:bodyPr wrap="square" rtlCol="0">
            <a:spAutoFit/>
          </a:bodyPr>
          <a:lstStyle/>
          <a:p>
            <a:r>
              <a:rPr lang="en-IN" sz="2000" dirty="0">
                <a:solidFill>
                  <a:schemeClr val="bg1"/>
                </a:solidFill>
                <a:latin typeface="+mj-lt"/>
              </a:rPr>
              <a:t>From the above scatter plots we can clearly see that there are some outliers in terms of yearly earnings from </a:t>
            </a:r>
            <a:r>
              <a:rPr lang="en-IN" sz="2000" dirty="0" err="1">
                <a:solidFill>
                  <a:schemeClr val="bg1"/>
                </a:solidFill>
                <a:latin typeface="+mj-lt"/>
              </a:rPr>
              <a:t>youtube</a:t>
            </a:r>
            <a:r>
              <a:rPr lang="en-IN" sz="2000" dirty="0">
                <a:solidFill>
                  <a:schemeClr val="bg1"/>
                </a:solidFill>
                <a:latin typeface="+mj-lt"/>
              </a:rPr>
              <a:t> channels due to some exceptionally good and popular channels that have commendable growth in their category like T-Series, YouTube Movies, etc.</a:t>
            </a:r>
          </a:p>
        </p:txBody>
      </p:sp>
    </p:spTree>
    <p:extLst>
      <p:ext uri="{BB962C8B-B14F-4D97-AF65-F5344CB8AC3E}">
        <p14:creationId xmlns:p14="http://schemas.microsoft.com/office/powerpoint/2010/main" val="1853528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0F33D-9F55-7039-DC83-384A35FBCF26}"/>
              </a:ext>
            </a:extLst>
          </p:cNvPr>
          <p:cNvSpPr>
            <a:spLocks noGrp="1"/>
          </p:cNvSpPr>
          <p:nvPr>
            <p:ph type="title"/>
          </p:nvPr>
        </p:nvSpPr>
        <p:spPr>
          <a:xfrm>
            <a:off x="850392" y="411480"/>
            <a:ext cx="10881360" cy="1069848"/>
          </a:xfrm>
        </p:spPr>
        <p:txBody>
          <a:bodyPr/>
          <a:lstStyle/>
          <a:p>
            <a:r>
              <a:rPr lang="en-US" sz="2800" dirty="0"/>
              <a:t>distribution of channel creation dates – Trend over time</a:t>
            </a:r>
            <a:endParaRPr lang="en-IN" sz="2800" dirty="0"/>
          </a:p>
        </p:txBody>
      </p:sp>
      <p:sp>
        <p:nvSpPr>
          <p:cNvPr id="4" name="Slide Number Placeholder 3">
            <a:extLst>
              <a:ext uri="{FF2B5EF4-FFF2-40B4-BE49-F238E27FC236}">
                <a16:creationId xmlns:a16="http://schemas.microsoft.com/office/drawing/2014/main" id="{9818B310-6285-E458-53DA-0C69644D29AE}"/>
              </a:ext>
            </a:extLst>
          </p:cNvPr>
          <p:cNvSpPr>
            <a:spLocks noGrp="1"/>
          </p:cNvSpPr>
          <p:nvPr>
            <p:ph type="sldNum" sz="quarter" idx="12"/>
          </p:nvPr>
        </p:nvSpPr>
        <p:spPr/>
        <p:txBody>
          <a:bodyPr/>
          <a:lstStyle/>
          <a:p>
            <a:fld id="{294A09A9-5501-47C1-A89A-A340965A2BE2}" type="slidenum">
              <a:rPr lang="en-US" smtClean="0"/>
              <a:t>15</a:t>
            </a:fld>
            <a:endParaRPr lang="en-US" dirty="0"/>
          </a:p>
        </p:txBody>
      </p:sp>
      <p:pic>
        <p:nvPicPr>
          <p:cNvPr id="8194" name="Picture 2">
            <a:extLst>
              <a:ext uri="{FF2B5EF4-FFF2-40B4-BE49-F238E27FC236}">
                <a16:creationId xmlns:a16="http://schemas.microsoft.com/office/drawing/2014/main" id="{F694E253-AFDB-8697-01F1-9AFFB4663C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5473" y="4073727"/>
            <a:ext cx="3802084" cy="2460969"/>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25D08FCB-F2DA-D6F7-25ED-55ABA5AB6C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1574" y="1297188"/>
            <a:ext cx="3838211" cy="246097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2659C944-7346-7AFF-2476-64D9D645A9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385" y="1483699"/>
            <a:ext cx="3869109" cy="259002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61EC947-B24F-C6DF-5140-0F2F2C816C62}"/>
              </a:ext>
            </a:extLst>
          </p:cNvPr>
          <p:cNvSpPr txBox="1"/>
          <p:nvPr/>
        </p:nvSpPr>
        <p:spPr>
          <a:xfrm>
            <a:off x="629756" y="4226372"/>
            <a:ext cx="4350873" cy="2585323"/>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mj-lt"/>
              </a:rPr>
              <a:t>The earliest channel is </a:t>
            </a:r>
            <a:r>
              <a:rPr lang="en-IN" dirty="0" err="1">
                <a:solidFill>
                  <a:schemeClr val="bg1"/>
                </a:solidFill>
                <a:latin typeface="+mj-lt"/>
              </a:rPr>
              <a:t>ofcourse</a:t>
            </a:r>
            <a:r>
              <a:rPr lang="en-IN" dirty="0">
                <a:solidFill>
                  <a:schemeClr val="bg1"/>
                </a:solidFill>
                <a:latin typeface="+mj-lt"/>
              </a:rPr>
              <a:t> of </a:t>
            </a:r>
            <a:r>
              <a:rPr lang="en-IN" dirty="0" err="1">
                <a:solidFill>
                  <a:schemeClr val="bg1"/>
                </a:solidFill>
                <a:latin typeface="+mj-lt"/>
              </a:rPr>
              <a:t>youtube</a:t>
            </a:r>
            <a:r>
              <a:rPr lang="en-IN" dirty="0">
                <a:solidFill>
                  <a:schemeClr val="bg1"/>
                </a:solidFill>
                <a:latin typeface="+mj-lt"/>
              </a:rPr>
              <a:t> in 1970</a:t>
            </a:r>
          </a:p>
          <a:p>
            <a:pPr marL="285750" indent="-285750">
              <a:buFont typeface="Arial" panose="020B0604020202020204" pitchFamily="34" charset="0"/>
              <a:buChar char="•"/>
            </a:pPr>
            <a:r>
              <a:rPr lang="en-IN" dirty="0">
                <a:solidFill>
                  <a:schemeClr val="bg1"/>
                </a:solidFill>
                <a:latin typeface="+mj-lt"/>
              </a:rPr>
              <a:t>After 2005, the creation of channels increased gradually</a:t>
            </a:r>
          </a:p>
          <a:p>
            <a:pPr marL="285750" indent="-285750">
              <a:buFont typeface="Arial" panose="020B0604020202020204" pitchFamily="34" charset="0"/>
              <a:buChar char="•"/>
            </a:pPr>
            <a:r>
              <a:rPr lang="en-IN" dirty="0">
                <a:solidFill>
                  <a:schemeClr val="bg1"/>
                </a:solidFill>
                <a:latin typeface="+mj-lt"/>
              </a:rPr>
              <a:t>In 2006, it shoot up and then became somewhat stable</a:t>
            </a:r>
          </a:p>
          <a:p>
            <a:pPr marL="285750" indent="-285750">
              <a:buFont typeface="Arial" panose="020B0604020202020204" pitchFamily="34" charset="0"/>
              <a:buChar char="•"/>
            </a:pPr>
            <a:r>
              <a:rPr lang="en-IN" dirty="0">
                <a:solidFill>
                  <a:schemeClr val="bg1"/>
                </a:solidFill>
                <a:latin typeface="+mj-lt"/>
              </a:rPr>
              <a:t>Around 2013-14 it again took a higher jump and then decreased slowly</a:t>
            </a:r>
          </a:p>
          <a:p>
            <a:endParaRPr lang="en-IN" dirty="0">
              <a:solidFill>
                <a:schemeClr val="bg1"/>
              </a:solidFill>
              <a:latin typeface="+mj-lt"/>
            </a:endParaRPr>
          </a:p>
        </p:txBody>
      </p:sp>
      <p:sp>
        <p:nvSpPr>
          <p:cNvPr id="6" name="TextBox 5">
            <a:extLst>
              <a:ext uri="{FF2B5EF4-FFF2-40B4-BE49-F238E27FC236}">
                <a16:creationId xmlns:a16="http://schemas.microsoft.com/office/drawing/2014/main" id="{167D73E4-C062-1E87-1982-48084B6FC655}"/>
              </a:ext>
            </a:extLst>
          </p:cNvPr>
          <p:cNvSpPr txBox="1"/>
          <p:nvPr/>
        </p:nvSpPr>
        <p:spPr>
          <a:xfrm>
            <a:off x="4980629" y="1637957"/>
            <a:ext cx="2553479" cy="1754326"/>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mj-lt"/>
              </a:rPr>
              <a:t>There is not a proper trend in channel creation over months, but comparably in Jan more no. of channels are created</a:t>
            </a:r>
          </a:p>
        </p:txBody>
      </p:sp>
      <p:sp>
        <p:nvSpPr>
          <p:cNvPr id="7" name="TextBox 6">
            <a:extLst>
              <a:ext uri="{FF2B5EF4-FFF2-40B4-BE49-F238E27FC236}">
                <a16:creationId xmlns:a16="http://schemas.microsoft.com/office/drawing/2014/main" id="{E4B80A83-9C61-6213-5D36-15E4244CC52E}"/>
              </a:ext>
            </a:extLst>
          </p:cNvPr>
          <p:cNvSpPr txBox="1"/>
          <p:nvPr/>
        </p:nvSpPr>
        <p:spPr>
          <a:xfrm>
            <a:off x="9076500" y="4330327"/>
            <a:ext cx="2733367" cy="1754326"/>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mj-lt"/>
              </a:rPr>
              <a:t>There is no clear or consistent trend in channel creation over days of the month.</a:t>
            </a:r>
          </a:p>
          <a:p>
            <a:pPr marL="285750" indent="-285750">
              <a:buFont typeface="Arial" panose="020B0604020202020204" pitchFamily="34" charset="0"/>
              <a:buChar char="•"/>
            </a:pPr>
            <a:r>
              <a:rPr lang="en-IN" dirty="0">
                <a:solidFill>
                  <a:schemeClr val="bg1"/>
                </a:solidFill>
                <a:latin typeface="+mj-lt"/>
              </a:rPr>
              <a:t>No. channels created vary considerably</a:t>
            </a:r>
          </a:p>
        </p:txBody>
      </p:sp>
    </p:spTree>
    <p:extLst>
      <p:ext uri="{BB962C8B-B14F-4D97-AF65-F5344CB8AC3E}">
        <p14:creationId xmlns:p14="http://schemas.microsoft.com/office/powerpoint/2010/main" val="1546990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BB103-C316-DCD1-E202-244AC012D399}"/>
              </a:ext>
            </a:extLst>
          </p:cNvPr>
          <p:cNvSpPr>
            <a:spLocks noGrp="1"/>
          </p:cNvSpPr>
          <p:nvPr>
            <p:ph type="title"/>
          </p:nvPr>
        </p:nvSpPr>
        <p:spPr>
          <a:xfrm>
            <a:off x="589788" y="449358"/>
            <a:ext cx="11867536" cy="495251"/>
          </a:xfrm>
        </p:spPr>
        <p:txBody>
          <a:bodyPr/>
          <a:lstStyle/>
          <a:p>
            <a:r>
              <a:rPr lang="en-US" sz="2000" dirty="0"/>
              <a:t>distribution of channel creation dates – Trend over time</a:t>
            </a:r>
            <a:endParaRPr lang="en-IN" sz="2000" dirty="0"/>
          </a:p>
        </p:txBody>
      </p:sp>
      <p:sp>
        <p:nvSpPr>
          <p:cNvPr id="4" name="Slide Number Placeholder 3">
            <a:extLst>
              <a:ext uri="{FF2B5EF4-FFF2-40B4-BE49-F238E27FC236}">
                <a16:creationId xmlns:a16="http://schemas.microsoft.com/office/drawing/2014/main" id="{1D1D03CC-A80B-75CB-829F-AC9451DF0D96}"/>
              </a:ext>
            </a:extLst>
          </p:cNvPr>
          <p:cNvSpPr>
            <a:spLocks noGrp="1"/>
          </p:cNvSpPr>
          <p:nvPr>
            <p:ph type="sldNum" sz="quarter" idx="12"/>
          </p:nvPr>
        </p:nvSpPr>
        <p:spPr/>
        <p:txBody>
          <a:bodyPr/>
          <a:lstStyle/>
          <a:p>
            <a:fld id="{294A09A9-5501-47C1-A89A-A340965A2BE2}" type="slidenum">
              <a:rPr lang="en-US" smtClean="0"/>
              <a:t>16</a:t>
            </a:fld>
            <a:endParaRPr lang="en-US" dirty="0"/>
          </a:p>
        </p:txBody>
      </p:sp>
      <p:pic>
        <p:nvPicPr>
          <p:cNvPr id="9218" name="Picture 2">
            <a:extLst>
              <a:ext uri="{FF2B5EF4-FFF2-40B4-BE49-F238E27FC236}">
                <a16:creationId xmlns:a16="http://schemas.microsoft.com/office/drawing/2014/main" id="{CD400AD1-FD3C-A143-9AF3-9CA370DC9D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2969" y="1005053"/>
            <a:ext cx="6332795" cy="566177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D7587C7-6C93-1918-C722-8A8EA4F068CB}"/>
              </a:ext>
            </a:extLst>
          </p:cNvPr>
          <p:cNvSpPr txBox="1"/>
          <p:nvPr/>
        </p:nvSpPr>
        <p:spPr>
          <a:xfrm>
            <a:off x="850392" y="1166842"/>
            <a:ext cx="4488524" cy="4801314"/>
          </a:xfrm>
          <a:prstGeom prst="rect">
            <a:avLst/>
          </a:prstGeom>
          <a:noFill/>
        </p:spPr>
        <p:txBody>
          <a:bodyPr wrap="square" rtlCol="0">
            <a:spAutoFit/>
          </a:bodyPr>
          <a:lstStyle/>
          <a:p>
            <a:r>
              <a:rPr lang="en-IN" sz="1900" b="1" dirty="0">
                <a:solidFill>
                  <a:schemeClr val="bg1"/>
                </a:solidFill>
                <a:latin typeface="+mj-lt"/>
              </a:rPr>
              <a:t>Heatmap showing distribution of channel creation by month and year</a:t>
            </a:r>
          </a:p>
          <a:p>
            <a:endParaRPr lang="en-IN" sz="1900" dirty="0">
              <a:solidFill>
                <a:schemeClr val="bg1"/>
              </a:solidFill>
              <a:latin typeface="+mj-lt"/>
            </a:endParaRPr>
          </a:p>
          <a:p>
            <a:r>
              <a:rPr lang="en-IN" sz="1900" b="1" dirty="0">
                <a:solidFill>
                  <a:schemeClr val="bg1"/>
                </a:solidFill>
                <a:latin typeface="+mj-lt"/>
              </a:rPr>
              <a:t>Key highlights :</a:t>
            </a:r>
            <a:r>
              <a:rPr lang="en-IN" sz="1900" dirty="0">
                <a:solidFill>
                  <a:schemeClr val="bg1"/>
                </a:solidFill>
                <a:latin typeface="+mj-lt"/>
              </a:rPr>
              <a:t> </a:t>
            </a:r>
          </a:p>
          <a:p>
            <a:endParaRPr lang="en-IN" sz="1900" dirty="0">
              <a:solidFill>
                <a:schemeClr val="bg1"/>
              </a:solidFill>
              <a:latin typeface="+mj-lt"/>
            </a:endParaRPr>
          </a:p>
          <a:p>
            <a:pPr marL="285750" indent="-285750">
              <a:buFont typeface="Arial" panose="020B0604020202020204" pitchFamily="34" charset="0"/>
              <a:buChar char="•"/>
            </a:pPr>
            <a:r>
              <a:rPr lang="en-IN" sz="1900" dirty="0">
                <a:solidFill>
                  <a:schemeClr val="bg1"/>
                </a:solidFill>
                <a:latin typeface="+mj-lt"/>
              </a:rPr>
              <a:t>16 channels were created in Jan, 2013</a:t>
            </a:r>
          </a:p>
          <a:p>
            <a:pPr marL="285750" indent="-285750">
              <a:buFont typeface="Arial" panose="020B0604020202020204" pitchFamily="34" charset="0"/>
              <a:buChar char="•"/>
            </a:pPr>
            <a:endParaRPr lang="en-IN" sz="1900" dirty="0">
              <a:solidFill>
                <a:schemeClr val="bg1"/>
              </a:solidFill>
              <a:latin typeface="+mj-lt"/>
            </a:endParaRPr>
          </a:p>
          <a:p>
            <a:pPr marL="285750" indent="-285750">
              <a:buFont typeface="Arial" panose="020B0604020202020204" pitchFamily="34" charset="0"/>
              <a:buChar char="•"/>
            </a:pPr>
            <a:r>
              <a:rPr lang="en-IN" sz="1900" dirty="0">
                <a:solidFill>
                  <a:schemeClr val="bg1"/>
                </a:solidFill>
                <a:latin typeface="+mj-lt"/>
              </a:rPr>
              <a:t>14 channels were created in Mar, 2006</a:t>
            </a:r>
          </a:p>
          <a:p>
            <a:pPr marL="285750" indent="-285750">
              <a:buFont typeface="Arial" panose="020B0604020202020204" pitchFamily="34" charset="0"/>
              <a:buChar char="•"/>
            </a:pPr>
            <a:endParaRPr lang="en-IN" sz="1900" dirty="0">
              <a:solidFill>
                <a:schemeClr val="bg1"/>
              </a:solidFill>
              <a:latin typeface="+mj-lt"/>
            </a:endParaRPr>
          </a:p>
          <a:p>
            <a:pPr marL="285750" indent="-285750">
              <a:buFont typeface="Arial" panose="020B0604020202020204" pitchFamily="34" charset="0"/>
              <a:buChar char="•"/>
            </a:pPr>
            <a:r>
              <a:rPr lang="en-IN" sz="1900" dirty="0">
                <a:solidFill>
                  <a:schemeClr val="bg1"/>
                </a:solidFill>
                <a:latin typeface="+mj-lt"/>
              </a:rPr>
              <a:t>13 channels were created in Jul, 2014</a:t>
            </a:r>
          </a:p>
          <a:p>
            <a:pPr marL="285750" indent="-285750">
              <a:buFont typeface="Arial" panose="020B0604020202020204" pitchFamily="34" charset="0"/>
              <a:buChar char="•"/>
            </a:pPr>
            <a:endParaRPr lang="en-IN" sz="1900" dirty="0">
              <a:solidFill>
                <a:schemeClr val="bg1"/>
              </a:solidFill>
              <a:latin typeface="+mj-lt"/>
            </a:endParaRPr>
          </a:p>
          <a:p>
            <a:pPr marL="285750" indent="-285750">
              <a:buFont typeface="Arial" panose="020B0604020202020204" pitchFamily="34" charset="0"/>
              <a:buChar char="•"/>
            </a:pPr>
            <a:r>
              <a:rPr lang="en-IN" sz="1900" dirty="0">
                <a:solidFill>
                  <a:schemeClr val="bg1"/>
                </a:solidFill>
                <a:latin typeface="+mj-lt"/>
              </a:rPr>
              <a:t>12 channels were created in Aug, 2014</a:t>
            </a:r>
          </a:p>
          <a:p>
            <a:endParaRPr lang="en-IN" sz="1900" dirty="0">
              <a:solidFill>
                <a:schemeClr val="bg1"/>
              </a:solidFill>
              <a:latin typeface="+mj-lt"/>
            </a:endParaRPr>
          </a:p>
          <a:p>
            <a:r>
              <a:rPr lang="en-IN" sz="1900" dirty="0">
                <a:solidFill>
                  <a:schemeClr val="bg1"/>
                </a:solidFill>
                <a:latin typeface="+mj-lt"/>
              </a:rPr>
              <a:t>And so on…</a:t>
            </a:r>
          </a:p>
          <a:p>
            <a:endParaRPr lang="en-IN" sz="2000" dirty="0">
              <a:solidFill>
                <a:schemeClr val="bg1"/>
              </a:solidFill>
              <a:latin typeface="+mj-lt"/>
            </a:endParaRPr>
          </a:p>
          <a:p>
            <a:endParaRPr lang="en-IN" sz="2000" dirty="0">
              <a:solidFill>
                <a:schemeClr val="bg1"/>
              </a:solidFill>
              <a:latin typeface="+mj-lt"/>
            </a:endParaRPr>
          </a:p>
        </p:txBody>
      </p:sp>
    </p:spTree>
    <p:extLst>
      <p:ext uri="{BB962C8B-B14F-4D97-AF65-F5344CB8AC3E}">
        <p14:creationId xmlns:p14="http://schemas.microsoft.com/office/powerpoint/2010/main" val="2803637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60325-55BF-B2B7-6B57-E3088D9FB4C4}"/>
              </a:ext>
            </a:extLst>
          </p:cNvPr>
          <p:cNvSpPr>
            <a:spLocks noGrp="1"/>
          </p:cNvSpPr>
          <p:nvPr>
            <p:ph type="title"/>
          </p:nvPr>
        </p:nvSpPr>
        <p:spPr>
          <a:xfrm>
            <a:off x="1040449" y="490139"/>
            <a:ext cx="10620609" cy="1069848"/>
          </a:xfrm>
        </p:spPr>
        <p:txBody>
          <a:bodyPr/>
          <a:lstStyle/>
          <a:p>
            <a:r>
              <a:rPr lang="en-US" sz="2000" dirty="0">
                <a:effectLst/>
                <a:ea typeface="Calibri" panose="020F0502020204030204" pitchFamily="34" charset="0"/>
                <a:cs typeface="Times New Roman" panose="02020603050405020304" pitchFamily="18" charset="0"/>
              </a:rPr>
              <a:t>relationship</a:t>
            </a:r>
            <a:r>
              <a:rPr lang="en-US" sz="2000" b="0" dirty="0">
                <a:effectLst/>
                <a:ea typeface="Calibri" panose="020F0502020204030204" pitchFamily="34" charset="0"/>
                <a:cs typeface="Times New Roman" panose="02020603050405020304" pitchFamily="18" charset="0"/>
              </a:rPr>
              <a:t> between </a:t>
            </a:r>
            <a:r>
              <a:rPr lang="en-US" sz="2000" dirty="0">
                <a:effectLst/>
                <a:ea typeface="Calibri" panose="020F0502020204030204" pitchFamily="34" charset="0"/>
                <a:cs typeface="Times New Roman" panose="02020603050405020304" pitchFamily="18" charset="0"/>
              </a:rPr>
              <a:t>gross tertiary education enrollment</a:t>
            </a:r>
            <a:r>
              <a:rPr lang="en-US" sz="2000" b="0" dirty="0">
                <a:effectLst/>
                <a:ea typeface="Calibri" panose="020F0502020204030204" pitchFamily="34" charset="0"/>
                <a:cs typeface="Times New Roman" panose="02020603050405020304" pitchFamily="18" charset="0"/>
              </a:rPr>
              <a:t> and the </a:t>
            </a:r>
            <a:r>
              <a:rPr lang="en-US" sz="2000" dirty="0">
                <a:effectLst/>
                <a:ea typeface="Calibri" panose="020F0502020204030204" pitchFamily="34" charset="0"/>
                <a:cs typeface="Times New Roman" panose="02020603050405020304" pitchFamily="18" charset="0"/>
              </a:rPr>
              <a:t>number of YouTube channels</a:t>
            </a:r>
            <a:r>
              <a:rPr lang="en-US" sz="2000" b="0" dirty="0">
                <a:effectLst/>
                <a:ea typeface="Calibri" panose="020F0502020204030204" pitchFamily="34" charset="0"/>
                <a:cs typeface="Times New Roman" panose="02020603050405020304" pitchFamily="18" charset="0"/>
              </a:rPr>
              <a:t> in a country</a:t>
            </a:r>
            <a:endParaRPr lang="en-IN" sz="4400" b="0" dirty="0"/>
          </a:p>
        </p:txBody>
      </p:sp>
      <p:sp>
        <p:nvSpPr>
          <p:cNvPr id="4" name="Slide Number Placeholder 3">
            <a:extLst>
              <a:ext uri="{FF2B5EF4-FFF2-40B4-BE49-F238E27FC236}">
                <a16:creationId xmlns:a16="http://schemas.microsoft.com/office/drawing/2014/main" id="{F11AA7BE-2A5E-AE7F-D789-F9AABFA4D23D}"/>
              </a:ext>
            </a:extLst>
          </p:cNvPr>
          <p:cNvSpPr>
            <a:spLocks noGrp="1"/>
          </p:cNvSpPr>
          <p:nvPr>
            <p:ph type="sldNum" sz="quarter" idx="12"/>
          </p:nvPr>
        </p:nvSpPr>
        <p:spPr/>
        <p:txBody>
          <a:bodyPr/>
          <a:lstStyle/>
          <a:p>
            <a:fld id="{294A09A9-5501-47C1-A89A-A340965A2BE2}" type="slidenum">
              <a:rPr lang="en-US" smtClean="0"/>
              <a:t>17</a:t>
            </a:fld>
            <a:endParaRPr lang="en-US" dirty="0"/>
          </a:p>
        </p:txBody>
      </p:sp>
      <p:pic>
        <p:nvPicPr>
          <p:cNvPr id="10242" name="Picture 2">
            <a:extLst>
              <a:ext uri="{FF2B5EF4-FFF2-40B4-BE49-F238E27FC236}">
                <a16:creationId xmlns:a16="http://schemas.microsoft.com/office/drawing/2014/main" id="{37BE2136-3CB0-8237-421D-5FA620C4CA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8683" y="1795120"/>
            <a:ext cx="5850193" cy="375100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4DD12AE-3242-A9ED-078B-E52380F0228B}"/>
              </a:ext>
            </a:extLst>
          </p:cNvPr>
          <p:cNvSpPr txBox="1"/>
          <p:nvPr/>
        </p:nvSpPr>
        <p:spPr>
          <a:xfrm>
            <a:off x="1040449" y="2005780"/>
            <a:ext cx="4357461" cy="4093428"/>
          </a:xfrm>
          <a:prstGeom prst="rect">
            <a:avLst/>
          </a:prstGeom>
          <a:noFill/>
        </p:spPr>
        <p:txBody>
          <a:bodyPr wrap="square" rtlCol="0">
            <a:spAutoFit/>
          </a:bodyPr>
          <a:lstStyle/>
          <a:p>
            <a:pPr marL="285750" indent="-285750">
              <a:buFont typeface="Arial" panose="020B0604020202020204" pitchFamily="34" charset="0"/>
              <a:buChar char="•"/>
            </a:pPr>
            <a:r>
              <a:rPr lang="en-IN" sz="2000" dirty="0">
                <a:solidFill>
                  <a:schemeClr val="bg1"/>
                </a:solidFill>
                <a:latin typeface="+mj-lt"/>
              </a:rPr>
              <a:t>The correlation coefficient between the two is less, implying close to no relation between gross tertiary education enrolment and no. of </a:t>
            </a:r>
            <a:r>
              <a:rPr lang="en-IN" sz="2000" dirty="0" err="1">
                <a:solidFill>
                  <a:schemeClr val="bg1"/>
                </a:solidFill>
                <a:latin typeface="+mj-lt"/>
              </a:rPr>
              <a:t>youtube</a:t>
            </a:r>
            <a:r>
              <a:rPr lang="en-IN" sz="2000" dirty="0">
                <a:solidFill>
                  <a:schemeClr val="bg1"/>
                </a:solidFill>
                <a:latin typeface="+mj-lt"/>
              </a:rPr>
              <a:t> channels in a country</a:t>
            </a:r>
          </a:p>
          <a:p>
            <a:pPr marL="285750" indent="-285750">
              <a:buFont typeface="Arial" panose="020B0604020202020204" pitchFamily="34" charset="0"/>
              <a:buChar char="•"/>
            </a:pPr>
            <a:endParaRPr lang="en-IN" sz="2000" dirty="0">
              <a:solidFill>
                <a:schemeClr val="bg1"/>
              </a:solidFill>
              <a:latin typeface="+mj-lt"/>
            </a:endParaRPr>
          </a:p>
          <a:p>
            <a:pPr marL="285750" indent="-285750">
              <a:buFont typeface="Arial" panose="020B0604020202020204" pitchFamily="34" charset="0"/>
              <a:buChar char="•"/>
            </a:pPr>
            <a:r>
              <a:rPr lang="en-IN" sz="2000" dirty="0">
                <a:solidFill>
                  <a:schemeClr val="bg1"/>
                </a:solidFill>
                <a:latin typeface="+mj-lt"/>
              </a:rPr>
              <a:t>Also from the scatter plot you can see that the points are widely spread with no clear pattern</a:t>
            </a:r>
          </a:p>
          <a:p>
            <a:pPr marL="285750" indent="-285750">
              <a:buFont typeface="Arial" panose="020B0604020202020204" pitchFamily="34" charset="0"/>
              <a:buChar char="•"/>
            </a:pPr>
            <a:endParaRPr lang="en-IN" sz="2000" dirty="0">
              <a:solidFill>
                <a:schemeClr val="bg1"/>
              </a:solidFill>
              <a:latin typeface="+mj-lt"/>
            </a:endParaRPr>
          </a:p>
          <a:p>
            <a:pPr marL="285750" indent="-285750">
              <a:buFont typeface="Arial" panose="020B0604020202020204" pitchFamily="34" charset="0"/>
              <a:buChar char="•"/>
            </a:pPr>
            <a:r>
              <a:rPr lang="en-IN" sz="2000" dirty="0">
                <a:solidFill>
                  <a:schemeClr val="bg1"/>
                </a:solidFill>
                <a:latin typeface="+mj-lt"/>
              </a:rPr>
              <a:t>Significant outliers like countries with 400+ channels having gross tertiary education enrolment of around 80% </a:t>
            </a:r>
          </a:p>
        </p:txBody>
      </p:sp>
    </p:spTree>
    <p:extLst>
      <p:ext uri="{BB962C8B-B14F-4D97-AF65-F5344CB8AC3E}">
        <p14:creationId xmlns:p14="http://schemas.microsoft.com/office/powerpoint/2010/main" val="2569885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1464E-3156-EACF-71A9-406D95157320}"/>
              </a:ext>
            </a:extLst>
          </p:cNvPr>
          <p:cNvSpPr>
            <a:spLocks noGrp="1"/>
          </p:cNvSpPr>
          <p:nvPr>
            <p:ph type="title"/>
          </p:nvPr>
        </p:nvSpPr>
        <p:spPr>
          <a:xfrm>
            <a:off x="850392" y="722376"/>
            <a:ext cx="10881360" cy="1069848"/>
          </a:xfrm>
        </p:spPr>
        <p:txBody>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unemployment rate among the top 10 countries with the highest number of YouTube channels</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endParaRPr lang="en-IN" sz="4400" dirty="0"/>
          </a:p>
        </p:txBody>
      </p:sp>
      <p:sp>
        <p:nvSpPr>
          <p:cNvPr id="4" name="Slide Number Placeholder 3">
            <a:extLst>
              <a:ext uri="{FF2B5EF4-FFF2-40B4-BE49-F238E27FC236}">
                <a16:creationId xmlns:a16="http://schemas.microsoft.com/office/drawing/2014/main" id="{9DCE4DA4-57D3-DEA7-A1D9-F17CDEA5D3E4}"/>
              </a:ext>
            </a:extLst>
          </p:cNvPr>
          <p:cNvSpPr>
            <a:spLocks noGrp="1"/>
          </p:cNvSpPr>
          <p:nvPr>
            <p:ph type="sldNum" sz="quarter" idx="12"/>
          </p:nvPr>
        </p:nvSpPr>
        <p:spPr/>
        <p:txBody>
          <a:bodyPr/>
          <a:lstStyle/>
          <a:p>
            <a:fld id="{294A09A9-5501-47C1-A89A-A340965A2BE2}" type="slidenum">
              <a:rPr lang="en-US" smtClean="0"/>
              <a:t>18</a:t>
            </a:fld>
            <a:endParaRPr lang="en-US" dirty="0"/>
          </a:p>
        </p:txBody>
      </p:sp>
      <p:pic>
        <p:nvPicPr>
          <p:cNvPr id="11266" name="Picture 2">
            <a:extLst>
              <a:ext uri="{FF2B5EF4-FFF2-40B4-BE49-F238E27FC236}">
                <a16:creationId xmlns:a16="http://schemas.microsoft.com/office/drawing/2014/main" id="{BDD7BA8C-CA15-B1A0-1432-2C92E29A28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3437" y="1787577"/>
            <a:ext cx="7166367" cy="39174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13F32AD-EE26-164B-369A-C17733D8BB85}"/>
              </a:ext>
            </a:extLst>
          </p:cNvPr>
          <p:cNvSpPr txBox="1"/>
          <p:nvPr/>
        </p:nvSpPr>
        <p:spPr>
          <a:xfrm>
            <a:off x="850392" y="1899628"/>
            <a:ext cx="3515131" cy="4093428"/>
          </a:xfrm>
          <a:prstGeom prst="rect">
            <a:avLst/>
          </a:prstGeom>
          <a:noFill/>
        </p:spPr>
        <p:txBody>
          <a:bodyPr wrap="square" rtlCol="0">
            <a:spAutoFit/>
          </a:bodyPr>
          <a:lstStyle/>
          <a:p>
            <a:pPr marL="285750" indent="-285750">
              <a:buFont typeface="Arial" panose="020B0604020202020204" pitchFamily="34" charset="0"/>
              <a:buChar char="•"/>
            </a:pPr>
            <a:r>
              <a:rPr lang="en-IN" sz="2000" dirty="0">
                <a:solidFill>
                  <a:schemeClr val="bg1"/>
                </a:solidFill>
                <a:latin typeface="+mj-lt"/>
              </a:rPr>
              <a:t>There is not a proper trend or pattern in the unemployment rate for the top 10 countries with highest no. of channels.</a:t>
            </a:r>
          </a:p>
          <a:p>
            <a:pPr marL="285750" indent="-285750">
              <a:buFont typeface="Arial" panose="020B0604020202020204" pitchFamily="34" charset="0"/>
              <a:buChar char="•"/>
            </a:pPr>
            <a:endParaRPr lang="en-IN" sz="2000" dirty="0">
              <a:solidFill>
                <a:schemeClr val="bg1"/>
              </a:solidFill>
              <a:latin typeface="+mj-lt"/>
            </a:endParaRPr>
          </a:p>
          <a:p>
            <a:pPr marL="285750" indent="-285750">
              <a:buFont typeface="Arial" panose="020B0604020202020204" pitchFamily="34" charset="0"/>
              <a:buChar char="•"/>
            </a:pPr>
            <a:r>
              <a:rPr lang="en-IN" sz="2000" dirty="0">
                <a:solidFill>
                  <a:schemeClr val="bg1"/>
                </a:solidFill>
                <a:latin typeface="+mj-lt"/>
              </a:rPr>
              <a:t>US being the country with highest no. of channels having the unemployment rate close to 13%.</a:t>
            </a:r>
          </a:p>
          <a:p>
            <a:endParaRPr lang="en-IN" sz="2000" dirty="0">
              <a:solidFill>
                <a:schemeClr val="bg1"/>
              </a:solidFill>
              <a:latin typeface="+mj-lt"/>
            </a:endParaRPr>
          </a:p>
          <a:p>
            <a:pPr marL="285750" indent="-285750">
              <a:buFont typeface="Arial" panose="020B0604020202020204" pitchFamily="34" charset="0"/>
              <a:buChar char="•"/>
            </a:pPr>
            <a:r>
              <a:rPr lang="en-IN" sz="2000" dirty="0">
                <a:solidFill>
                  <a:schemeClr val="bg1"/>
                </a:solidFill>
                <a:latin typeface="+mj-lt"/>
              </a:rPr>
              <a:t>Spain being the country having highest unemployment rate close to 14%. </a:t>
            </a:r>
          </a:p>
        </p:txBody>
      </p:sp>
    </p:spTree>
    <p:extLst>
      <p:ext uri="{BB962C8B-B14F-4D97-AF65-F5344CB8AC3E}">
        <p14:creationId xmlns:p14="http://schemas.microsoft.com/office/powerpoint/2010/main" val="407692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E7626-CC44-39FD-1AA6-DC46FB3F99E2}"/>
              </a:ext>
            </a:extLst>
          </p:cNvPr>
          <p:cNvSpPr>
            <a:spLocks noGrp="1"/>
          </p:cNvSpPr>
          <p:nvPr>
            <p:ph type="title"/>
          </p:nvPr>
        </p:nvSpPr>
        <p:spPr>
          <a:xfrm>
            <a:off x="850392" y="208177"/>
            <a:ext cx="11012424" cy="1069848"/>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average urban population percentage in countries with YouTube channels</a:t>
            </a:r>
            <a:endParaRPr lang="en-IN" dirty="0"/>
          </a:p>
        </p:txBody>
      </p:sp>
      <p:sp>
        <p:nvSpPr>
          <p:cNvPr id="4" name="Slide Number Placeholder 3">
            <a:extLst>
              <a:ext uri="{FF2B5EF4-FFF2-40B4-BE49-F238E27FC236}">
                <a16:creationId xmlns:a16="http://schemas.microsoft.com/office/drawing/2014/main" id="{AA7867A6-BD41-DE3C-4C47-78D826C6BEA8}"/>
              </a:ext>
            </a:extLst>
          </p:cNvPr>
          <p:cNvSpPr>
            <a:spLocks noGrp="1"/>
          </p:cNvSpPr>
          <p:nvPr>
            <p:ph type="sldNum" sz="quarter" idx="12"/>
          </p:nvPr>
        </p:nvSpPr>
        <p:spPr/>
        <p:txBody>
          <a:bodyPr/>
          <a:lstStyle/>
          <a:p>
            <a:fld id="{294A09A9-5501-47C1-A89A-A340965A2BE2}" type="slidenum">
              <a:rPr lang="en-US" smtClean="0"/>
              <a:t>19</a:t>
            </a:fld>
            <a:endParaRPr lang="en-US" dirty="0"/>
          </a:p>
        </p:txBody>
      </p:sp>
      <p:pic>
        <p:nvPicPr>
          <p:cNvPr id="12294" name="Picture 6">
            <a:extLst>
              <a:ext uri="{FF2B5EF4-FFF2-40B4-BE49-F238E27FC236}">
                <a16:creationId xmlns:a16="http://schemas.microsoft.com/office/drawing/2014/main" id="{0CA98F38-BF4B-BB5C-3381-823AA3F91B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0456" y="817768"/>
            <a:ext cx="6947726" cy="593699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CFA28DF-54B5-ACCC-6BA1-6175BC180341}"/>
              </a:ext>
            </a:extLst>
          </p:cNvPr>
          <p:cNvSpPr txBox="1"/>
          <p:nvPr/>
        </p:nvSpPr>
        <p:spPr>
          <a:xfrm>
            <a:off x="850392" y="1278025"/>
            <a:ext cx="4064698" cy="3447098"/>
          </a:xfrm>
          <a:prstGeom prst="rect">
            <a:avLst/>
          </a:prstGeom>
          <a:noFill/>
        </p:spPr>
        <p:txBody>
          <a:bodyPr wrap="square" rtlCol="0">
            <a:spAutoFit/>
          </a:bodyPr>
          <a:lstStyle/>
          <a:p>
            <a:r>
              <a:rPr lang="en-IN" sz="2000" b="1" dirty="0">
                <a:solidFill>
                  <a:schemeClr val="bg1"/>
                </a:solidFill>
                <a:latin typeface="+mj-lt"/>
              </a:rPr>
              <a:t>Key highlights : </a:t>
            </a:r>
          </a:p>
          <a:p>
            <a:endParaRPr lang="en-IN" dirty="0">
              <a:solidFill>
                <a:schemeClr val="bg1"/>
              </a:solidFill>
              <a:latin typeface="+mj-lt"/>
            </a:endParaRPr>
          </a:p>
          <a:p>
            <a:pPr marL="285750" indent="-285750">
              <a:buFont typeface="Arial" panose="020B0604020202020204" pitchFamily="34" charset="0"/>
              <a:buChar char="•"/>
            </a:pPr>
            <a:r>
              <a:rPr lang="en-IN" sz="2000" dirty="0">
                <a:solidFill>
                  <a:schemeClr val="bg1"/>
                </a:solidFill>
                <a:latin typeface="+mj-lt"/>
              </a:rPr>
              <a:t>China has the highest urban population</a:t>
            </a:r>
          </a:p>
          <a:p>
            <a:pPr marL="285750" indent="-285750">
              <a:buFont typeface="Arial" panose="020B0604020202020204" pitchFamily="34" charset="0"/>
              <a:buChar char="•"/>
            </a:pPr>
            <a:endParaRPr lang="en-IN" sz="2000" dirty="0">
              <a:solidFill>
                <a:schemeClr val="bg1"/>
              </a:solidFill>
              <a:latin typeface="+mj-lt"/>
            </a:endParaRPr>
          </a:p>
          <a:p>
            <a:pPr marL="285750" indent="-285750">
              <a:buFont typeface="Arial" panose="020B0604020202020204" pitchFamily="34" charset="0"/>
              <a:buChar char="•"/>
            </a:pPr>
            <a:r>
              <a:rPr lang="en-IN" sz="2000" dirty="0">
                <a:solidFill>
                  <a:schemeClr val="bg1"/>
                </a:solidFill>
                <a:latin typeface="+mj-lt"/>
              </a:rPr>
              <a:t>Then we have India with 2</a:t>
            </a:r>
            <a:r>
              <a:rPr lang="en-IN" sz="2000" baseline="30000" dirty="0">
                <a:solidFill>
                  <a:schemeClr val="bg1"/>
                </a:solidFill>
                <a:latin typeface="+mj-lt"/>
              </a:rPr>
              <a:t>nd</a:t>
            </a:r>
            <a:r>
              <a:rPr lang="en-IN" sz="2000" dirty="0">
                <a:solidFill>
                  <a:schemeClr val="bg1"/>
                </a:solidFill>
                <a:latin typeface="+mj-lt"/>
              </a:rPr>
              <a:t> highest urban population</a:t>
            </a:r>
          </a:p>
          <a:p>
            <a:pPr marL="285750" indent="-285750">
              <a:buFont typeface="Arial" panose="020B0604020202020204" pitchFamily="34" charset="0"/>
              <a:buChar char="•"/>
            </a:pPr>
            <a:endParaRPr lang="en-IN" sz="2000" dirty="0">
              <a:solidFill>
                <a:schemeClr val="bg1"/>
              </a:solidFill>
              <a:latin typeface="+mj-lt"/>
            </a:endParaRPr>
          </a:p>
          <a:p>
            <a:pPr marL="285750" indent="-285750">
              <a:buFont typeface="Arial" panose="020B0604020202020204" pitchFamily="34" charset="0"/>
              <a:buChar char="•"/>
            </a:pPr>
            <a:r>
              <a:rPr lang="en-IN" sz="2000" dirty="0">
                <a:solidFill>
                  <a:schemeClr val="bg1"/>
                </a:solidFill>
                <a:latin typeface="+mj-lt"/>
              </a:rPr>
              <a:t>After that we have US and Andorra with 3</a:t>
            </a:r>
            <a:r>
              <a:rPr lang="en-IN" sz="2000" baseline="30000" dirty="0">
                <a:solidFill>
                  <a:schemeClr val="bg1"/>
                </a:solidFill>
                <a:latin typeface="+mj-lt"/>
              </a:rPr>
              <a:t>rd</a:t>
            </a:r>
            <a:r>
              <a:rPr lang="en-IN" sz="2000" dirty="0">
                <a:solidFill>
                  <a:schemeClr val="bg1"/>
                </a:solidFill>
                <a:latin typeface="+mj-lt"/>
              </a:rPr>
              <a:t> highest urban population</a:t>
            </a:r>
          </a:p>
        </p:txBody>
      </p:sp>
    </p:spTree>
    <p:extLst>
      <p:ext uri="{BB962C8B-B14F-4D97-AF65-F5344CB8AC3E}">
        <p14:creationId xmlns:p14="http://schemas.microsoft.com/office/powerpoint/2010/main" val="1264125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1985157" y="3734193"/>
            <a:ext cx="8221685" cy="1742375"/>
          </a:xfrm>
        </p:spPr>
        <p:txBody>
          <a:bodyPr/>
          <a:lstStyle/>
          <a:p>
            <a:r>
              <a:rPr lang="en-US" sz="2400" dirty="0">
                <a:latin typeface="+mj-lt"/>
              </a:rPr>
              <a:t>In this world of ever-evolving online content landscape, </a:t>
            </a:r>
            <a:r>
              <a:rPr lang="en-US" sz="2400" dirty="0" err="1">
                <a:latin typeface="+mj-lt"/>
              </a:rPr>
              <a:t>Youtube</a:t>
            </a:r>
            <a:r>
              <a:rPr lang="en-US" sz="2400" dirty="0">
                <a:latin typeface="+mj-lt"/>
              </a:rPr>
              <a:t> has played a major role. We will gain data insights and explore about this extraordinary dataset of </a:t>
            </a:r>
            <a:r>
              <a:rPr lang="en-US" sz="2400" dirty="0" err="1">
                <a:latin typeface="+mj-lt"/>
              </a:rPr>
              <a:t>Youtube</a:t>
            </a:r>
            <a:r>
              <a:rPr lang="en-US" sz="2400" dirty="0">
                <a:latin typeface="+mj-lt"/>
              </a:rPr>
              <a:t> giants.</a:t>
            </a:r>
          </a:p>
        </p:txBody>
      </p:sp>
    </p:spTree>
    <p:extLst>
      <p:ext uri="{BB962C8B-B14F-4D97-AF65-F5344CB8AC3E}">
        <p14:creationId xmlns:p14="http://schemas.microsoft.com/office/powerpoint/2010/main" val="3380759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A5BCD-E5EB-96FE-64FF-AEDAFEDDAF3B}"/>
              </a:ext>
            </a:extLst>
          </p:cNvPr>
          <p:cNvSpPr>
            <a:spLocks noGrp="1"/>
          </p:cNvSpPr>
          <p:nvPr>
            <p:ph type="title"/>
          </p:nvPr>
        </p:nvSpPr>
        <p:spPr>
          <a:xfrm>
            <a:off x="850392" y="239483"/>
            <a:ext cx="10881360" cy="1069848"/>
          </a:xfrm>
        </p:spPr>
        <p:txBody>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distribution of YouTube channels based on latitude and longitude coordinates</a:t>
            </a:r>
            <a:endParaRPr lang="en-IN" sz="4400" dirty="0"/>
          </a:p>
        </p:txBody>
      </p:sp>
      <p:sp>
        <p:nvSpPr>
          <p:cNvPr id="4" name="Slide Number Placeholder 3">
            <a:extLst>
              <a:ext uri="{FF2B5EF4-FFF2-40B4-BE49-F238E27FC236}">
                <a16:creationId xmlns:a16="http://schemas.microsoft.com/office/drawing/2014/main" id="{7337BB9B-3F80-2A74-FBEE-6C96F0A2A21F}"/>
              </a:ext>
            </a:extLst>
          </p:cNvPr>
          <p:cNvSpPr>
            <a:spLocks noGrp="1"/>
          </p:cNvSpPr>
          <p:nvPr>
            <p:ph type="sldNum" sz="quarter" idx="12"/>
          </p:nvPr>
        </p:nvSpPr>
        <p:spPr/>
        <p:txBody>
          <a:bodyPr/>
          <a:lstStyle/>
          <a:p>
            <a:fld id="{294A09A9-5501-47C1-A89A-A340965A2BE2}" type="slidenum">
              <a:rPr lang="en-US" smtClean="0"/>
              <a:t>20</a:t>
            </a:fld>
            <a:endParaRPr lang="en-US" dirty="0"/>
          </a:p>
        </p:txBody>
      </p:sp>
      <p:pic>
        <p:nvPicPr>
          <p:cNvPr id="13316" name="Picture 4">
            <a:extLst>
              <a:ext uri="{FF2B5EF4-FFF2-40B4-BE49-F238E27FC236}">
                <a16:creationId xmlns:a16="http://schemas.microsoft.com/office/drawing/2014/main" id="{85A7060D-074F-5151-468F-4BF034C347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0415" y="1342888"/>
            <a:ext cx="6413311" cy="44081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A8C434C-307F-EA40-7897-A6A7BE27919C}"/>
              </a:ext>
            </a:extLst>
          </p:cNvPr>
          <p:cNvSpPr txBox="1"/>
          <p:nvPr/>
        </p:nvSpPr>
        <p:spPr>
          <a:xfrm>
            <a:off x="5330415" y="5876247"/>
            <a:ext cx="6537119" cy="830997"/>
          </a:xfrm>
          <a:prstGeom prst="rect">
            <a:avLst/>
          </a:prstGeom>
          <a:noFill/>
        </p:spPr>
        <p:txBody>
          <a:bodyPr wrap="square" rtlCol="0">
            <a:spAutoFit/>
          </a:bodyPr>
          <a:lstStyle/>
          <a:p>
            <a:r>
              <a:rPr lang="en-US" sz="1600" dirty="0">
                <a:solidFill>
                  <a:schemeClr val="bg1"/>
                </a:solidFill>
                <a:latin typeface="+mj-lt"/>
              </a:rPr>
              <a:t>Dark Blue/Purple: Represents areas with the lowest density of points.</a:t>
            </a:r>
          </a:p>
          <a:p>
            <a:r>
              <a:rPr lang="en-US" sz="1600" dirty="0">
                <a:solidFill>
                  <a:schemeClr val="bg1"/>
                </a:solidFill>
                <a:latin typeface="+mj-lt"/>
              </a:rPr>
              <a:t>Green: Represents areas with a medium density of points.</a:t>
            </a:r>
          </a:p>
          <a:p>
            <a:r>
              <a:rPr lang="en-US" sz="1600" dirty="0">
                <a:solidFill>
                  <a:schemeClr val="bg1"/>
                </a:solidFill>
                <a:latin typeface="+mj-lt"/>
              </a:rPr>
              <a:t>Yellow/White: Represents areas with the highest density of points.</a:t>
            </a:r>
            <a:endParaRPr lang="en-IN" sz="1600" dirty="0">
              <a:solidFill>
                <a:schemeClr val="bg1"/>
              </a:solidFill>
              <a:latin typeface="+mj-lt"/>
            </a:endParaRPr>
          </a:p>
        </p:txBody>
      </p:sp>
      <p:sp>
        <p:nvSpPr>
          <p:cNvPr id="6" name="TextBox 5">
            <a:extLst>
              <a:ext uri="{FF2B5EF4-FFF2-40B4-BE49-F238E27FC236}">
                <a16:creationId xmlns:a16="http://schemas.microsoft.com/office/drawing/2014/main" id="{B3A1569C-C12B-F904-0918-30C97F3FDD68}"/>
              </a:ext>
            </a:extLst>
          </p:cNvPr>
          <p:cNvSpPr txBox="1"/>
          <p:nvPr/>
        </p:nvSpPr>
        <p:spPr>
          <a:xfrm>
            <a:off x="850392" y="1859339"/>
            <a:ext cx="4080387" cy="3785652"/>
          </a:xfrm>
          <a:prstGeom prst="rect">
            <a:avLst/>
          </a:prstGeom>
          <a:noFill/>
        </p:spPr>
        <p:txBody>
          <a:bodyPr wrap="square" rtlCol="0">
            <a:spAutoFit/>
          </a:bodyPr>
          <a:lstStyle/>
          <a:p>
            <a:pPr marL="285750" indent="-285750">
              <a:buFont typeface="Arial" panose="020B0604020202020204" pitchFamily="34" charset="0"/>
              <a:buChar char="•"/>
            </a:pPr>
            <a:r>
              <a:rPr lang="en-IN" sz="2000" dirty="0">
                <a:solidFill>
                  <a:schemeClr val="bg1"/>
                </a:solidFill>
                <a:latin typeface="+mj-lt"/>
              </a:rPr>
              <a:t>The part with yellow shaded region is US and is also correct because we know that highest number of channels are from the country US</a:t>
            </a:r>
          </a:p>
          <a:p>
            <a:pPr marL="285750" indent="-285750">
              <a:buFont typeface="Arial" panose="020B0604020202020204" pitchFamily="34" charset="0"/>
              <a:buChar char="•"/>
            </a:pPr>
            <a:endParaRPr lang="en-IN" sz="2000" dirty="0">
              <a:solidFill>
                <a:schemeClr val="bg1"/>
              </a:solidFill>
              <a:latin typeface="+mj-lt"/>
            </a:endParaRPr>
          </a:p>
          <a:p>
            <a:endParaRPr lang="en-IN" sz="2000" dirty="0">
              <a:solidFill>
                <a:schemeClr val="bg1"/>
              </a:solidFill>
              <a:latin typeface="+mj-lt"/>
            </a:endParaRPr>
          </a:p>
          <a:p>
            <a:pPr marL="285750" indent="-285750">
              <a:buFont typeface="Arial" panose="020B0604020202020204" pitchFamily="34" charset="0"/>
              <a:buChar char="•"/>
            </a:pPr>
            <a:r>
              <a:rPr lang="en-IN" sz="2000" dirty="0">
                <a:solidFill>
                  <a:schemeClr val="bg1"/>
                </a:solidFill>
                <a:latin typeface="+mj-lt"/>
              </a:rPr>
              <a:t>The greenish part region somewhere around latitude(20) and longitude(90) is Indian which makes sense as it is 2</a:t>
            </a:r>
            <a:r>
              <a:rPr lang="en-IN" sz="2000" baseline="30000" dirty="0">
                <a:solidFill>
                  <a:schemeClr val="bg1"/>
                </a:solidFill>
                <a:latin typeface="+mj-lt"/>
              </a:rPr>
              <a:t>nd</a:t>
            </a:r>
            <a:r>
              <a:rPr lang="en-IN" sz="2000" dirty="0">
                <a:solidFill>
                  <a:schemeClr val="bg1"/>
                </a:solidFill>
                <a:latin typeface="+mj-lt"/>
              </a:rPr>
              <a:t> most country having a large no. of </a:t>
            </a:r>
            <a:r>
              <a:rPr lang="en-IN" sz="2000" dirty="0" err="1">
                <a:solidFill>
                  <a:schemeClr val="bg1"/>
                </a:solidFill>
                <a:latin typeface="+mj-lt"/>
              </a:rPr>
              <a:t>youtube</a:t>
            </a:r>
            <a:r>
              <a:rPr lang="en-IN" sz="2000" dirty="0">
                <a:solidFill>
                  <a:schemeClr val="bg1"/>
                </a:solidFill>
                <a:latin typeface="+mj-lt"/>
              </a:rPr>
              <a:t> channels after US</a:t>
            </a:r>
          </a:p>
        </p:txBody>
      </p:sp>
    </p:spTree>
    <p:extLst>
      <p:ext uri="{BB962C8B-B14F-4D97-AF65-F5344CB8AC3E}">
        <p14:creationId xmlns:p14="http://schemas.microsoft.com/office/powerpoint/2010/main" val="1903627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7F341-4CFE-A69E-0EDE-9E74299211F1}"/>
              </a:ext>
            </a:extLst>
          </p:cNvPr>
          <p:cNvSpPr>
            <a:spLocks noGrp="1"/>
          </p:cNvSpPr>
          <p:nvPr>
            <p:ph type="title"/>
          </p:nvPr>
        </p:nvSpPr>
        <p:spPr>
          <a:xfrm>
            <a:off x="1076534" y="187452"/>
            <a:ext cx="10881360" cy="1069848"/>
          </a:xfrm>
        </p:spPr>
        <p:txBody>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comparing top 10 countries with highest number of YouTube channels in terms of their total population</a:t>
            </a:r>
            <a:endParaRPr lang="en-IN" sz="4400" dirty="0"/>
          </a:p>
        </p:txBody>
      </p:sp>
      <p:sp>
        <p:nvSpPr>
          <p:cNvPr id="4" name="Slide Number Placeholder 3">
            <a:extLst>
              <a:ext uri="{FF2B5EF4-FFF2-40B4-BE49-F238E27FC236}">
                <a16:creationId xmlns:a16="http://schemas.microsoft.com/office/drawing/2014/main" id="{884C7531-8B41-01F6-A245-A1DD38163B85}"/>
              </a:ext>
            </a:extLst>
          </p:cNvPr>
          <p:cNvSpPr>
            <a:spLocks noGrp="1"/>
          </p:cNvSpPr>
          <p:nvPr>
            <p:ph type="sldNum" sz="quarter" idx="12"/>
          </p:nvPr>
        </p:nvSpPr>
        <p:spPr/>
        <p:txBody>
          <a:bodyPr/>
          <a:lstStyle/>
          <a:p>
            <a:fld id="{294A09A9-5501-47C1-A89A-A340965A2BE2}" type="slidenum">
              <a:rPr lang="en-US" smtClean="0"/>
              <a:t>21</a:t>
            </a:fld>
            <a:endParaRPr lang="en-US" dirty="0"/>
          </a:p>
        </p:txBody>
      </p:sp>
      <p:pic>
        <p:nvPicPr>
          <p:cNvPr id="14340" name="Picture 4">
            <a:extLst>
              <a:ext uri="{FF2B5EF4-FFF2-40B4-BE49-F238E27FC236}">
                <a16:creationId xmlns:a16="http://schemas.microsoft.com/office/drawing/2014/main" id="{DBA44F14-526D-4C37-FC2B-127AC9C247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9858" y="1925893"/>
            <a:ext cx="6088036" cy="346239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51055BB-7F64-6BB5-425C-35FFDCD40175}"/>
              </a:ext>
            </a:extLst>
          </p:cNvPr>
          <p:cNvSpPr txBox="1"/>
          <p:nvPr/>
        </p:nvSpPr>
        <p:spPr>
          <a:xfrm>
            <a:off x="850392" y="1358712"/>
            <a:ext cx="4930976" cy="507831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mj-lt"/>
              </a:rPr>
              <a:t>The United States has a disproportionately high number of YouTube channels relative to its population.</a:t>
            </a:r>
          </a:p>
          <a:p>
            <a:endParaRPr lang="en-US" dirty="0">
              <a:solidFill>
                <a:schemeClr val="bg1"/>
              </a:solidFill>
              <a:latin typeface="+mj-lt"/>
            </a:endParaRPr>
          </a:p>
          <a:p>
            <a:pPr marL="285750" indent="-285750">
              <a:buFont typeface="Arial" panose="020B0604020202020204" pitchFamily="34" charset="0"/>
              <a:buChar char="•"/>
            </a:pPr>
            <a:r>
              <a:rPr lang="en-US" dirty="0">
                <a:solidFill>
                  <a:schemeClr val="bg1"/>
                </a:solidFill>
                <a:latin typeface="+mj-lt"/>
              </a:rPr>
              <a:t>India, with the highest population, has significantly fewer YouTube channels than the United States, highlighting a disparity in digital content creation.</a:t>
            </a:r>
          </a:p>
          <a:p>
            <a:pPr marL="285750" indent="-285750">
              <a:buFont typeface="Arial" panose="020B0604020202020204" pitchFamily="34" charset="0"/>
              <a:buChar char="•"/>
            </a:pPr>
            <a:endParaRPr lang="en-US" dirty="0">
              <a:solidFill>
                <a:schemeClr val="bg1"/>
              </a:solidFill>
              <a:latin typeface="+mj-lt"/>
            </a:endParaRPr>
          </a:p>
          <a:p>
            <a:pPr marL="285750" indent="-285750">
              <a:buFont typeface="Arial" panose="020B0604020202020204" pitchFamily="34" charset="0"/>
              <a:buChar char="•"/>
            </a:pPr>
            <a:r>
              <a:rPr lang="en-US" dirty="0">
                <a:solidFill>
                  <a:schemeClr val="bg1"/>
                </a:solidFill>
                <a:latin typeface="+mj-lt"/>
              </a:rPr>
              <a:t>Countries like India, Indonesia, Brazil, and Mexico with large populations but relatively fewer YouTube channels, could be potential growth markets for YouTube content creation.</a:t>
            </a:r>
          </a:p>
          <a:p>
            <a:pPr marL="285750" indent="-285750">
              <a:buFont typeface="Arial" panose="020B0604020202020204" pitchFamily="34" charset="0"/>
              <a:buChar char="•"/>
            </a:pPr>
            <a:endParaRPr lang="en-US" dirty="0">
              <a:solidFill>
                <a:schemeClr val="bg1"/>
              </a:solidFill>
              <a:latin typeface="+mj-lt"/>
            </a:endParaRPr>
          </a:p>
          <a:p>
            <a:pPr marL="285750" indent="-285750">
              <a:buFont typeface="Arial" panose="020B0604020202020204" pitchFamily="34" charset="0"/>
              <a:buChar char="•"/>
            </a:pPr>
            <a:r>
              <a:rPr lang="en-US" dirty="0">
                <a:solidFill>
                  <a:schemeClr val="bg1"/>
                </a:solidFill>
                <a:latin typeface="+mj-lt"/>
              </a:rPr>
              <a:t>Western countries (US, UK) have a higher concentration of YouTube channels compared to Eastern countries (India, Indonesia) when adjusted for population.</a:t>
            </a:r>
            <a:endParaRPr lang="en-IN" dirty="0">
              <a:solidFill>
                <a:schemeClr val="bg1"/>
              </a:solidFill>
              <a:latin typeface="+mj-lt"/>
            </a:endParaRPr>
          </a:p>
        </p:txBody>
      </p:sp>
    </p:spTree>
    <p:extLst>
      <p:ext uri="{BB962C8B-B14F-4D97-AF65-F5344CB8AC3E}">
        <p14:creationId xmlns:p14="http://schemas.microsoft.com/office/powerpoint/2010/main" val="4157091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BFB27-AC22-0D40-18F8-4F8184A2CFD1}"/>
              </a:ext>
            </a:extLst>
          </p:cNvPr>
          <p:cNvSpPr>
            <a:spLocks noGrp="1"/>
          </p:cNvSpPr>
          <p:nvPr>
            <p:ph type="title"/>
          </p:nvPr>
        </p:nvSpPr>
        <p:spPr>
          <a:xfrm>
            <a:off x="850392" y="293493"/>
            <a:ext cx="10881360" cy="1069848"/>
          </a:xfrm>
        </p:spPr>
        <p:txBody>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distribution of video views for the last 30 days across different channel types</a:t>
            </a:r>
            <a:endParaRPr lang="en-IN" sz="4400" dirty="0"/>
          </a:p>
        </p:txBody>
      </p:sp>
      <p:sp>
        <p:nvSpPr>
          <p:cNvPr id="4" name="Slide Number Placeholder 3">
            <a:extLst>
              <a:ext uri="{FF2B5EF4-FFF2-40B4-BE49-F238E27FC236}">
                <a16:creationId xmlns:a16="http://schemas.microsoft.com/office/drawing/2014/main" id="{AACFC1C0-E2AD-F1BB-F068-6A8704BC1046}"/>
              </a:ext>
            </a:extLst>
          </p:cNvPr>
          <p:cNvSpPr>
            <a:spLocks noGrp="1"/>
          </p:cNvSpPr>
          <p:nvPr>
            <p:ph type="sldNum" sz="quarter" idx="12"/>
          </p:nvPr>
        </p:nvSpPr>
        <p:spPr/>
        <p:txBody>
          <a:bodyPr/>
          <a:lstStyle/>
          <a:p>
            <a:fld id="{294A09A9-5501-47C1-A89A-A340965A2BE2}" type="slidenum">
              <a:rPr lang="en-US" smtClean="0"/>
              <a:t>22</a:t>
            </a:fld>
            <a:endParaRPr lang="en-US" dirty="0"/>
          </a:p>
        </p:txBody>
      </p:sp>
      <p:pic>
        <p:nvPicPr>
          <p:cNvPr id="15362" name="Picture 2">
            <a:extLst>
              <a:ext uri="{FF2B5EF4-FFF2-40B4-BE49-F238E27FC236}">
                <a16:creationId xmlns:a16="http://schemas.microsoft.com/office/drawing/2014/main" id="{349C317B-FC01-E0DB-A4E9-D751526CBD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0055" y="1731783"/>
            <a:ext cx="6720355" cy="339443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3516839-2AD4-CE0D-09A7-34CB38CC1315}"/>
              </a:ext>
            </a:extLst>
          </p:cNvPr>
          <p:cNvSpPr txBox="1"/>
          <p:nvPr/>
        </p:nvSpPr>
        <p:spPr>
          <a:xfrm>
            <a:off x="771734" y="1359998"/>
            <a:ext cx="4161005" cy="5016758"/>
          </a:xfrm>
          <a:prstGeom prst="rect">
            <a:avLst/>
          </a:prstGeom>
          <a:noFill/>
        </p:spPr>
        <p:txBody>
          <a:bodyPr wrap="square" rtlCol="0">
            <a:spAutoFit/>
          </a:bodyPr>
          <a:lstStyle/>
          <a:p>
            <a:pPr marL="285750" indent="-285750">
              <a:buFont typeface="Arial" panose="020B0604020202020204" pitchFamily="34" charset="0"/>
              <a:buChar char="•"/>
            </a:pPr>
            <a:r>
              <a:rPr lang="en-US" sz="2000" b="1" dirty="0">
                <a:solidFill>
                  <a:schemeClr val="bg1"/>
                </a:solidFill>
                <a:latin typeface="+mj-lt"/>
              </a:rPr>
              <a:t>Entertainment</a:t>
            </a:r>
            <a:r>
              <a:rPr lang="en-US" sz="2000" dirty="0">
                <a:solidFill>
                  <a:schemeClr val="bg1"/>
                </a:solidFill>
                <a:latin typeface="+mj-lt"/>
              </a:rPr>
              <a:t> and </a:t>
            </a:r>
            <a:r>
              <a:rPr lang="en-US" sz="2000" b="1" dirty="0">
                <a:solidFill>
                  <a:schemeClr val="bg1"/>
                </a:solidFill>
                <a:latin typeface="+mj-lt"/>
              </a:rPr>
              <a:t>Music</a:t>
            </a:r>
            <a:r>
              <a:rPr lang="en-US" sz="2000" dirty="0">
                <a:solidFill>
                  <a:schemeClr val="bg1"/>
                </a:solidFill>
                <a:latin typeface="+mj-lt"/>
              </a:rPr>
              <a:t> dominate in terms of views, which aligns with the general trend of these types of content being highly engaging and widely shared.</a:t>
            </a:r>
          </a:p>
          <a:p>
            <a:endParaRPr lang="en-US" sz="2000" dirty="0">
              <a:solidFill>
                <a:schemeClr val="bg1"/>
              </a:solidFill>
              <a:latin typeface="+mj-lt"/>
            </a:endParaRPr>
          </a:p>
          <a:p>
            <a:pPr marL="285750" indent="-285750">
              <a:buFont typeface="Arial" panose="020B0604020202020204" pitchFamily="34" charset="0"/>
              <a:buChar char="•"/>
            </a:pPr>
            <a:r>
              <a:rPr lang="en-US" sz="2000" dirty="0">
                <a:solidFill>
                  <a:schemeClr val="bg1"/>
                </a:solidFill>
                <a:latin typeface="+mj-lt"/>
              </a:rPr>
              <a:t>Categories like </a:t>
            </a:r>
            <a:r>
              <a:rPr lang="en-US" sz="2000" b="1" dirty="0">
                <a:solidFill>
                  <a:schemeClr val="bg1"/>
                </a:solidFill>
                <a:latin typeface="+mj-lt"/>
              </a:rPr>
              <a:t>Tech, Autos,</a:t>
            </a:r>
            <a:r>
              <a:rPr lang="en-US" sz="2000" dirty="0">
                <a:solidFill>
                  <a:schemeClr val="bg1"/>
                </a:solidFill>
                <a:latin typeface="+mj-lt"/>
              </a:rPr>
              <a:t> and </a:t>
            </a:r>
            <a:r>
              <a:rPr lang="en-US" sz="2000" b="1" dirty="0">
                <a:solidFill>
                  <a:schemeClr val="bg1"/>
                </a:solidFill>
                <a:latin typeface="+mj-lt"/>
              </a:rPr>
              <a:t>Nonprofit</a:t>
            </a:r>
            <a:r>
              <a:rPr lang="en-US" sz="2000" dirty="0">
                <a:solidFill>
                  <a:schemeClr val="bg1"/>
                </a:solidFill>
                <a:latin typeface="+mj-lt"/>
              </a:rPr>
              <a:t> have smaller view counts but cater to more specific niche audiences who are interested in these topics.</a:t>
            </a:r>
          </a:p>
          <a:p>
            <a:pPr marL="285750" indent="-285750">
              <a:buFont typeface="Arial" panose="020B0604020202020204" pitchFamily="34" charset="0"/>
              <a:buChar char="•"/>
            </a:pPr>
            <a:endParaRPr lang="en-US" sz="2000" dirty="0">
              <a:solidFill>
                <a:schemeClr val="bg1"/>
              </a:solidFill>
              <a:latin typeface="+mj-lt"/>
            </a:endParaRPr>
          </a:p>
          <a:p>
            <a:pPr marL="285750" indent="-285750">
              <a:buFont typeface="Arial" panose="020B0604020202020204" pitchFamily="34" charset="0"/>
              <a:buChar char="•"/>
            </a:pPr>
            <a:r>
              <a:rPr lang="en-US" sz="2000" dirty="0">
                <a:solidFill>
                  <a:schemeClr val="bg1"/>
                </a:solidFill>
                <a:latin typeface="+mj-lt"/>
              </a:rPr>
              <a:t>The diversity in view counts across different categories indicates a broad spectrum of interests among YouTube viewers.</a:t>
            </a:r>
            <a:endParaRPr lang="en-IN" sz="2000" dirty="0">
              <a:solidFill>
                <a:schemeClr val="bg1"/>
              </a:solidFill>
              <a:latin typeface="+mj-lt"/>
            </a:endParaRPr>
          </a:p>
        </p:txBody>
      </p:sp>
    </p:spTree>
    <p:extLst>
      <p:ext uri="{BB962C8B-B14F-4D97-AF65-F5344CB8AC3E}">
        <p14:creationId xmlns:p14="http://schemas.microsoft.com/office/powerpoint/2010/main" val="3135657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BE74B-7637-5106-4AA0-49CB020AC311}"/>
              </a:ext>
            </a:extLst>
          </p:cNvPr>
          <p:cNvSpPr>
            <a:spLocks noGrp="1"/>
          </p:cNvSpPr>
          <p:nvPr>
            <p:ph type="title"/>
          </p:nvPr>
        </p:nvSpPr>
        <p:spPr>
          <a:xfrm>
            <a:off x="850392" y="393192"/>
            <a:ext cx="10881360" cy="1069848"/>
          </a:xfrm>
        </p:spPr>
        <p:txBody>
          <a:bodyPr/>
          <a:lstStyle/>
          <a:p>
            <a:r>
              <a:rPr lang="en-US" sz="2800" dirty="0"/>
              <a:t>seasonal trends in the number of videos uploaded by YouTube channels</a:t>
            </a:r>
            <a:endParaRPr lang="en-IN" sz="2800" dirty="0"/>
          </a:p>
        </p:txBody>
      </p:sp>
      <p:sp>
        <p:nvSpPr>
          <p:cNvPr id="4" name="Slide Number Placeholder 3">
            <a:extLst>
              <a:ext uri="{FF2B5EF4-FFF2-40B4-BE49-F238E27FC236}">
                <a16:creationId xmlns:a16="http://schemas.microsoft.com/office/drawing/2014/main" id="{699830A8-5E52-8620-3553-DD2E852912D1}"/>
              </a:ext>
            </a:extLst>
          </p:cNvPr>
          <p:cNvSpPr>
            <a:spLocks noGrp="1"/>
          </p:cNvSpPr>
          <p:nvPr>
            <p:ph type="sldNum" sz="quarter" idx="12"/>
          </p:nvPr>
        </p:nvSpPr>
        <p:spPr/>
        <p:txBody>
          <a:bodyPr/>
          <a:lstStyle/>
          <a:p>
            <a:fld id="{294A09A9-5501-47C1-A89A-A340965A2BE2}" type="slidenum">
              <a:rPr lang="en-US" smtClean="0"/>
              <a:t>23</a:t>
            </a:fld>
            <a:endParaRPr lang="en-US" dirty="0"/>
          </a:p>
        </p:txBody>
      </p:sp>
      <p:pic>
        <p:nvPicPr>
          <p:cNvPr id="17410" name="Picture 2">
            <a:extLst>
              <a:ext uri="{FF2B5EF4-FFF2-40B4-BE49-F238E27FC236}">
                <a16:creationId xmlns:a16="http://schemas.microsoft.com/office/drawing/2014/main" id="{05309237-8D30-D8FF-1D1C-DB165372E0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0168" y="1820744"/>
            <a:ext cx="4359685" cy="321651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757AB93-A54A-6AFA-8C42-CA6C05DD9772}"/>
              </a:ext>
            </a:extLst>
          </p:cNvPr>
          <p:cNvSpPr txBox="1"/>
          <p:nvPr/>
        </p:nvSpPr>
        <p:spPr>
          <a:xfrm>
            <a:off x="850392" y="1463040"/>
            <a:ext cx="6759776" cy="507831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mj-lt"/>
              </a:rPr>
              <a:t>High Activity Periods: Summer and Fall (June, August, October, November): These months generally show higher activity in terms of video uploads. This might be due to the fact that summer months often see more leisure time and vacations, leading to more content creation. Fall months might see a spike due to the return to routine schedules, potentially more planning and execution of content.</a:t>
            </a:r>
          </a:p>
          <a:p>
            <a:pPr marL="285750" indent="-285750">
              <a:buFont typeface="Arial" panose="020B0604020202020204" pitchFamily="34" charset="0"/>
              <a:buChar char="•"/>
            </a:pPr>
            <a:endParaRPr lang="en-US" dirty="0">
              <a:solidFill>
                <a:schemeClr val="bg1"/>
              </a:solidFill>
              <a:latin typeface="+mj-lt"/>
            </a:endParaRPr>
          </a:p>
          <a:p>
            <a:pPr marL="285750" indent="-285750">
              <a:buFont typeface="Arial" panose="020B0604020202020204" pitchFamily="34" charset="0"/>
              <a:buChar char="•"/>
            </a:pPr>
            <a:r>
              <a:rPr lang="en-US" dirty="0">
                <a:solidFill>
                  <a:schemeClr val="bg1"/>
                </a:solidFill>
                <a:latin typeface="+mj-lt"/>
              </a:rPr>
              <a:t>Low Activity Periods: December and May: These months are outliers with significantly lower activity. December might see a dip due to the holiday season, where people are less focused on content creation. </a:t>
            </a:r>
          </a:p>
          <a:p>
            <a:r>
              <a:rPr lang="en-US" dirty="0">
                <a:solidFill>
                  <a:schemeClr val="bg1"/>
                </a:solidFill>
                <a:latin typeface="+mj-lt"/>
              </a:rPr>
              <a:t>    May could be a transitional month, marking the end of spring and   the beginning of summer, leading to less activity.</a:t>
            </a:r>
          </a:p>
          <a:p>
            <a:pPr marL="285750" indent="-285750">
              <a:buFont typeface="Arial" panose="020B0604020202020204" pitchFamily="34" charset="0"/>
              <a:buChar char="•"/>
            </a:pPr>
            <a:endParaRPr lang="en-US" dirty="0">
              <a:solidFill>
                <a:schemeClr val="bg1"/>
              </a:solidFill>
              <a:latin typeface="+mj-lt"/>
            </a:endParaRPr>
          </a:p>
          <a:p>
            <a:pPr marL="285750" indent="-285750">
              <a:buFont typeface="Arial" panose="020B0604020202020204" pitchFamily="34" charset="0"/>
              <a:buChar char="•"/>
            </a:pPr>
            <a:r>
              <a:rPr lang="en-US" dirty="0">
                <a:solidFill>
                  <a:schemeClr val="bg1"/>
                </a:solidFill>
                <a:latin typeface="+mj-lt"/>
              </a:rPr>
              <a:t>Transitions: April: Being just before summer, April might be a planning phase for many creators, leading to fewer uploads. </a:t>
            </a:r>
          </a:p>
          <a:p>
            <a:r>
              <a:rPr lang="en-US" dirty="0">
                <a:solidFill>
                  <a:schemeClr val="bg1"/>
                </a:solidFill>
                <a:latin typeface="+mj-lt"/>
              </a:rPr>
              <a:t>    July: Despite being a summer month, it shows lower uploads      compared to June and August, which could indicate mid-summer  vacations or a temporary lull in activity.</a:t>
            </a:r>
          </a:p>
        </p:txBody>
      </p:sp>
    </p:spTree>
    <p:extLst>
      <p:ext uri="{BB962C8B-B14F-4D97-AF65-F5344CB8AC3E}">
        <p14:creationId xmlns:p14="http://schemas.microsoft.com/office/powerpoint/2010/main" val="1525732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6F9C2-9091-2CB5-8162-8209C54A63B9}"/>
              </a:ext>
            </a:extLst>
          </p:cNvPr>
          <p:cNvSpPr>
            <a:spLocks noGrp="1"/>
          </p:cNvSpPr>
          <p:nvPr>
            <p:ph type="title"/>
          </p:nvPr>
        </p:nvSpPr>
        <p:spPr>
          <a:xfrm>
            <a:off x="850392" y="2289687"/>
            <a:ext cx="10858254" cy="2278626"/>
          </a:xfrm>
        </p:spPr>
        <p:txBody>
          <a:bodyPr/>
          <a:lstStyle/>
          <a:p>
            <a:r>
              <a:rPr lang="en-US" sz="3200" dirty="0"/>
              <a:t>average number of subscribers gained per month since the creation of YouTube channels till now is approximately “</a:t>
            </a:r>
            <a:r>
              <a:rPr lang="en-IN" sz="3200" dirty="0">
                <a:effectLst/>
                <a:ea typeface="Aptos" panose="020B0004020202020204" pitchFamily="34" charset="0"/>
                <a:cs typeface="Times New Roman" panose="02020603050405020304" pitchFamily="18" charset="0"/>
              </a:rPr>
              <a:t>184,875” </a:t>
            </a:r>
            <a:r>
              <a:rPr lang="en-IN" sz="3200" dirty="0">
                <a:effectLst/>
                <a:ea typeface="Aptos" panose="020B0004020202020204" pitchFamily="34" charset="0"/>
                <a:cs typeface="Times New Roman" panose="02020603050405020304" pitchFamily="18" charset="0"/>
                <a:sym typeface="Wingdings" panose="05000000000000000000" pitchFamily="2" charset="2"/>
              </a:rPr>
              <a:t> </a:t>
            </a:r>
            <a:r>
              <a:rPr lang="en-IN" sz="3200" dirty="0">
                <a:ea typeface="Aptos" panose="020B0004020202020204" pitchFamily="34" charset="0"/>
                <a:cs typeface="Times New Roman" panose="02020603050405020304" pitchFamily="18" charset="0"/>
              </a:rPr>
              <a:t>(185K)</a:t>
            </a:r>
            <a:endParaRPr lang="en-IN" sz="3200" dirty="0"/>
          </a:p>
        </p:txBody>
      </p:sp>
      <p:sp>
        <p:nvSpPr>
          <p:cNvPr id="4" name="Slide Number Placeholder 3">
            <a:extLst>
              <a:ext uri="{FF2B5EF4-FFF2-40B4-BE49-F238E27FC236}">
                <a16:creationId xmlns:a16="http://schemas.microsoft.com/office/drawing/2014/main" id="{0A73689B-CAFB-E566-B065-A64D3BA6A0EE}"/>
              </a:ext>
            </a:extLst>
          </p:cNvPr>
          <p:cNvSpPr>
            <a:spLocks noGrp="1"/>
          </p:cNvSpPr>
          <p:nvPr>
            <p:ph type="sldNum" sz="quarter" idx="12"/>
          </p:nvPr>
        </p:nvSpPr>
        <p:spPr/>
        <p:txBody>
          <a:bodyPr/>
          <a:lstStyle/>
          <a:p>
            <a:fld id="{294A09A9-5501-47C1-A89A-A340965A2BE2}" type="slidenum">
              <a:rPr lang="en-US" smtClean="0"/>
              <a:t>24</a:t>
            </a:fld>
            <a:endParaRPr lang="en-US" dirty="0"/>
          </a:p>
        </p:txBody>
      </p:sp>
      <p:sp>
        <p:nvSpPr>
          <p:cNvPr id="6" name="TextBox 5">
            <a:extLst>
              <a:ext uri="{FF2B5EF4-FFF2-40B4-BE49-F238E27FC236}">
                <a16:creationId xmlns:a16="http://schemas.microsoft.com/office/drawing/2014/main" id="{1F28143D-6B4C-F6D7-C514-1254EA55C579}"/>
              </a:ext>
            </a:extLst>
          </p:cNvPr>
          <p:cNvSpPr txBox="1"/>
          <p:nvPr/>
        </p:nvSpPr>
        <p:spPr>
          <a:xfrm>
            <a:off x="899455" y="1319149"/>
            <a:ext cx="4232984" cy="584775"/>
          </a:xfrm>
          <a:prstGeom prst="rect">
            <a:avLst/>
          </a:prstGeom>
          <a:noFill/>
        </p:spPr>
        <p:txBody>
          <a:bodyPr wrap="square" rtlCol="0">
            <a:spAutoFit/>
          </a:bodyPr>
          <a:lstStyle/>
          <a:p>
            <a:r>
              <a:rPr lang="en-IN" sz="3200" dirty="0">
                <a:solidFill>
                  <a:schemeClr val="bg1"/>
                </a:solidFill>
                <a:latin typeface="+mj-lt"/>
              </a:rPr>
              <a:t>Interesting Fact ….</a:t>
            </a:r>
          </a:p>
        </p:txBody>
      </p:sp>
    </p:spTree>
    <p:extLst>
      <p:ext uri="{BB962C8B-B14F-4D97-AF65-F5344CB8AC3E}">
        <p14:creationId xmlns:p14="http://schemas.microsoft.com/office/powerpoint/2010/main" val="599697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B0DDC-914D-ACC1-BC0F-15EEBB97CAC8}"/>
              </a:ext>
            </a:extLst>
          </p:cNvPr>
          <p:cNvSpPr>
            <a:spLocks noGrp="1"/>
          </p:cNvSpPr>
          <p:nvPr>
            <p:ph type="title"/>
          </p:nvPr>
        </p:nvSpPr>
        <p:spPr/>
        <p:txBody>
          <a:bodyPr/>
          <a:lstStyle/>
          <a:p>
            <a:r>
              <a:rPr lang="en-IN" dirty="0"/>
              <a:t>Summary</a:t>
            </a:r>
          </a:p>
        </p:txBody>
      </p:sp>
      <p:sp>
        <p:nvSpPr>
          <p:cNvPr id="4" name="Slide Number Placeholder 3">
            <a:extLst>
              <a:ext uri="{FF2B5EF4-FFF2-40B4-BE49-F238E27FC236}">
                <a16:creationId xmlns:a16="http://schemas.microsoft.com/office/drawing/2014/main" id="{44D49E1F-67FC-EE52-CE75-AB286167A68A}"/>
              </a:ext>
            </a:extLst>
          </p:cNvPr>
          <p:cNvSpPr>
            <a:spLocks noGrp="1"/>
          </p:cNvSpPr>
          <p:nvPr>
            <p:ph type="sldNum" sz="quarter" idx="12"/>
          </p:nvPr>
        </p:nvSpPr>
        <p:spPr/>
        <p:txBody>
          <a:bodyPr/>
          <a:lstStyle/>
          <a:p>
            <a:fld id="{294A09A9-5501-47C1-A89A-A340965A2BE2}" type="slidenum">
              <a:rPr lang="en-US" smtClean="0"/>
              <a:t>25</a:t>
            </a:fld>
            <a:endParaRPr lang="en-US" dirty="0"/>
          </a:p>
        </p:txBody>
      </p:sp>
      <p:sp>
        <p:nvSpPr>
          <p:cNvPr id="5" name="TextBox 4">
            <a:extLst>
              <a:ext uri="{FF2B5EF4-FFF2-40B4-BE49-F238E27FC236}">
                <a16:creationId xmlns:a16="http://schemas.microsoft.com/office/drawing/2014/main" id="{245F669A-1F89-E7ED-8116-BF34D4F90048}"/>
              </a:ext>
            </a:extLst>
          </p:cNvPr>
          <p:cNvSpPr txBox="1"/>
          <p:nvPr/>
        </p:nvSpPr>
        <p:spPr>
          <a:xfrm>
            <a:off x="973393" y="2090172"/>
            <a:ext cx="10186219" cy="2677656"/>
          </a:xfrm>
          <a:prstGeom prst="rect">
            <a:avLst/>
          </a:prstGeom>
          <a:noFill/>
        </p:spPr>
        <p:txBody>
          <a:bodyPr wrap="square" rtlCol="0">
            <a:spAutoFit/>
          </a:bodyPr>
          <a:lstStyle/>
          <a:p>
            <a:r>
              <a:rPr lang="en-US" sz="2400" dirty="0">
                <a:solidFill>
                  <a:schemeClr val="bg1"/>
                </a:solidFill>
                <a:latin typeface="+mj-lt"/>
              </a:rPr>
              <a:t>This analysis of the YouTube dataset reveals significant trends in content creation, viewership, etc. The US leads in the number of channels, but emerging markets like India, Brazil and UK show substantial growth potential. </a:t>
            </a:r>
          </a:p>
          <a:p>
            <a:endParaRPr lang="en-US" sz="2400" dirty="0">
              <a:solidFill>
                <a:schemeClr val="bg1"/>
              </a:solidFill>
              <a:latin typeface="+mj-lt"/>
            </a:endParaRPr>
          </a:p>
          <a:p>
            <a:r>
              <a:rPr lang="en-US" sz="2400" dirty="0">
                <a:solidFill>
                  <a:schemeClr val="bg1"/>
                </a:solidFill>
                <a:latin typeface="+mj-lt"/>
              </a:rPr>
              <a:t>The insights discussed in this presentation can guide strategic decisions for current and upcoming content creators and platform enhancements for YouTube, ensuring continued growth and engagement across diverse audiences.</a:t>
            </a:r>
            <a:endParaRPr lang="en-IN" sz="2400" dirty="0">
              <a:solidFill>
                <a:schemeClr val="bg1"/>
              </a:solidFill>
              <a:latin typeface="+mj-lt"/>
            </a:endParaRPr>
          </a:p>
        </p:txBody>
      </p:sp>
    </p:spTree>
    <p:extLst>
      <p:ext uri="{BB962C8B-B14F-4D97-AF65-F5344CB8AC3E}">
        <p14:creationId xmlns:p14="http://schemas.microsoft.com/office/powerpoint/2010/main" val="3272957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dirty="0">
                <a:latin typeface="Segoe UI Light" panose="020B0502040204020203" pitchFamily="34" charset="0"/>
                <a:cs typeface="Segoe UI Light" panose="020B0502040204020203" pitchFamily="34" charset="0"/>
              </a:rPr>
              <a:t>Soham Rahatal</a:t>
            </a:r>
          </a:p>
          <a:p>
            <a:pPr algn="l"/>
            <a:r>
              <a:rPr lang="en-US" dirty="0">
                <a:latin typeface="Segoe UI Light" panose="020B0502040204020203" pitchFamily="34" charset="0"/>
                <a:cs typeface="Segoe UI Light" panose="020B0502040204020203" pitchFamily="34" charset="0"/>
              </a:rPr>
              <a:t>sohamrahatal@iitgn.ac.in </a:t>
            </a:r>
            <a:endParaRPr lang="en-US" dirty="0">
              <a:latin typeface="Segoe UI Light" panose="020B0502040204020203" pitchFamily="34" charset="0"/>
              <a:ea typeface="Calibri"/>
              <a:cs typeface="Segoe UI Light" panose="020B0502040204020203" pitchFamily="34" charset="0"/>
            </a:endParaRPr>
          </a:p>
          <a:p>
            <a:pPr algn="l"/>
            <a:r>
              <a:rPr lang="en-US" dirty="0" err="1">
                <a:latin typeface="Segoe UI Light" panose="020B0502040204020203" pitchFamily="34" charset="0"/>
                <a:cs typeface="Segoe UI Light" panose="020B0502040204020203" pitchFamily="34" charset="0"/>
              </a:rPr>
              <a:t>B.Tech</a:t>
            </a:r>
            <a:r>
              <a:rPr lang="en-US" dirty="0">
                <a:latin typeface="Segoe UI Light" panose="020B0502040204020203" pitchFamily="34" charset="0"/>
                <a:cs typeface="Segoe UI Light" panose="020B0502040204020203" pitchFamily="34" charset="0"/>
              </a:rPr>
              <a:t>, IIT Gandhinagar </a:t>
            </a:r>
            <a:endParaRPr lang="en-US" dirty="0">
              <a:latin typeface="Segoe UI Light" panose="020B0502040204020203" pitchFamily="34" charset="0"/>
              <a:ea typeface="Calibri" panose="020F0502020204030204"/>
              <a:cs typeface="Segoe UI Light" panose="020B0502040204020203" pitchFamily="34" charset="0"/>
            </a:endParaRPr>
          </a:p>
          <a:p>
            <a:endParaRPr lang="en-US" dirty="0"/>
          </a:p>
        </p:txBody>
      </p:sp>
    </p:spTree>
    <p:extLst>
      <p:ext uri="{BB962C8B-B14F-4D97-AF65-F5344CB8AC3E}">
        <p14:creationId xmlns:p14="http://schemas.microsoft.com/office/powerpoint/2010/main" val="1877701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286E8C-9D11-2144-2D22-6FF81857F383}"/>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
        <p:nvSpPr>
          <p:cNvPr id="4" name="Title 3">
            <a:extLst>
              <a:ext uri="{FF2B5EF4-FFF2-40B4-BE49-F238E27FC236}">
                <a16:creationId xmlns:a16="http://schemas.microsoft.com/office/drawing/2014/main" id="{E54E0253-6E83-B9CF-42CD-7F9FFCF35976}"/>
              </a:ext>
            </a:extLst>
          </p:cNvPr>
          <p:cNvSpPr>
            <a:spLocks noGrp="1"/>
          </p:cNvSpPr>
          <p:nvPr>
            <p:ph type="title"/>
          </p:nvPr>
        </p:nvSpPr>
        <p:spPr>
          <a:xfrm>
            <a:off x="1656588" y="722376"/>
            <a:ext cx="8878824" cy="1069848"/>
          </a:xfrm>
        </p:spPr>
        <p:txBody>
          <a:bodyPr/>
          <a:lstStyle/>
          <a:p>
            <a:r>
              <a:rPr lang="en-US" dirty="0"/>
              <a:t>Top 10 </a:t>
            </a:r>
            <a:r>
              <a:rPr lang="en-US" dirty="0" err="1"/>
              <a:t>youtube</a:t>
            </a:r>
            <a:r>
              <a:rPr lang="en-US" dirty="0"/>
              <a:t> channels</a:t>
            </a:r>
            <a:endParaRPr lang="en-IN" dirty="0"/>
          </a:p>
        </p:txBody>
      </p:sp>
      <p:graphicFrame>
        <p:nvGraphicFramePr>
          <p:cNvPr id="16" name="Table 15">
            <a:extLst>
              <a:ext uri="{FF2B5EF4-FFF2-40B4-BE49-F238E27FC236}">
                <a16:creationId xmlns:a16="http://schemas.microsoft.com/office/drawing/2014/main" id="{2B294599-4459-8FB7-AB39-4CD7A6B30B2E}"/>
              </a:ext>
            </a:extLst>
          </p:cNvPr>
          <p:cNvGraphicFramePr>
            <a:graphicFrameLocks noGrp="1"/>
          </p:cNvGraphicFramePr>
          <p:nvPr>
            <p:extLst>
              <p:ext uri="{D42A27DB-BD31-4B8C-83A1-F6EECF244321}">
                <p14:modId xmlns:p14="http://schemas.microsoft.com/office/powerpoint/2010/main" val="852368038"/>
              </p:ext>
            </p:extLst>
          </p:nvPr>
        </p:nvGraphicFramePr>
        <p:xfrm>
          <a:off x="2967277" y="2129764"/>
          <a:ext cx="6257446" cy="3785072"/>
        </p:xfrm>
        <a:graphic>
          <a:graphicData uri="http://schemas.openxmlformats.org/drawingml/2006/table">
            <a:tbl>
              <a:tblPr/>
              <a:tblGrid>
                <a:gridCol w="4734953">
                  <a:extLst>
                    <a:ext uri="{9D8B030D-6E8A-4147-A177-3AD203B41FA5}">
                      <a16:colId xmlns:a16="http://schemas.microsoft.com/office/drawing/2014/main" val="3009359298"/>
                    </a:ext>
                  </a:extLst>
                </a:gridCol>
                <a:gridCol w="1522493">
                  <a:extLst>
                    <a:ext uri="{9D8B030D-6E8A-4147-A177-3AD203B41FA5}">
                      <a16:colId xmlns:a16="http://schemas.microsoft.com/office/drawing/2014/main" val="1562722489"/>
                    </a:ext>
                  </a:extLst>
                </a:gridCol>
              </a:tblGrid>
              <a:tr h="376206">
                <a:tc>
                  <a:txBody>
                    <a:bodyPr/>
                    <a:lstStyle/>
                    <a:p>
                      <a:pPr rtl="0" fontAlgn="b"/>
                      <a:r>
                        <a:rPr lang="en-IN" sz="2000" b="0">
                          <a:effectLst/>
                          <a:highlight>
                            <a:srgbClr val="FFFFFF"/>
                          </a:highlight>
                          <a:latin typeface="Bahnschrift" panose="020B0502040204020203" pitchFamily="34" charset="0"/>
                        </a:rPr>
                        <a:t>1] T-Series </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b"/>
                      <a:r>
                        <a:rPr lang="en-IN" sz="2000" b="0">
                          <a:solidFill>
                            <a:srgbClr val="1F1F1F"/>
                          </a:solidFill>
                          <a:effectLst/>
                          <a:highlight>
                            <a:srgbClr val="FFFFFF"/>
                          </a:highlight>
                          <a:latin typeface="Bahnschrift" panose="020B0502040204020203" pitchFamily="34" charset="0"/>
                        </a:rPr>
                        <a:t>245 M</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59581566"/>
                  </a:ext>
                </a:extLst>
              </a:tr>
              <a:tr h="376206">
                <a:tc>
                  <a:txBody>
                    <a:bodyPr/>
                    <a:lstStyle/>
                    <a:p>
                      <a:pPr rtl="0" fontAlgn="b"/>
                      <a:r>
                        <a:rPr lang="en-IN" sz="2000" b="0">
                          <a:effectLst/>
                          <a:highlight>
                            <a:srgbClr val="FFFFFF"/>
                          </a:highlight>
                          <a:latin typeface="Bahnschrift" panose="020B0502040204020203" pitchFamily="34" charset="0"/>
                        </a:rPr>
                        <a:t>2] YouTube Movies </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b"/>
                      <a:r>
                        <a:rPr lang="en-IN" sz="2000" b="0">
                          <a:solidFill>
                            <a:srgbClr val="1F1F1F"/>
                          </a:solidFill>
                          <a:effectLst/>
                          <a:highlight>
                            <a:srgbClr val="FFFFFF"/>
                          </a:highlight>
                          <a:latin typeface="Bahnschrift" panose="020B0502040204020203" pitchFamily="34" charset="0"/>
                        </a:rPr>
                        <a:t>170 M</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20736248"/>
                  </a:ext>
                </a:extLst>
              </a:tr>
              <a:tr h="376206">
                <a:tc>
                  <a:txBody>
                    <a:bodyPr/>
                    <a:lstStyle/>
                    <a:p>
                      <a:pPr rtl="0" fontAlgn="b"/>
                      <a:r>
                        <a:rPr lang="en-IN" sz="2000" b="0" dirty="0">
                          <a:solidFill>
                            <a:srgbClr val="1F1F1F"/>
                          </a:solidFill>
                          <a:effectLst/>
                          <a:highlight>
                            <a:srgbClr val="FFFFFF"/>
                          </a:highlight>
                          <a:latin typeface="Bahnschrift" panose="020B0502040204020203" pitchFamily="34" charset="0"/>
                        </a:rPr>
                        <a:t>3] </a:t>
                      </a:r>
                      <a:r>
                        <a:rPr lang="en-IN" sz="2000" b="0" dirty="0" err="1">
                          <a:solidFill>
                            <a:srgbClr val="1F1F1F"/>
                          </a:solidFill>
                          <a:effectLst/>
                          <a:highlight>
                            <a:srgbClr val="FFFFFF"/>
                          </a:highlight>
                          <a:latin typeface="Bahnschrift" panose="020B0502040204020203" pitchFamily="34" charset="0"/>
                        </a:rPr>
                        <a:t>MrBeast</a:t>
                      </a:r>
                      <a:r>
                        <a:rPr lang="en-IN" sz="2000" b="0" dirty="0">
                          <a:solidFill>
                            <a:srgbClr val="1F1F1F"/>
                          </a:solidFill>
                          <a:effectLst/>
                          <a:highlight>
                            <a:srgbClr val="FFFFFF"/>
                          </a:highlight>
                          <a:latin typeface="Bahnschrift" panose="020B0502040204020203" pitchFamily="34" charset="0"/>
                        </a:rPr>
                        <a:t> </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b"/>
                      <a:r>
                        <a:rPr lang="en-IN" sz="2000" b="0">
                          <a:solidFill>
                            <a:srgbClr val="1F1F1F"/>
                          </a:solidFill>
                          <a:effectLst/>
                          <a:highlight>
                            <a:srgbClr val="FFFFFF"/>
                          </a:highlight>
                          <a:latin typeface="Bahnschrift" panose="020B0502040204020203" pitchFamily="34" charset="0"/>
                        </a:rPr>
                        <a:t>166 M</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97893391"/>
                  </a:ext>
                </a:extLst>
              </a:tr>
              <a:tr h="399218">
                <a:tc>
                  <a:txBody>
                    <a:bodyPr/>
                    <a:lstStyle/>
                    <a:p>
                      <a:pPr rtl="0" fontAlgn="b"/>
                      <a:r>
                        <a:rPr lang="en-IN" sz="2000" b="0">
                          <a:effectLst/>
                          <a:highlight>
                            <a:srgbClr val="FFFFFF"/>
                          </a:highlight>
                          <a:latin typeface="Bahnschrift" panose="020B0502040204020203" pitchFamily="34" charset="0"/>
                        </a:rPr>
                        <a:t>4] Cocomelon - Nursery Rhymes </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b"/>
                      <a:r>
                        <a:rPr lang="en-IN" sz="2000" b="0">
                          <a:solidFill>
                            <a:srgbClr val="1F1F1F"/>
                          </a:solidFill>
                          <a:effectLst/>
                          <a:highlight>
                            <a:srgbClr val="FFFFFF"/>
                          </a:highlight>
                          <a:latin typeface="Bahnschrift" panose="020B0502040204020203" pitchFamily="34" charset="0"/>
                        </a:rPr>
                        <a:t>162 M</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761993294"/>
                  </a:ext>
                </a:extLst>
              </a:tr>
              <a:tr h="376206">
                <a:tc>
                  <a:txBody>
                    <a:bodyPr/>
                    <a:lstStyle/>
                    <a:p>
                      <a:pPr rtl="0" fontAlgn="b"/>
                      <a:r>
                        <a:rPr lang="en-IN" sz="2000" b="0">
                          <a:effectLst/>
                          <a:highlight>
                            <a:srgbClr val="FFFFFF"/>
                          </a:highlight>
                          <a:latin typeface="Bahnschrift" panose="020B0502040204020203" pitchFamily="34" charset="0"/>
                        </a:rPr>
                        <a:t>5] SET India </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b"/>
                      <a:r>
                        <a:rPr lang="en-IN" sz="2000" b="0">
                          <a:solidFill>
                            <a:srgbClr val="1F1F1F"/>
                          </a:solidFill>
                          <a:effectLst/>
                          <a:highlight>
                            <a:srgbClr val="FFFFFF"/>
                          </a:highlight>
                          <a:latin typeface="Bahnschrift" panose="020B0502040204020203" pitchFamily="34" charset="0"/>
                        </a:rPr>
                        <a:t>159 M</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782923574"/>
                  </a:ext>
                </a:extLst>
              </a:tr>
              <a:tr h="376206">
                <a:tc>
                  <a:txBody>
                    <a:bodyPr/>
                    <a:lstStyle/>
                    <a:p>
                      <a:pPr rtl="0" fontAlgn="b"/>
                      <a:r>
                        <a:rPr lang="en-IN" sz="2000" b="0">
                          <a:effectLst/>
                          <a:highlight>
                            <a:srgbClr val="FFFFFF"/>
                          </a:highlight>
                          <a:latin typeface="Bahnschrift" panose="020B0502040204020203" pitchFamily="34" charset="0"/>
                        </a:rPr>
                        <a:t>6] Music </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b"/>
                      <a:r>
                        <a:rPr lang="en-IN" sz="2000" b="0" dirty="0">
                          <a:solidFill>
                            <a:srgbClr val="1F1F1F"/>
                          </a:solidFill>
                          <a:effectLst/>
                          <a:highlight>
                            <a:srgbClr val="FFFFFF"/>
                          </a:highlight>
                          <a:latin typeface="Bahnschrift" panose="020B0502040204020203" pitchFamily="34" charset="0"/>
                        </a:rPr>
                        <a:t>119 M</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03825158"/>
                  </a:ext>
                </a:extLst>
              </a:tr>
              <a:tr h="376206">
                <a:tc>
                  <a:txBody>
                    <a:bodyPr/>
                    <a:lstStyle/>
                    <a:p>
                      <a:pPr rtl="0" fontAlgn="b"/>
                      <a:r>
                        <a:rPr lang="en-US" sz="2000" b="0">
                          <a:effectLst/>
                          <a:highlight>
                            <a:srgbClr val="FFFFFF"/>
                          </a:highlight>
                          <a:latin typeface="Bahnschrift" panose="020B0502040204020203" pitchFamily="34" charset="0"/>
                        </a:rPr>
                        <a:t>7] ýýý Kids Diana Show </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b"/>
                      <a:r>
                        <a:rPr lang="en-IN" sz="2000" b="0">
                          <a:solidFill>
                            <a:srgbClr val="1F1F1F"/>
                          </a:solidFill>
                          <a:effectLst/>
                          <a:highlight>
                            <a:srgbClr val="FFFFFF"/>
                          </a:highlight>
                          <a:latin typeface="Bahnschrift" panose="020B0502040204020203" pitchFamily="34" charset="0"/>
                        </a:rPr>
                        <a:t>112 M</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58357011"/>
                  </a:ext>
                </a:extLst>
              </a:tr>
              <a:tr h="376206">
                <a:tc>
                  <a:txBody>
                    <a:bodyPr/>
                    <a:lstStyle/>
                    <a:p>
                      <a:pPr rtl="0" fontAlgn="b"/>
                      <a:r>
                        <a:rPr lang="en-IN" sz="2000" b="0">
                          <a:effectLst/>
                          <a:highlight>
                            <a:srgbClr val="FFFFFF"/>
                          </a:highlight>
                          <a:latin typeface="Bahnschrift" panose="020B0502040204020203" pitchFamily="34" charset="0"/>
                        </a:rPr>
                        <a:t>8] PewDiePie </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b"/>
                      <a:r>
                        <a:rPr lang="en-IN" sz="2000" b="0">
                          <a:solidFill>
                            <a:srgbClr val="1F1F1F"/>
                          </a:solidFill>
                          <a:effectLst/>
                          <a:highlight>
                            <a:srgbClr val="FFFFFF"/>
                          </a:highlight>
                          <a:latin typeface="Bahnschrift" panose="020B0502040204020203" pitchFamily="34" charset="0"/>
                        </a:rPr>
                        <a:t>111 M</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988856487"/>
                  </a:ext>
                </a:extLst>
              </a:tr>
              <a:tr h="376206">
                <a:tc>
                  <a:txBody>
                    <a:bodyPr/>
                    <a:lstStyle/>
                    <a:p>
                      <a:pPr rtl="0" fontAlgn="b"/>
                      <a:r>
                        <a:rPr lang="en-IN" sz="2000" b="0">
                          <a:effectLst/>
                          <a:highlight>
                            <a:srgbClr val="FFFFFF"/>
                          </a:highlight>
                          <a:latin typeface="Bahnschrift" panose="020B0502040204020203" pitchFamily="34" charset="0"/>
                        </a:rPr>
                        <a:t>9] Like Nastya </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b"/>
                      <a:r>
                        <a:rPr lang="en-IN" sz="2000" b="0">
                          <a:solidFill>
                            <a:srgbClr val="1F1F1F"/>
                          </a:solidFill>
                          <a:effectLst/>
                          <a:highlight>
                            <a:srgbClr val="FFFFFF"/>
                          </a:highlight>
                          <a:latin typeface="Bahnschrift" panose="020B0502040204020203" pitchFamily="34" charset="0"/>
                        </a:rPr>
                        <a:t>106 M</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750530788"/>
                  </a:ext>
                </a:extLst>
              </a:tr>
              <a:tr h="376206">
                <a:tc>
                  <a:txBody>
                    <a:bodyPr/>
                    <a:lstStyle/>
                    <a:p>
                      <a:pPr rtl="0" fontAlgn="b"/>
                      <a:r>
                        <a:rPr lang="en-IN" sz="2000" b="0" dirty="0">
                          <a:effectLst/>
                          <a:highlight>
                            <a:srgbClr val="FFFFFF"/>
                          </a:highlight>
                          <a:latin typeface="Bahnschrift" panose="020B0502040204020203" pitchFamily="34" charset="0"/>
                        </a:rPr>
                        <a:t>10] Vlad and Niki </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rtl="0" fontAlgn="b"/>
                      <a:r>
                        <a:rPr lang="en-IN" sz="2000" b="0" dirty="0">
                          <a:solidFill>
                            <a:srgbClr val="1F1F1F"/>
                          </a:solidFill>
                          <a:effectLst/>
                          <a:highlight>
                            <a:srgbClr val="FFFFFF"/>
                          </a:highlight>
                          <a:latin typeface="Bahnschrift" panose="020B0502040204020203" pitchFamily="34" charset="0"/>
                        </a:rPr>
                        <a:t>98.9 M</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65545014"/>
                  </a:ext>
                </a:extLst>
              </a:tr>
            </a:tbl>
          </a:graphicData>
        </a:graphic>
      </p:graphicFrame>
    </p:spTree>
    <p:extLst>
      <p:ext uri="{BB962C8B-B14F-4D97-AF65-F5344CB8AC3E}">
        <p14:creationId xmlns:p14="http://schemas.microsoft.com/office/powerpoint/2010/main" val="3572940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4E2AE-F034-BE44-E77A-171232C32AD4}"/>
              </a:ext>
            </a:extLst>
          </p:cNvPr>
          <p:cNvSpPr>
            <a:spLocks noGrp="1"/>
          </p:cNvSpPr>
          <p:nvPr>
            <p:ph type="ctrTitle"/>
          </p:nvPr>
        </p:nvSpPr>
        <p:spPr>
          <a:xfrm>
            <a:off x="634180" y="2339462"/>
            <a:ext cx="10923639" cy="2179075"/>
          </a:xfrm>
        </p:spPr>
        <p:txBody>
          <a:bodyPr/>
          <a:lstStyle/>
          <a:p>
            <a:r>
              <a:rPr lang="en-US" sz="3200" b="0" dirty="0">
                <a:latin typeface="Tw Cen MT" panose="020B0602020104020603" pitchFamily="34" charset="0"/>
              </a:rPr>
              <a:t>The </a:t>
            </a:r>
            <a:r>
              <a:rPr lang="en-US" sz="3600" dirty="0">
                <a:latin typeface="Tw Cen MT" panose="020B0602020104020603" pitchFamily="34" charset="0"/>
              </a:rPr>
              <a:t>category</a:t>
            </a:r>
            <a:r>
              <a:rPr lang="en-US" sz="3200" b="0" dirty="0">
                <a:latin typeface="Tw Cen MT" panose="020B0602020104020603" pitchFamily="34" charset="0"/>
              </a:rPr>
              <a:t> with </a:t>
            </a:r>
            <a:r>
              <a:rPr lang="en-US" sz="3600" dirty="0">
                <a:latin typeface="Tw Cen MT" panose="020B0602020104020603" pitchFamily="34" charset="0"/>
              </a:rPr>
              <a:t>highest</a:t>
            </a:r>
            <a:r>
              <a:rPr lang="en-US" sz="3200" b="0" dirty="0">
                <a:latin typeface="Tw Cen MT" panose="020B0602020104020603" pitchFamily="34" charset="0"/>
              </a:rPr>
              <a:t> number of average subscribers is </a:t>
            </a:r>
            <a:r>
              <a:rPr lang="en-US" sz="3200" dirty="0">
                <a:latin typeface="Tw Cen MT" panose="020B0602020104020603" pitchFamily="34" charset="0"/>
              </a:rPr>
              <a:t>‘</a:t>
            </a:r>
            <a:r>
              <a:rPr lang="en-US" dirty="0">
                <a:latin typeface="Tw Cen MT" panose="020B0602020104020603" pitchFamily="34" charset="0"/>
              </a:rPr>
              <a:t>shows</a:t>
            </a:r>
            <a:r>
              <a:rPr lang="en-US" sz="3200" dirty="0">
                <a:latin typeface="Tw Cen MT" panose="020B0602020104020603" pitchFamily="34" charset="0"/>
              </a:rPr>
              <a:t>’</a:t>
            </a:r>
            <a:r>
              <a:rPr lang="en-US" sz="3200" b="0" dirty="0">
                <a:latin typeface="Tw Cen MT" panose="020B0602020104020603" pitchFamily="34" charset="0"/>
              </a:rPr>
              <a:t> with subscribers count of </a:t>
            </a:r>
            <a:r>
              <a:rPr lang="en-US" dirty="0">
                <a:latin typeface="Tw Cen MT" panose="020B0602020104020603" pitchFamily="34" charset="0"/>
              </a:rPr>
              <a:t>41,615,385</a:t>
            </a:r>
            <a:endParaRPr lang="en-IN" sz="3200" dirty="0">
              <a:latin typeface="Tw Cen MT" panose="020B0602020104020603" pitchFamily="34" charset="0"/>
            </a:endParaRPr>
          </a:p>
        </p:txBody>
      </p:sp>
      <p:sp>
        <p:nvSpPr>
          <p:cNvPr id="5" name="TextBox 4">
            <a:extLst>
              <a:ext uri="{FF2B5EF4-FFF2-40B4-BE49-F238E27FC236}">
                <a16:creationId xmlns:a16="http://schemas.microsoft.com/office/drawing/2014/main" id="{A605CEDD-5565-81D4-F850-65B1971BC61B}"/>
              </a:ext>
            </a:extLst>
          </p:cNvPr>
          <p:cNvSpPr txBox="1"/>
          <p:nvPr/>
        </p:nvSpPr>
        <p:spPr>
          <a:xfrm>
            <a:off x="801132" y="1535458"/>
            <a:ext cx="4232984" cy="584775"/>
          </a:xfrm>
          <a:prstGeom prst="rect">
            <a:avLst/>
          </a:prstGeom>
          <a:noFill/>
        </p:spPr>
        <p:txBody>
          <a:bodyPr wrap="square" rtlCol="0">
            <a:spAutoFit/>
          </a:bodyPr>
          <a:lstStyle/>
          <a:p>
            <a:r>
              <a:rPr lang="en-IN" sz="3200" dirty="0">
                <a:solidFill>
                  <a:schemeClr val="bg1"/>
                </a:solidFill>
                <a:latin typeface="+mj-lt"/>
              </a:rPr>
              <a:t>Interesting Fact ….</a:t>
            </a:r>
          </a:p>
        </p:txBody>
      </p:sp>
      <p:sp>
        <p:nvSpPr>
          <p:cNvPr id="6" name="TextBox 5">
            <a:extLst>
              <a:ext uri="{FF2B5EF4-FFF2-40B4-BE49-F238E27FC236}">
                <a16:creationId xmlns:a16="http://schemas.microsoft.com/office/drawing/2014/main" id="{ADCBDE10-F612-C7C5-FB1C-9EF66C53727E}"/>
              </a:ext>
            </a:extLst>
          </p:cNvPr>
          <p:cNvSpPr txBox="1"/>
          <p:nvPr/>
        </p:nvSpPr>
        <p:spPr>
          <a:xfrm>
            <a:off x="1327354" y="4968599"/>
            <a:ext cx="9183329" cy="707886"/>
          </a:xfrm>
          <a:prstGeom prst="rect">
            <a:avLst/>
          </a:prstGeom>
          <a:noFill/>
        </p:spPr>
        <p:txBody>
          <a:bodyPr wrap="square" rtlCol="0">
            <a:spAutoFit/>
          </a:bodyPr>
          <a:lstStyle/>
          <a:p>
            <a:r>
              <a:rPr lang="en-IN" sz="2000" b="1" dirty="0">
                <a:solidFill>
                  <a:schemeClr val="bg1"/>
                </a:solidFill>
                <a:latin typeface="+mj-lt"/>
              </a:rPr>
              <a:t>‘Show’</a:t>
            </a:r>
            <a:r>
              <a:rPr lang="en-IN" sz="2000" dirty="0">
                <a:solidFill>
                  <a:schemeClr val="bg1"/>
                </a:solidFill>
                <a:latin typeface="+mj-lt"/>
              </a:rPr>
              <a:t> category include channels like </a:t>
            </a:r>
            <a:r>
              <a:rPr lang="en-IN" sz="2000" b="1" i="0" u="none" strike="noStrike" dirty="0">
                <a:solidFill>
                  <a:schemeClr val="bg1"/>
                </a:solidFill>
                <a:effectLst/>
                <a:latin typeface="+mj-lt"/>
              </a:rPr>
              <a:t>SET India</a:t>
            </a:r>
            <a:r>
              <a:rPr lang="en-IN" sz="2000" b="1" dirty="0">
                <a:solidFill>
                  <a:schemeClr val="bg1"/>
                </a:solidFill>
                <a:latin typeface="+mj-lt"/>
              </a:rPr>
              <a:t> , </a:t>
            </a:r>
            <a:r>
              <a:rPr lang="en-IN" sz="2000" b="1" i="0" u="none" strike="noStrike" dirty="0">
                <a:solidFill>
                  <a:schemeClr val="bg1"/>
                </a:solidFill>
                <a:effectLst/>
                <a:latin typeface="+mj-lt"/>
              </a:rPr>
              <a:t>Sony SAB</a:t>
            </a:r>
            <a:r>
              <a:rPr lang="en-IN" sz="2000" b="1" dirty="0">
                <a:solidFill>
                  <a:schemeClr val="bg1"/>
                </a:solidFill>
                <a:latin typeface="+mj-lt"/>
              </a:rPr>
              <a:t> , </a:t>
            </a:r>
            <a:r>
              <a:rPr lang="en-IN" sz="2000" b="1" i="0" u="none" strike="noStrike" dirty="0" err="1">
                <a:solidFill>
                  <a:schemeClr val="bg1"/>
                </a:solidFill>
                <a:effectLst/>
                <a:latin typeface="+mj-lt"/>
              </a:rPr>
              <a:t>Colors</a:t>
            </a:r>
            <a:r>
              <a:rPr lang="en-IN" sz="2000" b="1" i="0" u="none" strike="noStrike" dirty="0">
                <a:solidFill>
                  <a:schemeClr val="bg1"/>
                </a:solidFill>
                <a:effectLst/>
                <a:latin typeface="+mj-lt"/>
              </a:rPr>
              <a:t> TV</a:t>
            </a:r>
            <a:r>
              <a:rPr lang="en-IN" sz="2000" b="1" dirty="0">
                <a:solidFill>
                  <a:schemeClr val="bg1"/>
                </a:solidFill>
                <a:latin typeface="+mj-lt"/>
              </a:rPr>
              <a:t> , </a:t>
            </a:r>
            <a:r>
              <a:rPr lang="en-IN" sz="2000" b="1" i="0" u="none" strike="noStrike" dirty="0">
                <a:solidFill>
                  <a:schemeClr val="bg1"/>
                </a:solidFill>
                <a:effectLst/>
                <a:latin typeface="+mj-lt"/>
              </a:rPr>
              <a:t>Masha and The Bear</a:t>
            </a:r>
            <a:r>
              <a:rPr lang="en-IN" sz="2000" b="1" dirty="0">
                <a:solidFill>
                  <a:schemeClr val="bg1"/>
                </a:solidFill>
                <a:latin typeface="+mj-lt"/>
              </a:rPr>
              <a:t> , </a:t>
            </a:r>
            <a:r>
              <a:rPr lang="en-IN" sz="2000" b="1" i="0" u="none" strike="noStrike" dirty="0">
                <a:solidFill>
                  <a:schemeClr val="bg1"/>
                </a:solidFill>
                <a:effectLst/>
                <a:latin typeface="+mj-lt"/>
              </a:rPr>
              <a:t>Sony PAL</a:t>
            </a:r>
            <a:r>
              <a:rPr lang="en-IN" sz="2000" b="1" dirty="0">
                <a:solidFill>
                  <a:schemeClr val="bg1"/>
                </a:solidFill>
                <a:latin typeface="+mj-lt"/>
              </a:rPr>
              <a:t> , </a:t>
            </a:r>
            <a:r>
              <a:rPr lang="en-IN" sz="2000" b="1" i="0" u="none" strike="noStrike" dirty="0">
                <a:solidFill>
                  <a:schemeClr val="bg1"/>
                </a:solidFill>
                <a:effectLst/>
                <a:latin typeface="+mj-lt"/>
              </a:rPr>
              <a:t>Mr Bean</a:t>
            </a:r>
            <a:r>
              <a:rPr lang="en-IN" sz="2000" b="0" i="0" u="none" strike="noStrike" dirty="0">
                <a:solidFill>
                  <a:schemeClr val="bg1"/>
                </a:solidFill>
                <a:effectLst/>
                <a:latin typeface="+mj-lt"/>
              </a:rPr>
              <a:t> and many more…</a:t>
            </a:r>
            <a:endParaRPr lang="en-IN" sz="2000" dirty="0">
              <a:solidFill>
                <a:schemeClr val="bg1"/>
              </a:solidFill>
              <a:latin typeface="+mj-lt"/>
            </a:endParaRPr>
          </a:p>
        </p:txBody>
      </p:sp>
    </p:spTree>
    <p:extLst>
      <p:ext uri="{BB962C8B-B14F-4D97-AF65-F5344CB8AC3E}">
        <p14:creationId xmlns:p14="http://schemas.microsoft.com/office/powerpoint/2010/main" val="4176996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A12F9-CC74-FC60-B51D-D72A6873F9F6}"/>
              </a:ext>
            </a:extLst>
          </p:cNvPr>
          <p:cNvSpPr>
            <a:spLocks noGrp="1"/>
          </p:cNvSpPr>
          <p:nvPr>
            <p:ph type="title"/>
          </p:nvPr>
        </p:nvSpPr>
        <p:spPr>
          <a:xfrm>
            <a:off x="850392" y="411480"/>
            <a:ext cx="11636576" cy="1515643"/>
          </a:xfrm>
        </p:spPr>
        <p:txBody>
          <a:bodyPr/>
          <a:lstStyle/>
          <a:p>
            <a:r>
              <a:rPr lang="en-US" sz="2400" dirty="0">
                <a:latin typeface="Calibri" panose="020F0502020204030204" pitchFamily="34" charset="0"/>
                <a:ea typeface="Calibri" panose="020F0502020204030204" pitchFamily="34" charset="0"/>
                <a:cs typeface="Times New Roman" panose="02020603050405020304" pitchFamily="18" charset="0"/>
              </a:rPr>
              <a:t>V</a:t>
            </a:r>
            <a:r>
              <a:rPr lang="en-US" sz="2400" dirty="0">
                <a:effectLst/>
                <a:latin typeface="Calibri" panose="020F0502020204030204" pitchFamily="34" charset="0"/>
                <a:ea typeface="Calibri" panose="020F0502020204030204" pitchFamily="34" charset="0"/>
                <a:cs typeface="Times New Roman" panose="02020603050405020304" pitchFamily="18" charset="0"/>
              </a:rPr>
              <a:t>ideos, on average uploaded by YouTube channels in each category</a:t>
            </a:r>
            <a:endParaRPr lang="en-IN" sz="4800" dirty="0"/>
          </a:p>
        </p:txBody>
      </p:sp>
      <p:sp>
        <p:nvSpPr>
          <p:cNvPr id="4" name="Slide Number Placeholder 3">
            <a:extLst>
              <a:ext uri="{FF2B5EF4-FFF2-40B4-BE49-F238E27FC236}">
                <a16:creationId xmlns:a16="http://schemas.microsoft.com/office/drawing/2014/main" id="{117922B9-2C44-34B8-6C99-14D21C371D00}"/>
              </a:ext>
            </a:extLst>
          </p:cNvPr>
          <p:cNvSpPr>
            <a:spLocks noGrp="1"/>
          </p:cNvSpPr>
          <p:nvPr>
            <p:ph type="sldNum" sz="quarter" idx="12"/>
          </p:nvPr>
        </p:nvSpPr>
        <p:spPr/>
        <p:txBody>
          <a:bodyPr/>
          <a:lstStyle/>
          <a:p>
            <a:fld id="{294A09A9-5501-47C1-A89A-A340965A2BE2}" type="slidenum">
              <a:rPr lang="en-US" smtClean="0"/>
              <a:t>5</a:t>
            </a:fld>
            <a:endParaRPr lang="en-US" dirty="0"/>
          </a:p>
        </p:txBody>
      </p:sp>
      <p:pic>
        <p:nvPicPr>
          <p:cNvPr id="2054" name="Picture 6">
            <a:extLst>
              <a:ext uri="{FF2B5EF4-FFF2-40B4-BE49-F238E27FC236}">
                <a16:creationId xmlns:a16="http://schemas.microsoft.com/office/drawing/2014/main" id="{59CADA7E-35DF-A794-93E7-52F093B4CF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7557" y="1703143"/>
            <a:ext cx="6447160" cy="419621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04A684A-CD76-1EBE-1F8C-40BD66D2C6F0}"/>
              </a:ext>
            </a:extLst>
          </p:cNvPr>
          <p:cNvSpPr txBox="1"/>
          <p:nvPr/>
        </p:nvSpPr>
        <p:spPr>
          <a:xfrm>
            <a:off x="850392" y="2613392"/>
            <a:ext cx="4114898" cy="1631216"/>
          </a:xfrm>
          <a:prstGeom prst="rect">
            <a:avLst/>
          </a:prstGeom>
          <a:noFill/>
        </p:spPr>
        <p:txBody>
          <a:bodyPr wrap="square" rtlCol="0">
            <a:spAutoFit/>
          </a:bodyPr>
          <a:lstStyle/>
          <a:p>
            <a:r>
              <a:rPr lang="en-IN" sz="2000" dirty="0">
                <a:solidFill>
                  <a:schemeClr val="bg1"/>
                </a:solidFill>
                <a:latin typeface="+mj-lt"/>
              </a:rPr>
              <a:t>From the figure, it is visible that the categories News &amp; Politics and Nonprofits &amp; Activism have a high number of videos uploaded on average </a:t>
            </a:r>
          </a:p>
        </p:txBody>
      </p:sp>
    </p:spTree>
    <p:extLst>
      <p:ext uri="{BB962C8B-B14F-4D97-AF65-F5344CB8AC3E}">
        <p14:creationId xmlns:p14="http://schemas.microsoft.com/office/powerpoint/2010/main" val="4246240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D550B-9998-782B-622D-5334C42664CE}"/>
              </a:ext>
            </a:extLst>
          </p:cNvPr>
          <p:cNvSpPr>
            <a:spLocks noGrp="1"/>
          </p:cNvSpPr>
          <p:nvPr>
            <p:ph type="title"/>
          </p:nvPr>
        </p:nvSpPr>
        <p:spPr>
          <a:xfrm>
            <a:off x="1069209" y="722376"/>
            <a:ext cx="10053582" cy="1069848"/>
          </a:xfrm>
        </p:spPr>
        <p:txBody>
          <a:bodyPr/>
          <a:lstStyle/>
          <a:p>
            <a:r>
              <a:rPr lang="en-US" sz="2600" dirty="0">
                <a:effectLst/>
                <a:latin typeface="Calibri" panose="020F0502020204030204" pitchFamily="34" charset="0"/>
                <a:ea typeface="Calibri" panose="020F0502020204030204" pitchFamily="34" charset="0"/>
                <a:cs typeface="Times New Roman" panose="02020603050405020304" pitchFamily="18" charset="0"/>
              </a:rPr>
              <a:t>top 5 countries with the highest number of YouTube channels are…</a:t>
            </a:r>
            <a:endParaRPr lang="en-IN" sz="2600" dirty="0"/>
          </a:p>
        </p:txBody>
      </p:sp>
      <p:sp>
        <p:nvSpPr>
          <p:cNvPr id="4" name="Slide Number Placeholder 3">
            <a:extLst>
              <a:ext uri="{FF2B5EF4-FFF2-40B4-BE49-F238E27FC236}">
                <a16:creationId xmlns:a16="http://schemas.microsoft.com/office/drawing/2014/main" id="{C8622E1B-DCE9-F7A8-F8C9-C39776DD9473}"/>
              </a:ext>
            </a:extLst>
          </p:cNvPr>
          <p:cNvSpPr>
            <a:spLocks noGrp="1"/>
          </p:cNvSpPr>
          <p:nvPr>
            <p:ph type="sldNum" sz="quarter" idx="12"/>
          </p:nvPr>
        </p:nvSpPr>
        <p:spPr/>
        <p:txBody>
          <a:bodyPr/>
          <a:lstStyle/>
          <a:p>
            <a:fld id="{294A09A9-5501-47C1-A89A-A340965A2BE2}" type="slidenum">
              <a:rPr lang="en-US" smtClean="0"/>
              <a:t>6</a:t>
            </a:fld>
            <a:endParaRPr lang="en-US" dirty="0"/>
          </a:p>
        </p:txBody>
      </p:sp>
      <p:graphicFrame>
        <p:nvGraphicFramePr>
          <p:cNvPr id="5" name="Table 4">
            <a:extLst>
              <a:ext uri="{FF2B5EF4-FFF2-40B4-BE49-F238E27FC236}">
                <a16:creationId xmlns:a16="http://schemas.microsoft.com/office/drawing/2014/main" id="{26052580-07B9-73ED-74BF-7E44CCA491B9}"/>
              </a:ext>
            </a:extLst>
          </p:cNvPr>
          <p:cNvGraphicFramePr>
            <a:graphicFrameLocks noGrp="1"/>
          </p:cNvGraphicFramePr>
          <p:nvPr>
            <p:extLst>
              <p:ext uri="{D42A27DB-BD31-4B8C-83A1-F6EECF244321}">
                <p14:modId xmlns:p14="http://schemas.microsoft.com/office/powerpoint/2010/main" val="64081356"/>
              </p:ext>
            </p:extLst>
          </p:nvPr>
        </p:nvGraphicFramePr>
        <p:xfrm>
          <a:off x="3087329" y="2133600"/>
          <a:ext cx="6744929" cy="3303639"/>
        </p:xfrm>
        <a:graphic>
          <a:graphicData uri="http://schemas.openxmlformats.org/drawingml/2006/table">
            <a:tbl>
              <a:tblPr/>
              <a:tblGrid>
                <a:gridCol w="2595716">
                  <a:extLst>
                    <a:ext uri="{9D8B030D-6E8A-4147-A177-3AD203B41FA5}">
                      <a16:colId xmlns:a16="http://schemas.microsoft.com/office/drawing/2014/main" val="354809584"/>
                    </a:ext>
                  </a:extLst>
                </a:gridCol>
                <a:gridCol w="4149213">
                  <a:extLst>
                    <a:ext uri="{9D8B030D-6E8A-4147-A177-3AD203B41FA5}">
                      <a16:colId xmlns:a16="http://schemas.microsoft.com/office/drawing/2014/main" val="3584982315"/>
                    </a:ext>
                  </a:extLst>
                </a:gridCol>
              </a:tblGrid>
              <a:tr h="698090">
                <a:tc>
                  <a:txBody>
                    <a:bodyPr/>
                    <a:lstStyle/>
                    <a:p>
                      <a:pPr algn="ctr" rtl="0" fontAlgn="b"/>
                      <a:r>
                        <a:rPr lang="en-IN" sz="2400" b="1" dirty="0">
                          <a:effectLst/>
                          <a:highlight>
                            <a:srgbClr val="FFFFFF"/>
                          </a:highlight>
                          <a:latin typeface="Average"/>
                        </a:rPr>
                        <a:t>Country </a:t>
                      </a:r>
                    </a:p>
                  </a:txBody>
                  <a:tcPr marL="22860" marR="22860" marT="15240" marB="15240" anchor="ctr">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rtl="0" fontAlgn="b"/>
                      <a:r>
                        <a:rPr lang="en-IN" sz="2400" b="1" dirty="0">
                          <a:solidFill>
                            <a:srgbClr val="1F1F1F"/>
                          </a:solidFill>
                          <a:effectLst/>
                          <a:highlight>
                            <a:srgbClr val="FFFFFF"/>
                          </a:highlight>
                          <a:latin typeface="Average"/>
                        </a:rPr>
                        <a:t>Number of </a:t>
                      </a:r>
                      <a:r>
                        <a:rPr lang="en-IN" sz="2400" b="1" dirty="0" err="1">
                          <a:solidFill>
                            <a:srgbClr val="1F1F1F"/>
                          </a:solidFill>
                          <a:effectLst/>
                          <a:highlight>
                            <a:srgbClr val="FFFFFF"/>
                          </a:highlight>
                          <a:latin typeface="Average"/>
                        </a:rPr>
                        <a:t>Youtube</a:t>
                      </a:r>
                      <a:r>
                        <a:rPr lang="en-IN" sz="2400" b="1" dirty="0">
                          <a:solidFill>
                            <a:srgbClr val="1F1F1F"/>
                          </a:solidFill>
                          <a:effectLst/>
                          <a:highlight>
                            <a:srgbClr val="FFFFFF"/>
                          </a:highlight>
                          <a:latin typeface="Average"/>
                        </a:rPr>
                        <a:t> channels</a:t>
                      </a:r>
                    </a:p>
                  </a:txBody>
                  <a:tcPr marL="22860" marR="22860" marT="15240" marB="15240" anchor="ctr">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08544610"/>
                  </a:ext>
                </a:extLst>
              </a:tr>
              <a:tr h="505998">
                <a:tc>
                  <a:txBody>
                    <a:bodyPr/>
                    <a:lstStyle/>
                    <a:p>
                      <a:pPr algn="ctr" rtl="0" fontAlgn="b"/>
                      <a:r>
                        <a:rPr lang="en-IN" sz="2000" b="0" dirty="0">
                          <a:effectLst/>
                          <a:highlight>
                            <a:srgbClr val="FFFFFF"/>
                          </a:highlight>
                          <a:latin typeface="Average"/>
                        </a:rPr>
                        <a:t>United States </a:t>
                      </a:r>
                    </a:p>
                  </a:txBody>
                  <a:tcPr marL="22860" marR="22860" marT="15240" marB="15240" anchor="ctr">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rtl="0" fontAlgn="b"/>
                      <a:r>
                        <a:rPr lang="en-IN" sz="2000" b="0">
                          <a:solidFill>
                            <a:srgbClr val="1F1F1F"/>
                          </a:solidFill>
                          <a:effectLst/>
                          <a:highlight>
                            <a:srgbClr val="FFFFFF"/>
                          </a:highlight>
                          <a:latin typeface="Average"/>
                        </a:rPr>
                        <a:t>435</a:t>
                      </a:r>
                    </a:p>
                  </a:txBody>
                  <a:tcPr marL="22860" marR="22860" marT="15240" marB="15240" anchor="ctr">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969396646"/>
                  </a:ext>
                </a:extLst>
              </a:tr>
              <a:tr h="505998">
                <a:tc>
                  <a:txBody>
                    <a:bodyPr/>
                    <a:lstStyle/>
                    <a:p>
                      <a:pPr algn="ctr" rtl="0" fontAlgn="b"/>
                      <a:r>
                        <a:rPr lang="en-IN" sz="2000" b="0" dirty="0">
                          <a:effectLst/>
                          <a:highlight>
                            <a:srgbClr val="FFFFFF"/>
                          </a:highlight>
                          <a:latin typeface="Average"/>
                        </a:rPr>
                        <a:t>India </a:t>
                      </a:r>
                    </a:p>
                  </a:txBody>
                  <a:tcPr marL="22860" marR="22860" marT="15240" marB="15240" anchor="ctr">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rtl="0" fontAlgn="b"/>
                      <a:r>
                        <a:rPr lang="en-IN" sz="2000" b="0">
                          <a:solidFill>
                            <a:srgbClr val="1F1F1F"/>
                          </a:solidFill>
                          <a:effectLst/>
                          <a:highlight>
                            <a:srgbClr val="FFFFFF"/>
                          </a:highlight>
                          <a:latin typeface="Average"/>
                        </a:rPr>
                        <a:t>167</a:t>
                      </a:r>
                    </a:p>
                  </a:txBody>
                  <a:tcPr marL="22860" marR="22860" marT="15240" marB="15240" anchor="ctr">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123900975"/>
                  </a:ext>
                </a:extLst>
              </a:tr>
              <a:tr h="505998">
                <a:tc>
                  <a:txBody>
                    <a:bodyPr/>
                    <a:lstStyle/>
                    <a:p>
                      <a:pPr algn="ctr" rtl="0" fontAlgn="b"/>
                      <a:r>
                        <a:rPr lang="en-IN" sz="2000" b="0" dirty="0">
                          <a:effectLst/>
                          <a:highlight>
                            <a:srgbClr val="FFFFFF"/>
                          </a:highlight>
                          <a:latin typeface="Average"/>
                        </a:rPr>
                        <a:t>Brazil</a:t>
                      </a:r>
                    </a:p>
                  </a:txBody>
                  <a:tcPr marL="22860" marR="22860" marT="15240" marB="15240" anchor="ctr">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rtl="0" fontAlgn="b"/>
                      <a:r>
                        <a:rPr lang="en-IN" sz="2000" b="0">
                          <a:solidFill>
                            <a:srgbClr val="1F1F1F"/>
                          </a:solidFill>
                          <a:effectLst/>
                          <a:highlight>
                            <a:srgbClr val="FFFFFF"/>
                          </a:highlight>
                          <a:latin typeface="Average"/>
                        </a:rPr>
                        <a:t>62</a:t>
                      </a:r>
                    </a:p>
                  </a:txBody>
                  <a:tcPr marL="22860" marR="22860" marT="15240" marB="15240" anchor="ctr">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6914949"/>
                  </a:ext>
                </a:extLst>
              </a:tr>
              <a:tr h="546781">
                <a:tc>
                  <a:txBody>
                    <a:bodyPr/>
                    <a:lstStyle/>
                    <a:p>
                      <a:pPr algn="ctr" rtl="0" fontAlgn="b"/>
                      <a:r>
                        <a:rPr lang="en-IN" sz="2000" b="0">
                          <a:effectLst/>
                          <a:highlight>
                            <a:srgbClr val="FFFFFF"/>
                          </a:highlight>
                          <a:latin typeface="Average"/>
                        </a:rPr>
                        <a:t>United Kingdom </a:t>
                      </a:r>
                    </a:p>
                  </a:txBody>
                  <a:tcPr marL="22860" marR="22860" marT="15240" marB="15240" anchor="ctr">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ctr" rtl="0" fontAlgn="b"/>
                      <a:r>
                        <a:rPr lang="en-IN" sz="2000" b="0" dirty="0">
                          <a:solidFill>
                            <a:srgbClr val="1F1F1F"/>
                          </a:solidFill>
                          <a:effectLst/>
                          <a:highlight>
                            <a:srgbClr val="FFFFFF"/>
                          </a:highlight>
                          <a:latin typeface="Average"/>
                        </a:rPr>
                        <a:t>43</a:t>
                      </a:r>
                    </a:p>
                  </a:txBody>
                  <a:tcPr marL="22860" marR="22860" marT="15240" marB="15240" anchor="ctr">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57012278"/>
                  </a:ext>
                </a:extLst>
              </a:tr>
              <a:tr h="540774">
                <a:tc>
                  <a:txBody>
                    <a:bodyPr/>
                    <a:lstStyle/>
                    <a:p>
                      <a:pPr algn="ctr" rtl="0" fontAlgn="b"/>
                      <a:r>
                        <a:rPr lang="en-IN" sz="2000" b="0">
                          <a:effectLst/>
                          <a:highlight>
                            <a:srgbClr val="FFFFFF"/>
                          </a:highlight>
                          <a:latin typeface="Average"/>
                        </a:rPr>
                        <a:t>Mexico </a:t>
                      </a:r>
                    </a:p>
                  </a:txBody>
                  <a:tcPr marL="22860" marR="22860" marT="15240" marB="15240" anchor="ctr">
                    <a:lnL w="7620" cap="flat" cmpd="sng" algn="ctr">
                      <a:solidFill>
                        <a:srgbClr val="000000"/>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rtl="0" fontAlgn="b"/>
                      <a:r>
                        <a:rPr lang="en-IN" sz="2000" b="0" dirty="0">
                          <a:solidFill>
                            <a:srgbClr val="1F1F1F"/>
                          </a:solidFill>
                          <a:effectLst/>
                          <a:highlight>
                            <a:srgbClr val="FFFFFF"/>
                          </a:highlight>
                          <a:latin typeface="Average"/>
                        </a:rPr>
                        <a:t>33</a:t>
                      </a:r>
                    </a:p>
                  </a:txBody>
                  <a:tcPr marL="22860" marR="22860" marT="15240" marB="15240" anchor="ctr">
                    <a:lnL w="7620" cap="flat" cmpd="sng" algn="ctr">
                      <a:solidFill>
                        <a:srgbClr val="CCCCCC"/>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20858335"/>
                  </a:ext>
                </a:extLst>
              </a:tr>
            </a:tbl>
          </a:graphicData>
        </a:graphic>
      </p:graphicFrame>
    </p:spTree>
    <p:extLst>
      <p:ext uri="{BB962C8B-B14F-4D97-AF65-F5344CB8AC3E}">
        <p14:creationId xmlns:p14="http://schemas.microsoft.com/office/powerpoint/2010/main" val="2421317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E2B49-9F2D-BED2-8D48-8F49B65B0502}"/>
              </a:ext>
            </a:extLst>
          </p:cNvPr>
          <p:cNvSpPr>
            <a:spLocks noGrp="1"/>
          </p:cNvSpPr>
          <p:nvPr>
            <p:ph type="title"/>
          </p:nvPr>
        </p:nvSpPr>
        <p:spPr>
          <a:xfrm>
            <a:off x="850392" y="266110"/>
            <a:ext cx="10881360" cy="1069848"/>
          </a:xfrm>
        </p:spPr>
        <p:txBody>
          <a:bodyPr/>
          <a:lstStyle/>
          <a:p>
            <a:r>
              <a:rPr lang="en-US" sz="2400" dirty="0"/>
              <a:t>distribution of channel types across different categories</a:t>
            </a:r>
            <a:endParaRPr lang="en-IN" sz="2400" dirty="0"/>
          </a:p>
        </p:txBody>
      </p:sp>
      <p:sp>
        <p:nvSpPr>
          <p:cNvPr id="4" name="Slide Number Placeholder 3">
            <a:extLst>
              <a:ext uri="{FF2B5EF4-FFF2-40B4-BE49-F238E27FC236}">
                <a16:creationId xmlns:a16="http://schemas.microsoft.com/office/drawing/2014/main" id="{9BD32055-7AC6-AB74-5837-5D1B0682CD88}"/>
              </a:ext>
            </a:extLst>
          </p:cNvPr>
          <p:cNvSpPr>
            <a:spLocks noGrp="1"/>
          </p:cNvSpPr>
          <p:nvPr>
            <p:ph type="sldNum" sz="quarter" idx="12"/>
          </p:nvPr>
        </p:nvSpPr>
        <p:spPr/>
        <p:txBody>
          <a:bodyPr/>
          <a:lstStyle/>
          <a:p>
            <a:fld id="{294A09A9-5501-47C1-A89A-A340965A2BE2}" type="slidenum">
              <a:rPr lang="en-US" smtClean="0"/>
              <a:t>7</a:t>
            </a:fld>
            <a:endParaRPr lang="en-US" dirty="0"/>
          </a:p>
        </p:txBody>
      </p:sp>
      <p:pic>
        <p:nvPicPr>
          <p:cNvPr id="4102" name="Picture 6">
            <a:extLst>
              <a:ext uri="{FF2B5EF4-FFF2-40B4-BE49-F238E27FC236}">
                <a16:creationId xmlns:a16="http://schemas.microsoft.com/office/drawing/2014/main" id="{F30E2C09-BA01-9EDB-EBAC-971FCB7A7D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1446" y="1517314"/>
            <a:ext cx="6460306" cy="40619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A026981-920A-0F3D-E920-3AC60C126FE4}"/>
              </a:ext>
            </a:extLst>
          </p:cNvPr>
          <p:cNvSpPr txBox="1"/>
          <p:nvPr/>
        </p:nvSpPr>
        <p:spPr>
          <a:xfrm>
            <a:off x="850392" y="1335958"/>
            <a:ext cx="4291879" cy="5016758"/>
          </a:xfrm>
          <a:prstGeom prst="rect">
            <a:avLst/>
          </a:prstGeom>
          <a:noFill/>
        </p:spPr>
        <p:txBody>
          <a:bodyPr wrap="square" rtlCol="0">
            <a:spAutoFit/>
          </a:bodyPr>
          <a:lstStyle/>
          <a:p>
            <a:pPr marL="285750" indent="-285750">
              <a:buFont typeface="Arial" panose="020B0604020202020204" pitchFamily="34" charset="0"/>
              <a:buChar char="•"/>
            </a:pPr>
            <a:r>
              <a:rPr lang="en-IN" sz="2000" dirty="0">
                <a:solidFill>
                  <a:schemeClr val="bg1"/>
                </a:solidFill>
                <a:latin typeface="+mj-lt"/>
              </a:rPr>
              <a:t>Entertainment category has the highest count of channels and hence is popular among others.</a:t>
            </a:r>
          </a:p>
          <a:p>
            <a:pPr marL="285750" indent="-285750">
              <a:buFont typeface="Arial" panose="020B0604020202020204" pitchFamily="34" charset="0"/>
              <a:buChar char="•"/>
            </a:pPr>
            <a:endParaRPr lang="en-IN" sz="2000" dirty="0">
              <a:solidFill>
                <a:schemeClr val="bg1"/>
              </a:solidFill>
              <a:latin typeface="+mj-lt"/>
            </a:endParaRPr>
          </a:p>
          <a:p>
            <a:pPr marL="285750" indent="-285750">
              <a:buFont typeface="Arial" panose="020B0604020202020204" pitchFamily="34" charset="0"/>
              <a:buChar char="•"/>
            </a:pPr>
            <a:r>
              <a:rPr lang="en-IN" sz="2000" dirty="0">
                <a:solidFill>
                  <a:schemeClr val="bg1"/>
                </a:solidFill>
                <a:latin typeface="+mj-lt"/>
              </a:rPr>
              <a:t>Categories like music and people &amp; Blogs also have high no. of channels after entertainment.</a:t>
            </a:r>
          </a:p>
          <a:p>
            <a:pPr marL="285750" indent="-285750">
              <a:buFont typeface="Arial" panose="020B0604020202020204" pitchFamily="34" charset="0"/>
              <a:buChar char="•"/>
            </a:pPr>
            <a:endParaRPr lang="en-IN" sz="2000" dirty="0">
              <a:solidFill>
                <a:schemeClr val="bg1"/>
              </a:solidFill>
              <a:latin typeface="+mj-lt"/>
            </a:endParaRPr>
          </a:p>
          <a:p>
            <a:pPr marL="285750" indent="-285750">
              <a:buFont typeface="Arial" panose="020B0604020202020204" pitchFamily="34" charset="0"/>
              <a:buChar char="•"/>
            </a:pPr>
            <a:r>
              <a:rPr lang="en-IN" sz="2000" dirty="0">
                <a:solidFill>
                  <a:schemeClr val="bg1"/>
                </a:solidFill>
                <a:latin typeface="+mj-lt"/>
              </a:rPr>
              <a:t>Then we have the Gaming category which is rising fast along with comedy category.</a:t>
            </a:r>
          </a:p>
          <a:p>
            <a:pPr marL="285750" indent="-285750">
              <a:buFont typeface="Arial" panose="020B0604020202020204" pitchFamily="34" charset="0"/>
              <a:buChar char="•"/>
            </a:pPr>
            <a:endParaRPr lang="en-IN" sz="2000" dirty="0">
              <a:solidFill>
                <a:schemeClr val="bg1"/>
              </a:solidFill>
              <a:latin typeface="+mj-lt"/>
            </a:endParaRPr>
          </a:p>
          <a:p>
            <a:pPr marL="285750" indent="-285750">
              <a:buFont typeface="Arial" panose="020B0604020202020204" pitchFamily="34" charset="0"/>
              <a:buChar char="•"/>
            </a:pPr>
            <a:r>
              <a:rPr lang="en-IN" sz="2000" dirty="0">
                <a:solidFill>
                  <a:schemeClr val="bg1"/>
                </a:solidFill>
                <a:latin typeface="+mj-lt"/>
              </a:rPr>
              <a:t>We also need to know that there are channel types overlap, ex. Games channel type comes in category Gaming, Entertainment, etc.</a:t>
            </a:r>
          </a:p>
        </p:txBody>
      </p:sp>
    </p:spTree>
    <p:extLst>
      <p:ext uri="{BB962C8B-B14F-4D97-AF65-F5344CB8AC3E}">
        <p14:creationId xmlns:p14="http://schemas.microsoft.com/office/powerpoint/2010/main" val="3312598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022555" y="832104"/>
            <a:ext cx="10628671" cy="1069848"/>
          </a:xfrm>
        </p:spPr>
        <p:txBody>
          <a:bodyPr>
            <a:normAutofit/>
          </a:bodyPr>
          <a:lstStyle/>
          <a:p>
            <a:r>
              <a:rPr lang="en-US" sz="3600" b="1" spc="600" dirty="0">
                <a:ln w="28575">
                  <a:noFill/>
                  <a:prstDash val="solid"/>
                </a:ln>
                <a:solidFill>
                  <a:schemeClr val="bg1"/>
                </a:solidFill>
                <a:latin typeface="Tw Cen MT" panose="020B0602020104020603" pitchFamily="34" charset="77"/>
              </a:rPr>
              <a:t>IS THERE Correlations Between…</a:t>
            </a:r>
            <a:endParaRPr lang="en-US" sz="3600"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632204" y="2262009"/>
            <a:ext cx="8010931" cy="3282696"/>
          </a:xfrm>
        </p:spPr>
        <p:txBody>
          <a:bodyPr/>
          <a:lstStyle/>
          <a:p>
            <a:pPr marL="342900" indent="-342900"/>
            <a:r>
              <a:rPr lang="en-US" sz="2200" dirty="0">
                <a:latin typeface="Tw Cen MT" panose="020B0602020104020603" pitchFamily="34" charset="0"/>
                <a:ea typeface="Calibri" panose="020F0502020204030204" pitchFamily="34" charset="0"/>
                <a:cs typeface="Times New Roman" panose="02020603050405020304" pitchFamily="18" charset="0"/>
              </a:rPr>
              <a:t>N</a:t>
            </a:r>
            <a:r>
              <a:rPr lang="en-US" sz="2200" dirty="0">
                <a:effectLst/>
                <a:latin typeface="Tw Cen MT" panose="020B0602020104020603" pitchFamily="34" charset="0"/>
                <a:ea typeface="Calibri" panose="020F0502020204030204" pitchFamily="34" charset="0"/>
                <a:cs typeface="Times New Roman" panose="02020603050405020304" pitchFamily="18" charset="0"/>
              </a:rPr>
              <a:t>umber of subscribers and total video views for YouTube channels</a:t>
            </a:r>
            <a:endParaRPr lang="en-US" sz="2200" dirty="0">
              <a:solidFill>
                <a:schemeClr val="bg1"/>
              </a:solidFill>
              <a:latin typeface="Tw Cen MT" panose="020B0602020104020603" pitchFamily="34" charset="0"/>
              <a:cs typeface="Segoe UI Light" panose="020B0502040204020203" pitchFamily="34" charset="0"/>
            </a:endParaRPr>
          </a:p>
          <a:p>
            <a:pPr marL="342900" indent="-342900"/>
            <a:r>
              <a:rPr lang="en-US" sz="2200" dirty="0">
                <a:latin typeface="Tw Cen MT" panose="020B0602020104020603" pitchFamily="34" charset="0"/>
                <a:ea typeface="Calibri" panose="020F0502020204030204" pitchFamily="34" charset="0"/>
                <a:cs typeface="Times New Roman" panose="02020603050405020304" pitchFamily="18" charset="0"/>
              </a:rPr>
              <a:t>N</a:t>
            </a:r>
            <a:r>
              <a:rPr lang="en-US" sz="2200" dirty="0">
                <a:effectLst/>
                <a:latin typeface="Tw Cen MT" panose="020B0602020104020603" pitchFamily="34" charset="0"/>
                <a:ea typeface="Calibri" panose="020F0502020204030204" pitchFamily="34" charset="0"/>
                <a:cs typeface="Times New Roman" panose="02020603050405020304" pitchFamily="18" charset="0"/>
              </a:rPr>
              <a:t>umber of subscribers and the population of a country</a:t>
            </a:r>
            <a:endParaRPr lang="en-US" sz="2200" dirty="0">
              <a:solidFill>
                <a:schemeClr val="bg1"/>
              </a:solidFill>
              <a:latin typeface="Tw Cen MT" panose="020B06020201040206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sz="2200" dirty="0">
                <a:latin typeface="Tw Cen MT" panose="020B0602020104020603" pitchFamily="34" charset="0"/>
                <a:ea typeface="Calibri" panose="020F0502020204030204" pitchFamily="34" charset="0"/>
                <a:cs typeface="Times New Roman" panose="02020603050405020304" pitchFamily="18" charset="0"/>
              </a:rPr>
              <a:t>N</a:t>
            </a:r>
            <a:r>
              <a:rPr lang="en-US" sz="2200" dirty="0">
                <a:effectLst/>
                <a:latin typeface="Tw Cen MT" panose="020B0602020104020603" pitchFamily="34" charset="0"/>
                <a:ea typeface="Calibri" panose="020F0502020204030204" pitchFamily="34" charset="0"/>
                <a:cs typeface="Times New Roman" panose="02020603050405020304" pitchFamily="18" charset="0"/>
              </a:rPr>
              <a:t>umber of subscribers gained in the last 30 days and the unemployment rate in a country</a:t>
            </a:r>
          </a:p>
          <a:p>
            <a:pPr marL="1252728" lvl="3" indent="0" algn="ctr">
              <a:lnSpc>
                <a:spcPct val="150000"/>
              </a:lnSpc>
              <a:buNone/>
            </a:pPr>
            <a:r>
              <a:rPr lang="en-US" sz="3200" b="1" dirty="0">
                <a:solidFill>
                  <a:schemeClr val="bg1"/>
                </a:solidFill>
                <a:latin typeface="Tw Cen MT" panose="020B0602020104020603" pitchFamily="34" charset="0"/>
                <a:ea typeface="Calibri" panose="020F0502020204030204" pitchFamily="34" charset="0"/>
                <a:cs typeface="Times New Roman" panose="02020603050405020304" pitchFamily="18" charset="0"/>
              </a:rPr>
              <a:t>Let’s </a:t>
            </a:r>
            <a:r>
              <a:rPr lang="en-US" sz="3200" b="1" dirty="0">
                <a:latin typeface="Tw Cen MT" panose="020B0602020104020603" pitchFamily="34" charset="0"/>
                <a:ea typeface="Calibri" panose="020F0502020204030204" pitchFamily="34" charset="0"/>
                <a:cs typeface="Times New Roman" panose="02020603050405020304" pitchFamily="18" charset="0"/>
              </a:rPr>
              <a:t>find out !  </a:t>
            </a:r>
            <a:r>
              <a:rPr lang="en-US" sz="3200" b="1" dirty="0">
                <a:latin typeface="Tw Cen MT" panose="020B0602020104020603" pitchFamily="34" charset="0"/>
                <a:ea typeface="Calibri" panose="020F0502020204030204" pitchFamily="34" charset="0"/>
                <a:cs typeface="Times New Roman" panose="02020603050405020304" pitchFamily="18" charset="0"/>
                <a:sym typeface="Wingdings" panose="05000000000000000000" pitchFamily="2" charset="2"/>
              </a:rPr>
              <a:t></a:t>
            </a:r>
            <a:endParaRPr lang="en-US" sz="1400" b="1" dirty="0">
              <a:solidFill>
                <a:schemeClr val="bg1"/>
              </a:solidFill>
              <a:latin typeface="Tw Cen MT" panose="020B0602020104020603" pitchFamily="34" charset="0"/>
              <a:cs typeface="Segoe UI Light" panose="020B0502040204020203" pitchFamily="34" charset="0"/>
            </a:endParaRPr>
          </a:p>
        </p:txBody>
      </p:sp>
    </p:spTree>
    <p:extLst>
      <p:ext uri="{BB962C8B-B14F-4D97-AF65-F5344CB8AC3E}">
        <p14:creationId xmlns:p14="http://schemas.microsoft.com/office/powerpoint/2010/main" val="3548027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B8C7-7020-91D0-9A10-083F09DAED42}"/>
              </a:ext>
            </a:extLst>
          </p:cNvPr>
          <p:cNvSpPr>
            <a:spLocks noGrp="1"/>
          </p:cNvSpPr>
          <p:nvPr>
            <p:ph type="ctrTitle"/>
          </p:nvPr>
        </p:nvSpPr>
        <p:spPr>
          <a:xfrm>
            <a:off x="288362" y="578137"/>
            <a:ext cx="5610992" cy="1828800"/>
          </a:xfrm>
        </p:spPr>
        <p:txBody>
          <a:bodyPr/>
          <a:lstStyle/>
          <a:p>
            <a:r>
              <a:rPr lang="en-US" sz="2400" dirty="0">
                <a:latin typeface="Tw Cen MT" panose="020B0602020104020603" pitchFamily="34" charset="0"/>
                <a:ea typeface="Calibri" panose="020F0502020204030204" pitchFamily="34" charset="0"/>
                <a:cs typeface="Times New Roman" panose="02020603050405020304" pitchFamily="18" charset="0"/>
              </a:rPr>
              <a:t>N</a:t>
            </a:r>
            <a:r>
              <a:rPr lang="en-US" sz="2400" dirty="0">
                <a:effectLst/>
                <a:latin typeface="Tw Cen MT" panose="020B0602020104020603" pitchFamily="34" charset="0"/>
                <a:ea typeface="Calibri" panose="020F0502020204030204" pitchFamily="34" charset="0"/>
                <a:cs typeface="Times New Roman" panose="02020603050405020304" pitchFamily="18" charset="0"/>
              </a:rPr>
              <a:t>umber of subscribers and </a:t>
            </a:r>
            <a:br>
              <a:rPr lang="en-US" sz="2400" dirty="0">
                <a:effectLst/>
                <a:latin typeface="Tw Cen MT" panose="020B0602020104020603" pitchFamily="34" charset="0"/>
                <a:ea typeface="Calibri" panose="020F0502020204030204" pitchFamily="34" charset="0"/>
                <a:cs typeface="Times New Roman" panose="02020603050405020304" pitchFamily="18" charset="0"/>
              </a:rPr>
            </a:br>
            <a:r>
              <a:rPr lang="en-US" sz="2400" dirty="0">
                <a:effectLst/>
                <a:latin typeface="Tw Cen MT" panose="020B0602020104020603" pitchFamily="34" charset="0"/>
                <a:ea typeface="Calibri" panose="020F0502020204030204" pitchFamily="34" charset="0"/>
                <a:cs typeface="Times New Roman" panose="02020603050405020304" pitchFamily="18" charset="0"/>
              </a:rPr>
              <a:t>total video views for YouTube channels</a:t>
            </a:r>
            <a:br>
              <a:rPr lang="en-US" sz="2400" dirty="0">
                <a:solidFill>
                  <a:schemeClr val="bg1"/>
                </a:solidFill>
                <a:latin typeface="Tw Cen MT" panose="020B0602020104020603" pitchFamily="34" charset="0"/>
                <a:cs typeface="Segoe UI Light" panose="020B0502040204020203" pitchFamily="34" charset="0"/>
              </a:rPr>
            </a:br>
            <a:endParaRPr lang="en-IN" sz="2400" dirty="0"/>
          </a:p>
        </p:txBody>
      </p:sp>
      <p:sp>
        <p:nvSpPr>
          <p:cNvPr id="3" name="Subtitle 2">
            <a:extLst>
              <a:ext uri="{FF2B5EF4-FFF2-40B4-BE49-F238E27FC236}">
                <a16:creationId xmlns:a16="http://schemas.microsoft.com/office/drawing/2014/main" id="{ED13F36F-A46F-9619-909B-BB03C1DA44D1}"/>
              </a:ext>
            </a:extLst>
          </p:cNvPr>
          <p:cNvSpPr>
            <a:spLocks noGrp="1"/>
          </p:cNvSpPr>
          <p:nvPr>
            <p:ph type="subTitle" idx="1"/>
          </p:nvPr>
        </p:nvSpPr>
        <p:spPr>
          <a:xfrm>
            <a:off x="496528" y="3059143"/>
            <a:ext cx="5172751" cy="1992343"/>
          </a:xfrm>
        </p:spPr>
        <p:txBody>
          <a:bodyPr/>
          <a:lstStyle/>
          <a:p>
            <a:r>
              <a:rPr lang="en-IN" dirty="0">
                <a:latin typeface="+mj-lt"/>
              </a:rPr>
              <a:t>Correlation Coefficient </a:t>
            </a:r>
            <a:r>
              <a:rPr lang="en-IN" dirty="0">
                <a:latin typeface="+mj-lt"/>
                <a:sym typeface="Wingdings" panose="05000000000000000000" pitchFamily="2" charset="2"/>
              </a:rPr>
              <a:t>= 0.75</a:t>
            </a:r>
          </a:p>
          <a:p>
            <a:endParaRPr lang="en-IN" sz="2000" kern="100" dirty="0">
              <a:latin typeface="+mj-lt"/>
              <a:ea typeface="Aptos" panose="020B0004020202020204" pitchFamily="34" charset="0"/>
              <a:cs typeface="Times New Roman" panose="02020603050405020304" pitchFamily="18" charset="0"/>
            </a:endParaRPr>
          </a:p>
          <a:p>
            <a:r>
              <a:rPr lang="en-IN" sz="2000" kern="100" dirty="0">
                <a:latin typeface="+mj-lt"/>
                <a:ea typeface="Aptos" panose="020B0004020202020204" pitchFamily="34" charset="0"/>
                <a:cs typeface="Times New Roman" panose="02020603050405020304" pitchFamily="18" charset="0"/>
                <a:sym typeface="Wingdings" panose="05000000000000000000" pitchFamily="2" charset="2"/>
              </a:rPr>
              <a:t> Hence, t</a:t>
            </a:r>
            <a:r>
              <a:rPr lang="en-IN" sz="2000" kern="100" dirty="0">
                <a:effectLst/>
                <a:latin typeface="+mj-lt"/>
                <a:ea typeface="Aptos" panose="020B0004020202020204" pitchFamily="34" charset="0"/>
                <a:cs typeface="Times New Roman" panose="02020603050405020304" pitchFamily="18" charset="0"/>
              </a:rPr>
              <a:t>here is moderate-to-good correlation between number of subscribers and video views.</a:t>
            </a:r>
          </a:p>
          <a:p>
            <a:endParaRPr lang="en-IN" dirty="0">
              <a:latin typeface="+mj-lt"/>
            </a:endParaRPr>
          </a:p>
        </p:txBody>
      </p:sp>
      <p:pic>
        <p:nvPicPr>
          <p:cNvPr id="5122" name="Picture 2">
            <a:extLst>
              <a:ext uri="{FF2B5EF4-FFF2-40B4-BE49-F238E27FC236}">
                <a16:creationId xmlns:a16="http://schemas.microsoft.com/office/drawing/2014/main" id="{75AB634A-A9CC-ACED-F57B-CD87E4315E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7796" y="262521"/>
            <a:ext cx="6027223" cy="632748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F6F787A6-616B-8CCA-B16E-EB45BF38D6A6}"/>
                  </a:ext>
                </a:extLst>
              </p14:cNvPr>
              <p14:cNvContentPartPr/>
              <p14:nvPr/>
            </p14:nvContentPartPr>
            <p14:xfrm>
              <a:off x="7574400" y="883740"/>
              <a:ext cx="205560" cy="360"/>
            </p14:xfrm>
          </p:contentPart>
        </mc:Choice>
        <mc:Fallback xmlns="">
          <p:pic>
            <p:nvPicPr>
              <p:cNvPr id="5" name="Ink 4">
                <a:extLst>
                  <a:ext uri="{FF2B5EF4-FFF2-40B4-BE49-F238E27FC236}">
                    <a16:creationId xmlns:a16="http://schemas.microsoft.com/office/drawing/2014/main" id="{F6F787A6-616B-8CCA-B16E-EB45BF38D6A6}"/>
                  </a:ext>
                </a:extLst>
              </p:cNvPr>
              <p:cNvPicPr/>
              <p:nvPr/>
            </p:nvPicPr>
            <p:blipFill>
              <a:blip r:embed="rId4"/>
              <a:stretch>
                <a:fillRect/>
              </a:stretch>
            </p:blipFill>
            <p:spPr>
              <a:xfrm>
                <a:off x="7520400" y="775740"/>
                <a:ext cx="3132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2D40BB82-8C39-2699-C066-56C185E02312}"/>
                  </a:ext>
                </a:extLst>
              </p14:cNvPr>
              <p14:cNvContentPartPr/>
              <p14:nvPr/>
            </p14:nvContentPartPr>
            <p14:xfrm>
              <a:off x="7726680" y="678180"/>
              <a:ext cx="165600" cy="360"/>
            </p14:xfrm>
          </p:contentPart>
        </mc:Choice>
        <mc:Fallback xmlns="">
          <p:pic>
            <p:nvPicPr>
              <p:cNvPr id="6" name="Ink 5">
                <a:extLst>
                  <a:ext uri="{FF2B5EF4-FFF2-40B4-BE49-F238E27FC236}">
                    <a16:creationId xmlns:a16="http://schemas.microsoft.com/office/drawing/2014/main" id="{2D40BB82-8C39-2699-C066-56C185E02312}"/>
                  </a:ext>
                </a:extLst>
              </p:cNvPr>
              <p:cNvPicPr/>
              <p:nvPr/>
            </p:nvPicPr>
            <p:blipFill>
              <a:blip r:embed="rId6"/>
              <a:stretch>
                <a:fillRect/>
              </a:stretch>
            </p:blipFill>
            <p:spPr>
              <a:xfrm>
                <a:off x="7672680" y="570180"/>
                <a:ext cx="2732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36DA4418-B4F9-29DE-4145-4442B2551BC2}"/>
                  </a:ext>
                </a:extLst>
              </p14:cNvPr>
              <p14:cNvContentPartPr/>
              <p14:nvPr/>
            </p14:nvContentPartPr>
            <p14:xfrm>
              <a:off x="6347520" y="781140"/>
              <a:ext cx="609120" cy="133920"/>
            </p14:xfrm>
          </p:contentPart>
        </mc:Choice>
        <mc:Fallback xmlns="">
          <p:pic>
            <p:nvPicPr>
              <p:cNvPr id="7" name="Ink 6">
                <a:extLst>
                  <a:ext uri="{FF2B5EF4-FFF2-40B4-BE49-F238E27FC236}">
                    <a16:creationId xmlns:a16="http://schemas.microsoft.com/office/drawing/2014/main" id="{36DA4418-B4F9-29DE-4145-4442B2551BC2}"/>
                  </a:ext>
                </a:extLst>
              </p:cNvPr>
              <p:cNvPicPr/>
              <p:nvPr/>
            </p:nvPicPr>
            <p:blipFill>
              <a:blip r:embed="rId8"/>
              <a:stretch>
                <a:fillRect/>
              </a:stretch>
            </p:blipFill>
            <p:spPr>
              <a:xfrm>
                <a:off x="6338520" y="772140"/>
                <a:ext cx="62676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26977CA6-BC8A-2477-7AEA-29ED965A8C36}"/>
                  </a:ext>
                </a:extLst>
              </p14:cNvPr>
              <p14:cNvContentPartPr/>
              <p14:nvPr/>
            </p14:nvContentPartPr>
            <p14:xfrm>
              <a:off x="7512120" y="274260"/>
              <a:ext cx="177120" cy="146520"/>
            </p14:xfrm>
          </p:contentPart>
        </mc:Choice>
        <mc:Fallback xmlns="">
          <p:pic>
            <p:nvPicPr>
              <p:cNvPr id="8" name="Ink 7">
                <a:extLst>
                  <a:ext uri="{FF2B5EF4-FFF2-40B4-BE49-F238E27FC236}">
                    <a16:creationId xmlns:a16="http://schemas.microsoft.com/office/drawing/2014/main" id="{26977CA6-BC8A-2477-7AEA-29ED965A8C36}"/>
                  </a:ext>
                </a:extLst>
              </p:cNvPr>
              <p:cNvPicPr/>
              <p:nvPr/>
            </p:nvPicPr>
            <p:blipFill>
              <a:blip r:embed="rId10"/>
              <a:stretch>
                <a:fillRect/>
              </a:stretch>
            </p:blipFill>
            <p:spPr>
              <a:xfrm>
                <a:off x="7503120" y="265260"/>
                <a:ext cx="19476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7E3EF7E9-297B-B4BB-3BD7-262B8249B010}"/>
                  </a:ext>
                </a:extLst>
              </p14:cNvPr>
              <p14:cNvContentPartPr/>
              <p14:nvPr/>
            </p14:nvContentPartPr>
            <p14:xfrm>
              <a:off x="7527240" y="776820"/>
              <a:ext cx="232920" cy="193680"/>
            </p14:xfrm>
          </p:contentPart>
        </mc:Choice>
        <mc:Fallback xmlns="">
          <p:pic>
            <p:nvPicPr>
              <p:cNvPr id="9" name="Ink 8">
                <a:extLst>
                  <a:ext uri="{FF2B5EF4-FFF2-40B4-BE49-F238E27FC236}">
                    <a16:creationId xmlns:a16="http://schemas.microsoft.com/office/drawing/2014/main" id="{7E3EF7E9-297B-B4BB-3BD7-262B8249B010}"/>
                  </a:ext>
                </a:extLst>
              </p:cNvPr>
              <p:cNvPicPr/>
              <p:nvPr/>
            </p:nvPicPr>
            <p:blipFill>
              <a:blip r:embed="rId12"/>
              <a:stretch>
                <a:fillRect/>
              </a:stretch>
            </p:blipFill>
            <p:spPr>
              <a:xfrm>
                <a:off x="7518240" y="768180"/>
                <a:ext cx="250560" cy="211320"/>
              </a:xfrm>
              <a:prstGeom prst="rect">
                <a:avLst/>
              </a:prstGeom>
            </p:spPr>
          </p:pic>
        </mc:Fallback>
      </mc:AlternateContent>
    </p:spTree>
    <p:extLst>
      <p:ext uri="{BB962C8B-B14F-4D97-AF65-F5344CB8AC3E}">
        <p14:creationId xmlns:p14="http://schemas.microsoft.com/office/powerpoint/2010/main" val="731940822"/>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F1F1912-3146-44AF-A389-9E8B77BB368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1428</TotalTime>
  <Words>1740</Words>
  <Application>Microsoft Office PowerPoint</Application>
  <PresentationFormat>Widescreen</PresentationFormat>
  <Paragraphs>201</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Aptos</vt:lpstr>
      <vt:lpstr>Arial</vt:lpstr>
      <vt:lpstr>Average</vt:lpstr>
      <vt:lpstr>Bahnschrift</vt:lpstr>
      <vt:lpstr>Calibri</vt:lpstr>
      <vt:lpstr>Courier New</vt:lpstr>
      <vt:lpstr>Segoe UI Light</vt:lpstr>
      <vt:lpstr>Tw Cen MT</vt:lpstr>
      <vt:lpstr>Office Theme</vt:lpstr>
      <vt:lpstr>Case Project: Media &amp; Technology</vt:lpstr>
      <vt:lpstr>INTRODUCTION</vt:lpstr>
      <vt:lpstr>Top 10 youtube channels</vt:lpstr>
      <vt:lpstr>The category with highest number of average subscribers is ‘shows’ with subscribers count of 41,615,385</vt:lpstr>
      <vt:lpstr>Videos, on average uploaded by YouTube channels in each category</vt:lpstr>
      <vt:lpstr>top 5 countries with the highest number of YouTube channels are…</vt:lpstr>
      <vt:lpstr>distribution of channel types across different categories</vt:lpstr>
      <vt:lpstr>IS THERE Correlations Between…</vt:lpstr>
      <vt:lpstr>Number of subscribers and  total video views for YouTube channels </vt:lpstr>
      <vt:lpstr>Number of subscribers and the population of a country </vt:lpstr>
      <vt:lpstr>Number of subscribers gained in the last 30 days and the unemployment rate in a country </vt:lpstr>
      <vt:lpstr>monthly earnings throughout different categories</vt:lpstr>
      <vt:lpstr>overall trend in subscribers gained in the last 30 days across all channels</vt:lpstr>
      <vt:lpstr>outliers in terms of yearly earnings from YouTube channels</vt:lpstr>
      <vt:lpstr>distribution of channel creation dates – Trend over time</vt:lpstr>
      <vt:lpstr>distribution of channel creation dates – Trend over time</vt:lpstr>
      <vt:lpstr>relationship between gross tertiary education enrollment and the number of YouTube channels in a country</vt:lpstr>
      <vt:lpstr>unemployment rate among the top 10 countries with the highest number of YouTube channels </vt:lpstr>
      <vt:lpstr>average urban population percentage in countries with YouTube channels</vt:lpstr>
      <vt:lpstr>distribution of YouTube channels based on latitude and longitude coordinates</vt:lpstr>
      <vt:lpstr>comparing top 10 countries with highest number of YouTube channels in terms of their total population</vt:lpstr>
      <vt:lpstr>distribution of video views for the last 30 days across different channel types</vt:lpstr>
      <vt:lpstr>seasonal trends in the number of videos uploaded by YouTube channels</vt:lpstr>
      <vt:lpstr>average number of subscribers gained per month since the creation of YouTube channels till now is approximately “184,875”  (185K)</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Project: Media &amp; Technology</dc:title>
  <dc:creator>Soham Rahatal</dc:creator>
  <cp:lastModifiedBy>Soham Rahatal</cp:lastModifiedBy>
  <cp:revision>5</cp:revision>
  <dcterms:created xsi:type="dcterms:W3CDTF">2024-07-10T17:57:30Z</dcterms:created>
  <dcterms:modified xsi:type="dcterms:W3CDTF">2024-07-11T18:02:58Z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