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6"/>
  </p:notesMasterIdLst>
  <p:sldIdLst>
    <p:sldId id="277" r:id="rId3"/>
    <p:sldId id="257" r:id="rId4"/>
    <p:sldId id="315" r:id="rId5"/>
    <p:sldId id="298" r:id="rId6"/>
    <p:sldId id="299" r:id="rId7"/>
    <p:sldId id="300" r:id="rId8"/>
    <p:sldId id="301" r:id="rId9"/>
    <p:sldId id="302" r:id="rId10"/>
    <p:sldId id="303" r:id="rId11"/>
    <p:sldId id="305" r:id="rId12"/>
    <p:sldId id="311" r:id="rId13"/>
    <p:sldId id="304" r:id="rId14"/>
    <p:sldId id="325" r:id="rId15"/>
    <p:sldId id="297" r:id="rId16"/>
    <p:sldId id="317" r:id="rId17"/>
    <p:sldId id="327" r:id="rId18"/>
    <p:sldId id="328" r:id="rId19"/>
    <p:sldId id="306" r:id="rId20"/>
    <p:sldId id="307" r:id="rId21"/>
    <p:sldId id="309" r:id="rId22"/>
    <p:sldId id="324" r:id="rId23"/>
    <p:sldId id="326" r:id="rId24"/>
    <p:sldId id="265" r:id="rId25"/>
  </p:sldIdLst>
  <p:sldSz cx="10058400" cy="5659438"/>
  <p:notesSz cx="9144000" cy="6858000"/>
  <p:defaultTextStyle>
    <a:defPPr>
      <a:defRPr lang="en-US"/>
    </a:defPPr>
    <a:lvl1pPr marL="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278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05566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08349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11131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13914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16697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1948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2226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6">
          <p15:clr>
            <a:srgbClr val="A4A3A4"/>
          </p15:clr>
        </p15:guide>
        <p15:guide id="2" pos="6019">
          <p15:clr>
            <a:srgbClr val="A4A3A4"/>
          </p15:clr>
        </p15:guide>
        <p15:guide id="3" pos="4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ruta Narkhede" initials="AN" lastIdx="2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B4B"/>
    <a:srgbClr val="00B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>
      <p:cViewPr varScale="1">
        <p:scale>
          <a:sx n="98" d="100"/>
          <a:sy n="98" d="100"/>
        </p:scale>
        <p:origin x="192" y="72"/>
      </p:cViewPr>
      <p:guideLst>
        <p:guide orient="horz" pos="486"/>
        <p:guide pos="6019"/>
        <p:guide pos="4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47075-42FC-4992-BFD6-71B1872E4AB2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C82F4-2A69-4126-B139-781D9110DB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767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205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4" t="1053" r="2460"/>
          <a:stretch/>
        </p:blipFill>
        <p:spPr>
          <a:xfrm>
            <a:off x="0" y="1"/>
            <a:ext cx="10058400" cy="5677761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1"/>
            <a:ext cx="10058400" cy="5677761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080" y="316740"/>
            <a:ext cx="1667578" cy="418830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1489463"/>
            <a:ext cx="5532120" cy="1256489"/>
          </a:xfrm>
          <a:prstGeom prst="rect">
            <a:avLst/>
          </a:prstGeom>
          <a:solidFill>
            <a:srgbClr val="2B3B4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2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138" y="1656995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586740" y="1751232"/>
            <a:ext cx="4526280" cy="827189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/>
          <a:p>
            <a:pPr algn="r"/>
            <a:r>
              <a:rPr lang="en-US" sz="2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Welcome to</a:t>
            </a:r>
            <a:br>
              <a:rPr lang="en-US" sz="2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2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Cybage</a:t>
            </a:r>
            <a:endParaRPr lang="en-US" sz="2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</a:t>
            </a:r>
            <a:r>
              <a:rPr lang="en-US" sz="7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© </a:t>
            </a:r>
            <a:r>
              <a:rPr lang="en-US" sz="7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2023 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8724424" y="5113264"/>
            <a:ext cx="190976" cy="17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9217343" y="5113263"/>
            <a:ext cx="190976" cy="201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5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280" y="5091399"/>
            <a:ext cx="705485" cy="22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722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90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196508"/>
            <a:ext cx="226314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96508"/>
            <a:ext cx="662178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801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1757363"/>
            <a:ext cx="8550275" cy="12144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3206750"/>
            <a:ext cx="7042150" cy="144621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202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650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3636963"/>
            <a:ext cx="8548687" cy="11239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2398713"/>
            <a:ext cx="8548687" cy="12382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543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0800"/>
            <a:ext cx="4449762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320800"/>
            <a:ext cx="4449763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159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266825"/>
            <a:ext cx="4443412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1795463"/>
            <a:ext cx="4443412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266825"/>
            <a:ext cx="4445000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1795463"/>
            <a:ext cx="4445000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8601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868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3265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225425"/>
            <a:ext cx="3308350" cy="9588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225425"/>
            <a:ext cx="5622925" cy="4830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184275"/>
            <a:ext cx="3308350" cy="38719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126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lIns="100557" tIns="50278" rIns="100557" bIns="50278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380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3962400"/>
            <a:ext cx="6035675" cy="4667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506413"/>
            <a:ext cx="6035675" cy="33956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4429125"/>
            <a:ext cx="6035675" cy="665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1771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8922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227013"/>
            <a:ext cx="2262188" cy="4829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7013"/>
            <a:ext cx="6637337" cy="4829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78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3636714"/>
            <a:ext cx="8549640" cy="1124027"/>
          </a:xfrm>
          <a:prstGeom prst="rect">
            <a:avLst/>
          </a:prstGeom>
        </p:spPr>
        <p:txBody>
          <a:bodyPr lIns="100557" tIns="50278" rIns="100557" bIns="50278"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2398712"/>
            <a:ext cx="8549640" cy="123800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278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55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0834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11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391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166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194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222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819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498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266824"/>
            <a:ext cx="4444207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1794775"/>
            <a:ext cx="4444207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0" y="1266824"/>
            <a:ext cx="4445953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0" y="1794775"/>
            <a:ext cx="4445953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14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10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68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3" y="225330"/>
            <a:ext cx="3309144" cy="958961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225330"/>
            <a:ext cx="5622925" cy="4830174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3" y="1184291"/>
            <a:ext cx="3309144" cy="387121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82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3961608"/>
            <a:ext cx="6035040" cy="467690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505681"/>
            <a:ext cx="6035040" cy="339566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3500"/>
            </a:lvl1pPr>
            <a:lvl2pPr marL="502783" indent="0">
              <a:buNone/>
              <a:defRPr sz="3100"/>
            </a:lvl2pPr>
            <a:lvl3pPr marL="1005566" indent="0">
              <a:buNone/>
              <a:defRPr sz="2600"/>
            </a:lvl3pPr>
            <a:lvl4pPr marL="1508349" indent="0">
              <a:buNone/>
              <a:defRPr sz="2200"/>
            </a:lvl4pPr>
            <a:lvl5pPr marL="2011131" indent="0">
              <a:buNone/>
              <a:defRPr sz="2200"/>
            </a:lvl5pPr>
            <a:lvl6pPr marL="2513914" indent="0">
              <a:buNone/>
              <a:defRPr sz="2200"/>
            </a:lvl6pPr>
            <a:lvl7pPr marL="3016697" indent="0">
              <a:buNone/>
              <a:defRPr sz="2200"/>
            </a:lvl7pPr>
            <a:lvl8pPr marL="3519480" indent="0">
              <a:buNone/>
              <a:defRPr sz="2200"/>
            </a:lvl8pPr>
            <a:lvl9pPr marL="4022263" indent="0">
              <a:buNone/>
              <a:defRPr sz="22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4429298"/>
            <a:ext cx="6035040" cy="664197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32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484272"/>
            <a:ext cx="10058400" cy="5175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 vert="horz" lIns="100557" tIns="50278" rIns="100557" bIns="5027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0" y="0"/>
            <a:ext cx="10058400" cy="484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255" y="155751"/>
            <a:ext cx="1175226" cy="172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2023</a:t>
            </a:r>
            <a:r>
              <a:rPr lang="en-US" sz="7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Software Pvt. Ltd. All Rights Reserved. Cybage Confidential.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83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005566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087" indent="-377087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022" indent="-314239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6957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59740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2523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5306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8088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0871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73654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8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66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349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131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14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697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48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26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238" y="227013"/>
            <a:ext cx="9051925" cy="942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320800"/>
            <a:ext cx="9051925" cy="3735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938" y="5245100"/>
            <a:ext cx="31845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8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D5DBF-4726-4616-AE38-8E2538BE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05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onarqube.org/latest/requirements/requirements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/>
          <p:cNvSpPr txBox="1">
            <a:spLocks/>
          </p:cNvSpPr>
          <p:nvPr/>
        </p:nvSpPr>
        <p:spPr>
          <a:xfrm>
            <a:off x="228600" y="1534319"/>
            <a:ext cx="4999704" cy="110367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SonarQube</a:t>
            </a:r>
          </a:p>
          <a:p>
            <a:pPr algn="l">
              <a:lnSpc>
                <a:spcPct val="150000"/>
              </a:lnSpc>
            </a:pPr>
            <a:r>
              <a:rPr lang="en-US" sz="1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Presented by: Bansari Deshmukh &amp; </a:t>
            </a:r>
            <a:r>
              <a:rPr lang="en-US" sz="120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Astha Gangwar</a:t>
            </a:r>
            <a:endParaRPr lang="en-US" sz="120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52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639366"/>
            <a:ext cx="49635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Quality Gate 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92213"/>
            <a:ext cx="8786813" cy="4029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6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4" y="908078"/>
            <a:ext cx="8961120" cy="429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7056"/>
            <a:ext cx="676275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14399" y="507969"/>
            <a:ext cx="18598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Quality Gate 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40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762000" y="639366"/>
            <a:ext cx="4876800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Quality Gate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0" y="1192213"/>
            <a:ext cx="6858000" cy="4057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64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925776" y="1288185"/>
            <a:ext cx="144434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1678129" y="1665865"/>
            <a:ext cx="4572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2135329" y="1712118"/>
            <a:ext cx="280552" cy="726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2" idx="4"/>
          </p:cNvCxnSpPr>
          <p:nvPr/>
        </p:nvCxnSpPr>
        <p:spPr>
          <a:xfrm>
            <a:off x="2647946" y="1745385"/>
            <a:ext cx="150660" cy="609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282655" y="1553837"/>
            <a:ext cx="381001" cy="401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31686" y="2067575"/>
            <a:ext cx="971551" cy="325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Physics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1268555" y="2438183"/>
            <a:ext cx="1110956" cy="325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Structure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2514600" y="2354587"/>
            <a:ext cx="1007916" cy="325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Digital Logic</a:t>
            </a:r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3640275" y="1965938"/>
            <a:ext cx="1253845" cy="325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Mathematics</a:t>
            </a:r>
            <a:endParaRPr lang="en-US" sz="12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440958" y="2763837"/>
            <a:ext cx="1694" cy="675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497156" y="3439319"/>
            <a:ext cx="2057399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Semester Exams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507548" y="4734719"/>
            <a:ext cx="2057399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Final Exams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425377" y="3972719"/>
            <a:ext cx="15581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6733314" y="954695"/>
            <a:ext cx="2408515" cy="70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Software Application</a:t>
            </a:r>
            <a:endParaRPr lang="en-US" dirty="0"/>
          </a:p>
        </p:txBody>
      </p:sp>
      <p:cxnSp>
        <p:nvCxnSpPr>
          <p:cNvPr id="70" name="Straight Arrow Connector 69"/>
          <p:cNvCxnSpPr/>
          <p:nvPr/>
        </p:nvCxnSpPr>
        <p:spPr>
          <a:xfrm flipH="1">
            <a:off x="6722923" y="1665865"/>
            <a:ext cx="4572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7256319" y="1712118"/>
            <a:ext cx="204356" cy="487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8097132" y="1676005"/>
            <a:ext cx="102178" cy="533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8532680" y="1494271"/>
            <a:ext cx="381001" cy="401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5459117" y="2046865"/>
            <a:ext cx="1263806" cy="325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Vulnerabilities</a:t>
            </a:r>
            <a:endParaRPr lang="en-US" sz="1200" dirty="0"/>
          </a:p>
        </p:txBody>
      </p:sp>
      <p:sp>
        <p:nvSpPr>
          <p:cNvPr id="75" name="Rectangle 74"/>
          <p:cNvSpPr/>
          <p:nvPr/>
        </p:nvSpPr>
        <p:spPr>
          <a:xfrm>
            <a:off x="6858000" y="2230402"/>
            <a:ext cx="1024872" cy="325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Code Smells</a:t>
            </a:r>
            <a:endParaRPr lang="en-US" sz="1200" dirty="0"/>
          </a:p>
        </p:txBody>
      </p:sp>
      <p:sp>
        <p:nvSpPr>
          <p:cNvPr id="76" name="Rectangle 75"/>
          <p:cNvSpPr/>
          <p:nvPr/>
        </p:nvSpPr>
        <p:spPr>
          <a:xfrm>
            <a:off x="7961582" y="2209404"/>
            <a:ext cx="952099" cy="325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Duplications</a:t>
            </a:r>
            <a:endParaRPr lang="en-US" sz="1200" dirty="0"/>
          </a:p>
        </p:txBody>
      </p:sp>
      <p:sp>
        <p:nvSpPr>
          <p:cNvPr id="77" name="Rectangle 76"/>
          <p:cNvSpPr/>
          <p:nvPr/>
        </p:nvSpPr>
        <p:spPr>
          <a:xfrm>
            <a:off x="8913681" y="1897297"/>
            <a:ext cx="763719" cy="301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Bugs</a:t>
            </a:r>
            <a:endParaRPr lang="en-US" sz="1200" dirty="0"/>
          </a:p>
        </p:txBody>
      </p:sp>
      <p:cxnSp>
        <p:nvCxnSpPr>
          <p:cNvPr id="78" name="Straight Arrow Connector 77"/>
          <p:cNvCxnSpPr/>
          <p:nvPr/>
        </p:nvCxnSpPr>
        <p:spPr>
          <a:xfrm flipH="1">
            <a:off x="7470172" y="2555659"/>
            <a:ext cx="15580" cy="883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6541950" y="3439319"/>
            <a:ext cx="2057399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QA Testing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6552342" y="4734719"/>
            <a:ext cx="2057399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Production </a:t>
            </a:r>
            <a:endParaRPr lang="en-US" dirty="0"/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7470171" y="3972719"/>
            <a:ext cx="15581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606475" y="1897297"/>
            <a:ext cx="4392851" cy="58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970316" y="1897297"/>
            <a:ext cx="29010" cy="1438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619222" y="3335437"/>
            <a:ext cx="4351094" cy="20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14037" y="1965938"/>
            <a:ext cx="11684" cy="1398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5331823" y="1754764"/>
            <a:ext cx="4426053" cy="21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 flipV="1">
            <a:off x="5348715" y="1776524"/>
            <a:ext cx="16161" cy="1325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V="1">
            <a:off x="5374149" y="3081483"/>
            <a:ext cx="4393000" cy="9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9757876" y="1785429"/>
            <a:ext cx="0" cy="1307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731686" y="1000919"/>
            <a:ext cx="182714" cy="941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H="1">
            <a:off x="5348715" y="3086210"/>
            <a:ext cx="210506" cy="713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ound Diagonal Corner Rectangle 137"/>
          <p:cNvSpPr/>
          <p:nvPr/>
        </p:nvSpPr>
        <p:spPr>
          <a:xfrm>
            <a:off x="366704" y="688379"/>
            <a:ext cx="1559072" cy="417420"/>
          </a:xfrm>
          <a:prstGeom prst="round2DiagRect">
            <a:avLst/>
          </a:prstGeom>
          <a:solidFill>
            <a:schemeClr val="accent3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Tests</a:t>
            </a:r>
            <a:endParaRPr lang="en-US" dirty="0"/>
          </a:p>
        </p:txBody>
      </p:sp>
      <p:sp>
        <p:nvSpPr>
          <p:cNvPr id="139" name="Round Diagonal Corner Rectangle 138"/>
          <p:cNvSpPr/>
          <p:nvPr/>
        </p:nvSpPr>
        <p:spPr>
          <a:xfrm>
            <a:off x="4038600" y="3802107"/>
            <a:ext cx="2307582" cy="584883"/>
          </a:xfrm>
          <a:prstGeom prst="round2DiagRect">
            <a:avLst/>
          </a:prstGeom>
          <a:solidFill>
            <a:schemeClr val="accent3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Static Code Analysis (Sonarqube)</a:t>
            </a:r>
            <a:endParaRPr lang="en-US" dirty="0"/>
          </a:p>
        </p:txBody>
      </p:sp>
      <p:sp>
        <p:nvSpPr>
          <p:cNvPr id="140" name="Round Diagonal Corner Rectangle 139"/>
          <p:cNvSpPr/>
          <p:nvPr/>
        </p:nvSpPr>
        <p:spPr>
          <a:xfrm>
            <a:off x="3423687" y="709233"/>
            <a:ext cx="1337529" cy="977486"/>
          </a:xfrm>
          <a:prstGeom prst="round2Diag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Physics&gt;40</a:t>
            </a:r>
          </a:p>
          <a:p>
            <a:r>
              <a:rPr lang="en-US" sz="1200" dirty="0" smtClean="0"/>
              <a:t>DS&gt;40</a:t>
            </a:r>
            <a:endParaRPr lang="en-US" sz="1200" dirty="0"/>
          </a:p>
        </p:txBody>
      </p:sp>
      <p:sp>
        <p:nvSpPr>
          <p:cNvPr id="141" name="Round Diagonal Corner Rectangle 140"/>
          <p:cNvSpPr/>
          <p:nvPr/>
        </p:nvSpPr>
        <p:spPr>
          <a:xfrm>
            <a:off x="4970316" y="656031"/>
            <a:ext cx="1600657" cy="944250"/>
          </a:xfrm>
          <a:prstGeom prst="round2Diag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Vulnerabilities&lt;20</a:t>
            </a:r>
          </a:p>
          <a:p>
            <a:pPr algn="ctr"/>
            <a:r>
              <a:rPr lang="en-US" sz="1200" dirty="0" smtClean="0"/>
              <a:t>Bugs&lt;20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9323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  <p:bldP spid="14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735013"/>
            <a:ext cx="49635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07166" y="667911"/>
            <a:ext cx="14269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SonarLint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90602" y="1305719"/>
            <a:ext cx="653663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Fix issues before they exist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ea typeface="Tahoma" panose="020B0604030504040204" pitchFamily="34" charset="0"/>
                <a:cs typeface="Tahoma" panose="020B0604030504040204" pitchFamily="34" charset="0"/>
              </a:rPr>
              <a:t>SonarLint</a:t>
            </a:r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 is an IDE extension that helps you detect and fix quality issues as you write code</a:t>
            </a:r>
            <a:r>
              <a:rPr lang="en-US" dirty="0" smtClean="0"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744119"/>
            <a:ext cx="8828087" cy="1493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88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735013"/>
            <a:ext cx="49635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07166" y="667911"/>
            <a:ext cx="14269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SonarLint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15</a:t>
            </a:fld>
            <a:endParaRPr lang="en-US"/>
          </a:p>
        </p:txBody>
      </p:sp>
      <p:pic>
        <p:nvPicPr>
          <p:cNvPr id="8" name="Content Placeholder 3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58" y="1202532"/>
            <a:ext cx="8991600" cy="391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85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9635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28587" y="667911"/>
            <a:ext cx="37834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Integration with other tools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6800" y="1155477"/>
            <a:ext cx="7696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188" y="1404887"/>
            <a:ext cx="3382806" cy="1424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678" y="1196065"/>
            <a:ext cx="3690847" cy="1633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401" y="3363119"/>
            <a:ext cx="3913187" cy="1878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75278" y="1155477"/>
            <a:ext cx="145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1.IDE</a:t>
            </a:r>
            <a:endParaRPr lang="en-US" sz="1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020888" y="1131574"/>
            <a:ext cx="1903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2.Build Tools</a:t>
            </a:r>
            <a:endParaRPr lang="en-US" sz="1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157039" y="3058319"/>
            <a:ext cx="2938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3.Continuous Integration</a:t>
            </a:r>
            <a:endParaRPr lang="en-US" sz="1800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2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9635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2067" y="696119"/>
            <a:ext cx="4658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Integration With Other ALM Tools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1153319"/>
            <a:ext cx="8572500" cy="4175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44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735013"/>
            <a:ext cx="49635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5278" y="735013"/>
            <a:ext cx="2768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Security in SonarQube</a:t>
            </a:r>
            <a:endParaRPr lang="en-US" sz="1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3000" y="1381919"/>
            <a:ext cx="2568717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Group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Global Permissions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Project Permissions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25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904875" y="650479"/>
            <a:ext cx="4724400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8675" y="643733"/>
            <a:ext cx="2494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Global Permission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19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1305719"/>
            <a:ext cx="8915400" cy="355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33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5277" y="696119"/>
            <a:ext cx="3504201" cy="439869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Agenda Day-2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514600" y="2448719"/>
            <a:ext cx="1025440" cy="366181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4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" name="Title 8"/>
          <p:cNvSpPr txBox="1">
            <a:spLocks/>
          </p:cNvSpPr>
          <p:nvPr/>
        </p:nvSpPr>
        <p:spPr>
          <a:xfrm>
            <a:off x="7485597" y="4797014"/>
            <a:ext cx="2057400" cy="318705"/>
          </a:xfrm>
          <a:prstGeom prst="rect">
            <a:avLst/>
          </a:prstGeom>
          <a:noFill/>
        </p:spPr>
        <p:txBody>
          <a:bodyPr lIns="100557" tIns="50278" rIns="100557" bIns="50278">
            <a:normAutofit fontScale="975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400" dirty="0" smtClean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5" name="Content Placeholder 2"/>
          <p:cNvSpPr txBox="1">
            <a:spLocks/>
          </p:cNvSpPr>
          <p:nvPr/>
        </p:nvSpPr>
        <p:spPr>
          <a:xfrm>
            <a:off x="6490438" y="2448719"/>
            <a:ext cx="1025440" cy="366181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4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6" name="Content Placeholder 2"/>
          <p:cNvSpPr txBox="1">
            <a:spLocks/>
          </p:cNvSpPr>
          <p:nvPr/>
        </p:nvSpPr>
        <p:spPr>
          <a:xfrm>
            <a:off x="2514600" y="4201494"/>
            <a:ext cx="1025440" cy="366181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4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7" name="Content Placeholder 2"/>
          <p:cNvSpPr txBox="1">
            <a:spLocks/>
          </p:cNvSpPr>
          <p:nvPr/>
        </p:nvSpPr>
        <p:spPr>
          <a:xfrm>
            <a:off x="4545251" y="4201494"/>
            <a:ext cx="1025440" cy="366181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4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8" name="Content Placeholder 2"/>
          <p:cNvSpPr txBox="1">
            <a:spLocks/>
          </p:cNvSpPr>
          <p:nvPr/>
        </p:nvSpPr>
        <p:spPr>
          <a:xfrm>
            <a:off x="6490438" y="4201494"/>
            <a:ext cx="1025440" cy="366181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4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2000" y="1305719"/>
            <a:ext cx="678180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/>
              <a:t>•      Supported Languages</a:t>
            </a:r>
            <a:endParaRPr lang="en-US" sz="1800" dirty="0"/>
          </a:p>
          <a:p>
            <a:r>
              <a:rPr lang="en-US" sz="1800" dirty="0" smtClean="0"/>
              <a:t>•      </a:t>
            </a:r>
            <a:r>
              <a:rPr lang="en-US" sz="1800" dirty="0"/>
              <a:t>Code Coverage</a:t>
            </a:r>
          </a:p>
          <a:p>
            <a:r>
              <a:rPr lang="en-US" sz="1800" dirty="0"/>
              <a:t>•      Quality Profile/Quality </a:t>
            </a:r>
            <a:r>
              <a:rPr lang="en-US" sz="1800" dirty="0" smtClean="0"/>
              <a:t>Gate</a:t>
            </a:r>
          </a:p>
          <a:p>
            <a:r>
              <a:rPr lang="en-US" sz="1800" dirty="0" smtClean="0"/>
              <a:t>•      Sonarlint</a:t>
            </a:r>
          </a:p>
          <a:p>
            <a:r>
              <a:rPr lang="en-US" sz="1800" dirty="0"/>
              <a:t>•      Integration with other </a:t>
            </a:r>
            <a:r>
              <a:rPr lang="en-US" sz="1800" dirty="0" smtClean="0"/>
              <a:t>tools</a:t>
            </a:r>
          </a:p>
          <a:p>
            <a:r>
              <a:rPr lang="en-US" sz="1800" dirty="0" smtClean="0"/>
              <a:t>•      Security in Sonarqube</a:t>
            </a:r>
            <a:endParaRPr lang="en-US" sz="1800" dirty="0"/>
          </a:p>
          <a:p>
            <a:r>
              <a:rPr lang="en-US" sz="1800" dirty="0"/>
              <a:t>•    </a:t>
            </a:r>
            <a:r>
              <a:rPr lang="en-US" sz="1800" dirty="0" smtClean="0"/>
              <a:t>  </a:t>
            </a:r>
            <a:r>
              <a:rPr lang="en-US" sz="1800" dirty="0"/>
              <a:t>Comparison with other </a:t>
            </a:r>
            <a:r>
              <a:rPr lang="en-US" sz="1800" dirty="0" smtClean="0"/>
              <a:t>tools</a:t>
            </a:r>
          </a:p>
          <a:p>
            <a:r>
              <a:rPr lang="en-US" sz="1800" dirty="0" smtClean="0"/>
              <a:t>•      Pre-requisite of Sonarqube</a:t>
            </a:r>
            <a:endParaRPr lang="en-US" sz="1800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51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69102"/>
            <a:ext cx="4800600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6800" y="1305719"/>
            <a:ext cx="6400800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There are several tools for static code analysis: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Checkstyle – Focuses on ‘Conventions’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PMD – Find out issues related to Bad Practices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FindBugs – Potential </a:t>
            </a:r>
            <a:r>
              <a:rPr lang="en-US" dirty="0" smtClean="0"/>
              <a:t>bugs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Hp-Fortify – </a:t>
            </a:r>
            <a:r>
              <a:rPr lang="en-US" dirty="0"/>
              <a:t>s</a:t>
            </a:r>
            <a:r>
              <a:rPr lang="en-US" dirty="0" smtClean="0"/>
              <a:t>ecurity vulnerabilities</a:t>
            </a:r>
            <a:endParaRPr lang="en-US" dirty="0"/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14400" y="667911"/>
            <a:ext cx="38395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Comparison with other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25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H="1">
            <a:off x="3429000" y="3703992"/>
            <a:ext cx="6629400" cy="629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r>
              <a:rPr lang="en-US" dirty="0" smtClean="0"/>
              <a:t>o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81064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8"/>
          <p:cNvSpPr txBox="1">
            <a:spLocks/>
          </p:cNvSpPr>
          <p:nvPr/>
        </p:nvSpPr>
        <p:spPr>
          <a:xfrm>
            <a:off x="1230707" y="666018"/>
            <a:ext cx="5006181" cy="411101"/>
          </a:xfrm>
          <a:prstGeom prst="rect">
            <a:avLst/>
          </a:prstGeom>
        </p:spPr>
        <p:txBody>
          <a:bodyPr lIns="100557" tIns="50278" rIns="100557" bIns="50278">
            <a:normAutofit fontScale="975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Pre-requisite for SonarQube </a:t>
            </a:r>
          </a:p>
        </p:txBody>
      </p:sp>
      <p:sp>
        <p:nvSpPr>
          <p:cNvPr id="8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21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15365" y="1035836"/>
            <a:ext cx="6376035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SonarQube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server requires at least 2GB of RAM to run efficiently and 1GB of free RAM for the 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Running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SonarQube is to have Java (Oracle JRE 11 or OpenJDK 11) installed on your machine.</a:t>
            </a:r>
          </a:p>
          <a:p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More detailed info, (like compatible version of DB ,web browser, etc) go to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hlinkClick r:id="rId3"/>
              </a:rPr>
              <a:t>https://docs.sonarqube.org/latest/requirements/requirements/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36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71733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 Your Knowledge Quotient </a:t>
            </a: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Sonarqube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153319"/>
            <a:ext cx="8534400" cy="4038600"/>
          </a:xfrm>
          <a:prstGeom prst="rect">
            <a:avLst/>
          </a:prstGeom>
        </p:spPr>
        <p:txBody>
          <a:bodyPr lIns="100557" tIns="50278" rIns="100557" bIns="50278" anchor="t">
            <a:normAutofit fontScale="70000" lnSpcReduction="200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Q1</a:t>
            </a:r>
            <a:r>
              <a:rPr lang="en-US" sz="14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What Sonarqube Database stores?</a:t>
            </a:r>
          </a:p>
          <a:p>
            <a:pPr algn="l">
              <a:lnSpc>
                <a:spcPct val="160000"/>
              </a:lnSpc>
            </a:pPr>
            <a:r>
              <a:rPr lang="en-US" sz="14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</a:t>
            </a:r>
            <a:r>
              <a:rPr lang="en-US" sz="14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a) reports    b) configuration  c)source code  d)reports and configuration both</a:t>
            </a:r>
          </a:p>
          <a:p>
            <a:pPr algn="l">
              <a:lnSpc>
                <a:spcPct val="160000"/>
              </a:lnSpc>
            </a:pPr>
            <a:r>
              <a:rPr lang="en-US" sz="14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Q2</a:t>
            </a:r>
            <a:r>
              <a:rPr lang="en-US" sz="14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14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Default Sonarqube database is?</a:t>
            </a:r>
          </a:p>
          <a:p>
            <a:pPr algn="l">
              <a:lnSpc>
                <a:spcPct val="160000"/>
              </a:lnSpc>
            </a:pPr>
            <a:r>
              <a:rPr lang="en-US" sz="14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</a:t>
            </a:r>
            <a:r>
              <a:rPr lang="en-US" sz="14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a)H2           b)Oracle         c)PostgreSQL     d) MS SQL Server</a:t>
            </a:r>
          </a:p>
          <a:p>
            <a:pPr algn="l">
              <a:lnSpc>
                <a:spcPct val="160000"/>
              </a:lnSpc>
            </a:pPr>
            <a:r>
              <a:rPr lang="en-US" sz="14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endParaRPr lang="en-US" sz="14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Q3: </a:t>
            </a:r>
            <a:r>
              <a:rPr lang="en-US" sz="14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Sonarqube Scanner and Sonarqube Server are same tool.</a:t>
            </a:r>
          </a:p>
          <a:p>
            <a:pPr algn="l">
              <a:lnSpc>
                <a:spcPct val="160000"/>
              </a:lnSpc>
            </a:pPr>
            <a:r>
              <a:rPr lang="en-US" sz="14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</a:t>
            </a:r>
            <a:r>
              <a:rPr lang="en-US" sz="14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a) True      b)False</a:t>
            </a:r>
          </a:p>
          <a:p>
            <a:pPr algn="l">
              <a:lnSpc>
                <a:spcPct val="160000"/>
              </a:lnSpc>
            </a:pPr>
            <a:endParaRPr lang="en-US" sz="1400" b="1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Q4: Default port of Sonarqube server is ______?</a:t>
            </a:r>
          </a:p>
          <a:p>
            <a:pPr algn="l">
              <a:lnSpc>
                <a:spcPct val="160000"/>
              </a:lnSpc>
            </a:pPr>
            <a:r>
              <a:rPr lang="en-US" sz="14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a)9000      b)9001   c)8080   d)8000</a:t>
            </a:r>
          </a:p>
          <a:p>
            <a:pPr algn="l">
              <a:lnSpc>
                <a:spcPct val="160000"/>
              </a:lnSpc>
            </a:pPr>
            <a:r>
              <a:rPr lang="en-US" sz="14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Q5: In which language Sonarqube is written?</a:t>
            </a:r>
          </a:p>
          <a:p>
            <a:pPr algn="l">
              <a:lnSpc>
                <a:spcPct val="160000"/>
              </a:lnSpc>
            </a:pPr>
            <a:r>
              <a:rPr lang="en-US" sz="14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</a:t>
            </a:r>
            <a:r>
              <a:rPr lang="en-US" sz="14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a)Python   b)Java    c)C++      d)PHP</a:t>
            </a:r>
          </a:p>
          <a:p>
            <a:pPr algn="l">
              <a:lnSpc>
                <a:spcPct val="160000"/>
              </a:lnSpc>
            </a:pPr>
            <a:endParaRPr lang="en-US" sz="1400" b="1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Q6: Default Quality Profile is:</a:t>
            </a:r>
          </a:p>
          <a:p>
            <a:pPr algn="l">
              <a:lnSpc>
                <a:spcPct val="160000"/>
              </a:lnSpc>
            </a:pPr>
            <a:r>
              <a:rPr lang="en-US" sz="14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a) Sonarqube way    b)Sonar way    c) Scanner way</a:t>
            </a:r>
          </a:p>
          <a:p>
            <a:pPr algn="l">
              <a:lnSpc>
                <a:spcPct val="160000"/>
              </a:lnSpc>
            </a:pPr>
            <a:endParaRPr lang="en-US" sz="1400" b="1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endParaRPr lang="en-US" sz="1400" b="1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endParaRPr lang="en-US" sz="1400" b="1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4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683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 txBox="1">
            <a:spLocks/>
          </p:cNvSpPr>
          <p:nvPr/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>
            <a:defPPr>
              <a:defRPr lang="en-US"/>
            </a:defPPr>
            <a:lvl1pPr marL="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78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566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8349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131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14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6697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1948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2226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2CC6C99-819B-4E2C-B66B-9C4B0D9D41D3}" type="datetimeFigureOut">
              <a:rPr lang="en-US" smtClean="0"/>
              <a:pPr/>
              <a:t>12/14/2023</a:t>
            </a:fld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55162" y="5245461"/>
            <a:ext cx="419417" cy="301313"/>
          </a:xfrm>
        </p:spPr>
        <p:txBody>
          <a:bodyPr/>
          <a:lstStyle/>
          <a:p>
            <a:fld id="{415ACC5E-6F00-4F61-BE38-5B0AEB14CA66}" type="slidenum">
              <a:rPr lang="en-US" smtClean="0"/>
              <a:t>23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4" t="1053" r="2460"/>
          <a:stretch/>
        </p:blipFill>
        <p:spPr>
          <a:xfrm>
            <a:off x="0" y="1"/>
            <a:ext cx="10058400" cy="567776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"/>
            <a:ext cx="10058400" cy="5677761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080" y="316740"/>
            <a:ext cx="1667578" cy="41883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2447503"/>
            <a:ext cx="3855720" cy="1256489"/>
          </a:xfrm>
          <a:prstGeom prst="rect">
            <a:avLst/>
          </a:prstGeom>
          <a:solidFill>
            <a:srgbClr val="2B3B4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738" y="2615035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8"/>
          <p:cNvSpPr txBox="1">
            <a:spLocks/>
          </p:cNvSpPr>
          <p:nvPr/>
        </p:nvSpPr>
        <p:spPr>
          <a:xfrm>
            <a:off x="1143000" y="2699441"/>
            <a:ext cx="2209800" cy="990600"/>
          </a:xfrm>
          <a:prstGeom prst="rect">
            <a:avLst/>
          </a:prstGeom>
        </p:spPr>
        <p:txBody>
          <a:bodyPr lIns="100557" tIns="50278" rIns="100557" bIns="50278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You!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724424" y="5066608"/>
            <a:ext cx="190976" cy="17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9217343" y="5066607"/>
            <a:ext cx="190976" cy="201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280" y="5044743"/>
            <a:ext cx="705485" cy="22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©2023 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50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9635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28587" y="667911"/>
            <a:ext cx="29883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Supported Languages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66800" y="1155477"/>
            <a:ext cx="7696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800" dirty="0" smtClean="0"/>
          </a:p>
          <a:p>
            <a:endParaRPr lang="en-US" sz="1800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153319"/>
            <a:ext cx="6248400" cy="407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427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735013"/>
            <a:ext cx="49635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4400" y="674896"/>
            <a:ext cx="31005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 coverage/Report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0296" y="1258064"/>
            <a:ext cx="6340775" cy="39549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ines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code covered by unit 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Showcase Unit tests execution and code coverage </a:t>
            </a:r>
            <a:r>
              <a:rPr lang="en-US" alt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reports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Some supported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 coverage tools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JaCoCo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Cobertura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Clover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jasmine/karma 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altLang="en-US" sz="18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61212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762000" y="565565"/>
            <a:ext cx="49635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 Coverage</a:t>
            </a:r>
            <a:endParaRPr lang="en-US" sz="20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014393"/>
            <a:ext cx="9560917" cy="4572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7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447800" y="698501"/>
            <a:ext cx="37443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667911"/>
            <a:ext cx="21547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Quality Profiles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066800" y="1381919"/>
            <a:ext cx="76962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Collection of rules to apply during analysis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Same or different profile for multiple project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You can implement quality profile according </a:t>
            </a:r>
            <a:r>
              <a:rPr lang="en-US" dirty="0" smtClean="0"/>
              <a:t>to </a:t>
            </a:r>
            <a:r>
              <a:rPr lang="en-US" dirty="0"/>
              <a:t>languages</a:t>
            </a:r>
            <a:br>
              <a:rPr lang="en-US" dirty="0"/>
            </a:br>
            <a:r>
              <a:rPr lang="en-US" dirty="0" err="1"/>
              <a:t>eg</a:t>
            </a:r>
            <a:r>
              <a:rPr lang="en-US" dirty="0"/>
              <a:t>. Java, PHP, JS ,Html etc.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Rule configuration- Activation/Deactivation/Modification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58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735013"/>
            <a:ext cx="49635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655489"/>
            <a:ext cx="1907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Quality Profile </a:t>
            </a:r>
            <a:endParaRPr lang="en-US" sz="1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88" y="1024821"/>
            <a:ext cx="8889447" cy="4297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606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735013"/>
            <a:ext cx="49635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1192213"/>
            <a:ext cx="7748816" cy="39326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" y="667911"/>
            <a:ext cx="28504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Creating New Profile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2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735013"/>
            <a:ext cx="49635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4400" y="667911"/>
            <a:ext cx="19159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Quality Gates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066800" y="1296700"/>
            <a:ext cx="7620000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Set of Boolean conditions </a:t>
            </a:r>
            <a:endParaRPr lang="en-US" sz="1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It helps you know immediately whether your projects are </a:t>
            </a:r>
            <a:r>
              <a:rPr lang="en-US" sz="1800" dirty="0" smtClean="0"/>
              <a:t>production-ready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Multiple conditions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	 </a:t>
            </a:r>
            <a:r>
              <a:rPr lang="en-US" sz="1800" dirty="0" smtClean="0"/>
              <a:t>E.g. code coverage &lt; 80 %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	 </a:t>
            </a:r>
            <a:r>
              <a:rPr lang="en-US" sz="1800" dirty="0" smtClean="0"/>
              <a:t>         duplications &lt; 50 </a:t>
            </a:r>
          </a:p>
          <a:p>
            <a:pPr>
              <a:lnSpc>
                <a:spcPct val="150000"/>
              </a:lnSpc>
            </a:pPr>
            <a:endParaRPr lang="en-US" sz="1800" dirty="0" smtClean="0"/>
          </a:p>
          <a:p>
            <a:pPr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endParaRPr lang="en-US" sz="1800" dirty="0" smtClean="0"/>
          </a:p>
          <a:p>
            <a:pPr>
              <a:lnSpc>
                <a:spcPct val="150000"/>
              </a:lnSpc>
            </a:pPr>
            <a:r>
              <a:rPr lang="en-US" sz="1800" dirty="0"/>
              <a:t>		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3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27483</TotalTime>
  <Words>520</Words>
  <Application>Microsoft Office PowerPoint</Application>
  <PresentationFormat>Custom</PresentationFormat>
  <Paragraphs>143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Arial Narrow</vt:lpstr>
      <vt:lpstr>Calibri</vt:lpstr>
      <vt:lpstr>Segoe UI</vt:lpstr>
      <vt:lpstr>Segoe UI Light</vt:lpstr>
      <vt:lpstr>Tahoma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Amruta Narkhede</dc:creator>
  <cp:lastModifiedBy>Astha Gangwar</cp:lastModifiedBy>
  <cp:revision>290</cp:revision>
  <dcterms:created xsi:type="dcterms:W3CDTF">2018-01-05T05:23:08Z</dcterms:created>
  <dcterms:modified xsi:type="dcterms:W3CDTF">2023-12-14T12:35:15Z</dcterms:modified>
</cp:coreProperties>
</file>