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lQZKCL2WI1lBSKMcFyNdqCbIM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7.xml"/><Relationship Id="rId22" Type="http://schemas.openxmlformats.org/officeDocument/2006/relationships/font" Target="fonts/Nunito-boldItalic.fntdata"/><Relationship Id="rId10" Type="http://schemas.openxmlformats.org/officeDocument/2006/relationships/slide" Target="slides/slide6.xml"/><Relationship Id="rId21" Type="http://schemas.openxmlformats.org/officeDocument/2006/relationships/font" Target="fonts/Nunito-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267a05581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267a055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267a05581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267a0558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dc4169a9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dc4169a9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267a05581_0_49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267a05581_0_4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267a05581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267a0558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267a0558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267a055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267a0558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267a055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67a0558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67a055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267a0558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267a055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267a05581_0_47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267a05581_0_4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a267a05581_0_4800"/>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ga267a05581_0_4800"/>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a267a05581_0_4800"/>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a267a05581_0_4800"/>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 name="Google Shape;14;ga267a05581_0_4800"/>
          <p:cNvGrpSpPr/>
          <p:nvPr/>
        </p:nvGrpSpPr>
        <p:grpSpPr>
          <a:xfrm>
            <a:off x="340259" y="790"/>
            <a:ext cx="3000409" cy="1392365"/>
            <a:chOff x="255200" y="592"/>
            <a:chExt cx="2250363" cy="1044300"/>
          </a:xfrm>
        </p:grpSpPr>
        <p:sp>
          <p:nvSpPr>
            <p:cNvPr id="15" name="Google Shape;15;ga267a05581_0_4800"/>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a267a05581_0_4800"/>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a267a05581_0_4800"/>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a267a05581_0_4800"/>
          <p:cNvGrpSpPr/>
          <p:nvPr/>
        </p:nvGrpSpPr>
        <p:grpSpPr>
          <a:xfrm>
            <a:off x="1207163" y="790"/>
            <a:ext cx="3000409" cy="1392365"/>
            <a:chOff x="905395" y="592"/>
            <a:chExt cx="2250363" cy="1044300"/>
          </a:xfrm>
        </p:grpSpPr>
        <p:sp>
          <p:nvSpPr>
            <p:cNvPr id="19" name="Google Shape;19;ga267a05581_0_4800"/>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a267a05581_0_4800"/>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a267a05581_0_4800"/>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ga267a05581_0_4800"/>
          <p:cNvGrpSpPr/>
          <p:nvPr/>
        </p:nvGrpSpPr>
        <p:grpSpPr>
          <a:xfrm>
            <a:off x="9409957" y="6784"/>
            <a:ext cx="2468376" cy="1002839"/>
            <a:chOff x="6917201" y="0"/>
            <a:chExt cx="2227777" cy="863400"/>
          </a:xfrm>
        </p:grpSpPr>
        <p:sp>
          <p:nvSpPr>
            <p:cNvPr id="23" name="Google Shape;23;ga267a05581_0_4800"/>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a267a05581_0_4800"/>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a267a05581_0_4800"/>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ga267a05581_0_4800"/>
          <p:cNvGrpSpPr/>
          <p:nvPr/>
        </p:nvGrpSpPr>
        <p:grpSpPr>
          <a:xfrm>
            <a:off x="8737606" y="5623802"/>
            <a:ext cx="3185498" cy="1234317"/>
            <a:chOff x="6917201" y="0"/>
            <a:chExt cx="2227777" cy="863400"/>
          </a:xfrm>
        </p:grpSpPr>
        <p:sp>
          <p:nvSpPr>
            <p:cNvPr id="27" name="Google Shape;27;ga267a05581_0_4800"/>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a267a05581_0_4800"/>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a267a05581_0_4800"/>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ga267a05581_0_4800"/>
          <p:cNvGrpSpPr/>
          <p:nvPr/>
        </p:nvGrpSpPr>
        <p:grpSpPr>
          <a:xfrm>
            <a:off x="265762" y="5407536"/>
            <a:ext cx="3727293" cy="1444382"/>
            <a:chOff x="6917201" y="0"/>
            <a:chExt cx="2227777" cy="863400"/>
          </a:xfrm>
        </p:grpSpPr>
        <p:sp>
          <p:nvSpPr>
            <p:cNvPr id="31" name="Google Shape;31;ga267a05581_0_4800"/>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a267a05581_0_4800"/>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a267a05581_0_4800"/>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4" name="Google Shape;34;ga267a05581_0_4800"/>
          <p:cNvSpPr txBox="1"/>
          <p:nvPr>
            <p:ph type="ctrTitle"/>
          </p:nvPr>
        </p:nvSpPr>
        <p:spPr>
          <a:xfrm>
            <a:off x="2478271" y="2430444"/>
            <a:ext cx="7148400" cy="19308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35" name="Google Shape;35;ga267a05581_0_4800"/>
          <p:cNvSpPr txBox="1"/>
          <p:nvPr>
            <p:ph idx="1" type="subTitle"/>
          </p:nvPr>
        </p:nvSpPr>
        <p:spPr>
          <a:xfrm>
            <a:off x="2478267" y="4550878"/>
            <a:ext cx="7148400" cy="69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36" name="Google Shape;36;ga267a05581_0_4800"/>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ga267a05581_0_4900"/>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1" name="Google Shape;111;ga267a05581_0_4900"/>
          <p:cNvGrpSpPr/>
          <p:nvPr/>
        </p:nvGrpSpPr>
        <p:grpSpPr>
          <a:xfrm>
            <a:off x="7945629" y="5492768"/>
            <a:ext cx="3361269" cy="1365553"/>
            <a:chOff x="6917201" y="0"/>
            <a:chExt cx="2227777" cy="863400"/>
          </a:xfrm>
        </p:grpSpPr>
        <p:sp>
          <p:nvSpPr>
            <p:cNvPr id="112" name="Google Shape;112;ga267a05581_0_4900"/>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a267a05581_0_4900"/>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a267a05581_0_4900"/>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5" name="Google Shape;115;ga267a05581_0_4900"/>
          <p:cNvGrpSpPr/>
          <p:nvPr/>
        </p:nvGrpSpPr>
        <p:grpSpPr>
          <a:xfrm>
            <a:off x="265762" y="3"/>
            <a:ext cx="3727293" cy="1444382"/>
            <a:chOff x="6917201" y="0"/>
            <a:chExt cx="2227777" cy="863400"/>
          </a:xfrm>
        </p:grpSpPr>
        <p:sp>
          <p:nvSpPr>
            <p:cNvPr id="116" name="Google Shape;116;ga267a05581_0_4900"/>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a267a05581_0_4900"/>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a267a05581_0_4900"/>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9" name="Google Shape;119;ga267a05581_0_4900"/>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0" name="Google Shape;120;ga267a05581_0_4900"/>
          <p:cNvSpPr txBox="1"/>
          <p:nvPr>
            <p:ph idx="1" type="body"/>
          </p:nvPr>
        </p:nvSpPr>
        <p:spPr>
          <a:xfrm>
            <a:off x="1847800" y="3818467"/>
            <a:ext cx="8496300" cy="854700"/>
          </a:xfrm>
          <a:prstGeom prst="rect">
            <a:avLst/>
          </a:prstGeom>
        </p:spPr>
        <p:txBody>
          <a:bodyPr anchorCtr="0" anchor="t" bIns="121900" lIns="121900" spcFirstLastPara="1" rIns="121900" wrap="square" tIns="121900">
            <a:noAutofit/>
          </a:bodyPr>
          <a:lstStyle>
            <a:lvl1pPr indent="-336550" lvl="0" marL="457200" algn="ctr">
              <a:spcBef>
                <a:spcPts val="0"/>
              </a:spcBef>
              <a:spcAft>
                <a:spcPts val="0"/>
              </a:spcAft>
              <a:buSzPts val="1700"/>
              <a:buChar char="●"/>
              <a:defRPr/>
            </a:lvl1pPr>
            <a:lvl2pPr indent="-323850" lvl="1" marL="914400" algn="ctr">
              <a:spcBef>
                <a:spcPts val="2100"/>
              </a:spcBef>
              <a:spcAft>
                <a:spcPts val="0"/>
              </a:spcAft>
              <a:buSzPts val="1500"/>
              <a:buChar char="○"/>
              <a:defRPr/>
            </a:lvl2pPr>
            <a:lvl3pPr indent="-323850" lvl="2" marL="1371600" algn="ctr">
              <a:spcBef>
                <a:spcPts val="2100"/>
              </a:spcBef>
              <a:spcAft>
                <a:spcPts val="0"/>
              </a:spcAft>
              <a:buSzPts val="1500"/>
              <a:buChar char="■"/>
              <a:defRPr/>
            </a:lvl3pPr>
            <a:lvl4pPr indent="-323850" lvl="3" marL="1828800" algn="ctr">
              <a:spcBef>
                <a:spcPts val="2100"/>
              </a:spcBef>
              <a:spcAft>
                <a:spcPts val="0"/>
              </a:spcAft>
              <a:buSzPts val="1500"/>
              <a:buChar char="●"/>
              <a:defRPr/>
            </a:lvl4pPr>
            <a:lvl5pPr indent="-323850" lvl="4" marL="2286000" algn="ctr">
              <a:spcBef>
                <a:spcPts val="2100"/>
              </a:spcBef>
              <a:spcAft>
                <a:spcPts val="0"/>
              </a:spcAft>
              <a:buSzPts val="1500"/>
              <a:buChar char="○"/>
              <a:defRPr/>
            </a:lvl5pPr>
            <a:lvl6pPr indent="-323850" lvl="5" marL="2743200" algn="ctr">
              <a:spcBef>
                <a:spcPts val="2100"/>
              </a:spcBef>
              <a:spcAft>
                <a:spcPts val="0"/>
              </a:spcAft>
              <a:buSzPts val="1500"/>
              <a:buChar char="■"/>
              <a:defRPr/>
            </a:lvl6pPr>
            <a:lvl7pPr indent="-323850" lvl="6" marL="3200400" algn="ctr">
              <a:spcBef>
                <a:spcPts val="2100"/>
              </a:spcBef>
              <a:spcAft>
                <a:spcPts val="0"/>
              </a:spcAft>
              <a:buSzPts val="1500"/>
              <a:buChar char="●"/>
              <a:defRPr/>
            </a:lvl7pPr>
            <a:lvl8pPr indent="-323850" lvl="7" marL="3657600" algn="ctr">
              <a:spcBef>
                <a:spcPts val="2100"/>
              </a:spcBef>
              <a:spcAft>
                <a:spcPts val="0"/>
              </a:spcAft>
              <a:buSzPts val="1500"/>
              <a:buChar char="○"/>
              <a:defRPr/>
            </a:lvl8pPr>
            <a:lvl9pPr indent="-323850" lvl="8" marL="4114800" algn="ctr">
              <a:spcBef>
                <a:spcPts val="2100"/>
              </a:spcBef>
              <a:spcAft>
                <a:spcPts val="2100"/>
              </a:spcAft>
              <a:buSzPts val="1500"/>
              <a:buChar char="■"/>
              <a:defRPr/>
            </a:lvl9pPr>
          </a:lstStyle>
          <a:p/>
        </p:txBody>
      </p:sp>
      <p:sp>
        <p:nvSpPr>
          <p:cNvPr id="121" name="Google Shape;121;ga267a05581_0_4900"/>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a267a05581_0_4913"/>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ga267a05581_0_49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26" name="Google Shape;126;ga267a05581_0_49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127" name="Google Shape;127;ga267a05581_0_49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ga267a05581_0_49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ga267a05581_0_49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ga267a05581_0_4828"/>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9" name="Google Shape;39;ga267a05581_0_4828"/>
          <p:cNvGrpSpPr/>
          <p:nvPr/>
        </p:nvGrpSpPr>
        <p:grpSpPr>
          <a:xfrm>
            <a:off x="7458691" y="5281486"/>
            <a:ext cx="3880118" cy="1576482"/>
            <a:chOff x="6917201" y="0"/>
            <a:chExt cx="2227777" cy="863400"/>
          </a:xfrm>
        </p:grpSpPr>
        <p:sp>
          <p:nvSpPr>
            <p:cNvPr id="40" name="Google Shape;40;ga267a05581_0_4828"/>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a267a05581_0_4828"/>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a267a05581_0_4828"/>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3" name="Google Shape;43;ga267a05581_0_4828"/>
          <p:cNvGrpSpPr/>
          <p:nvPr/>
        </p:nvGrpSpPr>
        <p:grpSpPr>
          <a:xfrm>
            <a:off x="265762" y="3"/>
            <a:ext cx="3727293" cy="1444382"/>
            <a:chOff x="6917201" y="0"/>
            <a:chExt cx="2227777" cy="863400"/>
          </a:xfrm>
        </p:grpSpPr>
        <p:sp>
          <p:nvSpPr>
            <p:cNvPr id="44" name="Google Shape;44;ga267a05581_0_4828"/>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a267a05581_0_4828"/>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a267a05581_0_4828"/>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7" name="Google Shape;47;ga267a05581_0_4828"/>
          <p:cNvSpPr txBox="1"/>
          <p:nvPr>
            <p:ph type="title"/>
          </p:nvPr>
        </p:nvSpPr>
        <p:spPr>
          <a:xfrm>
            <a:off x="2518245" y="2328133"/>
            <a:ext cx="7170000" cy="21948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p:txBody>
      </p:sp>
      <p:sp>
        <p:nvSpPr>
          <p:cNvPr id="48" name="Google Shape;48;ga267a05581_0_4828"/>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ga267a05581_0_4840"/>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a267a05581_0_4840"/>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a267a05581_0_484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a267a05581_0_4840"/>
          <p:cNvSpPr txBox="1"/>
          <p:nvPr>
            <p:ph type="title"/>
          </p:nvPr>
        </p:nvSpPr>
        <p:spPr>
          <a:xfrm>
            <a:off x="1092200" y="1127467"/>
            <a:ext cx="10007700" cy="12729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54" name="Google Shape;54;ga267a05581_0_4840"/>
          <p:cNvSpPr txBox="1"/>
          <p:nvPr>
            <p:ph idx="1" type="body"/>
          </p:nvPr>
        </p:nvSpPr>
        <p:spPr>
          <a:xfrm>
            <a:off x="1092200" y="2654300"/>
            <a:ext cx="10007700" cy="3264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5" name="Google Shape;55;ga267a05581_0_4840"/>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ga267a05581_0_4847"/>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a267a05581_0_4847"/>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a267a05581_0_4847"/>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a267a05581_0_4847"/>
          <p:cNvSpPr txBox="1"/>
          <p:nvPr>
            <p:ph type="title"/>
          </p:nvPr>
        </p:nvSpPr>
        <p:spPr>
          <a:xfrm>
            <a:off x="1092200" y="1127467"/>
            <a:ext cx="10007700" cy="12729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1" name="Google Shape;61;ga267a05581_0_4847"/>
          <p:cNvSpPr txBox="1"/>
          <p:nvPr>
            <p:ph idx="1" type="body"/>
          </p:nvPr>
        </p:nvSpPr>
        <p:spPr>
          <a:xfrm>
            <a:off x="1092200" y="2654300"/>
            <a:ext cx="4914900" cy="3264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2" name="Google Shape;62;ga267a05581_0_4847"/>
          <p:cNvSpPr txBox="1"/>
          <p:nvPr>
            <p:ph idx="2" type="body"/>
          </p:nvPr>
        </p:nvSpPr>
        <p:spPr>
          <a:xfrm>
            <a:off x="6184900" y="2654300"/>
            <a:ext cx="4914900" cy="3264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3" name="Google Shape;63;ga267a05581_0_4847"/>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ga267a05581_0_485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a267a05581_0_485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ga267a05581_0_485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 name="Google Shape;68;ga267a05581_0_4855"/>
          <p:cNvSpPr txBox="1"/>
          <p:nvPr>
            <p:ph type="title"/>
          </p:nvPr>
        </p:nvSpPr>
        <p:spPr>
          <a:xfrm>
            <a:off x="1092200" y="1127467"/>
            <a:ext cx="10007700" cy="12729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9" name="Google Shape;69;ga267a05581_0_4855"/>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ga267a05581_0_4861"/>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a267a05581_0_4861"/>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a267a05581_0_4861"/>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a267a05581_0_4861"/>
          <p:cNvSpPr txBox="1"/>
          <p:nvPr>
            <p:ph type="title"/>
          </p:nvPr>
        </p:nvSpPr>
        <p:spPr>
          <a:xfrm>
            <a:off x="1092200" y="1127467"/>
            <a:ext cx="4945500" cy="18441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5" name="Google Shape;75;ga267a05581_0_4861"/>
          <p:cNvSpPr txBox="1"/>
          <p:nvPr>
            <p:ph idx="1" type="body"/>
          </p:nvPr>
        </p:nvSpPr>
        <p:spPr>
          <a:xfrm>
            <a:off x="1107600" y="3092067"/>
            <a:ext cx="4945500" cy="28263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76" name="Google Shape;76;ga267a05581_0_4861"/>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ga267a05581_0_4868"/>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a267a05581_0_4868"/>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0" name="Google Shape;80;ga267a05581_0_4868"/>
          <p:cNvGrpSpPr/>
          <p:nvPr/>
        </p:nvGrpSpPr>
        <p:grpSpPr>
          <a:xfrm>
            <a:off x="341189" y="-11"/>
            <a:ext cx="3001758" cy="1391229"/>
            <a:chOff x="3961956" y="4383950"/>
            <a:chExt cx="1160548" cy="548700"/>
          </a:xfrm>
        </p:grpSpPr>
        <p:sp>
          <p:nvSpPr>
            <p:cNvPr id="81" name="Google Shape;81;ga267a05581_0_4868"/>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a267a05581_0_4868"/>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a267a05581_0_4868"/>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4" name="Google Shape;84;ga267a05581_0_486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5" name="Google Shape;85;ga267a05581_0_4868"/>
          <p:cNvGrpSpPr/>
          <p:nvPr/>
        </p:nvGrpSpPr>
        <p:grpSpPr>
          <a:xfrm>
            <a:off x="46579" y="6029501"/>
            <a:ext cx="2124408" cy="822734"/>
            <a:chOff x="6917201" y="0"/>
            <a:chExt cx="2227777" cy="863400"/>
          </a:xfrm>
        </p:grpSpPr>
        <p:sp>
          <p:nvSpPr>
            <p:cNvPr id="86" name="Google Shape;86;ga267a05581_0_4868"/>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a267a05581_0_4868"/>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a267a05581_0_4868"/>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9" name="Google Shape;89;ga267a05581_0_4868"/>
          <p:cNvGrpSpPr/>
          <p:nvPr/>
        </p:nvGrpSpPr>
        <p:grpSpPr>
          <a:xfrm>
            <a:off x="7848470" y="1657"/>
            <a:ext cx="4343273" cy="1681990"/>
            <a:chOff x="6917201" y="0"/>
            <a:chExt cx="2227777" cy="863400"/>
          </a:xfrm>
        </p:grpSpPr>
        <p:sp>
          <p:nvSpPr>
            <p:cNvPr id="90" name="Google Shape;90;ga267a05581_0_4868"/>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a267a05581_0_4868"/>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a267a05581_0_4868"/>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ga267a05581_0_4868"/>
          <p:cNvSpPr txBox="1"/>
          <p:nvPr>
            <p:ph type="title"/>
          </p:nvPr>
        </p:nvSpPr>
        <p:spPr>
          <a:xfrm>
            <a:off x="1858572" y="1734861"/>
            <a:ext cx="8489100" cy="33855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94" name="Google Shape;94;ga267a05581_0_4868"/>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ga267a05581_0_4886"/>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ga267a05581_0_4886"/>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a267a05581_0_488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ga267a05581_0_4886"/>
          <p:cNvSpPr txBox="1"/>
          <p:nvPr>
            <p:ph type="title"/>
          </p:nvPr>
        </p:nvSpPr>
        <p:spPr>
          <a:xfrm>
            <a:off x="1092200" y="1127467"/>
            <a:ext cx="8565600" cy="9399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0" name="Google Shape;100;ga267a05581_0_4886"/>
          <p:cNvSpPr txBox="1"/>
          <p:nvPr>
            <p:ph idx="1" type="subTitle"/>
          </p:nvPr>
        </p:nvSpPr>
        <p:spPr>
          <a:xfrm>
            <a:off x="1092200" y="2067600"/>
            <a:ext cx="7813200" cy="524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1" name="Google Shape;101;ga267a05581_0_4886"/>
          <p:cNvSpPr txBox="1"/>
          <p:nvPr>
            <p:ph idx="2" type="body"/>
          </p:nvPr>
        </p:nvSpPr>
        <p:spPr>
          <a:xfrm>
            <a:off x="1092200" y="3289400"/>
            <a:ext cx="7813200" cy="27939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02" name="Google Shape;102;ga267a05581_0_4886"/>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ga267a05581_0_4894"/>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ga267a05581_0_4894"/>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a267a05581_0_489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ga267a05581_0_4894"/>
          <p:cNvSpPr txBox="1"/>
          <p:nvPr>
            <p:ph idx="1" type="body"/>
          </p:nvPr>
        </p:nvSpPr>
        <p:spPr>
          <a:xfrm>
            <a:off x="437367" y="5551333"/>
            <a:ext cx="9886800" cy="806700"/>
          </a:xfrm>
          <a:prstGeom prst="rect">
            <a:avLst/>
          </a:prstGeom>
        </p:spPr>
        <p:txBody>
          <a:bodyPr anchorCtr="0" anchor="b"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108" name="Google Shape;108;ga267a05581_0_4894"/>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a267a05581_0_479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7" name="Google Shape;7;ga267a05581_0_4796"/>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a:lnSpc>
                <a:spcPct val="115000"/>
              </a:lnSpc>
              <a:spcBef>
                <a:spcPts val="2100"/>
              </a:spcBef>
              <a:spcAft>
                <a:spcPts val="210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8" name="Google Shape;8;ga267a05581_0_4796"/>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2521796" y="2877844"/>
            <a:ext cx="7148400" cy="1930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Improving CNNs with the help of Data Augmentation and Boosting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a267a05581_0_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Accuracies of experiments</a:t>
            </a:r>
            <a:endParaRPr/>
          </a:p>
        </p:txBody>
      </p:sp>
      <p:sp>
        <p:nvSpPr>
          <p:cNvPr id="191" name="Google Shape;191;ga267a05581_0_2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IN" sz="2800"/>
              <a:t>CNN Model: 99.14%</a:t>
            </a:r>
            <a:endParaRPr sz="2800"/>
          </a:p>
          <a:p>
            <a:pPr indent="-406400" lvl="0" marL="457200" rtl="0" algn="l">
              <a:spcBef>
                <a:spcPts val="0"/>
              </a:spcBef>
              <a:spcAft>
                <a:spcPts val="0"/>
              </a:spcAft>
              <a:buSzPts val="2800"/>
              <a:buChar char="●"/>
            </a:pPr>
            <a:r>
              <a:rPr lang="en-IN" sz="2800"/>
              <a:t>Data Augmentation </a:t>
            </a:r>
            <a:r>
              <a:rPr lang="en-IN" sz="2800"/>
              <a:t>+ CNN Model: 99.28%</a:t>
            </a:r>
            <a:endParaRPr sz="2800"/>
          </a:p>
          <a:p>
            <a:pPr indent="-406400" lvl="0" marL="457200" rtl="0" algn="l">
              <a:spcBef>
                <a:spcPts val="0"/>
              </a:spcBef>
              <a:spcAft>
                <a:spcPts val="0"/>
              </a:spcAft>
              <a:buSzPts val="2800"/>
              <a:buChar char="●"/>
            </a:pPr>
            <a:r>
              <a:rPr b="1" i="1" lang="en-IN" sz="2800">
                <a:solidFill>
                  <a:srgbClr val="38761D"/>
                </a:solidFill>
              </a:rPr>
              <a:t>Data Augmentation + CNN Model + XGB: 99.4%</a:t>
            </a:r>
            <a:endParaRPr b="1" i="1" sz="2800">
              <a:solidFill>
                <a:srgbClr val="38761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a267a05581_0_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Confusion Matrix</a:t>
            </a:r>
            <a:endParaRPr/>
          </a:p>
        </p:txBody>
      </p:sp>
      <p:pic>
        <p:nvPicPr>
          <p:cNvPr id="197" name="Google Shape;197;ga267a05581_0_31"/>
          <p:cNvPicPr preferRelativeResize="0"/>
          <p:nvPr/>
        </p:nvPicPr>
        <p:blipFill>
          <a:blip r:embed="rId3">
            <a:alphaModFix/>
          </a:blip>
          <a:stretch>
            <a:fillRect/>
          </a:stretch>
        </p:blipFill>
        <p:spPr>
          <a:xfrm>
            <a:off x="2" y="3098950"/>
            <a:ext cx="3739800" cy="3321775"/>
          </a:xfrm>
          <a:prstGeom prst="rect">
            <a:avLst/>
          </a:prstGeom>
          <a:noFill/>
          <a:ln>
            <a:noFill/>
          </a:ln>
        </p:spPr>
      </p:pic>
      <p:pic>
        <p:nvPicPr>
          <p:cNvPr id="198" name="Google Shape;198;ga267a05581_0_31"/>
          <p:cNvPicPr preferRelativeResize="0"/>
          <p:nvPr/>
        </p:nvPicPr>
        <p:blipFill>
          <a:blip r:embed="rId4">
            <a:alphaModFix/>
          </a:blip>
          <a:stretch>
            <a:fillRect/>
          </a:stretch>
        </p:blipFill>
        <p:spPr>
          <a:xfrm>
            <a:off x="4225503" y="3098438"/>
            <a:ext cx="3740400" cy="3322800"/>
          </a:xfrm>
          <a:prstGeom prst="rect">
            <a:avLst/>
          </a:prstGeom>
          <a:noFill/>
          <a:ln>
            <a:noFill/>
          </a:ln>
        </p:spPr>
      </p:pic>
      <p:pic>
        <p:nvPicPr>
          <p:cNvPr id="199" name="Google Shape;199;ga267a05581_0_31"/>
          <p:cNvPicPr preferRelativeResize="0"/>
          <p:nvPr/>
        </p:nvPicPr>
        <p:blipFill>
          <a:blip r:embed="rId5">
            <a:alphaModFix/>
          </a:blip>
          <a:stretch>
            <a:fillRect/>
          </a:stretch>
        </p:blipFill>
        <p:spPr>
          <a:xfrm>
            <a:off x="8451603" y="3098438"/>
            <a:ext cx="3740400" cy="3322800"/>
          </a:xfrm>
          <a:prstGeom prst="rect">
            <a:avLst/>
          </a:prstGeom>
          <a:noFill/>
          <a:ln>
            <a:noFill/>
          </a:ln>
        </p:spPr>
      </p:pic>
      <p:sp>
        <p:nvSpPr>
          <p:cNvPr id="200" name="Google Shape;200;ga267a05581_0_31"/>
          <p:cNvSpPr txBox="1"/>
          <p:nvPr/>
        </p:nvSpPr>
        <p:spPr>
          <a:xfrm>
            <a:off x="478175" y="2485450"/>
            <a:ext cx="2347200" cy="5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2400">
                <a:latin typeface="Calibri"/>
                <a:ea typeface="Calibri"/>
                <a:cs typeface="Calibri"/>
                <a:sym typeface="Calibri"/>
              </a:rPr>
              <a:t>CNN</a:t>
            </a:r>
            <a:endParaRPr sz="2400">
              <a:latin typeface="Calibri"/>
              <a:ea typeface="Calibri"/>
              <a:cs typeface="Calibri"/>
              <a:sym typeface="Calibri"/>
            </a:endParaRPr>
          </a:p>
        </p:txBody>
      </p:sp>
      <p:sp>
        <p:nvSpPr>
          <p:cNvPr id="201" name="Google Shape;201;ga267a05581_0_31"/>
          <p:cNvSpPr txBox="1"/>
          <p:nvPr/>
        </p:nvSpPr>
        <p:spPr>
          <a:xfrm>
            <a:off x="4087400" y="2485450"/>
            <a:ext cx="3628500" cy="5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2400">
                <a:latin typeface="Calibri"/>
                <a:ea typeface="Calibri"/>
                <a:cs typeface="Calibri"/>
                <a:sym typeface="Calibri"/>
              </a:rPr>
              <a:t>Data Augmentation + </a:t>
            </a:r>
            <a:r>
              <a:rPr lang="en-IN" sz="2400">
                <a:latin typeface="Calibri"/>
                <a:ea typeface="Calibri"/>
                <a:cs typeface="Calibri"/>
                <a:sym typeface="Calibri"/>
              </a:rPr>
              <a:t>CNN</a:t>
            </a:r>
            <a:endParaRPr sz="2400">
              <a:latin typeface="Calibri"/>
              <a:ea typeface="Calibri"/>
              <a:cs typeface="Calibri"/>
              <a:sym typeface="Calibri"/>
            </a:endParaRPr>
          </a:p>
        </p:txBody>
      </p:sp>
      <p:sp>
        <p:nvSpPr>
          <p:cNvPr id="202" name="Google Shape;202;ga267a05581_0_31"/>
          <p:cNvSpPr txBox="1"/>
          <p:nvPr/>
        </p:nvSpPr>
        <p:spPr>
          <a:xfrm>
            <a:off x="7796450" y="2485450"/>
            <a:ext cx="4467300" cy="5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2400">
                <a:latin typeface="Calibri"/>
                <a:ea typeface="Calibri"/>
                <a:cs typeface="Calibri"/>
                <a:sym typeface="Calibri"/>
              </a:rPr>
              <a:t>Data Augmentation + CNN + XGB</a:t>
            </a:r>
            <a:endParaRPr sz="24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adc4169a9f_0_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Future Scope</a:t>
            </a:r>
            <a:endParaRPr/>
          </a:p>
        </p:txBody>
      </p:sp>
      <p:sp>
        <p:nvSpPr>
          <p:cNvPr id="208" name="Google Shape;208;gadc4169a9f_0_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Instead of XGBoost, we can feed the features to another classifier like Bayes Gaussian Classifier.</a:t>
            </a:r>
            <a:endParaRPr/>
          </a:p>
          <a:p>
            <a:pPr indent="0" lvl="0" marL="0" rtl="0" algn="l">
              <a:spcBef>
                <a:spcPts val="2100"/>
              </a:spcBef>
              <a:spcAft>
                <a:spcPts val="0"/>
              </a:spcAft>
              <a:buNone/>
            </a:pPr>
            <a:r>
              <a:rPr lang="en-IN"/>
              <a:t>Working on Colored Images, provides us with different variations in Data Augmentation.</a:t>
            </a:r>
            <a:endParaRPr/>
          </a:p>
          <a:p>
            <a:pPr indent="0" lvl="0" marL="0" rtl="0" algn="l">
              <a:spcBef>
                <a:spcPts val="2100"/>
              </a:spcBef>
              <a:spcAft>
                <a:spcPts val="2100"/>
              </a:spcAft>
              <a:buNone/>
            </a:pPr>
            <a:r>
              <a:rPr lang="en-IN"/>
              <a:t>Working on Different boosting algorithm.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a267a05581_0_49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References list</a:t>
            </a:r>
            <a:endParaRPr/>
          </a:p>
        </p:txBody>
      </p:sp>
      <p:sp>
        <p:nvSpPr>
          <p:cNvPr id="214" name="Google Shape;214;ga267a05581_0_492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[1] M.V. Valueva, N.N. Nagornov, P.A. Lyakhov, G.V. Valuev, N.I. Chervyakov, Application of the residue number system to reduce hardware costs of the convolutional neural network implementation, Mathematics and Computers in Simulation, Volume 177, 2020</a:t>
            </a:r>
            <a:endParaRPr/>
          </a:p>
          <a:p>
            <a:pPr indent="0" lvl="0" marL="0" rtl="0" algn="l">
              <a:spcBef>
                <a:spcPts val="2100"/>
              </a:spcBef>
              <a:spcAft>
                <a:spcPts val="0"/>
              </a:spcAft>
              <a:buNone/>
            </a:pPr>
            <a:r>
              <a:rPr lang="en-IN"/>
              <a:t>[2] Shorten, C., Khoshgoftaar, T.M. A survey on Image Data Augmentation for Deep Learning. J Big Data 6, 60 (2019).</a:t>
            </a:r>
            <a:endParaRPr/>
          </a:p>
          <a:p>
            <a:pPr indent="0" lvl="0" marL="0" rtl="0" algn="l">
              <a:spcBef>
                <a:spcPts val="2100"/>
              </a:spcBef>
              <a:spcAft>
                <a:spcPts val="2100"/>
              </a:spcAft>
              <a:buNone/>
            </a:pPr>
            <a:r>
              <a:rPr lang="en-IN"/>
              <a:t>[3] Zhou Zhi-Hua. Ensemble Methods: Foundations and Algorithms. (2012)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a267a05581_0_48"/>
          <p:cNvSpPr txBox="1"/>
          <p:nvPr>
            <p:ph type="ctrTitle"/>
          </p:nvPr>
        </p:nvSpPr>
        <p:spPr>
          <a:xfrm>
            <a:off x="2478271" y="2430444"/>
            <a:ext cx="7148400" cy="193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What are CNNs?</a:t>
            </a:r>
            <a:endParaRPr/>
          </a:p>
        </p:txBody>
      </p:sp>
      <p:sp>
        <p:nvSpPr>
          <p:cNvPr id="140" name="Google Shape;14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 Convolutional Neural Network (ConvNet/CNN) is a Deep Learning algorithm which can take in an input image, assign importance (learnable weights and biases) to various aspects/objects in the image and be able to differentiate one from the other.[1]</a:t>
            </a:r>
            <a:endParaRPr/>
          </a:p>
          <a:p>
            <a:pPr indent="0" lvl="0" marL="0" rtl="0" algn="l">
              <a:lnSpc>
                <a:spcPct val="90000"/>
              </a:lnSpc>
              <a:spcBef>
                <a:spcPts val="1000"/>
              </a:spcBef>
              <a:spcAft>
                <a:spcPts val="2100"/>
              </a:spcAft>
              <a:buClr>
                <a:schemeClr val="dk1"/>
              </a:buClr>
              <a:buSzPts val="2800"/>
              <a:buNone/>
            </a:pPr>
            <a:r>
              <a:t/>
            </a:r>
            <a:endParaRPr/>
          </a:p>
        </p:txBody>
      </p:sp>
      <p:pic>
        <p:nvPicPr>
          <p:cNvPr id="141" name="Google Shape;141;p2"/>
          <p:cNvPicPr preferRelativeResize="0"/>
          <p:nvPr/>
        </p:nvPicPr>
        <p:blipFill>
          <a:blip r:embed="rId3">
            <a:alphaModFix/>
          </a:blip>
          <a:stretch>
            <a:fillRect/>
          </a:stretch>
        </p:blipFill>
        <p:spPr>
          <a:xfrm>
            <a:off x="2509758" y="2791050"/>
            <a:ext cx="7172474" cy="406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What is Augmentation?</a:t>
            </a:r>
            <a:endParaRPr/>
          </a:p>
        </p:txBody>
      </p:sp>
      <p:sp>
        <p:nvSpPr>
          <p:cNvPr id="147" name="Google Shape;147;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0"/>
              </a:spcBef>
              <a:spcAft>
                <a:spcPts val="0"/>
              </a:spcAft>
              <a:buSzPts val="2800"/>
              <a:buChar char="●"/>
            </a:pPr>
            <a:r>
              <a:rPr lang="en-IN"/>
              <a:t>Deep networks need large amount of training data to achieve good performance. To build a powerful image classifier using very little training data, image augmentation is usually required to boost the performance of deep networks.</a:t>
            </a:r>
            <a:endParaRPr/>
          </a:p>
          <a:p>
            <a:pPr indent="-406400" lvl="0" marL="457200" rtl="0" algn="l">
              <a:lnSpc>
                <a:spcPct val="90000"/>
              </a:lnSpc>
              <a:spcBef>
                <a:spcPts val="0"/>
              </a:spcBef>
              <a:spcAft>
                <a:spcPts val="0"/>
              </a:spcAft>
              <a:buSzPts val="2800"/>
              <a:buChar char="●"/>
            </a:pPr>
            <a:r>
              <a:rPr lang="en-IN"/>
              <a:t>Image augmentation artificially creates training images through different ways of processing or combination of multiple processing, such as random rotation, shifts, shear and flips, etc.</a:t>
            </a:r>
            <a:endParaRPr/>
          </a:p>
          <a:p>
            <a:pPr indent="-406400" lvl="0" marL="457200" rtl="0" algn="l">
              <a:lnSpc>
                <a:spcPct val="90000"/>
              </a:lnSpc>
              <a:spcBef>
                <a:spcPts val="0"/>
              </a:spcBef>
              <a:spcAft>
                <a:spcPts val="0"/>
              </a:spcAft>
              <a:buSzPts val="2800"/>
              <a:buChar char="●"/>
            </a:pPr>
            <a:r>
              <a:rPr lang="en-IN"/>
              <a:t>An augmented image generator can be easily created using ImageDataGenerator API in Keras. ImageDataGenerator generates batches of image data with real-time data augmentation.[2]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CNN + Image Augmentation: Improvement</a:t>
            </a:r>
            <a:endParaRPr/>
          </a:p>
        </p:txBody>
      </p:sp>
      <p:sp>
        <p:nvSpPr>
          <p:cNvPr id="153" name="Google Shape;153;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0"/>
              </a:spcBef>
              <a:spcAft>
                <a:spcPts val="0"/>
              </a:spcAft>
              <a:buSzPts val="2800"/>
              <a:buChar char="●"/>
            </a:pPr>
            <a:r>
              <a:rPr lang="en-IN"/>
              <a:t>There are many ways to address complications associated with limited data in machine learning. Image augmentation is one useful technique in building convolutional neural networks that can increase the size of the training set without acquiring new images.</a:t>
            </a:r>
            <a:endParaRPr/>
          </a:p>
          <a:p>
            <a:pPr indent="-406400" lvl="0" marL="457200" rtl="0" algn="l">
              <a:lnSpc>
                <a:spcPct val="90000"/>
              </a:lnSpc>
              <a:spcBef>
                <a:spcPts val="0"/>
              </a:spcBef>
              <a:spcAft>
                <a:spcPts val="0"/>
              </a:spcAft>
              <a:buSzPts val="2800"/>
              <a:buChar char="●"/>
            </a:pPr>
            <a:r>
              <a:rPr lang="en-IN"/>
              <a:t>To duplicate images with some kind of variation so the model can learn from more examples. Ideally, we can augment the image in a way that preserves the features key to making predictions, but rearranges the pixels enough that it adds some noise.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a267a05581_0_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What is Boosting?</a:t>
            </a:r>
            <a:endParaRPr/>
          </a:p>
        </p:txBody>
      </p:sp>
      <p:sp>
        <p:nvSpPr>
          <p:cNvPr id="159" name="Google Shape;159;ga267a05581_0_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IN"/>
              <a:t>Boosting algorithms are one of the most widely used algorithm in Machine Learning. Boosting grants power to machine learning models to improve their accuracy of prediction. </a:t>
            </a:r>
            <a:endParaRPr/>
          </a:p>
          <a:p>
            <a:pPr indent="-406400" lvl="0" marL="457200" rtl="0" algn="l">
              <a:spcBef>
                <a:spcPts val="0"/>
              </a:spcBef>
              <a:spcAft>
                <a:spcPts val="0"/>
              </a:spcAft>
              <a:buSzPts val="2800"/>
              <a:buChar char="●"/>
            </a:pPr>
            <a:r>
              <a:rPr lang="en-IN"/>
              <a:t>The term ‘Boosting’ refers to a family of algorithms which converts weak learner to strong learners. Boosting algorithms often outperform simpler models.</a:t>
            </a:r>
            <a:endParaRPr/>
          </a:p>
          <a:p>
            <a:pPr indent="-406400" lvl="0" marL="457200" rtl="0" algn="l">
              <a:spcBef>
                <a:spcPts val="0"/>
              </a:spcBef>
              <a:spcAft>
                <a:spcPts val="0"/>
              </a:spcAft>
              <a:buSzPts val="2800"/>
              <a:buChar char="●"/>
            </a:pPr>
            <a:r>
              <a:rPr lang="en-IN"/>
              <a:t>Boosting is one of the techniques that uses the concept of ensemble learning. A boosting algorithm combines multiple simple models (also known as weak learners or base estimators) to generate the final output.[3]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a267a05581_0_1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4 Boosting Algorithms in Machine Learning</a:t>
            </a:r>
            <a:endParaRPr/>
          </a:p>
        </p:txBody>
      </p:sp>
      <p:sp>
        <p:nvSpPr>
          <p:cNvPr id="165" name="Google Shape;165;ga267a05581_0_1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IN"/>
              <a:t>Gradient Boosting Machine (GBM)</a:t>
            </a:r>
            <a:endParaRPr/>
          </a:p>
          <a:p>
            <a:pPr indent="-406400" lvl="0" marL="457200" rtl="0" algn="l">
              <a:spcBef>
                <a:spcPts val="0"/>
              </a:spcBef>
              <a:spcAft>
                <a:spcPts val="0"/>
              </a:spcAft>
              <a:buSzPts val="2800"/>
              <a:buChar char="●"/>
            </a:pPr>
            <a:r>
              <a:rPr b="1" lang="en-IN"/>
              <a:t>Extreme Gradient Boosting Machine (XGBM)</a:t>
            </a:r>
            <a:endParaRPr b="1"/>
          </a:p>
          <a:p>
            <a:pPr indent="-406400" lvl="0" marL="457200" rtl="0" algn="l">
              <a:spcBef>
                <a:spcPts val="0"/>
              </a:spcBef>
              <a:spcAft>
                <a:spcPts val="0"/>
              </a:spcAft>
              <a:buSzPts val="2800"/>
              <a:buChar char="●"/>
            </a:pPr>
            <a:r>
              <a:rPr lang="en-IN"/>
              <a:t>LightGBM</a:t>
            </a:r>
            <a:endParaRPr/>
          </a:p>
          <a:p>
            <a:pPr indent="-406400" lvl="0" marL="457200" rtl="0" algn="l">
              <a:spcBef>
                <a:spcPts val="0"/>
              </a:spcBef>
              <a:spcAft>
                <a:spcPts val="0"/>
              </a:spcAft>
              <a:buSzPts val="2800"/>
              <a:buChar char="●"/>
            </a:pPr>
            <a:r>
              <a:rPr lang="en-IN"/>
              <a:t>CatBoost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a267a05581_0_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My Work</a:t>
            </a:r>
            <a:endParaRPr/>
          </a:p>
        </p:txBody>
      </p:sp>
      <p:sp>
        <p:nvSpPr>
          <p:cNvPr id="171" name="Google Shape;171;ga267a05581_0_1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IN"/>
              <a:t>Dataset: MNIST Dataset, Handwritten digits.</a:t>
            </a:r>
            <a:endParaRPr/>
          </a:p>
          <a:p>
            <a:pPr indent="-406400" lvl="0" marL="457200" rtl="0" algn="l">
              <a:spcBef>
                <a:spcPts val="0"/>
              </a:spcBef>
              <a:spcAft>
                <a:spcPts val="0"/>
              </a:spcAft>
              <a:buSzPts val="2800"/>
              <a:buChar char="●"/>
            </a:pPr>
            <a:r>
              <a:rPr lang="en-IN"/>
              <a:t>Built a CNN model (Sequential).</a:t>
            </a:r>
            <a:endParaRPr/>
          </a:p>
          <a:p>
            <a:pPr indent="-406400" lvl="0" marL="457200" rtl="0" algn="l">
              <a:spcBef>
                <a:spcPts val="0"/>
              </a:spcBef>
              <a:spcAft>
                <a:spcPts val="0"/>
              </a:spcAft>
              <a:buSzPts val="2800"/>
              <a:buChar char="●"/>
            </a:pPr>
            <a:r>
              <a:rPr lang="en-IN"/>
              <a:t>Architecture of CNN model (Next Slide).</a:t>
            </a:r>
            <a:endParaRPr/>
          </a:p>
          <a:p>
            <a:pPr indent="-406400" lvl="0" marL="457200" rtl="0" algn="l">
              <a:spcBef>
                <a:spcPts val="0"/>
              </a:spcBef>
              <a:spcAft>
                <a:spcPts val="0"/>
              </a:spcAft>
              <a:buSzPts val="2800"/>
              <a:buChar char="●"/>
            </a:pPr>
            <a:r>
              <a:rPr lang="en-IN"/>
              <a:t>Intermediate layer to extract features for XGBoosting.</a:t>
            </a:r>
            <a:endParaRPr/>
          </a:p>
          <a:p>
            <a:pPr indent="-406400" lvl="0" marL="457200" rtl="0" algn="l">
              <a:spcBef>
                <a:spcPts val="0"/>
              </a:spcBef>
              <a:spcAft>
                <a:spcPts val="0"/>
              </a:spcAft>
              <a:buSzPts val="2800"/>
              <a:buChar char="●"/>
            </a:pPr>
            <a:r>
              <a:rPr lang="en-IN"/>
              <a:t>Variations in Datagenrator.</a:t>
            </a:r>
            <a:endParaRPr/>
          </a:p>
          <a:p>
            <a:pPr indent="0" lvl="0" marL="457200" rtl="0" algn="l">
              <a:spcBef>
                <a:spcPts val="2100"/>
              </a:spcBef>
              <a:spcAft>
                <a:spcPts val="21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a267a05581_0_20"/>
          <p:cNvPicPr preferRelativeResize="0"/>
          <p:nvPr/>
        </p:nvPicPr>
        <p:blipFill>
          <a:blip r:embed="rId3">
            <a:alphaModFix/>
          </a:blip>
          <a:stretch>
            <a:fillRect/>
          </a:stretch>
        </p:blipFill>
        <p:spPr>
          <a:xfrm>
            <a:off x="0" y="290988"/>
            <a:ext cx="12192001" cy="62760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a267a05581_0_478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Loss and Accuracy comparison</a:t>
            </a:r>
            <a:endParaRPr/>
          </a:p>
        </p:txBody>
      </p:sp>
      <p:pic>
        <p:nvPicPr>
          <p:cNvPr id="182" name="Google Shape;182;ga267a05581_0_4786"/>
          <p:cNvPicPr preferRelativeResize="0"/>
          <p:nvPr/>
        </p:nvPicPr>
        <p:blipFill>
          <a:blip r:embed="rId3">
            <a:alphaModFix/>
          </a:blip>
          <a:stretch>
            <a:fillRect/>
          </a:stretch>
        </p:blipFill>
        <p:spPr>
          <a:xfrm>
            <a:off x="7041975" y="3269455"/>
            <a:ext cx="5044400" cy="3331950"/>
          </a:xfrm>
          <a:prstGeom prst="rect">
            <a:avLst/>
          </a:prstGeom>
          <a:noFill/>
          <a:ln>
            <a:noFill/>
          </a:ln>
        </p:spPr>
      </p:pic>
      <p:pic>
        <p:nvPicPr>
          <p:cNvPr id="183" name="Google Shape;183;ga267a05581_0_4786"/>
          <p:cNvPicPr preferRelativeResize="0"/>
          <p:nvPr/>
        </p:nvPicPr>
        <p:blipFill>
          <a:blip r:embed="rId4">
            <a:alphaModFix/>
          </a:blip>
          <a:stretch>
            <a:fillRect/>
          </a:stretch>
        </p:blipFill>
        <p:spPr>
          <a:xfrm>
            <a:off x="162025" y="3268625"/>
            <a:ext cx="5044400" cy="3333600"/>
          </a:xfrm>
          <a:prstGeom prst="rect">
            <a:avLst/>
          </a:prstGeom>
          <a:noFill/>
          <a:ln>
            <a:noFill/>
          </a:ln>
        </p:spPr>
      </p:pic>
      <p:sp>
        <p:nvSpPr>
          <p:cNvPr id="184" name="Google Shape;184;ga267a05581_0_4786"/>
          <p:cNvSpPr txBox="1"/>
          <p:nvPr/>
        </p:nvSpPr>
        <p:spPr>
          <a:xfrm>
            <a:off x="1510625" y="2620825"/>
            <a:ext cx="2347200" cy="5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2400">
                <a:latin typeface="Calibri"/>
                <a:ea typeface="Calibri"/>
                <a:cs typeface="Calibri"/>
                <a:sym typeface="Calibri"/>
              </a:rPr>
              <a:t>CNN</a:t>
            </a:r>
            <a:endParaRPr sz="2400">
              <a:latin typeface="Calibri"/>
              <a:ea typeface="Calibri"/>
              <a:cs typeface="Calibri"/>
              <a:sym typeface="Calibri"/>
            </a:endParaRPr>
          </a:p>
        </p:txBody>
      </p:sp>
      <p:sp>
        <p:nvSpPr>
          <p:cNvPr id="185" name="Google Shape;185;ga267a05581_0_4786"/>
          <p:cNvSpPr txBox="1"/>
          <p:nvPr/>
        </p:nvSpPr>
        <p:spPr>
          <a:xfrm>
            <a:off x="7749925" y="2575675"/>
            <a:ext cx="3628500" cy="5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2400">
                <a:latin typeface="Calibri"/>
                <a:ea typeface="Calibri"/>
                <a:cs typeface="Calibri"/>
                <a:sym typeface="Calibri"/>
              </a:rPr>
              <a:t>Data Augmentation + CNN</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2020-11-19T16:23:52Z</dcterms:created>
  <dc:creator>Soham Save</dc:creator>
</cp:coreProperties>
</file>