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0" r:id="rId17"/>
    <p:sldId id="271" r:id="rId18"/>
    <p:sldId id="272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7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17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0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37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54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2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2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861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65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98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94C79-FB9F-45B2-B861-6E5EDBEEB79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7206D-A523-4084-A9D6-C3F56D8B4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66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icroservices/" TargetMode="External"/><Relationship Id="rId2" Type="http://schemas.openxmlformats.org/officeDocument/2006/relationships/hyperlink" Target="https://www.geeksforgeeks.org/rest-api-introduc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727046"/>
              </p:ext>
            </p:extLst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Browser 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Node JS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Runs within Browser and provide DOM Object to manipulate</a:t>
                      </a:r>
                      <a:r>
                        <a:rPr lang="en-GB" baseline="0" dirty="0" smtClean="0"/>
                        <a:t> UI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It Provide </a:t>
                      </a:r>
                      <a:r>
                        <a:rPr lang="en-GB" dirty="0" err="1" smtClean="0"/>
                        <a:t>Env</a:t>
                      </a:r>
                      <a:r>
                        <a:rPr lang="en-GB" dirty="0" smtClean="0"/>
                        <a:t> to run JS Outside Browser , no support for DOM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Support Manipulation of GUI with help of DOM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</a:t>
                      </a:r>
                      <a:r>
                        <a:rPr lang="en-GB" baseline="0" dirty="0" smtClean="0"/>
                        <a:t> GUI Support as it is run on server Side no direct connection with user , we can use CLI to run node </a:t>
                      </a:r>
                      <a:r>
                        <a:rPr lang="en-GB" baseline="0" dirty="0" err="1" smtClean="0"/>
                        <a:t>js</a:t>
                      </a:r>
                      <a:r>
                        <a:rPr lang="en-GB" baseline="0" dirty="0" smtClean="0"/>
                        <a:t> Code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91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47009"/>
          <a:ext cx="8229600" cy="3832344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Feature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Node.js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Browser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File System Access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Yes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No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Networking (TCP/UDP)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Yes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No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DOM Access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No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Yes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Global Object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global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window/self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Modules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CommonJS/ESM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ESM/Scripts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Environment Variables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Yes (process.env)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No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Security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Full OS access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Sandboxed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</a:tr>
              <a:tr h="424189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Package Management</a:t>
                      </a:r>
                    </a:p>
                  </a:txBody>
                  <a:tcPr marL="151496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npm/yarn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effectLst/>
                        </a:rPr>
                        <a:t>CDN/Bundler</a:t>
                      </a:r>
                    </a:p>
                  </a:txBody>
                  <a:tcPr marL="75748" marR="75748" marT="75748" marB="75748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7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Node JS </a:t>
            </a:r>
            <a:r>
              <a:rPr lang="en-GB" dirty="0" err="1" smtClean="0"/>
              <a:t>Enviornment</a:t>
            </a:r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Download and Install Node.js</a:t>
            </a:r>
          </a:p>
          <a:p>
            <a:r>
              <a:rPr lang="en-GB" dirty="0"/>
              <a:t>Go to </a:t>
            </a:r>
            <a:r>
              <a:rPr lang="en-GB" dirty="0">
                <a:hlinkClick r:id="rId2"/>
              </a:rPr>
              <a:t>https://nodejs.org</a:t>
            </a:r>
            <a:endParaRPr lang="en-GB" dirty="0"/>
          </a:p>
          <a:p>
            <a:r>
              <a:rPr lang="en-GB" dirty="0"/>
              <a:t>Download the </a:t>
            </a:r>
            <a:r>
              <a:rPr lang="en-GB" b="1" dirty="0"/>
              <a:t>LTS (Long Term Support)</a:t>
            </a:r>
            <a:r>
              <a:rPr lang="en-GB" dirty="0"/>
              <a:t> version</a:t>
            </a:r>
          </a:p>
          <a:p>
            <a:r>
              <a:rPr lang="en-GB" dirty="0"/>
              <a:t>Run the installer and follow the </a:t>
            </a:r>
            <a:r>
              <a:rPr lang="en-GB" dirty="0" smtClean="0"/>
              <a:t>instructions</a:t>
            </a:r>
          </a:p>
          <a:p>
            <a:endParaRPr lang="en-GB" dirty="0"/>
          </a:p>
          <a:p>
            <a:r>
              <a:rPr lang="en-GB" dirty="0" smtClean="0"/>
              <a:t>After Installation open </a:t>
            </a:r>
            <a:r>
              <a:rPr lang="en-GB" dirty="0" err="1" smtClean="0"/>
              <a:t>cmd</a:t>
            </a:r>
            <a:r>
              <a:rPr lang="en-GB" dirty="0" smtClean="0"/>
              <a:t> and type node –v </a:t>
            </a:r>
          </a:p>
          <a:p>
            <a:pPr marL="0" indent="0">
              <a:buNone/>
            </a:pPr>
            <a:r>
              <a:rPr lang="en-GB" dirty="0" smtClean="0"/>
              <a:t>Will get version of Node JS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840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V8 Engine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 smtClean="0"/>
              <a:t>Node JS always use V8 Engine from Browser </a:t>
            </a:r>
          </a:p>
          <a:p>
            <a:r>
              <a:rPr lang="en-GB" dirty="0" smtClean="0"/>
              <a:t>The </a:t>
            </a:r>
            <a:r>
              <a:rPr lang="en-GB" dirty="0"/>
              <a:t>V8 engine is Google's open-source JavaScript engine, used by Chrome and Node.js.</a:t>
            </a:r>
          </a:p>
          <a:p>
            <a:r>
              <a:rPr lang="en-GB" dirty="0"/>
              <a:t>It compiles JavaScript to native machine code for fast execution</a:t>
            </a:r>
            <a:r>
              <a:rPr lang="en-GB" dirty="0" smtClean="0"/>
              <a:t>.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Origin:</a:t>
            </a:r>
            <a:r>
              <a:rPr lang="en-GB" dirty="0"/>
              <a:t> Developed by Google for Chrome in 2008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Integration:</a:t>
            </a:r>
            <a:r>
              <a:rPr lang="en-GB" dirty="0"/>
              <a:t> Node.js uses V8 to provide JavaScript runtime on the </a:t>
            </a:r>
            <a:r>
              <a:rPr lang="en-GB" dirty="0" smtClean="0"/>
              <a:t>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93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GB" dirty="0" smtClean="0"/>
          </a:p>
          <a:p>
            <a:pPr marL="0" indent="0">
              <a:buNone/>
            </a:pPr>
            <a:r>
              <a:rPr lang="en-GB" b="1" dirty="0" smtClean="0"/>
              <a:t>Features:</a:t>
            </a:r>
            <a:r>
              <a:rPr lang="en-GB" dirty="0" smtClean="0"/>
              <a:t>   </a:t>
            </a:r>
            <a:r>
              <a:rPr lang="en-IN" dirty="0"/>
              <a:t> ES6+ support</a:t>
            </a:r>
            <a:endParaRPr lang="en-GB" dirty="0" smtClean="0"/>
          </a:p>
          <a:p>
            <a:r>
              <a:rPr lang="en-GB" b="1" dirty="0" smtClean="0"/>
              <a:t>Just-In-Time (JIT) Compilation:</a:t>
            </a:r>
            <a:r>
              <a:rPr lang="en-GB" dirty="0" smtClean="0"/>
              <a:t> Converts JavaScript into optimized machine code instead of interpreting it</a:t>
            </a:r>
          </a:p>
          <a:p>
            <a:r>
              <a:rPr lang="en-GB" b="1" dirty="0" smtClean="0"/>
              <a:t>Hidden Classes:</a:t>
            </a:r>
            <a:r>
              <a:rPr lang="en-GB" dirty="0" smtClean="0"/>
              <a:t> Optimizes property access on JavaScript objects</a:t>
            </a:r>
          </a:p>
          <a:p>
            <a:r>
              <a:rPr lang="en-GB" b="1" dirty="0" smtClean="0"/>
              <a:t>Efficient Garbage Collection:</a:t>
            </a:r>
            <a:r>
              <a:rPr lang="en-GB" dirty="0" smtClean="0"/>
              <a:t> Manages memory to prevent leaks and optimize performance</a:t>
            </a:r>
          </a:p>
          <a:p>
            <a:r>
              <a:rPr lang="en-GB" b="1" dirty="0" smtClean="0"/>
              <a:t>Inline Caching:</a:t>
            </a:r>
            <a:r>
              <a:rPr lang="en-GB" dirty="0" smtClean="0"/>
              <a:t> Speeds up property access by remembering where to find object properties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3042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ECMAScript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JavaScript</a:t>
            </a:r>
            <a:r>
              <a:rPr lang="en-GB" dirty="0"/>
              <a:t>, invented by Brendan </a:t>
            </a:r>
            <a:r>
              <a:rPr lang="en-GB" dirty="0" err="1"/>
              <a:t>Eich</a:t>
            </a:r>
            <a:r>
              <a:rPr lang="en-GB" dirty="0"/>
              <a:t> in 1995, became an </a:t>
            </a:r>
            <a:r>
              <a:rPr lang="en-GB" b="1" dirty="0"/>
              <a:t>ECMA</a:t>
            </a:r>
            <a:r>
              <a:rPr lang="en-GB" dirty="0"/>
              <a:t> standard in 1997.</a:t>
            </a:r>
          </a:p>
          <a:p>
            <a:r>
              <a:rPr lang="en-GB" b="1" dirty="0"/>
              <a:t>ECMAScript</a:t>
            </a:r>
            <a:r>
              <a:rPr lang="en-GB" dirty="0"/>
              <a:t> is the official name of the </a:t>
            </a:r>
            <a:r>
              <a:rPr lang="en-GB" b="1" dirty="0"/>
              <a:t>JavaScript standard</a:t>
            </a:r>
            <a:r>
              <a:rPr lang="en-GB" dirty="0"/>
              <a:t>.</a:t>
            </a:r>
          </a:p>
          <a:p>
            <a:r>
              <a:rPr lang="en-GB" b="1" dirty="0"/>
              <a:t>From 1997</a:t>
            </a:r>
            <a:r>
              <a:rPr lang="en-GB" dirty="0"/>
              <a:t> ECMA versions was abbreviated by numbers. (ES1, ES2, ES3, ES5, ES6).</a:t>
            </a:r>
          </a:p>
          <a:p>
            <a:r>
              <a:rPr lang="en-GB" dirty="0" smtClean="0"/>
              <a:t>All latest features are in ES6 </a:t>
            </a:r>
          </a:p>
          <a:p>
            <a:pPr marL="0" indent="0">
              <a:buNone/>
            </a:pPr>
            <a:r>
              <a:rPr lang="en-GB" dirty="0" smtClean="0"/>
              <a:t>    arrow function  , … operator </a:t>
            </a:r>
            <a:r>
              <a:rPr lang="en-GB" dirty="0" err="1" smtClean="0"/>
              <a:t>etc</a:t>
            </a:r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209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Client always making Request to Server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	Client -------Request ---------</a:t>
            </a:r>
            <a:r>
              <a:rPr lang="en-GB" dirty="0" smtClean="0">
                <a:sym typeface="Wingdings" panose="05000000000000000000" pitchFamily="2" charset="2"/>
              </a:rPr>
              <a:t>Server 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Request can be Synchronous or Asynchronous</a:t>
            </a: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(Blocking / Non Blocking )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 smtClean="0">
                <a:sym typeface="Wingdings" panose="05000000000000000000" pitchFamily="2" charset="2"/>
              </a:rPr>
              <a:t>All Request need to be add inside Event Queue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Queue -  First In First Out </a:t>
            </a:r>
          </a:p>
          <a:p>
            <a:endParaRPr lang="en-GB" dirty="0"/>
          </a:p>
          <a:p>
            <a:r>
              <a:rPr lang="en-GB" dirty="0"/>
              <a:t>If the request is </a:t>
            </a:r>
            <a:r>
              <a:rPr lang="en-GB" b="1" dirty="0"/>
              <a:t>non-blocking</a:t>
            </a:r>
            <a:r>
              <a:rPr lang="en-GB" dirty="0"/>
              <a:t>, it is processed immediately, and the response is sent back to the client. If the request is a </a:t>
            </a:r>
            <a:r>
              <a:rPr lang="en-GB" b="1" dirty="0"/>
              <a:t>blocking operation</a:t>
            </a:r>
            <a:r>
              <a:rPr lang="en-GB" dirty="0"/>
              <a:t>, it is passed to the </a:t>
            </a:r>
            <a:r>
              <a:rPr lang="en-GB" b="1" dirty="0"/>
              <a:t>Thread Pool</a:t>
            </a:r>
            <a:r>
              <a:rPr lang="en-GB" dirty="0" smtClean="0"/>
              <a:t>.</a:t>
            </a:r>
          </a:p>
          <a:p>
            <a:r>
              <a:rPr lang="en-GB" dirty="0" smtClean="0"/>
              <a:t>The Thread Pool has a </a:t>
            </a:r>
            <a:r>
              <a:rPr lang="en-GB" b="1" dirty="0" smtClean="0"/>
              <a:t>limited number of threads. </a:t>
            </a:r>
            <a:r>
              <a:rPr lang="en-GB" dirty="0" smtClean="0"/>
              <a:t>If a thread is free, the blocking task is assigned to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495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dirty="0" smtClean="0"/>
              <a:t>Once </a:t>
            </a:r>
            <a:r>
              <a:rPr lang="en-GB" dirty="0"/>
              <a:t>the task is completed, the thread returns the result back to the Event Loop, which then sends the response to the client.</a:t>
            </a:r>
          </a:p>
          <a:p>
            <a:pPr fontAlgn="base"/>
            <a:r>
              <a:rPr lang="en-GB" dirty="0"/>
              <a:t>If all threads are busy, any new blocking requests must </a:t>
            </a:r>
            <a:r>
              <a:rPr lang="en-GB" b="1" dirty="0"/>
              <a:t>wait</a:t>
            </a:r>
            <a:r>
              <a:rPr lang="en-GB" dirty="0"/>
              <a:t> in a queue until a thread becomes free.</a:t>
            </a:r>
          </a:p>
          <a:p>
            <a:pPr fontAlgn="base"/>
            <a:r>
              <a:rPr lang="en-GB" dirty="0"/>
              <a:t>This waiting increases the </a:t>
            </a:r>
            <a:r>
              <a:rPr lang="en-GB" b="1" dirty="0"/>
              <a:t>response time</a:t>
            </a:r>
            <a:r>
              <a:rPr lang="en-GB" dirty="0"/>
              <a:t> for the client. Therefore, it is always better to </a:t>
            </a:r>
            <a:r>
              <a:rPr lang="en-GB" b="1" dirty="0"/>
              <a:t>avoid blocking operations</a:t>
            </a:r>
            <a:r>
              <a:rPr lang="en-GB" dirty="0"/>
              <a:t> and use </a:t>
            </a:r>
            <a:r>
              <a:rPr lang="en-GB" b="1" dirty="0"/>
              <a:t>non-blocking alternatives</a:t>
            </a:r>
            <a:r>
              <a:rPr lang="en-GB" dirty="0"/>
              <a:t> whenever possible to maintain performance and scalability.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36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 of Node 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Make sure Node </a:t>
            </a:r>
            <a:r>
              <a:rPr lang="en-GB" dirty="0" err="1" smtClean="0"/>
              <a:t>js</a:t>
            </a:r>
            <a:r>
              <a:rPr lang="en-GB" dirty="0" smtClean="0"/>
              <a:t> installed on System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 node –v  /// will print node </a:t>
            </a:r>
            <a:r>
              <a:rPr lang="en-GB" dirty="0" err="1" smtClean="0"/>
              <a:t>js</a:t>
            </a:r>
            <a:r>
              <a:rPr lang="en-GB" dirty="0" smtClean="0"/>
              <a:t> version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1)Create Folder where you want to save </a:t>
            </a:r>
            <a:r>
              <a:rPr lang="en-GB" dirty="0" err="1" smtClean="0"/>
              <a:t>js</a:t>
            </a:r>
            <a:r>
              <a:rPr lang="en-GB" dirty="0" smtClean="0"/>
              <a:t> files </a:t>
            </a:r>
          </a:p>
          <a:p>
            <a:pPr marL="0" indent="0">
              <a:buNone/>
            </a:pPr>
            <a:r>
              <a:rPr lang="en-GB" dirty="0" smtClean="0"/>
              <a:t>2) Open command Prompt with same path where </a:t>
            </a:r>
            <a:r>
              <a:rPr lang="en-GB" dirty="0" err="1" smtClean="0"/>
              <a:t>js</a:t>
            </a:r>
            <a:r>
              <a:rPr lang="en-GB" dirty="0" smtClean="0"/>
              <a:t> files are kept </a:t>
            </a:r>
          </a:p>
          <a:p>
            <a:pPr marL="0" indent="0">
              <a:buNone/>
            </a:pPr>
            <a:r>
              <a:rPr lang="en-GB" dirty="0" smtClean="0"/>
              <a:t>3) Node &lt;file name&gt;.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# Check syntax without executing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>node --check app.js</a:t>
            </a:r>
            <a:endParaRPr lang="en-GB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52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 is used to add interactivity inside html web pages to perform client side validations , ajax call to refresh page data </a:t>
            </a:r>
          </a:p>
          <a:p>
            <a:r>
              <a:rPr lang="en-GB" dirty="0" smtClean="0"/>
              <a:t>Need to run page in web browser only  as web browser interpreted JS code and then </a:t>
            </a:r>
            <a:r>
              <a:rPr lang="en-GB" dirty="0" err="1" smtClean="0"/>
              <a:t>eveluate</a:t>
            </a:r>
            <a:r>
              <a:rPr lang="en-GB" dirty="0" smtClean="0"/>
              <a:t> and run with help of JavaScript Engine </a:t>
            </a:r>
          </a:p>
          <a:p>
            <a:r>
              <a:rPr lang="en-GB" dirty="0" err="1" smtClean="0"/>
              <a:t>JaaScript</a:t>
            </a:r>
            <a:r>
              <a:rPr lang="en-GB" dirty="0" smtClean="0"/>
              <a:t> Engine read </a:t>
            </a:r>
            <a:r>
              <a:rPr lang="en-GB" dirty="0" err="1" smtClean="0"/>
              <a:t>js</a:t>
            </a:r>
            <a:r>
              <a:rPr lang="en-GB" dirty="0" smtClean="0"/>
              <a:t> code and convert inside browser code so browser can understand and </a:t>
            </a:r>
            <a:r>
              <a:rPr lang="en-GB" dirty="0" err="1" smtClean="0"/>
              <a:t>eveluate</a:t>
            </a:r>
            <a:r>
              <a:rPr lang="en-GB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8218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we not having .</a:t>
            </a:r>
            <a:r>
              <a:rPr lang="en-GB" dirty="0" err="1" smtClean="0"/>
              <a:t>js</a:t>
            </a:r>
            <a:r>
              <a:rPr lang="en-GB" dirty="0" smtClean="0"/>
              <a:t> file then directly we can execute code on command Prompt (REPL)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1) Type node and press enter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353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 smtClean="0"/>
              <a:t>NodeJS</a:t>
            </a:r>
            <a:r>
              <a:rPr lang="en-GB" dirty="0" smtClean="0"/>
              <a:t> REPL (Read-</a:t>
            </a:r>
            <a:r>
              <a:rPr lang="en-GB" dirty="0" err="1" smtClean="0"/>
              <a:t>Eval</a:t>
            </a:r>
            <a:r>
              <a:rPr lang="en-GB" dirty="0" smtClean="0"/>
              <a:t>-Print Loop)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GB" dirty="0" smtClean="0"/>
              <a:t>It is </a:t>
            </a:r>
            <a:r>
              <a:rPr lang="en-GB" dirty="0"/>
              <a:t>an interactive shell that allows you to execute JavaScript code line-by-line and see immediate results. </a:t>
            </a:r>
            <a:endParaRPr lang="en-GB" dirty="0" smtClean="0"/>
          </a:p>
          <a:p>
            <a:pPr fontAlgn="base"/>
            <a:r>
              <a:rPr lang="en-GB" dirty="0" smtClean="0"/>
              <a:t>This </a:t>
            </a:r>
            <a:r>
              <a:rPr lang="en-GB" dirty="0"/>
              <a:t>tool is extremely useful for quick testing, debugging, and learning, providing a sandbox where you can experiment with JavaScript code in a </a:t>
            </a:r>
            <a:r>
              <a:rPr lang="en-GB" dirty="0" err="1"/>
              <a:t>NodeJS</a:t>
            </a:r>
            <a:r>
              <a:rPr lang="en-GB" dirty="0"/>
              <a:t> environment.</a:t>
            </a:r>
          </a:p>
          <a:p>
            <a:pPr fontAlgn="base"/>
            <a:r>
              <a:rPr lang="en-GB" b="1" dirty="0"/>
              <a:t>READ:</a:t>
            </a:r>
            <a:r>
              <a:rPr lang="en-GB" dirty="0"/>
              <a:t> You type some JavaScript code into the terminal, and REPL reads what you typed.</a:t>
            </a:r>
          </a:p>
          <a:p>
            <a:pPr fontAlgn="base"/>
            <a:r>
              <a:rPr lang="en-GB" b="1" dirty="0"/>
              <a:t>EVAL:</a:t>
            </a:r>
            <a:r>
              <a:rPr lang="en-GB" dirty="0"/>
              <a:t> REPL runs (evaluates) your code.</a:t>
            </a:r>
          </a:p>
          <a:p>
            <a:pPr fontAlgn="base"/>
            <a:r>
              <a:rPr lang="en-GB" b="1" dirty="0"/>
              <a:t>PRINT</a:t>
            </a:r>
            <a:r>
              <a:rPr lang="en-GB" dirty="0"/>
              <a:t>: REPL shows you the result of your code.</a:t>
            </a:r>
          </a:p>
          <a:p>
            <a:pPr fontAlgn="base"/>
            <a:r>
              <a:rPr lang="en-GB" b="1" dirty="0"/>
              <a:t>LOOP</a:t>
            </a:r>
            <a:r>
              <a:rPr lang="en-GB" dirty="0"/>
              <a:t>: REPL goes back to step 1, waiting for you to type more </a:t>
            </a:r>
            <a:r>
              <a:rPr lang="en-GB" dirty="0" err="1"/>
              <a:t>code.This</a:t>
            </a:r>
            <a:r>
              <a:rPr lang="en-GB" dirty="0"/>
              <a:t> loop continues until you quit REPL.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741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We can write and </a:t>
            </a:r>
            <a:r>
              <a:rPr lang="en-GB" dirty="0" err="1" smtClean="0"/>
              <a:t>eveluate</a:t>
            </a:r>
            <a:r>
              <a:rPr lang="en-GB" dirty="0" smtClean="0"/>
              <a:t> </a:t>
            </a:r>
            <a:r>
              <a:rPr lang="en-GB" dirty="0" err="1" smtClean="0"/>
              <a:t>js</a:t>
            </a:r>
            <a:r>
              <a:rPr lang="en-GB" dirty="0" smtClean="0"/>
              <a:t> code using REPL </a:t>
            </a:r>
          </a:p>
          <a:p>
            <a:endParaRPr lang="en-GB" dirty="0"/>
          </a:p>
          <a:p>
            <a:r>
              <a:rPr lang="en-GB" dirty="0" smtClean="0"/>
              <a:t>UNDERSCORE (_) is used to store output of 1</a:t>
            </a:r>
            <a:r>
              <a:rPr lang="en-GB" baseline="30000" dirty="0" smtClean="0"/>
              <a:t>st</a:t>
            </a:r>
            <a:r>
              <a:rPr lang="en-GB" dirty="0" smtClean="0"/>
              <a:t> expression and use it in another </a:t>
            </a:r>
          </a:p>
          <a:p>
            <a:r>
              <a:rPr lang="en-GB" dirty="0" smtClean="0"/>
              <a:t>12*24</a:t>
            </a:r>
          </a:p>
          <a:p>
            <a:r>
              <a:rPr lang="en-GB" dirty="0" smtClean="0"/>
              <a:t>_ / 12 </a:t>
            </a:r>
          </a:p>
          <a:p>
            <a:endParaRPr lang="en-GB" dirty="0"/>
          </a:p>
          <a:p>
            <a:r>
              <a:rPr lang="en-GB" dirty="0" smtClean="0"/>
              <a:t>To store all commands in </a:t>
            </a:r>
            <a:r>
              <a:rPr lang="en-GB" dirty="0" err="1" smtClean="0"/>
              <a:t>js</a:t>
            </a:r>
            <a:r>
              <a:rPr lang="en-GB" dirty="0" smtClean="0"/>
              <a:t> file we can use </a:t>
            </a:r>
          </a:p>
          <a:p>
            <a:r>
              <a:rPr lang="en-GB" dirty="0" smtClean="0"/>
              <a:t>.save &lt;filename&gt;.</a:t>
            </a:r>
            <a:r>
              <a:rPr lang="en-GB" dirty="0" err="1" smtClean="0"/>
              <a:t>js</a:t>
            </a:r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815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b="1" dirty="0"/>
              <a:t>Built-in REPL Commands</a:t>
            </a:r>
          </a:p>
          <a:p>
            <a:pPr fontAlgn="base"/>
            <a:r>
              <a:rPr lang="en-GB" dirty="0" err="1"/>
              <a:t>NodeJS</a:t>
            </a:r>
            <a:r>
              <a:rPr lang="en-GB" dirty="0"/>
              <a:t> REPL provides several built-in commands (REPL commands always start with a dot .).</a:t>
            </a:r>
          </a:p>
          <a:p>
            <a:pPr fontAlgn="base"/>
            <a:r>
              <a:rPr lang="en-GB" b="1" dirty="0"/>
              <a:t>.help:</a:t>
            </a:r>
            <a:r>
              <a:rPr lang="en-GB" dirty="0"/>
              <a:t> Displays a list of all available REPL commands.</a:t>
            </a:r>
          </a:p>
          <a:p>
            <a:pPr fontAlgn="base"/>
            <a:r>
              <a:rPr lang="en-GB" b="1" dirty="0"/>
              <a:t>.break: </a:t>
            </a:r>
            <a:r>
              <a:rPr lang="en-GB" dirty="0"/>
              <a:t>Breaks out of multi-line input or clears the current input.</a:t>
            </a:r>
          </a:p>
          <a:p>
            <a:pPr fontAlgn="base"/>
            <a:r>
              <a:rPr lang="en-GB" b="1" dirty="0"/>
              <a:t>.clear:</a:t>
            </a:r>
            <a:r>
              <a:rPr lang="en-GB" dirty="0"/>
              <a:t> Resets the REPL context by clearing all declared variables.</a:t>
            </a:r>
          </a:p>
          <a:p>
            <a:pPr fontAlgn="base"/>
            <a:r>
              <a:rPr lang="en-GB" b="1" dirty="0"/>
              <a:t>.exit:</a:t>
            </a:r>
            <a:r>
              <a:rPr lang="en-GB" dirty="0"/>
              <a:t> Exits the REPL session.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05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 blocking feature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Non-blocking </a:t>
            </a:r>
            <a:r>
              <a:rPr lang="en-GB" dirty="0"/>
              <a:t>approach enables Node.js to handle thousands of concurrent connections efficiently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It is possible due to </a:t>
            </a:r>
            <a:r>
              <a:rPr lang="en-IN" b="1" dirty="0"/>
              <a:t>Asynchronous </a:t>
            </a:r>
          </a:p>
          <a:p>
            <a:pPr marL="0" indent="0">
              <a:buNone/>
            </a:pPr>
            <a:r>
              <a:rPr lang="en-GB" dirty="0" smtClean="0"/>
              <a:t>Programming </a:t>
            </a:r>
          </a:p>
          <a:p>
            <a:pPr marL="0" indent="0">
              <a:buNone/>
            </a:pPr>
            <a:r>
              <a:rPr lang="en-GB" dirty="0" smtClean="0"/>
              <a:t>Call back          </a:t>
            </a:r>
          </a:p>
          <a:p>
            <a:pPr marL="0" indent="0">
              <a:buNone/>
            </a:pPr>
            <a:r>
              <a:rPr lang="en-GB" dirty="0" smtClean="0"/>
              <a:t>Promise </a:t>
            </a:r>
          </a:p>
          <a:p>
            <a:pPr marL="0" indent="0">
              <a:buNone/>
            </a:pPr>
            <a:r>
              <a:rPr lang="en-GB" dirty="0" err="1" smtClean="0"/>
              <a:t>Async</a:t>
            </a:r>
            <a:r>
              <a:rPr lang="en-GB" dirty="0" smtClean="0"/>
              <a:t>/Await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454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What is the Event Loop?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</a:t>
            </a:r>
            <a:r>
              <a:rPr lang="en-GB" dirty="0"/>
              <a:t> </a:t>
            </a:r>
            <a:r>
              <a:rPr lang="en-GB" b="1" dirty="0"/>
              <a:t>event loop</a:t>
            </a:r>
            <a:r>
              <a:rPr lang="en-GB" dirty="0"/>
              <a:t> is what makes Node.js non-blocking and efficient.</a:t>
            </a:r>
          </a:p>
          <a:p>
            <a:r>
              <a:rPr lang="en-GB" dirty="0"/>
              <a:t>It handles asynchronous operations by delegating tasks to the system and processing their results through </a:t>
            </a:r>
            <a:r>
              <a:rPr lang="en-GB" dirty="0" err="1"/>
              <a:t>callbacks</a:t>
            </a:r>
            <a:r>
              <a:rPr lang="en-GB" dirty="0"/>
              <a:t>, allowing Node.js to manage thousands of concurrent connections with a single thread.</a:t>
            </a:r>
          </a:p>
          <a:p>
            <a:r>
              <a:rPr lang="en-GB" dirty="0" smtClean="0"/>
              <a:t/>
            </a:r>
            <a:br>
              <a:rPr lang="en-GB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32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Node.js follows these steps to handle operations:</a:t>
            </a:r>
          </a:p>
          <a:p>
            <a:r>
              <a:rPr lang="en-IN" dirty="0"/>
              <a:t>Execute the main script (synchronous code)</a:t>
            </a:r>
          </a:p>
          <a:p>
            <a:r>
              <a:rPr lang="en-IN" dirty="0"/>
              <a:t>Process any </a:t>
            </a:r>
            <a:r>
              <a:rPr lang="en-IN" dirty="0" err="1"/>
              <a:t>microtasks</a:t>
            </a:r>
            <a:r>
              <a:rPr lang="en-IN" dirty="0"/>
              <a:t> (Promises, </a:t>
            </a:r>
            <a:r>
              <a:rPr lang="en-IN" dirty="0" err="1"/>
              <a:t>process.nextTick</a:t>
            </a:r>
            <a:r>
              <a:rPr lang="en-IN" dirty="0"/>
              <a:t>)</a:t>
            </a:r>
          </a:p>
          <a:p>
            <a:r>
              <a:rPr lang="en-IN" dirty="0"/>
              <a:t>Execute timers (</a:t>
            </a:r>
            <a:r>
              <a:rPr lang="en-IN" dirty="0" err="1"/>
              <a:t>setTimeout</a:t>
            </a:r>
            <a:r>
              <a:rPr lang="en-IN" dirty="0"/>
              <a:t>, </a:t>
            </a:r>
            <a:r>
              <a:rPr lang="en-IN" dirty="0" err="1"/>
              <a:t>setInterval</a:t>
            </a:r>
            <a:r>
              <a:rPr lang="en-IN" dirty="0"/>
              <a:t>)</a:t>
            </a:r>
          </a:p>
          <a:p>
            <a:r>
              <a:rPr lang="en-IN" dirty="0"/>
              <a:t>Run I/O </a:t>
            </a:r>
            <a:r>
              <a:rPr lang="en-IN" dirty="0" err="1"/>
              <a:t>callbacks</a:t>
            </a:r>
            <a:r>
              <a:rPr lang="en-IN" dirty="0"/>
              <a:t> (file system, network operations)</a:t>
            </a:r>
          </a:p>
          <a:p>
            <a:r>
              <a:rPr lang="en-IN" dirty="0"/>
              <a:t>Process </a:t>
            </a:r>
            <a:r>
              <a:rPr lang="en-IN" dirty="0" err="1"/>
              <a:t>setImmediate</a:t>
            </a:r>
            <a:r>
              <a:rPr lang="en-IN" dirty="0"/>
              <a:t> </a:t>
            </a:r>
            <a:r>
              <a:rPr lang="en-IN" dirty="0" err="1"/>
              <a:t>callbacks</a:t>
            </a:r>
            <a:endParaRPr lang="en-IN" dirty="0"/>
          </a:p>
          <a:p>
            <a:r>
              <a:rPr lang="en-IN" dirty="0"/>
              <a:t>Handle close events (like </a:t>
            </a:r>
            <a:r>
              <a:rPr lang="en-IN" dirty="0" err="1"/>
              <a:t>socket.on</a:t>
            </a:r>
            <a:r>
              <a:rPr lang="en-IN" dirty="0"/>
              <a:t>('close'))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486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Event Loop Phases</a:t>
            </a:r>
          </a:p>
          <a:p>
            <a:r>
              <a:rPr lang="en-GB" dirty="0"/>
              <a:t>The event loop processes different types of </a:t>
            </a:r>
            <a:r>
              <a:rPr lang="en-GB" dirty="0" err="1"/>
              <a:t>callbacks</a:t>
            </a:r>
            <a:r>
              <a:rPr lang="en-GB" dirty="0"/>
              <a:t> in this order:</a:t>
            </a:r>
          </a:p>
          <a:p>
            <a:r>
              <a:rPr lang="en-GB" b="1" dirty="0"/>
              <a:t>Timers</a:t>
            </a:r>
            <a:r>
              <a:rPr lang="en-GB" dirty="0"/>
              <a:t>: </a:t>
            </a:r>
            <a:r>
              <a:rPr lang="en-GB" dirty="0" err="1"/>
              <a:t>setTimeout</a:t>
            </a:r>
            <a:r>
              <a:rPr lang="en-GB" dirty="0"/>
              <a:t>, </a:t>
            </a:r>
            <a:r>
              <a:rPr lang="en-GB" dirty="0" err="1"/>
              <a:t>setInterval</a:t>
            </a:r>
            <a:endParaRPr lang="en-GB" dirty="0"/>
          </a:p>
          <a:p>
            <a:r>
              <a:rPr lang="en-GB" b="1" dirty="0"/>
              <a:t>I/O </a:t>
            </a:r>
            <a:r>
              <a:rPr lang="en-GB" b="1" dirty="0" err="1"/>
              <a:t>Callbacks</a:t>
            </a:r>
            <a:r>
              <a:rPr lang="en-GB" dirty="0"/>
              <a:t>: Completed I/O operations</a:t>
            </a:r>
          </a:p>
          <a:p>
            <a:r>
              <a:rPr lang="en-GB" b="1" dirty="0"/>
              <a:t>Poll</a:t>
            </a:r>
            <a:r>
              <a:rPr lang="en-GB" dirty="0"/>
              <a:t>: Retrieve new I/O events</a:t>
            </a:r>
          </a:p>
          <a:p>
            <a:r>
              <a:rPr lang="en-GB" b="1" dirty="0"/>
              <a:t>Check</a:t>
            </a:r>
            <a:r>
              <a:rPr lang="en-GB" dirty="0"/>
              <a:t>: </a:t>
            </a:r>
            <a:r>
              <a:rPr lang="en-GB" dirty="0" err="1"/>
              <a:t>setImmediate</a:t>
            </a:r>
            <a:r>
              <a:rPr lang="en-GB" dirty="0"/>
              <a:t> </a:t>
            </a:r>
            <a:r>
              <a:rPr lang="en-GB" dirty="0" err="1"/>
              <a:t>callbacks</a:t>
            </a:r>
            <a:endParaRPr lang="en-GB" dirty="0"/>
          </a:p>
          <a:p>
            <a:r>
              <a:rPr lang="en-GB" b="1" dirty="0"/>
              <a:t>Close</a:t>
            </a:r>
            <a:r>
              <a:rPr lang="en-GB" dirty="0"/>
              <a:t>: </a:t>
            </a:r>
            <a:r>
              <a:rPr lang="en-GB" dirty="0" err="1"/>
              <a:t>Cleanup</a:t>
            </a:r>
            <a:r>
              <a:rPr lang="en-GB" dirty="0"/>
              <a:t> </a:t>
            </a:r>
            <a:r>
              <a:rPr lang="en-GB" dirty="0" err="1"/>
              <a:t>callbacks</a:t>
            </a:r>
            <a:r>
              <a:rPr lang="en-GB" dirty="0"/>
              <a:t> (like </a:t>
            </a:r>
            <a:r>
              <a:rPr lang="en-GB" dirty="0" err="1"/>
              <a:t>socket.on</a:t>
            </a:r>
            <a:r>
              <a:rPr lang="en-GB" dirty="0"/>
              <a:t>('close'))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961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Why is the Event Loop Important?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event loop enables Node.js to handle thousands of concurrent connections with a single thread, making it perfect for:</a:t>
            </a:r>
          </a:p>
          <a:p>
            <a:r>
              <a:rPr lang="en-GB" dirty="0"/>
              <a:t>Real-time applications</a:t>
            </a:r>
          </a:p>
          <a:p>
            <a:r>
              <a:rPr lang="en-GB" dirty="0"/>
              <a:t>APIs and </a:t>
            </a:r>
            <a:r>
              <a:rPr lang="en-GB" dirty="0" err="1"/>
              <a:t>microservices</a:t>
            </a:r>
            <a:endParaRPr lang="en-GB" dirty="0"/>
          </a:p>
          <a:p>
            <a:r>
              <a:rPr lang="en-GB" dirty="0"/>
              <a:t>Data streaming</a:t>
            </a:r>
          </a:p>
          <a:p>
            <a:r>
              <a:rPr lang="en-GB" dirty="0"/>
              <a:t>Chat applications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933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Every Browser has different JS Engine </a:t>
            </a:r>
          </a:p>
          <a:p>
            <a:pPr marL="400050" lvl="1" indent="0">
              <a:buNone/>
            </a:pPr>
            <a:r>
              <a:rPr lang="en-GB" dirty="0" smtClean="0"/>
              <a:t>Chrome / Edge – V8 </a:t>
            </a:r>
          </a:p>
          <a:p>
            <a:pPr marL="400050" lvl="1" indent="0">
              <a:buNone/>
            </a:pPr>
            <a:r>
              <a:rPr lang="en-GB" dirty="0" smtClean="0"/>
              <a:t>Firefox  -  Spider Monkey </a:t>
            </a:r>
          </a:p>
          <a:p>
            <a:pPr marL="400050" lvl="1" indent="0">
              <a:buNone/>
            </a:pPr>
            <a:r>
              <a:rPr lang="en-GB" dirty="0" smtClean="0"/>
              <a:t>Safari – Apple </a:t>
            </a:r>
          </a:p>
          <a:p>
            <a:pPr marL="400050" lvl="1" indent="0">
              <a:buNone/>
            </a:pPr>
            <a:endParaRPr lang="en-GB" dirty="0"/>
          </a:p>
          <a:p>
            <a:pPr marL="400050" lvl="1" indent="0">
              <a:buNone/>
            </a:pPr>
            <a:r>
              <a:rPr lang="en-GB" dirty="0" smtClean="0"/>
              <a:t>So when we are writing JS Code it is not execute same on every browser as JS engine is different </a:t>
            </a:r>
          </a:p>
          <a:p>
            <a:pPr marL="400050" lvl="1" indent="0">
              <a:buNone/>
            </a:pPr>
            <a:r>
              <a:rPr lang="en-GB" dirty="0" smtClean="0"/>
              <a:t>Then Developer's need to take care to write extra code for Browser </a:t>
            </a:r>
            <a:r>
              <a:rPr lang="en-GB" dirty="0" err="1" smtClean="0"/>
              <a:t>Compability</a:t>
            </a:r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6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Features of JavaScript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 Oriented </a:t>
            </a:r>
          </a:p>
          <a:p>
            <a:r>
              <a:rPr lang="en-GB" dirty="0" smtClean="0"/>
              <a:t>Platform Independent </a:t>
            </a:r>
          </a:p>
          <a:p>
            <a:r>
              <a:rPr lang="en-GB" dirty="0" smtClean="0"/>
              <a:t>Update HTML using DOM</a:t>
            </a:r>
          </a:p>
          <a:p>
            <a:r>
              <a:rPr lang="en-GB" dirty="0" smtClean="0"/>
              <a:t>Capable of Exception Handling </a:t>
            </a:r>
          </a:p>
          <a:p>
            <a:r>
              <a:rPr lang="en-GB" dirty="0" smtClean="0"/>
              <a:t>Allows Asynchronous Functions </a:t>
            </a:r>
          </a:p>
          <a:p>
            <a:endParaRPr lang="en-GB" dirty="0"/>
          </a:p>
          <a:p>
            <a:r>
              <a:rPr lang="en-GB" dirty="0" smtClean="0"/>
              <a:t>Single Threaded -  Executing one task at a time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61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 we are in Internet World we required application need to execute fast as well as multi - tasking </a:t>
            </a:r>
          </a:p>
          <a:p>
            <a:endParaRPr lang="en-GB" dirty="0"/>
          </a:p>
          <a:p>
            <a:r>
              <a:rPr lang="en-GB" dirty="0" smtClean="0"/>
              <a:t>Application should be scalable in terms of number of users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26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 </a:t>
            </a:r>
            <a:r>
              <a:rPr lang="en-GB" dirty="0" err="1" smtClean="0"/>
              <a:t>Fulfill</a:t>
            </a:r>
            <a:r>
              <a:rPr lang="en-GB" dirty="0" smtClean="0"/>
              <a:t> that Requirement we required something new   nothing but Node JS </a:t>
            </a:r>
          </a:p>
          <a:p>
            <a:endParaRPr lang="en-GB" dirty="0"/>
          </a:p>
          <a:p>
            <a:r>
              <a:rPr lang="en-GB" dirty="0" smtClean="0"/>
              <a:t>V8 JavaScript Engine is </a:t>
            </a:r>
            <a:r>
              <a:rPr lang="en-GB" dirty="0" err="1" smtClean="0"/>
              <a:t>opensource</a:t>
            </a:r>
            <a:r>
              <a:rPr lang="en-GB" dirty="0" smtClean="0"/>
              <a:t> so </a:t>
            </a:r>
            <a:r>
              <a:rPr lang="en-GB" dirty="0" err="1" smtClean="0"/>
              <a:t>Scienties</a:t>
            </a:r>
            <a:r>
              <a:rPr lang="en-GB" dirty="0" smtClean="0"/>
              <a:t> Ryan took that Engine Code add embedded C++ Language with that and comes with new Concept nothing but </a:t>
            </a:r>
            <a:r>
              <a:rPr lang="en-GB" b="1" dirty="0" smtClean="0"/>
              <a:t>Node JS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0048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V8 – JS Engine ---  using internally to Browser </a:t>
            </a:r>
          </a:p>
          <a:p>
            <a:r>
              <a:rPr lang="en-GB" dirty="0" smtClean="0"/>
              <a:t>C</a:t>
            </a:r>
            <a:r>
              <a:rPr lang="en-IN" dirty="0" smtClean="0"/>
              <a:t>++ having machine functionality to deal with file handling  , </a:t>
            </a:r>
          </a:p>
          <a:p>
            <a:endParaRPr lang="en-GB" dirty="0"/>
          </a:p>
          <a:p>
            <a:r>
              <a:rPr lang="en-GB" dirty="0" smtClean="0"/>
              <a:t>NODE JS is runtime </a:t>
            </a:r>
            <a:r>
              <a:rPr lang="en-GB" dirty="0" err="1" smtClean="0"/>
              <a:t>Env</a:t>
            </a:r>
            <a:r>
              <a:rPr lang="en-GB" dirty="0" smtClean="0"/>
              <a:t> for JS  ,  So we can run outside browser</a:t>
            </a:r>
            <a:endParaRPr lang="en-IN" dirty="0" smtClean="0"/>
          </a:p>
          <a:p>
            <a:endParaRPr lang="en-GB" dirty="0"/>
          </a:p>
          <a:p>
            <a:r>
              <a:rPr lang="en-GB" dirty="0"/>
              <a:t>It is a non-blocking, event-driven architecture that allows businesses to handle high volumes of concurrent requests effectively, which is why companies like Netflix have reduced </a:t>
            </a:r>
            <a:r>
              <a:rPr lang="en-GB" dirty="0" err="1"/>
              <a:t>startup</a:t>
            </a:r>
            <a:r>
              <a:rPr lang="en-GB" dirty="0"/>
              <a:t> time by 70% after adopting Node.js.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139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Node JS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GB" dirty="0"/>
              <a:t>It Enables the use of JavaScript for both frontend and backend development.</a:t>
            </a:r>
          </a:p>
          <a:p>
            <a:pPr fontAlgn="base"/>
            <a:r>
              <a:rPr lang="en-GB" dirty="0"/>
              <a:t>It Supports building real-time applications like chat apps and gaming servers.</a:t>
            </a:r>
          </a:p>
          <a:p>
            <a:pPr fontAlgn="base"/>
            <a:r>
              <a:rPr lang="en-GB" dirty="0"/>
              <a:t>It Provides high scalability for I/O-heavy applications</a:t>
            </a:r>
            <a:r>
              <a:rPr lang="en-GB" dirty="0" smtClean="0"/>
              <a:t>.</a:t>
            </a:r>
          </a:p>
          <a:p>
            <a:pPr fontAlgn="base"/>
            <a:r>
              <a:rPr lang="en-GB" dirty="0"/>
              <a:t>Non-blocking, event-driven architecture for high performance.</a:t>
            </a:r>
          </a:p>
          <a:p>
            <a:pPr fontAlgn="base"/>
            <a:r>
              <a:rPr lang="en-GB" dirty="0"/>
              <a:t>Supports the creation of </a:t>
            </a:r>
            <a:r>
              <a:rPr lang="en-GB" u="sng" dirty="0">
                <a:hlinkClick r:id="rId2"/>
              </a:rPr>
              <a:t>REST APIs</a:t>
            </a:r>
            <a:r>
              <a:rPr lang="en-GB" dirty="0"/>
              <a:t>, real-time applications, and </a:t>
            </a:r>
            <a:r>
              <a:rPr lang="en-GB" u="sng" dirty="0" err="1" smtClean="0">
                <a:hlinkClick r:id="rId3"/>
              </a:rPr>
              <a:t>microservices</a:t>
            </a:r>
            <a:endParaRPr lang="en-GB" dirty="0"/>
          </a:p>
          <a:p>
            <a:pPr fontAlgn="base"/>
            <a:r>
              <a:rPr lang="en-GB" dirty="0"/>
              <a:t>It Backed by a vibrant community and extensive library support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497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fontAlgn="base"/>
            <a:r>
              <a:rPr lang="en-GB" b="1" dirty="0"/>
              <a:t>High Performance: Built</a:t>
            </a:r>
            <a:r>
              <a:rPr lang="en-GB" dirty="0"/>
              <a:t> on Chrome’s V8 engine, </a:t>
            </a:r>
            <a:r>
              <a:rPr lang="en-GB" dirty="0" err="1"/>
              <a:t>NodeJS</a:t>
            </a:r>
            <a:r>
              <a:rPr lang="en-GB" dirty="0"/>
              <a:t> compiles JavaScript to machine code, ensuring fast execution, especially for I/O-bound tasks.</a:t>
            </a:r>
          </a:p>
          <a:p>
            <a:pPr fontAlgn="base"/>
            <a:r>
              <a:rPr lang="en-GB" b="1" dirty="0"/>
              <a:t>Single-Threaded Event Loop: </a:t>
            </a:r>
            <a:r>
              <a:rPr lang="en-GB" dirty="0"/>
              <a:t>Uses a non-blocking, event-driven model to handle many concurrent requests efficiently with minimal memory usage.</a:t>
            </a:r>
          </a:p>
          <a:p>
            <a:pPr fontAlgn="base"/>
            <a:r>
              <a:rPr lang="en-GB" b="1" dirty="0"/>
              <a:t>Scalability: </a:t>
            </a:r>
            <a:r>
              <a:rPr lang="en-GB" dirty="0"/>
              <a:t>Ideal for scalable applications, </a:t>
            </a:r>
            <a:r>
              <a:rPr lang="en-GB" dirty="0" err="1"/>
              <a:t>NodeJS</a:t>
            </a:r>
            <a:r>
              <a:rPr lang="en-GB" dirty="0"/>
              <a:t> can handle high traffic by scaling horizontally and vertically.</a:t>
            </a:r>
          </a:p>
          <a:p>
            <a:pPr fontAlgn="base"/>
            <a:r>
              <a:rPr lang="en-GB" b="1" dirty="0"/>
              <a:t>Unified Language:</a:t>
            </a:r>
            <a:r>
              <a:rPr lang="en-GB" dirty="0"/>
              <a:t> JavaScript is used both on the client-side and server-side, streamlining development.</a:t>
            </a:r>
          </a:p>
          <a:p>
            <a:pPr fontAlgn="base"/>
            <a:r>
              <a:rPr lang="en-GB" b="1" dirty="0"/>
              <a:t>Rich Ecosystem (</a:t>
            </a:r>
            <a:r>
              <a:rPr lang="en-GB" b="1" dirty="0" err="1"/>
              <a:t>npm</a:t>
            </a:r>
            <a:r>
              <a:rPr lang="en-GB" b="1" dirty="0"/>
              <a:t>):</a:t>
            </a:r>
            <a:r>
              <a:rPr lang="en-GB" dirty="0"/>
              <a:t> Access to a vast collection of libraries and tools via </a:t>
            </a:r>
            <a:r>
              <a:rPr lang="en-GB" dirty="0" err="1"/>
              <a:t>npm</a:t>
            </a:r>
            <a:r>
              <a:rPr lang="en-GB" dirty="0"/>
              <a:t>, simplifying development.</a:t>
            </a:r>
          </a:p>
          <a:p>
            <a:pPr fontAlgn="base"/>
            <a:r>
              <a:rPr lang="en-GB" b="1" dirty="0"/>
              <a:t>Real-Time Capabilities:</a:t>
            </a:r>
            <a:r>
              <a:rPr lang="en-GB" dirty="0"/>
              <a:t> Perfect for real-time applications like chat and live updates.</a:t>
            </a:r>
          </a:p>
          <a:p>
            <a:pPr fontAlgn="base"/>
            <a:r>
              <a:rPr lang="en-GB" b="1" dirty="0"/>
              <a:t>Cross-Platform: </a:t>
            </a:r>
            <a:r>
              <a:rPr lang="en-GB" dirty="0"/>
              <a:t>Works across different operating systems (Windows, </a:t>
            </a:r>
            <a:r>
              <a:rPr lang="en-GB" dirty="0" err="1"/>
              <a:t>macOS</a:t>
            </a:r>
            <a:r>
              <a:rPr lang="en-GB" dirty="0"/>
              <a:t>, and Linux).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739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885</Words>
  <Application>Microsoft Office PowerPoint</Application>
  <PresentationFormat>On-screen Show (4:3)</PresentationFormat>
  <Paragraphs>186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JavaScript</vt:lpstr>
      <vt:lpstr>PowerPoint Presentation</vt:lpstr>
      <vt:lpstr>Features of JavaScript </vt:lpstr>
      <vt:lpstr>Requirement</vt:lpstr>
      <vt:lpstr>PowerPoint Presentation</vt:lpstr>
      <vt:lpstr>PowerPoint Presentation</vt:lpstr>
      <vt:lpstr>Why Node JS </vt:lpstr>
      <vt:lpstr>PowerPoint Presentation</vt:lpstr>
      <vt:lpstr>PowerPoint Presentation</vt:lpstr>
      <vt:lpstr>PowerPoint Presentation</vt:lpstr>
      <vt:lpstr>Node JS Enviornment </vt:lpstr>
      <vt:lpstr>V8 Engine</vt:lpstr>
      <vt:lpstr>PowerPoint Presentation</vt:lpstr>
      <vt:lpstr>ECMAScript</vt:lpstr>
      <vt:lpstr>PowerPoint Presentation</vt:lpstr>
      <vt:lpstr>PowerPoint Presentation</vt:lpstr>
      <vt:lpstr>PowerPoint Presentation</vt:lpstr>
      <vt:lpstr>Demo of Node JS</vt:lpstr>
      <vt:lpstr>PowerPoint Presentation</vt:lpstr>
      <vt:lpstr>NodeJS REPL (Read-Eval-Print Loop)</vt:lpstr>
      <vt:lpstr>PowerPoint Presentation</vt:lpstr>
      <vt:lpstr>PowerPoint Presentation</vt:lpstr>
      <vt:lpstr>Non blocking feature </vt:lpstr>
      <vt:lpstr>What is the Event Loop?</vt:lpstr>
      <vt:lpstr>PowerPoint Presentation</vt:lpstr>
      <vt:lpstr>PowerPoint Presentation</vt:lpstr>
      <vt:lpstr>Why is the Event Loop Important?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15</cp:revision>
  <dcterms:created xsi:type="dcterms:W3CDTF">2025-09-21T22:59:41Z</dcterms:created>
  <dcterms:modified xsi:type="dcterms:W3CDTF">2025-09-22T02:38:16Z</dcterms:modified>
</cp:coreProperties>
</file>