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RoxboroughCF Bold" charset="1" panose="00000800000000000000"/>
      <p:regular r:id="rId18"/>
    </p:embeddedFont>
    <p:embeddedFont>
      <p:font typeface="Telegraf" charset="1" panose="00000500000000000000"/>
      <p:regular r:id="rId19"/>
    </p:embeddedFont>
    <p:embeddedFont>
      <p:font typeface="Telegraf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png" Type="http://schemas.openxmlformats.org/officeDocument/2006/relationships/image"/><Relationship Id="rId5"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5387009" y="5305917"/>
            <a:ext cx="7513983" cy="1502797"/>
          </a:xfrm>
          <a:custGeom>
            <a:avLst/>
            <a:gdLst/>
            <a:ahLst/>
            <a:cxnLst/>
            <a:rect r="r" b="b" t="t" l="l"/>
            <a:pathLst>
              <a:path h="1502797" w="7513983">
                <a:moveTo>
                  <a:pt x="0" y="0"/>
                </a:moveTo>
                <a:lnTo>
                  <a:pt x="7513982" y="0"/>
                </a:lnTo>
                <a:lnTo>
                  <a:pt x="7513982" y="1502796"/>
                </a:lnTo>
                <a:lnTo>
                  <a:pt x="0" y="1502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76995" y="3402463"/>
            <a:ext cx="10134010" cy="3406250"/>
          </a:xfrm>
          <a:prstGeom prst="rect">
            <a:avLst/>
          </a:prstGeom>
        </p:spPr>
        <p:txBody>
          <a:bodyPr anchor="t" rtlCol="false" tIns="0" lIns="0" bIns="0" rIns="0">
            <a:spAutoFit/>
          </a:bodyPr>
          <a:lstStyle/>
          <a:p>
            <a:pPr algn="ctr">
              <a:lnSpc>
                <a:spcPts val="13217"/>
              </a:lnSpc>
            </a:pPr>
            <a:r>
              <a:rPr lang="en-US" sz="12469">
                <a:solidFill>
                  <a:srgbClr val="000000"/>
                </a:solidFill>
                <a:latin typeface="RoxboroughCF Bold"/>
                <a:ea typeface="RoxboroughCF Bold"/>
                <a:cs typeface="RoxboroughCF Bold"/>
                <a:sym typeface="RoxboroughCF Bold"/>
              </a:rPr>
              <a:t>Ultimate Winning XI </a:t>
            </a:r>
          </a:p>
        </p:txBody>
      </p:sp>
      <p:grpSp>
        <p:nvGrpSpPr>
          <p:cNvPr name="Group 4" id="4"/>
          <p:cNvGrpSpPr/>
          <p:nvPr/>
        </p:nvGrpSpPr>
        <p:grpSpPr>
          <a:xfrm rot="0">
            <a:off x="10178095" y="6496565"/>
            <a:ext cx="4755988" cy="2761735"/>
            <a:chOff x="0" y="0"/>
            <a:chExt cx="6341318" cy="3682314"/>
          </a:xfrm>
        </p:grpSpPr>
        <p:grpSp>
          <p:nvGrpSpPr>
            <p:cNvPr name="Group 5" id="5"/>
            <p:cNvGrpSpPr/>
            <p:nvPr/>
          </p:nvGrpSpPr>
          <p:grpSpPr>
            <a:xfrm rot="-376577">
              <a:off x="148035" y="321333"/>
              <a:ext cx="6045248" cy="3039648"/>
              <a:chOff x="0" y="0"/>
              <a:chExt cx="3409795" cy="1714500"/>
            </a:xfrm>
          </p:grpSpPr>
          <p:sp>
            <p:nvSpPr>
              <p:cNvPr name="Freeform 6" id="6"/>
              <p:cNvSpPr/>
              <p:nvPr/>
            </p:nvSpPr>
            <p:spPr>
              <a:xfrm flipH="false" flipV="false" rot="0">
                <a:off x="10160" y="16510"/>
                <a:ext cx="3386935" cy="1686560"/>
              </a:xfrm>
              <a:custGeom>
                <a:avLst/>
                <a:gdLst/>
                <a:ahLst/>
                <a:cxnLst/>
                <a:rect r="r" b="b" t="t" l="l"/>
                <a:pathLst>
                  <a:path h="1686560" w="3386935">
                    <a:moveTo>
                      <a:pt x="3386935" y="1686560"/>
                    </a:moveTo>
                    <a:lnTo>
                      <a:pt x="0" y="1678940"/>
                    </a:lnTo>
                    <a:lnTo>
                      <a:pt x="0" y="598170"/>
                    </a:lnTo>
                    <a:lnTo>
                      <a:pt x="17780" y="19050"/>
                    </a:lnTo>
                    <a:lnTo>
                      <a:pt x="1686835" y="0"/>
                    </a:lnTo>
                    <a:lnTo>
                      <a:pt x="3367885" y="5080"/>
                    </a:lnTo>
                    <a:close/>
                  </a:path>
                </a:pathLst>
              </a:custGeom>
              <a:solidFill>
                <a:srgbClr val="FFFFFF"/>
              </a:solidFill>
            </p:spPr>
          </p:sp>
          <p:sp>
            <p:nvSpPr>
              <p:cNvPr name="Freeform 7" id="7"/>
              <p:cNvSpPr/>
              <p:nvPr/>
            </p:nvSpPr>
            <p:spPr>
              <a:xfrm flipH="false" flipV="false" rot="0">
                <a:off x="-3810" y="0"/>
                <a:ext cx="3416146" cy="1713230"/>
              </a:xfrm>
              <a:custGeom>
                <a:avLst/>
                <a:gdLst/>
                <a:ahLst/>
                <a:cxnLst/>
                <a:rect r="r" b="b" t="t" l="l"/>
                <a:pathLst>
                  <a:path h="1713230" w="3416146">
                    <a:moveTo>
                      <a:pt x="3381855" y="21590"/>
                    </a:moveTo>
                    <a:cubicBezTo>
                      <a:pt x="3383125" y="34290"/>
                      <a:pt x="3383125" y="44450"/>
                      <a:pt x="3384396" y="54610"/>
                    </a:cubicBezTo>
                    <a:cubicBezTo>
                      <a:pt x="3386935" y="88900"/>
                      <a:pt x="3388205" y="124460"/>
                      <a:pt x="3390746" y="158750"/>
                    </a:cubicBezTo>
                    <a:cubicBezTo>
                      <a:pt x="3390746" y="208280"/>
                      <a:pt x="3403446" y="1184910"/>
                      <a:pt x="3409796" y="1234440"/>
                    </a:cubicBezTo>
                    <a:cubicBezTo>
                      <a:pt x="3416146" y="1309370"/>
                      <a:pt x="3412335" y="1385570"/>
                      <a:pt x="3412335" y="1460500"/>
                    </a:cubicBezTo>
                    <a:cubicBezTo>
                      <a:pt x="3412335" y="1526540"/>
                      <a:pt x="3413605" y="1587500"/>
                      <a:pt x="3414875" y="1652270"/>
                    </a:cubicBezTo>
                    <a:cubicBezTo>
                      <a:pt x="3414875" y="1673860"/>
                      <a:pt x="3414875" y="1687830"/>
                      <a:pt x="3414875" y="1711960"/>
                    </a:cubicBezTo>
                    <a:cubicBezTo>
                      <a:pt x="3392016" y="1711960"/>
                      <a:pt x="3371696" y="1713230"/>
                      <a:pt x="3345856" y="1711960"/>
                    </a:cubicBezTo>
                    <a:cubicBezTo>
                      <a:pt x="3175588" y="1706880"/>
                      <a:pt x="3002700" y="1713230"/>
                      <a:pt x="2832432" y="1708150"/>
                    </a:cubicBezTo>
                    <a:cubicBezTo>
                      <a:pt x="2730272" y="1704340"/>
                      <a:pt x="2630730" y="1706880"/>
                      <a:pt x="2528570" y="1704340"/>
                    </a:cubicBezTo>
                    <a:cubicBezTo>
                      <a:pt x="2481418" y="1703070"/>
                      <a:pt x="2434267" y="1701800"/>
                      <a:pt x="2387116" y="1700530"/>
                    </a:cubicBezTo>
                    <a:cubicBezTo>
                      <a:pt x="2358302" y="1700530"/>
                      <a:pt x="2332106" y="1701800"/>
                      <a:pt x="2303292" y="1701800"/>
                    </a:cubicBezTo>
                    <a:cubicBezTo>
                      <a:pt x="2229946" y="1700530"/>
                      <a:pt x="2028243" y="1701800"/>
                      <a:pt x="1954897" y="1700530"/>
                    </a:cubicBezTo>
                    <a:cubicBezTo>
                      <a:pt x="1902507" y="1699260"/>
                      <a:pt x="854704" y="1708150"/>
                      <a:pt x="802314" y="1706880"/>
                    </a:cubicBezTo>
                    <a:cubicBezTo>
                      <a:pt x="789216" y="1706880"/>
                      <a:pt x="773499" y="1708150"/>
                      <a:pt x="760402" y="1708150"/>
                    </a:cubicBezTo>
                    <a:cubicBezTo>
                      <a:pt x="728967" y="1708150"/>
                      <a:pt x="700153" y="1709420"/>
                      <a:pt x="668719" y="1709420"/>
                    </a:cubicBezTo>
                    <a:cubicBezTo>
                      <a:pt x="590134" y="1709420"/>
                      <a:pt x="514168" y="1708150"/>
                      <a:pt x="435583" y="1706880"/>
                    </a:cubicBezTo>
                    <a:cubicBezTo>
                      <a:pt x="388431" y="1705610"/>
                      <a:pt x="341280" y="1704340"/>
                      <a:pt x="296749" y="1703070"/>
                    </a:cubicBezTo>
                    <a:cubicBezTo>
                      <a:pt x="212924" y="1701800"/>
                      <a:pt x="12910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63612" y="30480"/>
                      <a:pt x="105525" y="29210"/>
                    </a:cubicBezTo>
                    <a:cubicBezTo>
                      <a:pt x="176251" y="25400"/>
                      <a:pt x="246978" y="22860"/>
                      <a:pt x="320324" y="20320"/>
                    </a:cubicBezTo>
                    <a:cubicBezTo>
                      <a:pt x="370095" y="17780"/>
                      <a:pt x="419865" y="16510"/>
                      <a:pt x="467017" y="13970"/>
                    </a:cubicBezTo>
                    <a:cubicBezTo>
                      <a:pt x="514168" y="11430"/>
                      <a:pt x="563938" y="8890"/>
                      <a:pt x="611090" y="8890"/>
                    </a:cubicBezTo>
                    <a:cubicBezTo>
                      <a:pt x="663480" y="7620"/>
                      <a:pt x="715870" y="10160"/>
                      <a:pt x="768260" y="8890"/>
                    </a:cubicBezTo>
                    <a:cubicBezTo>
                      <a:pt x="833748" y="8890"/>
                      <a:pt x="2020385" y="6350"/>
                      <a:pt x="2085873" y="5080"/>
                    </a:cubicBezTo>
                    <a:cubicBezTo>
                      <a:pt x="2148741" y="3810"/>
                      <a:pt x="2211609" y="2540"/>
                      <a:pt x="2277097" y="2540"/>
                    </a:cubicBezTo>
                    <a:cubicBezTo>
                      <a:pt x="2384497" y="1270"/>
                      <a:pt x="2489277" y="0"/>
                      <a:pt x="2596677" y="0"/>
                    </a:cubicBezTo>
                    <a:cubicBezTo>
                      <a:pt x="2641209" y="0"/>
                      <a:pt x="2688360" y="2540"/>
                      <a:pt x="2732891" y="2540"/>
                    </a:cubicBezTo>
                    <a:cubicBezTo>
                      <a:pt x="2856008" y="3810"/>
                      <a:pt x="2981744" y="5080"/>
                      <a:pt x="3104861" y="7620"/>
                    </a:cubicBezTo>
                    <a:cubicBezTo>
                      <a:pt x="3170349" y="8890"/>
                      <a:pt x="3235837" y="12700"/>
                      <a:pt x="3301325" y="16510"/>
                    </a:cubicBezTo>
                    <a:cubicBezTo>
                      <a:pt x="3317041" y="16510"/>
                      <a:pt x="3332759" y="16510"/>
                      <a:pt x="3345856" y="16510"/>
                    </a:cubicBezTo>
                    <a:cubicBezTo>
                      <a:pt x="3362805" y="17780"/>
                      <a:pt x="3371696" y="20320"/>
                      <a:pt x="3381855" y="21590"/>
                    </a:cubicBezTo>
                    <a:close/>
                    <a:moveTo>
                      <a:pt x="3392016" y="1695450"/>
                    </a:moveTo>
                    <a:cubicBezTo>
                      <a:pt x="3393286" y="1678940"/>
                      <a:pt x="3394555" y="1666240"/>
                      <a:pt x="3394555" y="1653540"/>
                    </a:cubicBezTo>
                    <a:cubicBezTo>
                      <a:pt x="3393286" y="1581150"/>
                      <a:pt x="3392016" y="1513840"/>
                      <a:pt x="3392016" y="1441450"/>
                    </a:cubicBezTo>
                    <a:cubicBezTo>
                      <a:pt x="3392016" y="1408430"/>
                      <a:pt x="3394555" y="1375410"/>
                      <a:pt x="3393286" y="1342390"/>
                    </a:cubicBezTo>
                    <a:cubicBezTo>
                      <a:pt x="3393286" y="1311910"/>
                      <a:pt x="3392016" y="1280160"/>
                      <a:pt x="3390746" y="1249680"/>
                    </a:cubicBezTo>
                    <a:cubicBezTo>
                      <a:pt x="3385666" y="1202690"/>
                      <a:pt x="3374236" y="229870"/>
                      <a:pt x="3374236" y="182880"/>
                    </a:cubicBezTo>
                    <a:cubicBezTo>
                      <a:pt x="3371696" y="143510"/>
                      <a:pt x="3369155" y="102870"/>
                      <a:pt x="3366616" y="63500"/>
                    </a:cubicBezTo>
                    <a:cubicBezTo>
                      <a:pt x="3365346" y="44450"/>
                      <a:pt x="3364075" y="43180"/>
                      <a:pt x="3337998" y="41910"/>
                    </a:cubicBezTo>
                    <a:cubicBezTo>
                      <a:pt x="3330139" y="41910"/>
                      <a:pt x="3324900" y="41910"/>
                      <a:pt x="3317041" y="40640"/>
                    </a:cubicBezTo>
                    <a:cubicBezTo>
                      <a:pt x="3251554" y="36830"/>
                      <a:pt x="3183447" y="31750"/>
                      <a:pt x="3117959" y="30480"/>
                    </a:cubicBezTo>
                    <a:cubicBezTo>
                      <a:pt x="2958169" y="26670"/>
                      <a:pt x="2795760" y="25400"/>
                      <a:pt x="2635969" y="22860"/>
                    </a:cubicBezTo>
                    <a:cubicBezTo>
                      <a:pt x="2612394" y="22860"/>
                      <a:pt x="2586199" y="22860"/>
                      <a:pt x="2562623" y="22860"/>
                    </a:cubicBezTo>
                    <a:cubicBezTo>
                      <a:pt x="2523331" y="22860"/>
                      <a:pt x="2484038" y="22860"/>
                      <a:pt x="2447365" y="22860"/>
                    </a:cubicBezTo>
                    <a:cubicBezTo>
                      <a:pt x="2363541" y="22860"/>
                      <a:pt x="2279716" y="22860"/>
                      <a:pt x="2198512" y="24130"/>
                    </a:cubicBezTo>
                    <a:cubicBezTo>
                      <a:pt x="2127785" y="25400"/>
                      <a:pt x="935909" y="29210"/>
                      <a:pt x="865182" y="29210"/>
                    </a:cubicBezTo>
                    <a:cubicBezTo>
                      <a:pt x="749924" y="29210"/>
                      <a:pt x="634665" y="26670"/>
                      <a:pt x="519407" y="33020"/>
                    </a:cubicBezTo>
                    <a:cubicBezTo>
                      <a:pt x="459158" y="36830"/>
                      <a:pt x="401529" y="36830"/>
                      <a:pt x="343900" y="38100"/>
                    </a:cubicBezTo>
                    <a:cubicBezTo>
                      <a:pt x="244358" y="41910"/>
                      <a:pt x="144817"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8851" y="1677670"/>
                      <a:pt x="105525" y="1678940"/>
                      <a:pt x="139578" y="1678940"/>
                    </a:cubicBezTo>
                    <a:cubicBezTo>
                      <a:pt x="189349" y="1678940"/>
                      <a:pt x="241739" y="1676400"/>
                      <a:pt x="291510" y="1678940"/>
                    </a:cubicBezTo>
                    <a:cubicBezTo>
                      <a:pt x="372714" y="1682750"/>
                      <a:pt x="453919" y="1685290"/>
                      <a:pt x="535124" y="1684020"/>
                    </a:cubicBezTo>
                    <a:cubicBezTo>
                      <a:pt x="587514" y="1682750"/>
                      <a:pt x="637285" y="1685290"/>
                      <a:pt x="689675" y="1685290"/>
                    </a:cubicBezTo>
                    <a:cubicBezTo>
                      <a:pt x="765641" y="1685290"/>
                      <a:pt x="841606" y="1684020"/>
                      <a:pt x="917572" y="1685290"/>
                    </a:cubicBezTo>
                    <a:cubicBezTo>
                      <a:pt x="1030211" y="1686560"/>
                      <a:pt x="2266619" y="1676400"/>
                      <a:pt x="2381877" y="1678940"/>
                    </a:cubicBezTo>
                    <a:cubicBezTo>
                      <a:pt x="2431648" y="1680210"/>
                      <a:pt x="2481418" y="1681480"/>
                      <a:pt x="2528570" y="1681480"/>
                    </a:cubicBezTo>
                    <a:cubicBezTo>
                      <a:pt x="2615013" y="1684020"/>
                      <a:pt x="2698838" y="1680210"/>
                      <a:pt x="2785282" y="1684020"/>
                    </a:cubicBezTo>
                    <a:cubicBezTo>
                      <a:pt x="2856008" y="1686560"/>
                      <a:pt x="2926735" y="1686560"/>
                      <a:pt x="2997462" y="1689100"/>
                    </a:cubicBezTo>
                    <a:cubicBezTo>
                      <a:pt x="3102242" y="1692910"/>
                      <a:pt x="3207022" y="1695450"/>
                      <a:pt x="3311803" y="1696720"/>
                    </a:cubicBezTo>
                    <a:cubicBezTo>
                      <a:pt x="3351095" y="1696720"/>
                      <a:pt x="3371696" y="1695450"/>
                      <a:pt x="3392016" y="1695450"/>
                    </a:cubicBezTo>
                    <a:close/>
                  </a:path>
                </a:pathLst>
              </a:custGeom>
              <a:solidFill>
                <a:srgbClr val="000000"/>
              </a:solidFill>
            </p:spPr>
          </p:sp>
        </p:grpSp>
        <p:sp>
          <p:nvSpPr>
            <p:cNvPr name="TextBox 8" id="8"/>
            <p:cNvSpPr txBox="true"/>
            <p:nvPr/>
          </p:nvSpPr>
          <p:spPr>
            <a:xfrm rot="-413665">
              <a:off x="505182" y="1081571"/>
              <a:ext cx="5327968" cy="1490753"/>
            </a:xfrm>
            <a:prstGeom prst="rect">
              <a:avLst/>
            </a:prstGeom>
          </p:spPr>
          <p:txBody>
            <a:bodyPr anchor="t" rtlCol="false" tIns="0" lIns="0" bIns="0" rIns="0">
              <a:spAutoFit/>
            </a:bodyPr>
            <a:lstStyle/>
            <a:p>
              <a:pPr algn="ctr" marL="0" indent="0" lvl="0">
                <a:lnSpc>
                  <a:spcPts val="2835"/>
                </a:lnSpc>
                <a:spcBef>
                  <a:spcPct val="0"/>
                </a:spcBef>
              </a:pPr>
              <a:r>
                <a:rPr lang="en-US" sz="2487">
                  <a:solidFill>
                    <a:srgbClr val="000000"/>
                  </a:solidFill>
                  <a:latin typeface="Telegraf"/>
                  <a:ea typeface="Telegraf"/>
                  <a:cs typeface="Telegraf"/>
                  <a:sym typeface="Telegraf"/>
                </a:rPr>
                <a:t>A Data Visualization Project Using Power BI, Excel and Python</a:t>
              </a:r>
            </a:p>
          </p:txBody>
        </p:sp>
        <p:sp>
          <p:nvSpPr>
            <p:cNvPr name="AutoShape 9" id="9"/>
            <p:cNvSpPr/>
            <p:nvPr/>
          </p:nvSpPr>
          <p:spPr>
            <a:xfrm rot="-578298">
              <a:off x="2200299" y="248315"/>
              <a:ext cx="1196463" cy="308080"/>
            </a:xfrm>
            <a:prstGeom prst="rect">
              <a:avLst/>
            </a:prstGeom>
            <a:solidFill>
              <a:srgbClr val="000000"/>
            </a:solidFill>
          </p:spPr>
        </p:sp>
      </p:grpSp>
      <p:sp>
        <p:nvSpPr>
          <p:cNvPr name="Freeform 10" id="10"/>
          <p:cNvSpPr/>
          <p:nvPr/>
        </p:nvSpPr>
        <p:spPr>
          <a:xfrm flipH="false" flipV="false" rot="0">
            <a:off x="15814363" y="470826"/>
            <a:ext cx="1444937" cy="1444937"/>
          </a:xfrm>
          <a:custGeom>
            <a:avLst/>
            <a:gdLst/>
            <a:ahLst/>
            <a:cxnLst/>
            <a:rect r="r" b="b" t="t" l="l"/>
            <a:pathLst>
              <a:path h="1444937" w="1444937">
                <a:moveTo>
                  <a:pt x="0" y="0"/>
                </a:moveTo>
                <a:lnTo>
                  <a:pt x="1444937" y="0"/>
                </a:lnTo>
                <a:lnTo>
                  <a:pt x="1444937" y="1444937"/>
                </a:lnTo>
                <a:lnTo>
                  <a:pt x="0" y="1444937"/>
                </a:lnTo>
                <a:lnTo>
                  <a:pt x="0" y="0"/>
                </a:lnTo>
                <a:close/>
              </a:path>
            </a:pathLst>
          </a:custGeom>
          <a:blipFill>
            <a:blip r:embed="rId4"/>
            <a:stretch>
              <a:fillRect l="0" t="0" r="0" b="0"/>
            </a:stretch>
          </a:blipFill>
        </p:spPr>
      </p:sp>
      <p:sp>
        <p:nvSpPr>
          <p:cNvPr name="TextBox 11" id="11"/>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ea typeface="Telegraf"/>
                <a:cs typeface="Telegraf"/>
                <a:sym typeface="Telegraf"/>
              </a:rPr>
              <a:t>ICC T20 WorldCup 2024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153602" y="2407606"/>
            <a:ext cx="10828801" cy="6066819"/>
          </a:xfrm>
          <a:custGeom>
            <a:avLst/>
            <a:gdLst/>
            <a:ahLst/>
            <a:cxnLst/>
            <a:rect r="r" b="b" t="t" l="l"/>
            <a:pathLst>
              <a:path h="6066819" w="10828801">
                <a:moveTo>
                  <a:pt x="0" y="0"/>
                </a:moveTo>
                <a:lnTo>
                  <a:pt x="10828801" y="0"/>
                </a:lnTo>
                <a:lnTo>
                  <a:pt x="10828801" y="6066818"/>
                </a:lnTo>
                <a:lnTo>
                  <a:pt x="0" y="6066818"/>
                </a:lnTo>
                <a:lnTo>
                  <a:pt x="0" y="0"/>
                </a:lnTo>
                <a:close/>
              </a:path>
            </a:pathLst>
          </a:custGeom>
          <a:blipFill>
            <a:blip r:embed="rId2"/>
            <a:stretch>
              <a:fillRect l="0" t="0" r="0" b="0"/>
            </a:stretch>
          </a:blipFill>
        </p:spPr>
      </p:sp>
      <p:sp>
        <p:nvSpPr>
          <p:cNvPr name="TextBox 11" id="11"/>
          <p:cNvSpPr txBox="true"/>
          <p:nvPr/>
        </p:nvSpPr>
        <p:spPr>
          <a:xfrm rot="0">
            <a:off x="2122335" y="1294873"/>
            <a:ext cx="6528904" cy="534780"/>
          </a:xfrm>
          <a:prstGeom prst="rect">
            <a:avLst/>
          </a:prstGeom>
        </p:spPr>
        <p:txBody>
          <a:bodyPr anchor="t" rtlCol="false" tIns="0" lIns="0" bIns="0" rIns="0">
            <a:spAutoFit/>
          </a:bodyPr>
          <a:lstStyle/>
          <a:p>
            <a:pPr algn="l" marL="0" indent="0" lvl="0">
              <a:lnSpc>
                <a:spcPts val="4248"/>
              </a:lnSpc>
              <a:spcBef>
                <a:spcPct val="0"/>
              </a:spcBef>
            </a:pPr>
            <a:r>
              <a:rPr lang="en-US" sz="3600">
                <a:solidFill>
                  <a:srgbClr val="000000"/>
                </a:solidFill>
                <a:latin typeface="RoxboroughCF Bold"/>
                <a:ea typeface="RoxboroughCF Bold"/>
                <a:cs typeface="RoxboroughCF Bold"/>
                <a:sym typeface="RoxboroughCF Bold"/>
              </a:rPr>
              <a:t>Ultimate Winning XI </a:t>
            </a:r>
          </a:p>
        </p:txBody>
      </p:sp>
      <p:sp>
        <p:nvSpPr>
          <p:cNvPr name="TextBox 12" id="12"/>
          <p:cNvSpPr txBox="true"/>
          <p:nvPr/>
        </p:nvSpPr>
        <p:spPr>
          <a:xfrm rot="0">
            <a:off x="12081107" y="2168113"/>
            <a:ext cx="4956792" cy="6805744"/>
          </a:xfrm>
          <a:prstGeom prst="rect">
            <a:avLst/>
          </a:prstGeom>
        </p:spPr>
        <p:txBody>
          <a:bodyPr anchor="t" rtlCol="false" tIns="0" lIns="0" bIns="0" rIns="0">
            <a:spAutoFit/>
          </a:bodyPr>
          <a:lstStyle/>
          <a:p>
            <a:pPr algn="l">
              <a:lnSpc>
                <a:spcPts val="3182"/>
              </a:lnSpc>
            </a:pPr>
            <a:r>
              <a:rPr lang="en-US" sz="2121" spc="42">
                <a:solidFill>
                  <a:srgbClr val="000000"/>
                </a:solidFill>
                <a:latin typeface="Telegraf"/>
                <a:ea typeface="Telegraf"/>
                <a:cs typeface="Telegraf"/>
                <a:sym typeface="Telegraf"/>
              </a:rPr>
              <a:t>Based on comprehensive data analysis, the selected </a:t>
            </a:r>
            <a:r>
              <a:rPr lang="en-US" sz="2121" spc="42">
                <a:solidFill>
                  <a:srgbClr val="000000"/>
                </a:solidFill>
                <a:latin typeface="Telegraf Bold"/>
                <a:ea typeface="Telegraf Bold"/>
                <a:cs typeface="Telegraf Bold"/>
                <a:sym typeface="Telegraf Bold"/>
              </a:rPr>
              <a:t>11 players</a:t>
            </a:r>
            <a:r>
              <a:rPr lang="en-US" sz="2121" spc="42">
                <a:solidFill>
                  <a:srgbClr val="000000"/>
                </a:solidFill>
                <a:latin typeface="Telegraf"/>
                <a:ea typeface="Telegraf"/>
                <a:cs typeface="Telegraf"/>
                <a:sym typeface="Telegraf"/>
              </a:rPr>
              <a:t> form an "</a:t>
            </a:r>
            <a:r>
              <a:rPr lang="en-US" sz="2121" spc="42">
                <a:solidFill>
                  <a:srgbClr val="000000"/>
                </a:solidFill>
                <a:latin typeface="Telegraf Bold"/>
                <a:ea typeface="Telegraf Bold"/>
                <a:cs typeface="Telegraf Bold"/>
                <a:sym typeface="Telegraf Bold"/>
              </a:rPr>
              <a:t>Ultimate Winning Team</a:t>
            </a:r>
            <a:r>
              <a:rPr lang="en-US" sz="2121" spc="42">
                <a:solidFill>
                  <a:srgbClr val="000000"/>
                </a:solidFill>
                <a:latin typeface="Telegraf"/>
                <a:ea typeface="Telegraf"/>
                <a:cs typeface="Telegraf"/>
                <a:sym typeface="Telegraf"/>
              </a:rPr>
              <a:t>" with outstanding performance metrics.</a:t>
            </a:r>
          </a:p>
          <a:p>
            <a:pPr algn="l">
              <a:lnSpc>
                <a:spcPts val="3182"/>
              </a:lnSpc>
            </a:pPr>
          </a:p>
          <a:p>
            <a:pPr algn="l">
              <a:lnSpc>
                <a:spcPts val="3182"/>
              </a:lnSpc>
            </a:pPr>
            <a:r>
              <a:rPr lang="en-US" sz="2121" spc="42">
                <a:solidFill>
                  <a:srgbClr val="000000"/>
                </a:solidFill>
                <a:latin typeface="Telegraf"/>
                <a:ea typeface="Telegraf"/>
                <a:cs typeface="Telegraf"/>
                <a:sym typeface="Telegraf"/>
              </a:rPr>
              <a:t>The team boasts an impressive </a:t>
            </a:r>
            <a:r>
              <a:rPr lang="en-US" sz="2121" spc="42">
                <a:solidFill>
                  <a:srgbClr val="000000"/>
                </a:solidFill>
                <a:latin typeface="Telegraf Bold"/>
                <a:ea typeface="Telegraf Bold"/>
                <a:cs typeface="Telegraf Bold"/>
                <a:sym typeface="Telegraf Bold"/>
              </a:rPr>
              <a:t>batting average</a:t>
            </a:r>
            <a:r>
              <a:rPr lang="en-US" sz="2121" spc="42">
                <a:solidFill>
                  <a:srgbClr val="000000"/>
                </a:solidFill>
                <a:latin typeface="Telegraf"/>
                <a:ea typeface="Telegraf"/>
                <a:cs typeface="Telegraf"/>
                <a:sym typeface="Telegraf"/>
              </a:rPr>
              <a:t> of 30.456 and a high </a:t>
            </a:r>
            <a:r>
              <a:rPr lang="en-US" sz="2121" spc="42">
                <a:solidFill>
                  <a:srgbClr val="000000"/>
                </a:solidFill>
                <a:latin typeface="Telegraf Bold"/>
                <a:ea typeface="Telegraf Bold"/>
                <a:cs typeface="Telegraf Bold"/>
                <a:sym typeface="Telegraf Bold"/>
              </a:rPr>
              <a:t>strike rate</a:t>
            </a:r>
            <a:r>
              <a:rPr lang="en-US" sz="2121" spc="42">
                <a:solidFill>
                  <a:srgbClr val="000000"/>
                </a:solidFill>
                <a:latin typeface="Telegraf"/>
                <a:ea typeface="Telegraf"/>
                <a:cs typeface="Telegraf"/>
                <a:sym typeface="Telegraf"/>
              </a:rPr>
              <a:t> of 157.7. Their bowling performance includes a remarkable </a:t>
            </a:r>
            <a:r>
              <a:rPr lang="en-US" sz="2121" spc="42">
                <a:solidFill>
                  <a:srgbClr val="000000"/>
                </a:solidFill>
                <a:latin typeface="Telegraf Bold"/>
                <a:ea typeface="Telegraf Bold"/>
                <a:cs typeface="Telegraf Bold"/>
                <a:sym typeface="Telegraf Bold"/>
              </a:rPr>
              <a:t>bowling average</a:t>
            </a:r>
            <a:r>
              <a:rPr lang="en-US" sz="2121" spc="42">
                <a:solidFill>
                  <a:srgbClr val="000000"/>
                </a:solidFill>
                <a:latin typeface="Telegraf"/>
                <a:ea typeface="Telegraf"/>
                <a:cs typeface="Telegraf"/>
                <a:sym typeface="Telegraf"/>
              </a:rPr>
              <a:t> of 13.58,  </a:t>
            </a:r>
            <a:r>
              <a:rPr lang="en-US" sz="2121" spc="42">
                <a:solidFill>
                  <a:srgbClr val="000000"/>
                </a:solidFill>
                <a:latin typeface="Telegraf Bold"/>
                <a:ea typeface="Telegraf Bold"/>
                <a:cs typeface="Telegraf Bold"/>
                <a:sym typeface="Telegraf Bold"/>
              </a:rPr>
              <a:t>bowling strike rate</a:t>
            </a:r>
            <a:r>
              <a:rPr lang="en-US" sz="2121" spc="42">
                <a:solidFill>
                  <a:srgbClr val="000000"/>
                </a:solidFill>
                <a:latin typeface="Telegraf"/>
                <a:ea typeface="Telegraf"/>
                <a:cs typeface="Telegraf"/>
                <a:sym typeface="Telegraf"/>
              </a:rPr>
              <a:t> of 12.54, and an </a:t>
            </a:r>
            <a:r>
              <a:rPr lang="en-US" sz="2121" spc="42">
                <a:solidFill>
                  <a:srgbClr val="000000"/>
                </a:solidFill>
                <a:latin typeface="Telegraf Bold"/>
                <a:ea typeface="Telegraf Bold"/>
                <a:cs typeface="Telegraf Bold"/>
                <a:sym typeface="Telegraf Bold"/>
              </a:rPr>
              <a:t>economy </a:t>
            </a:r>
            <a:r>
              <a:rPr lang="en-US" sz="2121" spc="42">
                <a:solidFill>
                  <a:srgbClr val="000000"/>
                </a:solidFill>
                <a:latin typeface="Telegraf"/>
                <a:ea typeface="Telegraf"/>
                <a:cs typeface="Telegraf"/>
                <a:sym typeface="Telegraf"/>
              </a:rPr>
              <a:t>rate of 6.5. Additionally, the team maintains a </a:t>
            </a:r>
            <a:r>
              <a:rPr lang="en-US" sz="2121" spc="42">
                <a:solidFill>
                  <a:srgbClr val="000000"/>
                </a:solidFill>
                <a:latin typeface="Telegraf Bold"/>
                <a:ea typeface="Telegraf Bold"/>
                <a:cs typeface="Telegraf Bold"/>
                <a:sym typeface="Telegraf Bold"/>
              </a:rPr>
              <a:t>dot ball %</a:t>
            </a:r>
            <a:r>
              <a:rPr lang="en-US" sz="2121" spc="42">
                <a:solidFill>
                  <a:srgbClr val="000000"/>
                </a:solidFill>
                <a:latin typeface="Telegraf"/>
                <a:ea typeface="Telegraf"/>
                <a:cs typeface="Telegraf"/>
                <a:sym typeface="Telegraf"/>
              </a:rPr>
              <a:t> of 51.28%, showcasing their ability to restrict the opposition effectively while delivering strong batting and bowling contributions.</a:t>
            </a:r>
          </a:p>
        </p:txBody>
      </p:sp>
      <p:sp>
        <p:nvSpPr>
          <p:cNvPr name="Freeform 13" id="13"/>
          <p:cNvSpPr/>
          <p:nvPr/>
        </p:nvSpPr>
        <p:spPr>
          <a:xfrm flipH="false" flipV="false" rot="0">
            <a:off x="1320319" y="1267471"/>
            <a:ext cx="562182" cy="562182"/>
          </a:xfrm>
          <a:custGeom>
            <a:avLst/>
            <a:gdLst/>
            <a:ahLst/>
            <a:cxnLst/>
            <a:rect r="r" b="b" t="t" l="l"/>
            <a:pathLst>
              <a:path h="562182" w="562182">
                <a:moveTo>
                  <a:pt x="0" y="0"/>
                </a:moveTo>
                <a:lnTo>
                  <a:pt x="562182" y="0"/>
                </a:lnTo>
                <a:lnTo>
                  <a:pt x="562182" y="562182"/>
                </a:lnTo>
                <a:lnTo>
                  <a:pt x="0" y="5621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TextBox 2" id="2"/>
          <p:cNvSpPr txBox="true"/>
          <p:nvPr/>
        </p:nvSpPr>
        <p:spPr>
          <a:xfrm rot="0">
            <a:off x="2081861" y="3524410"/>
            <a:ext cx="8010740" cy="1351838"/>
          </a:xfrm>
          <a:prstGeom prst="rect">
            <a:avLst/>
          </a:prstGeom>
        </p:spPr>
        <p:txBody>
          <a:bodyPr anchor="t" rtlCol="false" tIns="0" lIns="0" bIns="0" rIns="0">
            <a:spAutoFit/>
          </a:bodyPr>
          <a:lstStyle/>
          <a:p>
            <a:pPr algn="l">
              <a:lnSpc>
                <a:spcPts val="10319"/>
              </a:lnSpc>
            </a:pPr>
            <a:r>
              <a:rPr lang="en-US" sz="9734">
                <a:solidFill>
                  <a:srgbClr val="000000"/>
                </a:solidFill>
                <a:latin typeface="RoxboroughCF Bold"/>
                <a:ea typeface="RoxboroughCF Bold"/>
                <a:cs typeface="RoxboroughCF Bold"/>
                <a:sym typeface="RoxboroughCF Bold"/>
              </a:rPr>
              <a:t>Note</a:t>
            </a:r>
          </a:p>
        </p:txBody>
      </p:sp>
      <p:grpSp>
        <p:nvGrpSpPr>
          <p:cNvPr name="Group 3" id="3"/>
          <p:cNvGrpSpPr/>
          <p:nvPr/>
        </p:nvGrpSpPr>
        <p:grpSpPr>
          <a:xfrm rot="0">
            <a:off x="10853480" y="3177455"/>
            <a:ext cx="5177689" cy="719550"/>
            <a:chOff x="0" y="0"/>
            <a:chExt cx="6903585" cy="959400"/>
          </a:xfrm>
        </p:grpSpPr>
        <p:grpSp>
          <p:nvGrpSpPr>
            <p:cNvPr name="Group 4" id="4"/>
            <p:cNvGrpSpPr/>
            <p:nvPr/>
          </p:nvGrpSpPr>
          <p:grpSpPr>
            <a:xfrm rot="0">
              <a:off x="0" y="0"/>
              <a:ext cx="959400" cy="95940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6" id="6"/>
            <p:cNvSpPr txBox="true"/>
            <p:nvPr/>
          </p:nvSpPr>
          <p:spPr>
            <a:xfrm rot="0">
              <a:off x="176710" y="21519"/>
              <a:ext cx="605980" cy="83555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ea typeface="RoxboroughCF Bold"/>
                  <a:cs typeface="RoxboroughCF Bold"/>
                  <a:sym typeface="RoxboroughCF Bold"/>
                </a:rPr>
                <a:t>1</a:t>
              </a:r>
            </a:p>
          </p:txBody>
        </p:sp>
        <p:sp>
          <p:nvSpPr>
            <p:cNvPr name="TextBox 7" id="7"/>
            <p:cNvSpPr txBox="true"/>
            <p:nvPr/>
          </p:nvSpPr>
          <p:spPr>
            <a:xfrm rot="0">
              <a:off x="1303297" y="279757"/>
              <a:ext cx="5600288" cy="44594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Telegraf"/>
                  <a:ea typeface="Telegraf"/>
                  <a:cs typeface="Telegraf"/>
                  <a:sym typeface="Telegraf"/>
                </a:rPr>
                <a:t>Scan to view the live dashboard!</a:t>
              </a:r>
            </a:p>
          </p:txBody>
        </p:sp>
      </p:grpSp>
      <p:grpSp>
        <p:nvGrpSpPr>
          <p:cNvPr name="Group 8" id="8"/>
          <p:cNvGrpSpPr/>
          <p:nvPr/>
        </p:nvGrpSpPr>
        <p:grpSpPr>
          <a:xfrm rot="0">
            <a:off x="11819902" y="4282857"/>
            <a:ext cx="3530419" cy="3739229"/>
            <a:chOff x="0" y="0"/>
            <a:chExt cx="4707225" cy="4985638"/>
          </a:xfrm>
        </p:grpSpPr>
        <p:grpSp>
          <p:nvGrpSpPr>
            <p:cNvPr name="Group 9" id="9"/>
            <p:cNvGrpSpPr/>
            <p:nvPr/>
          </p:nvGrpSpPr>
          <p:grpSpPr>
            <a:xfrm rot="0">
              <a:off x="0" y="260914"/>
              <a:ext cx="4707225" cy="4724724"/>
              <a:chOff x="0" y="0"/>
              <a:chExt cx="1708150" cy="1714500"/>
            </a:xfrm>
          </p:grpSpPr>
          <p:sp>
            <p:nvSpPr>
              <p:cNvPr name="Freeform 10" id="10"/>
              <p:cNvSpPr/>
              <p:nvPr/>
            </p:nvSpPr>
            <p:spPr>
              <a:xfrm flipH="false" flipV="false" rot="0">
                <a:off x="10160" y="16510"/>
                <a:ext cx="1685290" cy="1686560"/>
              </a:xfrm>
              <a:custGeom>
                <a:avLst/>
                <a:gdLst/>
                <a:ahLst/>
                <a:cxnLst/>
                <a:rect r="r" b="b" t="t" l="l"/>
                <a:pathLst>
                  <a:path h="1686560" w="1685290">
                    <a:moveTo>
                      <a:pt x="1685290" y="1686560"/>
                    </a:moveTo>
                    <a:lnTo>
                      <a:pt x="0" y="1678940"/>
                    </a:lnTo>
                    <a:lnTo>
                      <a:pt x="0" y="598170"/>
                    </a:lnTo>
                    <a:lnTo>
                      <a:pt x="17780" y="19050"/>
                    </a:lnTo>
                    <a:lnTo>
                      <a:pt x="838200" y="0"/>
                    </a:lnTo>
                    <a:lnTo>
                      <a:pt x="1666240" y="5080"/>
                    </a:lnTo>
                    <a:close/>
                  </a:path>
                </a:pathLst>
              </a:custGeom>
              <a:solidFill>
                <a:srgbClr val="FFFFFF"/>
              </a:solidFill>
            </p:spPr>
          </p:sp>
          <p:sp>
            <p:nvSpPr>
              <p:cNvPr name="Freeform 11" id="11"/>
              <p:cNvSpPr/>
              <p:nvPr/>
            </p:nvSpPr>
            <p:spPr>
              <a:xfrm flipH="false" flipV="false" rot="0">
                <a:off x="-3810" y="0"/>
                <a:ext cx="1714500" cy="1713230"/>
              </a:xfrm>
              <a:custGeom>
                <a:avLst/>
                <a:gdLst/>
                <a:ahLst/>
                <a:cxnLst/>
                <a:rect r="r" b="b" t="t" l="l"/>
                <a:pathLst>
                  <a:path h="1713230" w="171450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name="AutoShape 12" id="12"/>
            <p:cNvSpPr/>
            <p:nvPr/>
          </p:nvSpPr>
          <p:spPr>
            <a:xfrm rot="-201720">
              <a:off x="1712659" y="37671"/>
              <a:ext cx="1297818" cy="446487"/>
            </a:xfrm>
            <a:prstGeom prst="rect">
              <a:avLst/>
            </a:prstGeom>
            <a:solidFill>
              <a:srgbClr val="000000"/>
            </a:solidFill>
          </p:spPr>
        </p:sp>
      </p:grpSp>
      <p:sp>
        <p:nvSpPr>
          <p:cNvPr name="Freeform 13" id="13"/>
          <p:cNvSpPr/>
          <p:nvPr/>
        </p:nvSpPr>
        <p:spPr>
          <a:xfrm flipH="false" flipV="false" rot="1043947">
            <a:off x="1854219" y="3101967"/>
            <a:ext cx="3333611" cy="2072900"/>
          </a:xfrm>
          <a:custGeom>
            <a:avLst/>
            <a:gdLst/>
            <a:ahLst/>
            <a:cxnLst/>
            <a:rect r="r" b="b" t="t" l="l"/>
            <a:pathLst>
              <a:path h="2072900" w="3333611">
                <a:moveTo>
                  <a:pt x="0" y="0"/>
                </a:moveTo>
                <a:lnTo>
                  <a:pt x="3333612" y="0"/>
                </a:lnTo>
                <a:lnTo>
                  <a:pt x="3333612" y="2072900"/>
                </a:lnTo>
                <a:lnTo>
                  <a:pt x="0" y="2072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814363" y="470826"/>
            <a:ext cx="1444937" cy="1444937"/>
          </a:xfrm>
          <a:custGeom>
            <a:avLst/>
            <a:gdLst/>
            <a:ahLst/>
            <a:cxnLst/>
            <a:rect r="r" b="b" t="t" l="l"/>
            <a:pathLst>
              <a:path h="1444937" w="1444937">
                <a:moveTo>
                  <a:pt x="0" y="0"/>
                </a:moveTo>
                <a:lnTo>
                  <a:pt x="1444937" y="0"/>
                </a:lnTo>
                <a:lnTo>
                  <a:pt x="1444937" y="1444937"/>
                </a:lnTo>
                <a:lnTo>
                  <a:pt x="0" y="1444937"/>
                </a:lnTo>
                <a:lnTo>
                  <a:pt x="0" y="0"/>
                </a:lnTo>
                <a:close/>
              </a:path>
            </a:pathLst>
          </a:custGeom>
          <a:blipFill>
            <a:blip r:embed="rId4"/>
            <a:stretch>
              <a:fillRect l="0" t="0" r="0" b="0"/>
            </a:stretch>
          </a:blipFill>
        </p:spPr>
      </p:sp>
      <p:sp>
        <p:nvSpPr>
          <p:cNvPr name="Freeform 15" id="15"/>
          <p:cNvSpPr/>
          <p:nvPr/>
        </p:nvSpPr>
        <p:spPr>
          <a:xfrm flipH="false" flipV="false" rot="0">
            <a:off x="12018862" y="4739212"/>
            <a:ext cx="3132498" cy="3078137"/>
          </a:xfrm>
          <a:custGeom>
            <a:avLst/>
            <a:gdLst/>
            <a:ahLst/>
            <a:cxnLst/>
            <a:rect r="r" b="b" t="t" l="l"/>
            <a:pathLst>
              <a:path h="3078137" w="3132498">
                <a:moveTo>
                  <a:pt x="0" y="0"/>
                </a:moveTo>
                <a:lnTo>
                  <a:pt x="3132498" y="0"/>
                </a:lnTo>
                <a:lnTo>
                  <a:pt x="3132498" y="3078137"/>
                </a:lnTo>
                <a:lnTo>
                  <a:pt x="0" y="3078137"/>
                </a:lnTo>
                <a:lnTo>
                  <a:pt x="0" y="0"/>
                </a:lnTo>
                <a:close/>
              </a:path>
            </a:pathLst>
          </a:custGeom>
          <a:blipFill>
            <a:blip r:embed="rId5"/>
            <a:stretch>
              <a:fillRect l="0" t="0" r="0" b="0"/>
            </a:stretch>
          </a:blipFill>
        </p:spPr>
      </p:sp>
      <p:sp>
        <p:nvSpPr>
          <p:cNvPr name="TextBox 16" id="16"/>
          <p:cNvSpPr txBox="true"/>
          <p:nvPr/>
        </p:nvSpPr>
        <p:spPr>
          <a:xfrm rot="0">
            <a:off x="1620559" y="5637728"/>
            <a:ext cx="6513394" cy="1965984"/>
          </a:xfrm>
          <a:prstGeom prst="rect">
            <a:avLst/>
          </a:prstGeom>
        </p:spPr>
        <p:txBody>
          <a:bodyPr anchor="t" rtlCol="false" tIns="0" lIns="0" bIns="0" rIns="0">
            <a:spAutoFit/>
          </a:bodyPr>
          <a:lstStyle/>
          <a:p>
            <a:pPr algn="l">
              <a:lnSpc>
                <a:spcPts val="3359"/>
              </a:lnSpc>
            </a:pPr>
            <a:r>
              <a:rPr lang="en-US" sz="2399">
                <a:solidFill>
                  <a:srgbClr val="000000"/>
                </a:solidFill>
                <a:latin typeface="Telegraf"/>
                <a:ea typeface="Telegraf"/>
                <a:cs typeface="Telegraf"/>
                <a:sym typeface="Telegraf"/>
              </a:rPr>
              <a:t>You can explore the live interactive dashboard by scanning the QR code. </a:t>
            </a:r>
          </a:p>
          <a:p>
            <a:pPr algn="l">
              <a:lnSpc>
                <a:spcPts val="3359"/>
              </a:lnSpc>
            </a:pPr>
          </a:p>
          <a:p>
            <a:pPr algn="l">
              <a:lnSpc>
                <a:spcPts val="3359"/>
              </a:lnSpc>
            </a:pPr>
            <a:r>
              <a:rPr lang="en-US" sz="2400">
                <a:solidFill>
                  <a:srgbClr val="000000"/>
                </a:solidFill>
                <a:latin typeface="Telegraf"/>
                <a:ea typeface="Telegraf"/>
                <a:cs typeface="Telegraf"/>
                <a:sym typeface="Telegraf"/>
              </a:rPr>
              <a:t>This will give you instant access to detailed player performance analysis and insights.</a:t>
            </a:r>
          </a:p>
        </p:txBody>
      </p:sp>
      <p:sp>
        <p:nvSpPr>
          <p:cNvPr name="TextBox 17" id="17"/>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ea typeface="Telegraf"/>
                <a:cs typeface="Telegraf"/>
                <a:sym typeface="Telegraf"/>
              </a:rPr>
              <a:t>ICC T20 WorldCup 2024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3905212" y="3334922"/>
            <a:ext cx="10477575" cy="3617156"/>
            <a:chOff x="0" y="0"/>
            <a:chExt cx="16929867" cy="5844670"/>
          </a:xfrm>
        </p:grpSpPr>
        <p:sp>
          <p:nvSpPr>
            <p:cNvPr name="Freeform 3" id="3"/>
            <p:cNvSpPr/>
            <p:nvPr/>
          </p:nvSpPr>
          <p:spPr>
            <a:xfrm flipH="false" flipV="false" rot="0">
              <a:off x="57150" y="58420"/>
              <a:ext cx="16860017" cy="5773550"/>
            </a:xfrm>
            <a:custGeom>
              <a:avLst/>
              <a:gdLst/>
              <a:ahLst/>
              <a:cxnLst/>
              <a:rect r="r" b="b" t="t" l="l"/>
              <a:pathLst>
                <a:path h="5773550" w="16860017">
                  <a:moveTo>
                    <a:pt x="16774928" y="5743070"/>
                  </a:moveTo>
                  <a:lnTo>
                    <a:pt x="0" y="5743070"/>
                  </a:lnTo>
                  <a:cubicBezTo>
                    <a:pt x="5080" y="5760850"/>
                    <a:pt x="21590" y="5773550"/>
                    <a:pt x="40640" y="5773550"/>
                  </a:cubicBezTo>
                  <a:lnTo>
                    <a:pt x="16816837" y="5773550"/>
                  </a:lnTo>
                  <a:cubicBezTo>
                    <a:pt x="16840967" y="5773550"/>
                    <a:pt x="16860017" y="5754500"/>
                    <a:pt x="16860017" y="5730370"/>
                  </a:cubicBezTo>
                  <a:lnTo>
                    <a:pt x="16860017" y="40640"/>
                  </a:lnTo>
                  <a:cubicBezTo>
                    <a:pt x="16860017" y="21590"/>
                    <a:pt x="16847317" y="6350"/>
                    <a:pt x="16830807" y="0"/>
                  </a:cubicBezTo>
                  <a:lnTo>
                    <a:pt x="16830807" y="5687190"/>
                  </a:lnTo>
                  <a:cubicBezTo>
                    <a:pt x="16830807" y="5717670"/>
                    <a:pt x="16805407" y="5743070"/>
                    <a:pt x="16774928" y="5743070"/>
                  </a:cubicBezTo>
                  <a:close/>
                </a:path>
              </a:pathLst>
            </a:custGeom>
            <a:solidFill>
              <a:srgbClr val="000000"/>
            </a:solidFill>
          </p:spPr>
        </p:sp>
        <p:sp>
          <p:nvSpPr>
            <p:cNvPr name="Freeform 4" id="4"/>
            <p:cNvSpPr/>
            <p:nvPr/>
          </p:nvSpPr>
          <p:spPr>
            <a:xfrm flipH="false" flipV="false" rot="0">
              <a:off x="12700" y="12700"/>
              <a:ext cx="16862557" cy="5776090"/>
            </a:xfrm>
            <a:custGeom>
              <a:avLst/>
              <a:gdLst/>
              <a:ahLst/>
              <a:cxnLst/>
              <a:rect r="r" b="b" t="t" l="l"/>
              <a:pathLst>
                <a:path h="5776090" w="16862557">
                  <a:moveTo>
                    <a:pt x="43180" y="5776090"/>
                  </a:moveTo>
                  <a:lnTo>
                    <a:pt x="16819378" y="5776090"/>
                  </a:lnTo>
                  <a:cubicBezTo>
                    <a:pt x="16843507" y="5776090"/>
                    <a:pt x="16862557" y="5757040"/>
                    <a:pt x="16862557" y="5732910"/>
                  </a:cubicBezTo>
                  <a:lnTo>
                    <a:pt x="16862557" y="43180"/>
                  </a:lnTo>
                  <a:cubicBezTo>
                    <a:pt x="16862557" y="19050"/>
                    <a:pt x="16843507" y="0"/>
                    <a:pt x="16819378" y="0"/>
                  </a:cubicBezTo>
                  <a:lnTo>
                    <a:pt x="43180" y="0"/>
                  </a:lnTo>
                  <a:cubicBezTo>
                    <a:pt x="19050" y="0"/>
                    <a:pt x="0" y="19050"/>
                    <a:pt x="0" y="43180"/>
                  </a:cubicBezTo>
                  <a:lnTo>
                    <a:pt x="0" y="5732910"/>
                  </a:lnTo>
                  <a:cubicBezTo>
                    <a:pt x="0" y="5757040"/>
                    <a:pt x="19050" y="5776090"/>
                    <a:pt x="43180" y="5776090"/>
                  </a:cubicBezTo>
                  <a:close/>
                </a:path>
              </a:pathLst>
            </a:custGeom>
            <a:solidFill>
              <a:srgbClr val="F8F8F8"/>
            </a:solidFill>
          </p:spPr>
        </p:sp>
        <p:sp>
          <p:nvSpPr>
            <p:cNvPr name="Freeform 5" id="5"/>
            <p:cNvSpPr/>
            <p:nvPr/>
          </p:nvSpPr>
          <p:spPr>
            <a:xfrm flipH="false" flipV="false" rot="0">
              <a:off x="0" y="0"/>
              <a:ext cx="16929867" cy="5844670"/>
            </a:xfrm>
            <a:custGeom>
              <a:avLst/>
              <a:gdLst/>
              <a:ahLst/>
              <a:cxnLst/>
              <a:rect r="r" b="b" t="t" l="l"/>
              <a:pathLst>
                <a:path h="5844670" w="16929867">
                  <a:moveTo>
                    <a:pt x="16886687" y="44450"/>
                  </a:moveTo>
                  <a:cubicBezTo>
                    <a:pt x="16881607" y="19050"/>
                    <a:pt x="16858748" y="0"/>
                    <a:pt x="16832078" y="0"/>
                  </a:cubicBezTo>
                  <a:lnTo>
                    <a:pt x="55880" y="0"/>
                  </a:lnTo>
                  <a:cubicBezTo>
                    <a:pt x="25400" y="0"/>
                    <a:pt x="0" y="25400"/>
                    <a:pt x="0" y="55880"/>
                  </a:cubicBezTo>
                  <a:lnTo>
                    <a:pt x="0" y="5745610"/>
                  </a:lnTo>
                  <a:cubicBezTo>
                    <a:pt x="0" y="5772280"/>
                    <a:pt x="17780" y="5793870"/>
                    <a:pt x="43180" y="5800220"/>
                  </a:cubicBezTo>
                  <a:cubicBezTo>
                    <a:pt x="48260" y="5825620"/>
                    <a:pt x="71120" y="5844670"/>
                    <a:pt x="97790" y="5844670"/>
                  </a:cubicBezTo>
                  <a:lnTo>
                    <a:pt x="16873987" y="5844670"/>
                  </a:lnTo>
                  <a:cubicBezTo>
                    <a:pt x="16904467" y="5844670"/>
                    <a:pt x="16929867" y="5819270"/>
                    <a:pt x="16929867" y="5788790"/>
                  </a:cubicBezTo>
                  <a:lnTo>
                    <a:pt x="16929867" y="99060"/>
                  </a:lnTo>
                  <a:cubicBezTo>
                    <a:pt x="16929867" y="72390"/>
                    <a:pt x="16912087" y="50800"/>
                    <a:pt x="16886687" y="44450"/>
                  </a:cubicBezTo>
                  <a:close/>
                  <a:moveTo>
                    <a:pt x="12700" y="5745610"/>
                  </a:moveTo>
                  <a:lnTo>
                    <a:pt x="12700" y="55880"/>
                  </a:lnTo>
                  <a:cubicBezTo>
                    <a:pt x="12700" y="31750"/>
                    <a:pt x="31750" y="12700"/>
                    <a:pt x="55880" y="12700"/>
                  </a:cubicBezTo>
                  <a:lnTo>
                    <a:pt x="16832078" y="12700"/>
                  </a:lnTo>
                  <a:cubicBezTo>
                    <a:pt x="16856207" y="12700"/>
                    <a:pt x="16875257" y="31750"/>
                    <a:pt x="16875257" y="55880"/>
                  </a:cubicBezTo>
                  <a:lnTo>
                    <a:pt x="16875257" y="5745610"/>
                  </a:lnTo>
                  <a:cubicBezTo>
                    <a:pt x="16875257" y="5769740"/>
                    <a:pt x="16856207" y="5788790"/>
                    <a:pt x="16832078" y="5788790"/>
                  </a:cubicBezTo>
                  <a:lnTo>
                    <a:pt x="55880" y="5788790"/>
                  </a:lnTo>
                  <a:cubicBezTo>
                    <a:pt x="31750" y="5788790"/>
                    <a:pt x="12700" y="5769740"/>
                    <a:pt x="12700" y="5745610"/>
                  </a:cubicBezTo>
                  <a:close/>
                  <a:moveTo>
                    <a:pt x="16917167" y="5788790"/>
                  </a:moveTo>
                  <a:cubicBezTo>
                    <a:pt x="16917167" y="5812920"/>
                    <a:pt x="16898117" y="5831970"/>
                    <a:pt x="16873987" y="5831970"/>
                  </a:cubicBezTo>
                  <a:lnTo>
                    <a:pt x="97790" y="5831970"/>
                  </a:lnTo>
                  <a:cubicBezTo>
                    <a:pt x="78740" y="5831970"/>
                    <a:pt x="62230" y="5819270"/>
                    <a:pt x="57150" y="5801490"/>
                  </a:cubicBezTo>
                  <a:lnTo>
                    <a:pt x="16832078" y="5801490"/>
                  </a:lnTo>
                  <a:cubicBezTo>
                    <a:pt x="16862557" y="5801490"/>
                    <a:pt x="16887957" y="5776090"/>
                    <a:pt x="16887957" y="5745610"/>
                  </a:cubicBezTo>
                  <a:lnTo>
                    <a:pt x="16887957" y="58420"/>
                  </a:lnTo>
                  <a:cubicBezTo>
                    <a:pt x="16904467" y="64770"/>
                    <a:pt x="16917167" y="80010"/>
                    <a:pt x="16917167" y="99060"/>
                  </a:cubicBezTo>
                  <a:lnTo>
                    <a:pt x="16917167" y="5788790"/>
                  </a:lnTo>
                  <a:close/>
                </a:path>
              </a:pathLst>
            </a:custGeom>
            <a:solidFill>
              <a:srgbClr val="000000"/>
            </a:solidFill>
          </p:spPr>
        </p:sp>
      </p:grpSp>
      <p:sp>
        <p:nvSpPr>
          <p:cNvPr name="TextBox 6" id="6"/>
          <p:cNvSpPr txBox="true"/>
          <p:nvPr/>
        </p:nvSpPr>
        <p:spPr>
          <a:xfrm rot="0">
            <a:off x="4076995" y="4141448"/>
            <a:ext cx="10134010" cy="1737780"/>
          </a:xfrm>
          <a:prstGeom prst="rect">
            <a:avLst/>
          </a:prstGeom>
        </p:spPr>
        <p:txBody>
          <a:bodyPr anchor="t" rtlCol="false" tIns="0" lIns="0" bIns="0" rIns="0">
            <a:spAutoFit/>
          </a:bodyPr>
          <a:lstStyle/>
          <a:p>
            <a:pPr algn="ctr">
              <a:lnSpc>
                <a:spcPts val="13217"/>
              </a:lnSpc>
            </a:pPr>
            <a:r>
              <a:rPr lang="en-US" sz="12469">
                <a:solidFill>
                  <a:srgbClr val="000000"/>
                </a:solidFill>
                <a:latin typeface="RoxboroughCF Bold"/>
                <a:ea typeface="RoxboroughCF Bold"/>
                <a:cs typeface="RoxboroughCF Bold"/>
                <a:sym typeface="RoxboroughCF Bold"/>
              </a:rPr>
              <a:t>Thank you!</a:t>
            </a:r>
          </a:p>
        </p:txBody>
      </p:sp>
      <p:sp>
        <p:nvSpPr>
          <p:cNvPr name="Freeform 7" id="7"/>
          <p:cNvSpPr/>
          <p:nvPr/>
        </p:nvSpPr>
        <p:spPr>
          <a:xfrm flipH="false" flipV="false" rot="1043947">
            <a:off x="10108581" y="4107050"/>
            <a:ext cx="3333611" cy="2072900"/>
          </a:xfrm>
          <a:custGeom>
            <a:avLst/>
            <a:gdLst/>
            <a:ahLst/>
            <a:cxnLst/>
            <a:rect r="r" b="b" t="t" l="l"/>
            <a:pathLst>
              <a:path h="2072900" w="3333611">
                <a:moveTo>
                  <a:pt x="0" y="0"/>
                </a:moveTo>
                <a:lnTo>
                  <a:pt x="3333611" y="0"/>
                </a:lnTo>
                <a:lnTo>
                  <a:pt x="3333611" y="2072900"/>
                </a:lnTo>
                <a:lnTo>
                  <a:pt x="0" y="2072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280502">
            <a:off x="12254977" y="6235399"/>
            <a:ext cx="1897924" cy="2010179"/>
            <a:chOff x="0" y="0"/>
            <a:chExt cx="2530566" cy="2680239"/>
          </a:xfrm>
        </p:grpSpPr>
        <p:grpSp>
          <p:nvGrpSpPr>
            <p:cNvPr name="Group 9" id="9"/>
            <p:cNvGrpSpPr/>
            <p:nvPr/>
          </p:nvGrpSpPr>
          <p:grpSpPr>
            <a:xfrm rot="0">
              <a:off x="0" y="140265"/>
              <a:ext cx="2530566" cy="2539973"/>
              <a:chOff x="0" y="0"/>
              <a:chExt cx="1708150" cy="1714500"/>
            </a:xfrm>
          </p:grpSpPr>
          <p:sp>
            <p:nvSpPr>
              <p:cNvPr name="Freeform 10" id="10"/>
              <p:cNvSpPr/>
              <p:nvPr/>
            </p:nvSpPr>
            <p:spPr>
              <a:xfrm flipH="false" flipV="false" rot="0">
                <a:off x="10160" y="16510"/>
                <a:ext cx="1685290" cy="1686560"/>
              </a:xfrm>
              <a:custGeom>
                <a:avLst/>
                <a:gdLst/>
                <a:ahLst/>
                <a:cxnLst/>
                <a:rect r="r" b="b" t="t" l="l"/>
                <a:pathLst>
                  <a:path h="1686560" w="1685290">
                    <a:moveTo>
                      <a:pt x="1685290" y="1686560"/>
                    </a:moveTo>
                    <a:lnTo>
                      <a:pt x="0" y="1678940"/>
                    </a:lnTo>
                    <a:lnTo>
                      <a:pt x="0" y="598170"/>
                    </a:lnTo>
                    <a:lnTo>
                      <a:pt x="17780" y="19050"/>
                    </a:lnTo>
                    <a:lnTo>
                      <a:pt x="838200" y="0"/>
                    </a:lnTo>
                    <a:lnTo>
                      <a:pt x="1666240" y="5080"/>
                    </a:lnTo>
                    <a:close/>
                  </a:path>
                </a:pathLst>
              </a:custGeom>
              <a:solidFill>
                <a:srgbClr val="84EBEB"/>
              </a:solidFill>
            </p:spPr>
          </p:sp>
          <p:sp>
            <p:nvSpPr>
              <p:cNvPr name="Freeform 11" id="11"/>
              <p:cNvSpPr/>
              <p:nvPr/>
            </p:nvSpPr>
            <p:spPr>
              <a:xfrm flipH="false" flipV="false" rot="0">
                <a:off x="-3810" y="0"/>
                <a:ext cx="1714500" cy="1713230"/>
              </a:xfrm>
              <a:custGeom>
                <a:avLst/>
                <a:gdLst/>
                <a:ahLst/>
                <a:cxnLst/>
                <a:rect r="r" b="b" t="t" l="l"/>
                <a:pathLst>
                  <a:path h="1713230" w="171450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name="TextBox 12" id="12"/>
            <p:cNvSpPr txBox="true"/>
            <p:nvPr/>
          </p:nvSpPr>
          <p:spPr>
            <a:xfrm rot="0">
              <a:off x="269188" y="649206"/>
              <a:ext cx="2000744" cy="1371948"/>
            </a:xfrm>
            <a:prstGeom prst="rect">
              <a:avLst/>
            </a:prstGeom>
          </p:spPr>
          <p:txBody>
            <a:bodyPr anchor="t" rtlCol="false" tIns="0" lIns="0" bIns="0" rIns="0">
              <a:spAutoFit/>
            </a:bodyPr>
            <a:lstStyle/>
            <a:p>
              <a:pPr algn="ctr">
                <a:lnSpc>
                  <a:spcPts val="2622"/>
                </a:lnSpc>
              </a:pPr>
              <a:r>
                <a:rPr lang="en-US" sz="2300">
                  <a:solidFill>
                    <a:srgbClr val="000000"/>
                  </a:solidFill>
                  <a:latin typeface="Telegraf"/>
                  <a:ea typeface="Telegraf"/>
                  <a:cs typeface="Telegraf"/>
                  <a:sym typeface="Telegraf"/>
                </a:rPr>
                <a:t>Have</a:t>
              </a:r>
            </a:p>
            <a:p>
              <a:pPr algn="ctr" marL="0" indent="0" lvl="0">
                <a:lnSpc>
                  <a:spcPts val="2622"/>
                </a:lnSpc>
                <a:spcBef>
                  <a:spcPct val="0"/>
                </a:spcBef>
              </a:pPr>
              <a:r>
                <a:rPr lang="en-US" sz="2300">
                  <a:solidFill>
                    <a:srgbClr val="000000"/>
                  </a:solidFill>
                  <a:latin typeface="Telegraf"/>
                  <a:ea typeface="Telegraf"/>
                  <a:cs typeface="Telegraf"/>
                  <a:sym typeface="Telegraf"/>
                </a:rPr>
                <a:t>a great day!</a:t>
              </a:r>
            </a:p>
          </p:txBody>
        </p:sp>
        <p:sp>
          <p:nvSpPr>
            <p:cNvPr name="AutoShape 13" id="13"/>
            <p:cNvSpPr/>
            <p:nvPr/>
          </p:nvSpPr>
          <p:spPr>
            <a:xfrm rot="-201720">
              <a:off x="920712" y="20251"/>
              <a:ext cx="697696" cy="240028"/>
            </a:xfrm>
            <a:prstGeom prst="rect">
              <a:avLst/>
            </a:prstGeom>
            <a:solidFill>
              <a:srgbClr val="000000"/>
            </a:solidFill>
          </p:spPr>
        </p:sp>
      </p:grpSp>
      <p:sp>
        <p:nvSpPr>
          <p:cNvPr name="Freeform 14" id="14"/>
          <p:cNvSpPr/>
          <p:nvPr/>
        </p:nvSpPr>
        <p:spPr>
          <a:xfrm flipH="false" flipV="false" rot="0">
            <a:off x="15814363" y="470826"/>
            <a:ext cx="1444937" cy="1444937"/>
          </a:xfrm>
          <a:custGeom>
            <a:avLst/>
            <a:gdLst/>
            <a:ahLst/>
            <a:cxnLst/>
            <a:rect r="r" b="b" t="t" l="l"/>
            <a:pathLst>
              <a:path h="1444937" w="1444937">
                <a:moveTo>
                  <a:pt x="0" y="0"/>
                </a:moveTo>
                <a:lnTo>
                  <a:pt x="1444937" y="0"/>
                </a:lnTo>
                <a:lnTo>
                  <a:pt x="1444937" y="1444937"/>
                </a:lnTo>
                <a:lnTo>
                  <a:pt x="0" y="1444937"/>
                </a:lnTo>
                <a:lnTo>
                  <a:pt x="0" y="0"/>
                </a:lnTo>
                <a:close/>
              </a:path>
            </a:pathLst>
          </a:custGeom>
          <a:blipFill>
            <a:blip r:embed="rId4"/>
            <a:stretch>
              <a:fillRect l="0" t="0" r="0" b="0"/>
            </a:stretch>
          </a:blipFill>
        </p:spPr>
      </p:sp>
      <p:sp>
        <p:nvSpPr>
          <p:cNvPr name="TextBox 15" id="15"/>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ea typeface="Telegraf"/>
                <a:cs typeface="Telegraf"/>
                <a:sym typeface="Telegraf"/>
              </a:rPr>
              <a:t>ICC T20 WorldCup 2024 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sp>
        <p:nvSpPr>
          <p:cNvPr name="Freeform 2" id="2"/>
          <p:cNvSpPr/>
          <p:nvPr/>
        </p:nvSpPr>
        <p:spPr>
          <a:xfrm flipH="false" flipV="false" rot="0">
            <a:off x="1906309" y="4262132"/>
            <a:ext cx="5651193" cy="1130239"/>
          </a:xfrm>
          <a:custGeom>
            <a:avLst/>
            <a:gdLst/>
            <a:ahLst/>
            <a:cxnLst/>
            <a:rect r="r" b="b" t="t" l="l"/>
            <a:pathLst>
              <a:path h="1130239" w="5651193">
                <a:moveTo>
                  <a:pt x="0" y="0"/>
                </a:moveTo>
                <a:lnTo>
                  <a:pt x="5651193" y="0"/>
                </a:lnTo>
                <a:lnTo>
                  <a:pt x="5651193" y="1130238"/>
                </a:lnTo>
                <a:lnTo>
                  <a:pt x="0" y="11302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06309" y="2517784"/>
            <a:ext cx="7404413" cy="2654413"/>
          </a:xfrm>
          <a:prstGeom prst="rect">
            <a:avLst/>
          </a:prstGeom>
        </p:spPr>
        <p:txBody>
          <a:bodyPr anchor="t" rtlCol="false" tIns="0" lIns="0" bIns="0" rIns="0">
            <a:spAutoFit/>
          </a:bodyPr>
          <a:lstStyle/>
          <a:p>
            <a:pPr algn="l">
              <a:lnSpc>
                <a:spcPts val="10319"/>
              </a:lnSpc>
            </a:pPr>
            <a:r>
              <a:rPr lang="en-US" sz="9734">
                <a:solidFill>
                  <a:srgbClr val="000000"/>
                </a:solidFill>
                <a:latin typeface="RoxboroughCF Bold"/>
                <a:ea typeface="RoxboroughCF Bold"/>
                <a:cs typeface="RoxboroughCF Bold"/>
                <a:sym typeface="RoxboroughCF Bold"/>
              </a:rPr>
              <a:t>Project Overview</a:t>
            </a:r>
          </a:p>
        </p:txBody>
      </p:sp>
      <p:grpSp>
        <p:nvGrpSpPr>
          <p:cNvPr name="Group 4" id="4"/>
          <p:cNvGrpSpPr/>
          <p:nvPr/>
        </p:nvGrpSpPr>
        <p:grpSpPr>
          <a:xfrm rot="0">
            <a:off x="10826243" y="5032595"/>
            <a:ext cx="5177689" cy="899815"/>
            <a:chOff x="0" y="0"/>
            <a:chExt cx="6903585" cy="1199753"/>
          </a:xfrm>
        </p:grpSpPr>
        <p:grpSp>
          <p:nvGrpSpPr>
            <p:cNvPr name="Group 5" id="5"/>
            <p:cNvGrpSpPr/>
            <p:nvPr/>
          </p:nvGrpSpPr>
          <p:grpSpPr>
            <a:xfrm rot="0">
              <a:off x="0" y="0"/>
              <a:ext cx="959400" cy="95940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7" id="7"/>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ea typeface="RoxboroughCF Bold"/>
                  <a:cs typeface="RoxboroughCF Bold"/>
                  <a:sym typeface="RoxboroughCF Bold"/>
                </a:rPr>
                <a:t>2</a:t>
              </a:r>
            </a:p>
          </p:txBody>
        </p:sp>
        <p:sp>
          <p:nvSpPr>
            <p:cNvPr name="TextBox 8" id="8"/>
            <p:cNvSpPr txBox="true"/>
            <p:nvPr/>
          </p:nvSpPr>
          <p:spPr>
            <a:xfrm rot="0">
              <a:off x="1303297" y="345963"/>
              <a:ext cx="5600288" cy="85379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Telegraf"/>
                  <a:ea typeface="Telegraf"/>
                  <a:cs typeface="Telegraf"/>
                  <a:sym typeface="Telegraf"/>
                </a:rPr>
                <a:t>Data Cleaning, processing and visualization</a:t>
              </a:r>
            </a:p>
          </p:txBody>
        </p:sp>
      </p:grpSp>
      <p:grpSp>
        <p:nvGrpSpPr>
          <p:cNvPr name="Group 9" id="9"/>
          <p:cNvGrpSpPr/>
          <p:nvPr/>
        </p:nvGrpSpPr>
        <p:grpSpPr>
          <a:xfrm rot="0">
            <a:off x="10826243" y="6451797"/>
            <a:ext cx="5177689" cy="993391"/>
            <a:chOff x="0" y="0"/>
            <a:chExt cx="6903585" cy="1324522"/>
          </a:xfrm>
        </p:grpSpPr>
        <p:grpSp>
          <p:nvGrpSpPr>
            <p:cNvPr name="Group 10" id="10"/>
            <p:cNvGrpSpPr/>
            <p:nvPr/>
          </p:nvGrpSpPr>
          <p:grpSpPr>
            <a:xfrm rot="0">
              <a:off x="0" y="0"/>
              <a:ext cx="959400" cy="95940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2" id="12"/>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ea typeface="RoxboroughCF Bold"/>
                  <a:cs typeface="RoxboroughCF Bold"/>
                  <a:sym typeface="RoxboroughCF Bold"/>
                </a:rPr>
                <a:t>3</a:t>
              </a:r>
            </a:p>
          </p:txBody>
        </p:sp>
        <p:sp>
          <p:nvSpPr>
            <p:cNvPr name="TextBox 13" id="13"/>
            <p:cNvSpPr txBox="true"/>
            <p:nvPr/>
          </p:nvSpPr>
          <p:spPr>
            <a:xfrm rot="0">
              <a:off x="1303297" y="62887"/>
              <a:ext cx="5600288" cy="126163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Telegraf"/>
                  <a:ea typeface="Telegraf"/>
                  <a:cs typeface="Telegraf"/>
                  <a:sym typeface="Telegraf"/>
                </a:rPr>
                <a:t>Final Interactive Dashboard to make final 11 team on detailed performance metrics</a:t>
              </a:r>
            </a:p>
          </p:txBody>
        </p:sp>
      </p:grpSp>
      <p:grpSp>
        <p:nvGrpSpPr>
          <p:cNvPr name="Group 14" id="14"/>
          <p:cNvGrpSpPr/>
          <p:nvPr/>
        </p:nvGrpSpPr>
        <p:grpSpPr>
          <a:xfrm rot="0">
            <a:off x="10826243" y="3690120"/>
            <a:ext cx="5792514" cy="818601"/>
            <a:chOff x="0" y="0"/>
            <a:chExt cx="7723351" cy="1091467"/>
          </a:xfrm>
        </p:grpSpPr>
        <p:grpSp>
          <p:nvGrpSpPr>
            <p:cNvPr name="Group 15" id="15"/>
            <p:cNvGrpSpPr/>
            <p:nvPr/>
          </p:nvGrpSpPr>
          <p:grpSpPr>
            <a:xfrm rot="0">
              <a:off x="0" y="0"/>
              <a:ext cx="959400" cy="959400"/>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7" id="17"/>
            <p:cNvSpPr txBox="true"/>
            <p:nvPr/>
          </p:nvSpPr>
          <p:spPr>
            <a:xfrm rot="0">
              <a:off x="176710" y="21519"/>
              <a:ext cx="605980" cy="840162"/>
            </a:xfrm>
            <a:prstGeom prst="rect">
              <a:avLst/>
            </a:prstGeom>
          </p:spPr>
          <p:txBody>
            <a:bodyPr anchor="t" rtlCol="false" tIns="0" lIns="0" bIns="0" rIns="0">
              <a:spAutoFit/>
            </a:bodyPr>
            <a:lstStyle/>
            <a:p>
              <a:pPr algn="ctr" marL="0" indent="0" lvl="0">
                <a:lnSpc>
                  <a:spcPts val="5292"/>
                </a:lnSpc>
                <a:spcBef>
                  <a:spcPct val="0"/>
                </a:spcBef>
              </a:pPr>
              <a:r>
                <a:rPr lang="en-US" sz="3780">
                  <a:solidFill>
                    <a:srgbClr val="FFFFFF"/>
                  </a:solidFill>
                  <a:latin typeface="RoxboroughCF Bold"/>
                  <a:ea typeface="RoxboroughCF Bold"/>
                  <a:cs typeface="RoxboroughCF Bold"/>
                  <a:sym typeface="RoxboroughCF Bold"/>
                </a:rPr>
                <a:t>1</a:t>
              </a:r>
            </a:p>
          </p:txBody>
        </p:sp>
        <p:sp>
          <p:nvSpPr>
            <p:cNvPr name="TextBox 18" id="18"/>
            <p:cNvSpPr txBox="true"/>
            <p:nvPr/>
          </p:nvSpPr>
          <p:spPr>
            <a:xfrm rot="0">
              <a:off x="1303297" y="237678"/>
              <a:ext cx="6420054" cy="853790"/>
            </a:xfrm>
            <a:prstGeom prst="rect">
              <a:avLst/>
            </a:prstGeom>
          </p:spPr>
          <p:txBody>
            <a:bodyPr anchor="t" rtlCol="false" tIns="0" lIns="0" bIns="0" rIns="0">
              <a:spAutoFit/>
            </a:bodyPr>
            <a:lstStyle/>
            <a:p>
              <a:pPr algn="l" marL="0" indent="0" lvl="0">
                <a:lnSpc>
                  <a:spcPts val="2519"/>
                </a:lnSpc>
              </a:pPr>
              <a:r>
                <a:rPr lang="en-US" sz="2099">
                  <a:solidFill>
                    <a:srgbClr val="000000"/>
                  </a:solidFill>
                  <a:latin typeface="Telegraf"/>
                  <a:ea typeface="Telegraf"/>
                  <a:cs typeface="Telegraf"/>
                  <a:sym typeface="Telegraf"/>
                </a:rPr>
                <a:t> web scraping Data from the ESPN website, </a:t>
              </a:r>
            </a:p>
          </p:txBody>
        </p:sp>
      </p:grpSp>
      <p:sp>
        <p:nvSpPr>
          <p:cNvPr name="TextBox 19" id="19"/>
          <p:cNvSpPr txBox="true"/>
          <p:nvPr/>
        </p:nvSpPr>
        <p:spPr>
          <a:xfrm rot="0">
            <a:off x="1655182" y="5325695"/>
            <a:ext cx="7655539" cy="4071991"/>
          </a:xfrm>
          <a:prstGeom prst="rect">
            <a:avLst/>
          </a:prstGeom>
        </p:spPr>
        <p:txBody>
          <a:bodyPr anchor="t" rtlCol="false" tIns="0" lIns="0" bIns="0" rIns="0">
            <a:spAutoFit/>
          </a:bodyPr>
          <a:lstStyle/>
          <a:p>
            <a:pPr algn="l" marL="0" indent="0" lvl="0">
              <a:lnSpc>
                <a:spcPts val="2866"/>
              </a:lnSpc>
              <a:spcBef>
                <a:spcPct val="0"/>
              </a:spcBef>
            </a:pPr>
            <a:r>
              <a:rPr lang="en-US" sz="2047">
                <a:solidFill>
                  <a:srgbClr val="000000"/>
                </a:solidFill>
                <a:latin typeface="Telegraf"/>
                <a:ea typeface="Telegraf"/>
                <a:cs typeface="Telegraf"/>
                <a:sym typeface="Telegraf"/>
              </a:rPr>
              <a:t>A Power BI Dashboard was created to analyze and compare the performances of all players participating in the ICC T20 Men's Cricket World Cup 2024. The dashboard serves as an interactive platform, enabling users to evaluate player performances based on specific criteria. The primary objective is to facilitate the selection of the best 11 players of the tournament, using a data-driven approach to identify the top performers.</a:t>
            </a:r>
          </a:p>
          <a:p>
            <a:pPr algn="l" marL="0" indent="0" lvl="0">
              <a:lnSpc>
                <a:spcPts val="2866"/>
              </a:lnSpc>
              <a:spcBef>
                <a:spcPct val="0"/>
              </a:spcBef>
            </a:pPr>
          </a:p>
          <a:p>
            <a:pPr algn="l" marL="0" indent="0" lvl="0">
              <a:lnSpc>
                <a:spcPts val="2866"/>
              </a:lnSpc>
              <a:spcBef>
                <a:spcPct val="0"/>
              </a:spcBef>
            </a:pPr>
            <a:r>
              <a:rPr lang="en-US" sz="2047" u="none">
                <a:solidFill>
                  <a:srgbClr val="000000"/>
                </a:solidFill>
                <a:latin typeface="Telegraf"/>
                <a:ea typeface="Telegraf"/>
                <a:cs typeface="Telegraf"/>
                <a:sym typeface="Telegraf"/>
              </a:rPr>
              <a:t>Next, we will identify attributes they are doing right and create a perceptual map. In the perceptual map, we will identify a criteria and rank these attributes as high or low.</a:t>
            </a:r>
          </a:p>
        </p:txBody>
      </p:sp>
      <p:sp>
        <p:nvSpPr>
          <p:cNvPr name="Freeform 20" id="20"/>
          <p:cNvSpPr/>
          <p:nvPr/>
        </p:nvSpPr>
        <p:spPr>
          <a:xfrm flipH="false" flipV="false" rot="0">
            <a:off x="15814363" y="470826"/>
            <a:ext cx="1444937" cy="1444937"/>
          </a:xfrm>
          <a:custGeom>
            <a:avLst/>
            <a:gdLst/>
            <a:ahLst/>
            <a:cxnLst/>
            <a:rect r="r" b="b" t="t" l="l"/>
            <a:pathLst>
              <a:path h="1444937" w="1444937">
                <a:moveTo>
                  <a:pt x="0" y="0"/>
                </a:moveTo>
                <a:lnTo>
                  <a:pt x="1444937" y="0"/>
                </a:lnTo>
                <a:lnTo>
                  <a:pt x="1444937" y="1444937"/>
                </a:lnTo>
                <a:lnTo>
                  <a:pt x="0" y="1444937"/>
                </a:lnTo>
                <a:lnTo>
                  <a:pt x="0" y="0"/>
                </a:lnTo>
                <a:close/>
              </a:path>
            </a:pathLst>
          </a:custGeom>
          <a:blipFill>
            <a:blip r:embed="rId4"/>
            <a:stretch>
              <a:fillRect l="0" t="0" r="0" b="0"/>
            </a:stretch>
          </a:blipFill>
        </p:spPr>
      </p:sp>
      <p:sp>
        <p:nvSpPr>
          <p:cNvPr name="TextBox 21" id="21"/>
          <p:cNvSpPr txBox="true"/>
          <p:nvPr/>
        </p:nvSpPr>
        <p:spPr>
          <a:xfrm rot="0">
            <a:off x="1028700" y="952500"/>
            <a:ext cx="6212797" cy="405389"/>
          </a:xfrm>
          <a:prstGeom prst="rect">
            <a:avLst/>
          </a:prstGeom>
        </p:spPr>
        <p:txBody>
          <a:bodyPr anchor="t" rtlCol="false" tIns="0" lIns="0" bIns="0" rIns="0">
            <a:spAutoFit/>
          </a:bodyPr>
          <a:lstStyle/>
          <a:p>
            <a:pPr algn="l">
              <a:lnSpc>
                <a:spcPts val="3359"/>
              </a:lnSpc>
            </a:pPr>
            <a:r>
              <a:rPr lang="en-US" sz="2400">
                <a:solidFill>
                  <a:srgbClr val="000000"/>
                </a:solidFill>
                <a:latin typeface="Telegraf"/>
                <a:ea typeface="Telegraf"/>
                <a:cs typeface="Telegraf"/>
                <a:sym typeface="Telegraf"/>
              </a:rPr>
              <a:t>ICC T20 WorldCup 2024 Analysis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120960" y="2402009"/>
            <a:ext cx="10830352" cy="6084921"/>
          </a:xfrm>
          <a:custGeom>
            <a:avLst/>
            <a:gdLst/>
            <a:ahLst/>
            <a:cxnLst/>
            <a:rect r="r" b="b" t="t" l="l"/>
            <a:pathLst>
              <a:path h="6084921" w="10830352">
                <a:moveTo>
                  <a:pt x="0" y="0"/>
                </a:moveTo>
                <a:lnTo>
                  <a:pt x="10830353" y="0"/>
                </a:lnTo>
                <a:lnTo>
                  <a:pt x="10830353" y="6084921"/>
                </a:lnTo>
                <a:lnTo>
                  <a:pt x="0" y="6084921"/>
                </a:lnTo>
                <a:lnTo>
                  <a:pt x="0" y="0"/>
                </a:lnTo>
                <a:close/>
              </a:path>
            </a:pathLst>
          </a:custGeom>
          <a:blipFill>
            <a:blip r:embed="rId2"/>
            <a:stretch>
              <a:fillRect l="0" t="0" r="0" b="0"/>
            </a:stretch>
          </a:blipFill>
        </p:spPr>
      </p:sp>
      <p:sp>
        <p:nvSpPr>
          <p:cNvPr name="Freeform 11" id="11"/>
          <p:cNvSpPr/>
          <p:nvPr/>
        </p:nvSpPr>
        <p:spPr>
          <a:xfrm flipH="false" flipV="false" rot="0">
            <a:off x="1320319" y="1267471"/>
            <a:ext cx="562182" cy="562182"/>
          </a:xfrm>
          <a:custGeom>
            <a:avLst/>
            <a:gdLst/>
            <a:ahLst/>
            <a:cxnLst/>
            <a:rect r="r" b="b" t="t" l="l"/>
            <a:pathLst>
              <a:path h="562182" w="562182">
                <a:moveTo>
                  <a:pt x="0" y="0"/>
                </a:moveTo>
                <a:lnTo>
                  <a:pt x="562182" y="0"/>
                </a:lnTo>
                <a:lnTo>
                  <a:pt x="562182" y="562182"/>
                </a:lnTo>
                <a:lnTo>
                  <a:pt x="0" y="5621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2122335" y="1294873"/>
            <a:ext cx="6528904" cy="534780"/>
          </a:xfrm>
          <a:prstGeom prst="rect">
            <a:avLst/>
          </a:prstGeom>
        </p:spPr>
        <p:txBody>
          <a:bodyPr anchor="t" rtlCol="false" tIns="0" lIns="0" bIns="0" rIns="0">
            <a:spAutoFit/>
          </a:bodyPr>
          <a:lstStyle/>
          <a:p>
            <a:pPr algn="l" marL="0" indent="0" lvl="0">
              <a:lnSpc>
                <a:spcPts val="4248"/>
              </a:lnSpc>
              <a:spcBef>
                <a:spcPct val="0"/>
              </a:spcBef>
            </a:pPr>
            <a:r>
              <a:rPr lang="en-US" sz="3600">
                <a:solidFill>
                  <a:srgbClr val="000000"/>
                </a:solidFill>
                <a:latin typeface="RoxboroughCF Bold"/>
                <a:ea typeface="RoxboroughCF Bold"/>
                <a:cs typeface="RoxboroughCF Bold"/>
                <a:sym typeface="RoxboroughCF Bold"/>
              </a:rPr>
              <a:t>Power Hitters/Openers</a:t>
            </a:r>
          </a:p>
        </p:txBody>
      </p:sp>
      <p:sp>
        <p:nvSpPr>
          <p:cNvPr name="TextBox 13" id="13"/>
          <p:cNvSpPr txBox="true"/>
          <p:nvPr/>
        </p:nvSpPr>
        <p:spPr>
          <a:xfrm rot="0">
            <a:off x="12188745" y="2475648"/>
            <a:ext cx="4950031" cy="4805604"/>
          </a:xfrm>
          <a:prstGeom prst="rect">
            <a:avLst/>
          </a:prstGeom>
        </p:spPr>
        <p:txBody>
          <a:bodyPr anchor="t" rtlCol="false" tIns="0" lIns="0" bIns="0" rIns="0">
            <a:spAutoFit/>
          </a:bodyPr>
          <a:lstStyle/>
          <a:p>
            <a:pPr algn="l">
              <a:lnSpc>
                <a:spcPts val="3177"/>
              </a:lnSpc>
            </a:pPr>
            <a:r>
              <a:rPr lang="en-US" sz="2118" spc="42">
                <a:solidFill>
                  <a:srgbClr val="000000"/>
                </a:solidFill>
                <a:latin typeface="Telegraf"/>
                <a:ea typeface="Telegraf"/>
                <a:cs typeface="Telegraf"/>
                <a:sym typeface="Telegraf"/>
              </a:rPr>
              <a:t>Openers play a crucial role in setting the foundation for a team's innings. They face the new ball, often against the opposition's best bowlers, and are responsible for providing a strong start. </a:t>
            </a:r>
          </a:p>
          <a:p>
            <a:pPr algn="l">
              <a:lnSpc>
                <a:spcPts val="3177"/>
              </a:lnSpc>
            </a:pPr>
          </a:p>
          <a:p>
            <a:pPr algn="l">
              <a:lnSpc>
                <a:spcPts val="3177"/>
              </a:lnSpc>
            </a:pPr>
            <a:r>
              <a:rPr lang="en-US" sz="2118" spc="42">
                <a:solidFill>
                  <a:srgbClr val="000000"/>
                </a:solidFill>
                <a:latin typeface="Telegraf"/>
                <a:ea typeface="Telegraf"/>
                <a:cs typeface="Telegraf"/>
                <a:sym typeface="Telegraf"/>
              </a:rPr>
              <a:t>These players are top-order batsmen with a </a:t>
            </a:r>
            <a:r>
              <a:rPr lang="en-US" sz="2118" spc="42">
                <a:solidFill>
                  <a:srgbClr val="000000"/>
                </a:solidFill>
                <a:latin typeface="Telegraf Bold"/>
                <a:ea typeface="Telegraf Bold"/>
                <a:cs typeface="Telegraf Bold"/>
                <a:sym typeface="Telegraf Bold"/>
              </a:rPr>
              <a:t>batting average</a:t>
            </a:r>
            <a:r>
              <a:rPr lang="en-US" sz="2118" spc="42">
                <a:solidFill>
                  <a:srgbClr val="000000"/>
                </a:solidFill>
                <a:latin typeface="Telegraf"/>
                <a:ea typeface="Telegraf"/>
                <a:cs typeface="Telegraf"/>
                <a:sym typeface="Telegraf"/>
              </a:rPr>
              <a:t> over 30, a </a:t>
            </a:r>
            <a:r>
              <a:rPr lang="en-US" sz="2118" spc="42">
                <a:solidFill>
                  <a:srgbClr val="000000"/>
                </a:solidFill>
                <a:latin typeface="Telegraf Bold"/>
                <a:ea typeface="Telegraf Bold"/>
                <a:cs typeface="Telegraf Bold"/>
                <a:sym typeface="Telegraf Bold"/>
              </a:rPr>
              <a:t>strike rate </a:t>
            </a:r>
            <a:r>
              <a:rPr lang="en-US" sz="2118" spc="42">
                <a:solidFill>
                  <a:srgbClr val="000000"/>
                </a:solidFill>
                <a:latin typeface="Telegraf"/>
                <a:ea typeface="Telegraf"/>
                <a:cs typeface="Telegraf"/>
                <a:sym typeface="Telegraf"/>
              </a:rPr>
              <a:t>above 140, and </a:t>
            </a:r>
            <a:r>
              <a:rPr lang="en-US" sz="2118" spc="42">
                <a:solidFill>
                  <a:srgbClr val="000000"/>
                </a:solidFill>
                <a:latin typeface="Telegraf Bold"/>
                <a:ea typeface="Telegraf Bold"/>
                <a:cs typeface="Telegraf Bold"/>
                <a:sym typeface="Telegraf Bold"/>
              </a:rPr>
              <a:t>boundary percentage</a:t>
            </a:r>
            <a:r>
              <a:rPr lang="en-US" sz="2118" spc="42">
                <a:solidFill>
                  <a:srgbClr val="000000"/>
                </a:solidFill>
                <a:latin typeface="Telegraf"/>
                <a:ea typeface="Telegraf"/>
                <a:cs typeface="Telegraf"/>
                <a:sym typeface="Telegraf"/>
              </a:rPr>
              <a:t> exceeding 50%, typically </a:t>
            </a:r>
            <a:r>
              <a:rPr lang="en-US" sz="2118" spc="42">
                <a:solidFill>
                  <a:srgbClr val="000000"/>
                </a:solidFill>
                <a:latin typeface="Telegraf Bold"/>
                <a:ea typeface="Telegraf Bold"/>
                <a:cs typeface="Telegraf Bold"/>
                <a:sym typeface="Telegraf Bold"/>
              </a:rPr>
              <a:t>batting in positions</a:t>
            </a:r>
            <a:r>
              <a:rPr lang="en-US" sz="2118" spc="42">
                <a:solidFill>
                  <a:srgbClr val="000000"/>
                </a:solidFill>
                <a:latin typeface="Telegraf"/>
                <a:ea typeface="Telegraf"/>
                <a:cs typeface="Telegraf"/>
                <a:sym typeface="Telegraf"/>
              </a:rPr>
              <a:t> 1-4.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136337" y="2417386"/>
            <a:ext cx="10796877" cy="6084921"/>
          </a:xfrm>
          <a:custGeom>
            <a:avLst/>
            <a:gdLst/>
            <a:ahLst/>
            <a:cxnLst/>
            <a:rect r="r" b="b" t="t" l="l"/>
            <a:pathLst>
              <a:path h="6084921" w="10796877">
                <a:moveTo>
                  <a:pt x="0" y="0"/>
                </a:moveTo>
                <a:lnTo>
                  <a:pt x="10796877" y="0"/>
                </a:lnTo>
                <a:lnTo>
                  <a:pt x="10796877" y="6084921"/>
                </a:lnTo>
                <a:lnTo>
                  <a:pt x="0" y="6084921"/>
                </a:lnTo>
                <a:lnTo>
                  <a:pt x="0" y="0"/>
                </a:lnTo>
                <a:close/>
              </a:path>
            </a:pathLst>
          </a:custGeom>
          <a:blipFill>
            <a:blip r:embed="rId2"/>
            <a:stretch>
              <a:fillRect l="0" t="0" r="0" b="0"/>
            </a:stretch>
          </a:blipFill>
        </p:spPr>
      </p:sp>
      <p:sp>
        <p:nvSpPr>
          <p:cNvPr name="TextBox 11" id="11"/>
          <p:cNvSpPr txBox="true"/>
          <p:nvPr/>
        </p:nvSpPr>
        <p:spPr>
          <a:xfrm rot="0">
            <a:off x="2122335" y="1294873"/>
            <a:ext cx="6528904" cy="534780"/>
          </a:xfrm>
          <a:prstGeom prst="rect">
            <a:avLst/>
          </a:prstGeom>
        </p:spPr>
        <p:txBody>
          <a:bodyPr anchor="t" rtlCol="false" tIns="0" lIns="0" bIns="0" rIns="0">
            <a:spAutoFit/>
          </a:bodyPr>
          <a:lstStyle/>
          <a:p>
            <a:pPr algn="l" marL="0" indent="0" lvl="0">
              <a:lnSpc>
                <a:spcPts val="4248"/>
              </a:lnSpc>
              <a:spcBef>
                <a:spcPct val="0"/>
              </a:spcBef>
            </a:pPr>
            <a:r>
              <a:rPr lang="en-US" sz="3600">
                <a:solidFill>
                  <a:srgbClr val="000000"/>
                </a:solidFill>
                <a:latin typeface="RoxboroughCF Bold"/>
                <a:ea typeface="RoxboroughCF Bold"/>
                <a:cs typeface="RoxboroughCF Bold"/>
                <a:sym typeface="RoxboroughCF Bold"/>
              </a:rPr>
              <a:t>Anchors/Middle Order</a:t>
            </a:r>
          </a:p>
        </p:txBody>
      </p:sp>
      <p:sp>
        <p:nvSpPr>
          <p:cNvPr name="TextBox 12" id="12"/>
          <p:cNvSpPr txBox="true"/>
          <p:nvPr/>
        </p:nvSpPr>
        <p:spPr>
          <a:xfrm rot="0">
            <a:off x="12188745" y="2475648"/>
            <a:ext cx="4950031" cy="5205654"/>
          </a:xfrm>
          <a:prstGeom prst="rect">
            <a:avLst/>
          </a:prstGeom>
        </p:spPr>
        <p:txBody>
          <a:bodyPr anchor="t" rtlCol="false" tIns="0" lIns="0" bIns="0" rIns="0">
            <a:spAutoFit/>
          </a:bodyPr>
          <a:lstStyle/>
          <a:p>
            <a:pPr algn="l">
              <a:lnSpc>
                <a:spcPts val="3177"/>
              </a:lnSpc>
            </a:pPr>
            <a:r>
              <a:rPr lang="en-US" sz="2118" spc="42">
                <a:solidFill>
                  <a:srgbClr val="000000"/>
                </a:solidFill>
                <a:latin typeface="Telegraf"/>
                <a:ea typeface="Telegraf"/>
                <a:cs typeface="Telegraf"/>
                <a:sym typeface="Telegraf"/>
              </a:rPr>
              <a:t>Anchors or middle-order batsmen are pivotal in stabilizing the innings, especially after early wickets.</a:t>
            </a:r>
          </a:p>
          <a:p>
            <a:pPr algn="l">
              <a:lnSpc>
                <a:spcPts val="3177"/>
              </a:lnSpc>
            </a:pPr>
            <a:r>
              <a:rPr lang="en-US" sz="2118" spc="42">
                <a:solidFill>
                  <a:srgbClr val="000000"/>
                </a:solidFill>
                <a:latin typeface="Telegraf"/>
                <a:ea typeface="Telegraf"/>
                <a:cs typeface="Telegraf"/>
                <a:sym typeface="Telegraf"/>
              </a:rPr>
              <a:t>They ensure the team builds a solid total by rotating the strike and setting up a platform for finishing strong.</a:t>
            </a:r>
          </a:p>
          <a:p>
            <a:pPr algn="l">
              <a:lnSpc>
                <a:spcPts val="3177"/>
              </a:lnSpc>
            </a:pPr>
          </a:p>
          <a:p>
            <a:pPr algn="l">
              <a:lnSpc>
                <a:spcPts val="3177"/>
              </a:lnSpc>
            </a:pPr>
            <a:r>
              <a:rPr lang="en-US" sz="2118" spc="42" u="none">
                <a:solidFill>
                  <a:srgbClr val="000000"/>
                </a:solidFill>
                <a:latin typeface="Telegraf"/>
                <a:ea typeface="Telegraf"/>
                <a:cs typeface="Telegraf"/>
                <a:sym typeface="Telegraf"/>
              </a:rPr>
              <a:t>These players typically </a:t>
            </a:r>
            <a:r>
              <a:rPr lang="en-US" sz="2118" spc="42" u="none">
                <a:solidFill>
                  <a:srgbClr val="000000"/>
                </a:solidFill>
                <a:latin typeface="Telegraf Bold"/>
                <a:ea typeface="Telegraf Bold"/>
                <a:cs typeface="Telegraf Bold"/>
                <a:sym typeface="Telegraf Bold"/>
              </a:rPr>
              <a:t>bat in positions</a:t>
            </a:r>
            <a:r>
              <a:rPr lang="en-US" sz="2118" spc="42" u="none">
                <a:solidFill>
                  <a:srgbClr val="000000"/>
                </a:solidFill>
                <a:latin typeface="Telegraf"/>
                <a:ea typeface="Telegraf"/>
                <a:cs typeface="Telegraf"/>
                <a:sym typeface="Telegraf"/>
              </a:rPr>
              <a:t> 3-7, with a </a:t>
            </a:r>
            <a:r>
              <a:rPr lang="en-US" sz="2118" spc="42" u="none">
                <a:solidFill>
                  <a:srgbClr val="000000"/>
                </a:solidFill>
                <a:latin typeface="Telegraf Bold"/>
                <a:ea typeface="Telegraf Bold"/>
                <a:cs typeface="Telegraf Bold"/>
                <a:sym typeface="Telegraf Bold"/>
              </a:rPr>
              <a:t>batting average</a:t>
            </a:r>
            <a:r>
              <a:rPr lang="en-US" sz="2118" spc="42" u="none">
                <a:solidFill>
                  <a:srgbClr val="000000"/>
                </a:solidFill>
                <a:latin typeface="Telegraf"/>
                <a:ea typeface="Telegraf"/>
                <a:cs typeface="Telegraf"/>
                <a:sym typeface="Telegraf"/>
              </a:rPr>
              <a:t> over 40, a</a:t>
            </a:r>
            <a:r>
              <a:rPr lang="en-US" sz="2118" spc="42" u="none">
                <a:solidFill>
                  <a:srgbClr val="000000"/>
                </a:solidFill>
                <a:latin typeface="Telegraf Bold"/>
                <a:ea typeface="Telegraf Bold"/>
                <a:cs typeface="Telegraf Bold"/>
                <a:sym typeface="Telegraf Bold"/>
              </a:rPr>
              <a:t> strike rate</a:t>
            </a:r>
            <a:r>
              <a:rPr lang="en-US" sz="2118" spc="42" u="none">
                <a:solidFill>
                  <a:srgbClr val="000000"/>
                </a:solidFill>
                <a:latin typeface="Telegraf"/>
                <a:ea typeface="Telegraf"/>
                <a:cs typeface="Telegraf"/>
                <a:sym typeface="Telegraf"/>
              </a:rPr>
              <a:t> above 120, and an </a:t>
            </a:r>
            <a:r>
              <a:rPr lang="en-US" sz="2118" spc="42" u="none">
                <a:solidFill>
                  <a:srgbClr val="000000"/>
                </a:solidFill>
                <a:latin typeface="Telegraf Bold"/>
                <a:ea typeface="Telegraf Bold"/>
                <a:cs typeface="Telegraf Bold"/>
                <a:sym typeface="Telegraf Bold"/>
              </a:rPr>
              <a:t>average </a:t>
            </a:r>
            <a:r>
              <a:rPr lang="en-US" sz="2118" spc="42" u="none">
                <a:solidFill>
                  <a:srgbClr val="000000"/>
                </a:solidFill>
                <a:latin typeface="Telegraf"/>
                <a:ea typeface="Telegraf"/>
                <a:cs typeface="Telegraf"/>
                <a:sym typeface="Telegraf"/>
              </a:rPr>
              <a:t>of more than 15 </a:t>
            </a:r>
            <a:r>
              <a:rPr lang="en-US" sz="2118" spc="42" u="none">
                <a:solidFill>
                  <a:srgbClr val="000000"/>
                </a:solidFill>
                <a:latin typeface="Telegraf Bold"/>
                <a:ea typeface="Telegraf Bold"/>
                <a:cs typeface="Telegraf Bold"/>
                <a:sym typeface="Telegraf Bold"/>
              </a:rPr>
              <a:t>balls faced per innings</a:t>
            </a:r>
            <a:r>
              <a:rPr lang="en-US" sz="2118" spc="42" u="none">
                <a:solidFill>
                  <a:srgbClr val="000000"/>
                </a:solidFill>
                <a:latin typeface="Telegraf"/>
                <a:ea typeface="Telegraf"/>
                <a:cs typeface="Telegraf"/>
                <a:sym typeface="Telegraf"/>
              </a:rPr>
              <a:t>.</a:t>
            </a:r>
          </a:p>
        </p:txBody>
      </p:sp>
      <p:sp>
        <p:nvSpPr>
          <p:cNvPr name="Freeform 13" id="13"/>
          <p:cNvSpPr/>
          <p:nvPr/>
        </p:nvSpPr>
        <p:spPr>
          <a:xfrm flipH="false" flipV="false" rot="0">
            <a:off x="1320319" y="1267471"/>
            <a:ext cx="562182" cy="562182"/>
          </a:xfrm>
          <a:custGeom>
            <a:avLst/>
            <a:gdLst/>
            <a:ahLst/>
            <a:cxnLst/>
            <a:rect r="r" b="b" t="t" l="l"/>
            <a:pathLst>
              <a:path h="562182" w="562182">
                <a:moveTo>
                  <a:pt x="0" y="0"/>
                </a:moveTo>
                <a:lnTo>
                  <a:pt x="562182" y="0"/>
                </a:lnTo>
                <a:lnTo>
                  <a:pt x="562182" y="562182"/>
                </a:lnTo>
                <a:lnTo>
                  <a:pt x="0" y="5621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136337" y="2422982"/>
            <a:ext cx="10827581" cy="6084921"/>
          </a:xfrm>
          <a:custGeom>
            <a:avLst/>
            <a:gdLst/>
            <a:ahLst/>
            <a:cxnLst/>
            <a:rect r="r" b="b" t="t" l="l"/>
            <a:pathLst>
              <a:path h="6084921" w="10827581">
                <a:moveTo>
                  <a:pt x="0" y="0"/>
                </a:moveTo>
                <a:lnTo>
                  <a:pt x="10827581" y="0"/>
                </a:lnTo>
                <a:lnTo>
                  <a:pt x="10827581" y="6084922"/>
                </a:lnTo>
                <a:lnTo>
                  <a:pt x="0" y="6084922"/>
                </a:lnTo>
                <a:lnTo>
                  <a:pt x="0" y="0"/>
                </a:lnTo>
                <a:close/>
              </a:path>
            </a:pathLst>
          </a:custGeom>
          <a:blipFill>
            <a:blip r:embed="rId2"/>
            <a:stretch>
              <a:fillRect l="0" t="0" r="0" b="0"/>
            </a:stretch>
          </a:blipFill>
        </p:spPr>
      </p:sp>
      <p:sp>
        <p:nvSpPr>
          <p:cNvPr name="TextBox 11" id="11"/>
          <p:cNvSpPr txBox="true"/>
          <p:nvPr/>
        </p:nvSpPr>
        <p:spPr>
          <a:xfrm rot="0">
            <a:off x="2122335" y="1294873"/>
            <a:ext cx="6867193" cy="534780"/>
          </a:xfrm>
          <a:prstGeom prst="rect">
            <a:avLst/>
          </a:prstGeom>
        </p:spPr>
        <p:txBody>
          <a:bodyPr anchor="t" rtlCol="false" tIns="0" lIns="0" bIns="0" rIns="0">
            <a:spAutoFit/>
          </a:bodyPr>
          <a:lstStyle/>
          <a:p>
            <a:pPr algn="l" marL="0" indent="0" lvl="0">
              <a:lnSpc>
                <a:spcPts val="4248"/>
              </a:lnSpc>
              <a:spcBef>
                <a:spcPct val="0"/>
              </a:spcBef>
            </a:pPr>
            <a:r>
              <a:rPr lang="en-US" sz="3600">
                <a:solidFill>
                  <a:srgbClr val="000000"/>
                </a:solidFill>
                <a:latin typeface="RoxboroughCF Bold"/>
                <a:ea typeface="RoxboroughCF Bold"/>
                <a:cs typeface="RoxboroughCF Bold"/>
                <a:sym typeface="RoxboroughCF Bold"/>
              </a:rPr>
              <a:t>Finishers/Lower Order Anchor</a:t>
            </a:r>
          </a:p>
        </p:txBody>
      </p:sp>
      <p:sp>
        <p:nvSpPr>
          <p:cNvPr name="TextBox 12" id="12"/>
          <p:cNvSpPr txBox="true"/>
          <p:nvPr/>
        </p:nvSpPr>
        <p:spPr>
          <a:xfrm rot="0">
            <a:off x="12157991" y="2219679"/>
            <a:ext cx="4950031" cy="6405804"/>
          </a:xfrm>
          <a:prstGeom prst="rect">
            <a:avLst/>
          </a:prstGeom>
        </p:spPr>
        <p:txBody>
          <a:bodyPr anchor="t" rtlCol="false" tIns="0" lIns="0" bIns="0" rIns="0">
            <a:spAutoFit/>
          </a:bodyPr>
          <a:lstStyle/>
          <a:p>
            <a:pPr algn="l">
              <a:lnSpc>
                <a:spcPts val="3177"/>
              </a:lnSpc>
            </a:pPr>
            <a:r>
              <a:rPr lang="en-US" sz="2118" spc="42">
                <a:solidFill>
                  <a:srgbClr val="000000"/>
                </a:solidFill>
                <a:latin typeface="Telegraf"/>
                <a:ea typeface="Telegraf"/>
                <a:cs typeface="Telegraf"/>
                <a:sym typeface="Telegraf"/>
              </a:rPr>
              <a:t>Finishers or lower middle-order batsmen play a crucial role in the latter stages of an innings, often tasked with closing out games under pressure. Their primary responsibility is to accelerate the scoring rate, capitalize on the platform set by the top order, and guide the team to a competitive total or chase down targets in tight situations.</a:t>
            </a:r>
          </a:p>
          <a:p>
            <a:pPr algn="l">
              <a:lnSpc>
                <a:spcPts val="3177"/>
              </a:lnSpc>
            </a:pPr>
          </a:p>
          <a:p>
            <a:pPr algn="l">
              <a:lnSpc>
                <a:spcPts val="3177"/>
              </a:lnSpc>
            </a:pPr>
            <a:r>
              <a:rPr lang="en-US" sz="2118" spc="42">
                <a:solidFill>
                  <a:srgbClr val="000000"/>
                </a:solidFill>
                <a:latin typeface="Telegraf"/>
                <a:ea typeface="Telegraf"/>
                <a:cs typeface="Telegraf"/>
                <a:sym typeface="Telegraf"/>
              </a:rPr>
              <a:t>These players typically </a:t>
            </a:r>
            <a:r>
              <a:rPr lang="en-US" sz="2118" spc="42">
                <a:solidFill>
                  <a:srgbClr val="000000"/>
                </a:solidFill>
                <a:latin typeface="Telegraf Bold"/>
                <a:ea typeface="Telegraf Bold"/>
                <a:cs typeface="Telegraf Bold"/>
                <a:sym typeface="Telegraf Bold"/>
              </a:rPr>
              <a:t>bat in positions </a:t>
            </a:r>
            <a:r>
              <a:rPr lang="en-US" sz="2118" spc="42">
                <a:solidFill>
                  <a:srgbClr val="000000"/>
                </a:solidFill>
                <a:latin typeface="Telegraf"/>
                <a:ea typeface="Telegraf"/>
                <a:cs typeface="Telegraf"/>
                <a:sym typeface="Telegraf"/>
              </a:rPr>
              <a:t>5-7, with a </a:t>
            </a:r>
            <a:r>
              <a:rPr lang="en-US" sz="2118" spc="42">
                <a:solidFill>
                  <a:srgbClr val="000000"/>
                </a:solidFill>
                <a:latin typeface="Telegraf Bold"/>
                <a:ea typeface="Telegraf Bold"/>
                <a:cs typeface="Telegraf Bold"/>
                <a:sym typeface="Telegraf Bold"/>
              </a:rPr>
              <a:t>batting average</a:t>
            </a:r>
            <a:r>
              <a:rPr lang="en-US" sz="2118" spc="42">
                <a:solidFill>
                  <a:srgbClr val="000000"/>
                </a:solidFill>
                <a:latin typeface="Telegraf"/>
                <a:ea typeface="Telegraf"/>
                <a:cs typeface="Telegraf"/>
                <a:sym typeface="Telegraf"/>
              </a:rPr>
              <a:t> over 25, a </a:t>
            </a:r>
            <a:r>
              <a:rPr lang="en-US" sz="2118" spc="42">
                <a:solidFill>
                  <a:srgbClr val="000000"/>
                </a:solidFill>
                <a:latin typeface="Telegraf Bold"/>
                <a:ea typeface="Telegraf Bold"/>
                <a:cs typeface="Telegraf Bold"/>
                <a:sym typeface="Telegraf Bold"/>
              </a:rPr>
              <a:t>strike rate</a:t>
            </a:r>
            <a:r>
              <a:rPr lang="en-US" sz="2118" spc="42">
                <a:solidFill>
                  <a:srgbClr val="000000"/>
                </a:solidFill>
                <a:latin typeface="Telegraf"/>
                <a:ea typeface="Telegraf"/>
                <a:cs typeface="Telegraf"/>
                <a:sym typeface="Telegraf"/>
              </a:rPr>
              <a:t> above 100, and an </a:t>
            </a:r>
            <a:r>
              <a:rPr lang="en-US" sz="2118" spc="42">
                <a:solidFill>
                  <a:srgbClr val="000000"/>
                </a:solidFill>
                <a:latin typeface="Telegraf Bold"/>
                <a:ea typeface="Telegraf Bold"/>
                <a:cs typeface="Telegraf Bold"/>
                <a:sym typeface="Telegraf Bold"/>
              </a:rPr>
              <a:t>average </a:t>
            </a:r>
            <a:r>
              <a:rPr lang="en-US" sz="2118" spc="42">
                <a:solidFill>
                  <a:srgbClr val="000000"/>
                </a:solidFill>
                <a:latin typeface="Telegraf"/>
                <a:ea typeface="Telegraf"/>
                <a:cs typeface="Telegraf"/>
                <a:sym typeface="Telegraf"/>
              </a:rPr>
              <a:t>of more than 12 </a:t>
            </a:r>
            <a:r>
              <a:rPr lang="en-US" sz="2118" spc="42">
                <a:solidFill>
                  <a:srgbClr val="000000"/>
                </a:solidFill>
                <a:latin typeface="Telegraf Bold"/>
                <a:ea typeface="Telegraf Bold"/>
                <a:cs typeface="Telegraf Bold"/>
                <a:sym typeface="Telegraf Bold"/>
              </a:rPr>
              <a:t>balls faced per innings</a:t>
            </a:r>
            <a:r>
              <a:rPr lang="en-US" sz="2118" spc="42">
                <a:solidFill>
                  <a:srgbClr val="000000"/>
                </a:solidFill>
                <a:latin typeface="Telegraf"/>
                <a:ea typeface="Telegraf"/>
                <a:cs typeface="Telegraf"/>
                <a:sym typeface="Telegraf"/>
              </a:rPr>
              <a:t>.</a:t>
            </a:r>
          </a:p>
        </p:txBody>
      </p:sp>
      <p:sp>
        <p:nvSpPr>
          <p:cNvPr name="Freeform 13" id="13"/>
          <p:cNvSpPr/>
          <p:nvPr/>
        </p:nvSpPr>
        <p:spPr>
          <a:xfrm flipH="false" flipV="false" rot="0">
            <a:off x="1320319" y="1267471"/>
            <a:ext cx="562182" cy="562182"/>
          </a:xfrm>
          <a:custGeom>
            <a:avLst/>
            <a:gdLst/>
            <a:ahLst/>
            <a:cxnLst/>
            <a:rect r="r" b="b" t="t" l="l"/>
            <a:pathLst>
              <a:path h="562182" w="562182">
                <a:moveTo>
                  <a:pt x="0" y="0"/>
                </a:moveTo>
                <a:lnTo>
                  <a:pt x="562182" y="0"/>
                </a:lnTo>
                <a:lnTo>
                  <a:pt x="562182" y="562182"/>
                </a:lnTo>
                <a:lnTo>
                  <a:pt x="0" y="5621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148607" y="2386632"/>
            <a:ext cx="10813125" cy="6084921"/>
          </a:xfrm>
          <a:custGeom>
            <a:avLst/>
            <a:gdLst/>
            <a:ahLst/>
            <a:cxnLst/>
            <a:rect r="r" b="b" t="t" l="l"/>
            <a:pathLst>
              <a:path h="6084921" w="10813125">
                <a:moveTo>
                  <a:pt x="0" y="0"/>
                </a:moveTo>
                <a:lnTo>
                  <a:pt x="10813125" y="0"/>
                </a:lnTo>
                <a:lnTo>
                  <a:pt x="10813125" y="6084921"/>
                </a:lnTo>
                <a:lnTo>
                  <a:pt x="0" y="6084921"/>
                </a:lnTo>
                <a:lnTo>
                  <a:pt x="0" y="0"/>
                </a:lnTo>
                <a:close/>
              </a:path>
            </a:pathLst>
          </a:custGeom>
          <a:blipFill>
            <a:blip r:embed="rId2"/>
            <a:stretch>
              <a:fillRect l="0" t="0" r="0" b="0"/>
            </a:stretch>
          </a:blipFill>
        </p:spPr>
      </p:sp>
      <p:sp>
        <p:nvSpPr>
          <p:cNvPr name="TextBox 11" id="11"/>
          <p:cNvSpPr txBox="true"/>
          <p:nvPr/>
        </p:nvSpPr>
        <p:spPr>
          <a:xfrm rot="0">
            <a:off x="2122335" y="1294873"/>
            <a:ext cx="6528904" cy="534780"/>
          </a:xfrm>
          <a:prstGeom prst="rect">
            <a:avLst/>
          </a:prstGeom>
        </p:spPr>
        <p:txBody>
          <a:bodyPr anchor="t" rtlCol="false" tIns="0" lIns="0" bIns="0" rIns="0">
            <a:spAutoFit/>
          </a:bodyPr>
          <a:lstStyle/>
          <a:p>
            <a:pPr algn="l" marL="0" indent="0" lvl="0">
              <a:lnSpc>
                <a:spcPts val="4248"/>
              </a:lnSpc>
              <a:spcBef>
                <a:spcPct val="0"/>
              </a:spcBef>
            </a:pPr>
            <a:r>
              <a:rPr lang="en-US" sz="3600">
                <a:solidFill>
                  <a:srgbClr val="000000"/>
                </a:solidFill>
                <a:latin typeface="RoxboroughCF Bold"/>
                <a:ea typeface="RoxboroughCF Bold"/>
                <a:cs typeface="RoxboroughCF Bold"/>
                <a:sym typeface="RoxboroughCF Bold"/>
              </a:rPr>
              <a:t>All-Rounders</a:t>
            </a:r>
          </a:p>
        </p:txBody>
      </p:sp>
      <p:sp>
        <p:nvSpPr>
          <p:cNvPr name="TextBox 12" id="12"/>
          <p:cNvSpPr txBox="true"/>
          <p:nvPr/>
        </p:nvSpPr>
        <p:spPr>
          <a:xfrm rot="0">
            <a:off x="12142614" y="2300907"/>
            <a:ext cx="4950031" cy="6405804"/>
          </a:xfrm>
          <a:prstGeom prst="rect">
            <a:avLst/>
          </a:prstGeom>
        </p:spPr>
        <p:txBody>
          <a:bodyPr anchor="t" rtlCol="false" tIns="0" lIns="0" bIns="0" rIns="0">
            <a:spAutoFit/>
          </a:bodyPr>
          <a:lstStyle/>
          <a:p>
            <a:pPr algn="l">
              <a:lnSpc>
                <a:spcPts val="3177"/>
              </a:lnSpc>
            </a:pPr>
            <a:r>
              <a:rPr lang="en-US" sz="2118" spc="42">
                <a:solidFill>
                  <a:srgbClr val="000000"/>
                </a:solidFill>
                <a:latin typeface="Telegraf Bold"/>
                <a:ea typeface="Telegraf Bold"/>
                <a:cs typeface="Telegraf Bold"/>
                <a:sym typeface="Telegraf Bold"/>
              </a:rPr>
              <a:t>All-Rounders</a:t>
            </a:r>
            <a:r>
              <a:rPr lang="en-US" sz="2118" spc="42">
                <a:solidFill>
                  <a:srgbClr val="000000"/>
                </a:solidFill>
                <a:latin typeface="Telegraf"/>
                <a:ea typeface="Telegraf"/>
                <a:cs typeface="Telegraf"/>
                <a:sym typeface="Telegraf"/>
              </a:rPr>
              <a:t> are versatile players who contribute significantly with both bat and ball. </a:t>
            </a:r>
          </a:p>
          <a:p>
            <a:pPr algn="l">
              <a:lnSpc>
                <a:spcPts val="3177"/>
              </a:lnSpc>
            </a:pPr>
            <a:r>
              <a:rPr lang="en-US" sz="2118" spc="42">
                <a:solidFill>
                  <a:srgbClr val="000000"/>
                </a:solidFill>
                <a:latin typeface="Telegraf"/>
                <a:ea typeface="Telegraf"/>
                <a:cs typeface="Telegraf"/>
                <a:sym typeface="Telegraf"/>
              </a:rPr>
              <a:t>Their dual skills provide balance to the team, offering depth and flexibility in both batting and bowling, and they play a key role in changing the game's momentum.</a:t>
            </a:r>
          </a:p>
          <a:p>
            <a:pPr algn="l">
              <a:lnSpc>
                <a:spcPts val="3177"/>
              </a:lnSpc>
            </a:pPr>
          </a:p>
          <a:p>
            <a:pPr algn="l">
              <a:lnSpc>
                <a:spcPts val="3177"/>
              </a:lnSpc>
            </a:pPr>
            <a:r>
              <a:rPr lang="en-US" sz="2118" spc="42" u="none">
                <a:solidFill>
                  <a:srgbClr val="000000"/>
                </a:solidFill>
                <a:latin typeface="Telegraf"/>
                <a:ea typeface="Telegraf"/>
                <a:cs typeface="Telegraf"/>
                <a:sym typeface="Telegraf"/>
              </a:rPr>
              <a:t>hey typically </a:t>
            </a:r>
            <a:r>
              <a:rPr lang="en-US" sz="2118" spc="42" u="none">
                <a:solidFill>
                  <a:srgbClr val="000000"/>
                </a:solidFill>
                <a:latin typeface="Telegraf Bold"/>
                <a:ea typeface="Telegraf Bold"/>
                <a:cs typeface="Telegraf Bold"/>
                <a:sym typeface="Telegraf Bold"/>
              </a:rPr>
              <a:t>bat in positions</a:t>
            </a:r>
            <a:r>
              <a:rPr lang="en-US" sz="2118" spc="42" u="none">
                <a:solidFill>
                  <a:srgbClr val="000000"/>
                </a:solidFill>
                <a:latin typeface="Telegraf"/>
                <a:ea typeface="Telegraf"/>
                <a:cs typeface="Telegraf"/>
                <a:sym typeface="Telegraf"/>
              </a:rPr>
              <a:t> 3-7 and have a </a:t>
            </a:r>
            <a:r>
              <a:rPr lang="en-US" sz="2118" spc="42" u="none">
                <a:solidFill>
                  <a:srgbClr val="000000"/>
                </a:solidFill>
                <a:latin typeface="Telegraf Bold"/>
                <a:ea typeface="Telegraf Bold"/>
                <a:cs typeface="Telegraf Bold"/>
                <a:sym typeface="Telegraf Bold"/>
              </a:rPr>
              <a:t>batting average</a:t>
            </a:r>
            <a:r>
              <a:rPr lang="en-US" sz="2118" spc="42" u="none">
                <a:solidFill>
                  <a:srgbClr val="000000"/>
                </a:solidFill>
                <a:latin typeface="Telegraf"/>
                <a:ea typeface="Telegraf"/>
                <a:cs typeface="Telegraf"/>
                <a:sym typeface="Telegraf"/>
              </a:rPr>
              <a:t> over 12 with a </a:t>
            </a:r>
            <a:r>
              <a:rPr lang="en-US" sz="2118" spc="42" u="none">
                <a:solidFill>
                  <a:srgbClr val="000000"/>
                </a:solidFill>
                <a:latin typeface="Telegraf Bold"/>
                <a:ea typeface="Telegraf Bold"/>
                <a:cs typeface="Telegraf Bold"/>
                <a:sym typeface="Telegraf Bold"/>
              </a:rPr>
              <a:t>strike rate</a:t>
            </a:r>
            <a:r>
              <a:rPr lang="en-US" sz="2118" spc="42" u="none">
                <a:solidFill>
                  <a:srgbClr val="000000"/>
                </a:solidFill>
                <a:latin typeface="Telegraf"/>
                <a:ea typeface="Telegraf"/>
                <a:cs typeface="Telegraf"/>
                <a:sym typeface="Telegraf"/>
              </a:rPr>
              <a:t> above 100. In addition to their batting prowess, they are effective bowlers, maintaining an </a:t>
            </a:r>
            <a:r>
              <a:rPr lang="en-US" sz="2118" spc="42" u="none">
                <a:solidFill>
                  <a:srgbClr val="000000"/>
                </a:solidFill>
                <a:latin typeface="Telegraf Bold"/>
                <a:ea typeface="Telegraf Bold"/>
                <a:cs typeface="Telegraf Bold"/>
                <a:sym typeface="Telegraf Bold"/>
              </a:rPr>
              <a:t>economy</a:t>
            </a:r>
            <a:r>
              <a:rPr lang="en-US" sz="2118" spc="42" u="none">
                <a:solidFill>
                  <a:srgbClr val="000000"/>
                </a:solidFill>
                <a:latin typeface="Telegraf"/>
                <a:ea typeface="Telegraf"/>
                <a:cs typeface="Telegraf"/>
                <a:sym typeface="Telegraf"/>
              </a:rPr>
              <a:t> rate of less than 8 and a </a:t>
            </a:r>
            <a:r>
              <a:rPr lang="en-US" sz="2118" spc="42" u="none">
                <a:solidFill>
                  <a:srgbClr val="000000"/>
                </a:solidFill>
                <a:latin typeface="Telegraf Bold"/>
                <a:ea typeface="Telegraf Bold"/>
                <a:cs typeface="Telegraf Bold"/>
                <a:sym typeface="Telegraf Bold"/>
              </a:rPr>
              <a:t>bowling strike rate</a:t>
            </a:r>
            <a:r>
              <a:rPr lang="en-US" sz="2118" spc="42" u="none">
                <a:solidFill>
                  <a:srgbClr val="000000"/>
                </a:solidFill>
                <a:latin typeface="Telegraf"/>
                <a:ea typeface="Telegraf"/>
                <a:cs typeface="Telegraf"/>
                <a:sym typeface="Telegraf"/>
              </a:rPr>
              <a:t> under 20. </a:t>
            </a:r>
          </a:p>
        </p:txBody>
      </p:sp>
      <p:sp>
        <p:nvSpPr>
          <p:cNvPr name="Freeform 13" id="13"/>
          <p:cNvSpPr/>
          <p:nvPr/>
        </p:nvSpPr>
        <p:spPr>
          <a:xfrm flipH="false" flipV="false" rot="0">
            <a:off x="1320319" y="1267471"/>
            <a:ext cx="562182" cy="562182"/>
          </a:xfrm>
          <a:custGeom>
            <a:avLst/>
            <a:gdLst/>
            <a:ahLst/>
            <a:cxnLst/>
            <a:rect r="r" b="b" t="t" l="l"/>
            <a:pathLst>
              <a:path h="562182" w="562182">
                <a:moveTo>
                  <a:pt x="0" y="0"/>
                </a:moveTo>
                <a:lnTo>
                  <a:pt x="562182" y="0"/>
                </a:lnTo>
                <a:lnTo>
                  <a:pt x="562182" y="562182"/>
                </a:lnTo>
                <a:lnTo>
                  <a:pt x="0" y="5621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148607" y="2405906"/>
            <a:ext cx="10830352" cy="6065648"/>
          </a:xfrm>
          <a:custGeom>
            <a:avLst/>
            <a:gdLst/>
            <a:ahLst/>
            <a:cxnLst/>
            <a:rect r="r" b="b" t="t" l="l"/>
            <a:pathLst>
              <a:path h="6065648" w="10830352">
                <a:moveTo>
                  <a:pt x="0" y="0"/>
                </a:moveTo>
                <a:lnTo>
                  <a:pt x="10830353" y="0"/>
                </a:lnTo>
                <a:lnTo>
                  <a:pt x="10830353" y="6065647"/>
                </a:lnTo>
                <a:lnTo>
                  <a:pt x="0" y="6065647"/>
                </a:lnTo>
                <a:lnTo>
                  <a:pt x="0" y="0"/>
                </a:lnTo>
                <a:close/>
              </a:path>
            </a:pathLst>
          </a:custGeom>
          <a:blipFill>
            <a:blip r:embed="rId2"/>
            <a:stretch>
              <a:fillRect l="0" t="0" r="0" b="0"/>
            </a:stretch>
          </a:blipFill>
        </p:spPr>
      </p:sp>
      <p:sp>
        <p:nvSpPr>
          <p:cNvPr name="TextBox 11" id="11"/>
          <p:cNvSpPr txBox="true"/>
          <p:nvPr/>
        </p:nvSpPr>
        <p:spPr>
          <a:xfrm rot="0">
            <a:off x="2122335" y="1294873"/>
            <a:ext cx="6528904" cy="534780"/>
          </a:xfrm>
          <a:prstGeom prst="rect">
            <a:avLst/>
          </a:prstGeom>
        </p:spPr>
        <p:txBody>
          <a:bodyPr anchor="t" rtlCol="false" tIns="0" lIns="0" bIns="0" rIns="0">
            <a:spAutoFit/>
          </a:bodyPr>
          <a:lstStyle/>
          <a:p>
            <a:pPr algn="l" marL="0" indent="0" lvl="0">
              <a:lnSpc>
                <a:spcPts val="4248"/>
              </a:lnSpc>
              <a:spcBef>
                <a:spcPct val="0"/>
              </a:spcBef>
            </a:pPr>
            <a:r>
              <a:rPr lang="en-US" sz="3600">
                <a:solidFill>
                  <a:srgbClr val="000000"/>
                </a:solidFill>
                <a:latin typeface="RoxboroughCF Bold"/>
                <a:ea typeface="RoxboroughCF Bold"/>
                <a:cs typeface="RoxboroughCF Bold"/>
                <a:sym typeface="RoxboroughCF Bold"/>
              </a:rPr>
              <a:t>Specialist Fast Bowlers</a:t>
            </a:r>
          </a:p>
        </p:txBody>
      </p:sp>
      <p:sp>
        <p:nvSpPr>
          <p:cNvPr name="TextBox 12" id="12"/>
          <p:cNvSpPr txBox="true"/>
          <p:nvPr/>
        </p:nvSpPr>
        <p:spPr>
          <a:xfrm rot="0">
            <a:off x="12142614" y="2320181"/>
            <a:ext cx="4950031" cy="6005754"/>
          </a:xfrm>
          <a:prstGeom prst="rect">
            <a:avLst/>
          </a:prstGeom>
        </p:spPr>
        <p:txBody>
          <a:bodyPr anchor="t" rtlCol="false" tIns="0" lIns="0" bIns="0" rIns="0">
            <a:spAutoFit/>
          </a:bodyPr>
          <a:lstStyle/>
          <a:p>
            <a:pPr algn="l">
              <a:lnSpc>
                <a:spcPts val="3177"/>
              </a:lnSpc>
            </a:pPr>
            <a:r>
              <a:rPr lang="en-US" sz="2118" spc="42">
                <a:solidFill>
                  <a:srgbClr val="000000"/>
                </a:solidFill>
                <a:latin typeface="Telegraf"/>
                <a:ea typeface="Telegraf"/>
                <a:cs typeface="Telegraf"/>
                <a:sym typeface="Telegraf"/>
              </a:rPr>
              <a:t>Specialist fast bowlers are crucial for delivering pace and extracting bounce from the pitch.</a:t>
            </a:r>
          </a:p>
          <a:p>
            <a:pPr algn="l">
              <a:lnSpc>
                <a:spcPts val="3177"/>
              </a:lnSpc>
            </a:pPr>
            <a:r>
              <a:rPr lang="en-US" sz="2118" spc="42">
                <a:solidFill>
                  <a:srgbClr val="000000"/>
                </a:solidFill>
                <a:latin typeface="Telegraf"/>
                <a:ea typeface="Telegraf"/>
                <a:cs typeface="Telegraf"/>
                <a:sym typeface="Telegraf"/>
              </a:rPr>
              <a:t>Their fast bowling style and ability to deliver consistent pace make them key players in breaking partnerships and controlling the game's tempo.</a:t>
            </a:r>
          </a:p>
          <a:p>
            <a:pPr algn="l">
              <a:lnSpc>
                <a:spcPts val="3177"/>
              </a:lnSpc>
            </a:pPr>
          </a:p>
          <a:p>
            <a:pPr algn="l">
              <a:lnSpc>
                <a:spcPts val="3177"/>
              </a:lnSpc>
            </a:pPr>
            <a:r>
              <a:rPr lang="en-US" sz="2118" spc="42" u="none">
                <a:solidFill>
                  <a:srgbClr val="000000"/>
                </a:solidFill>
                <a:latin typeface="Telegraf"/>
                <a:ea typeface="Telegraf"/>
                <a:cs typeface="Telegraf"/>
                <a:sym typeface="Telegraf"/>
              </a:rPr>
              <a:t>They maintain an </a:t>
            </a:r>
            <a:r>
              <a:rPr lang="en-US" sz="2118" spc="42" u="none">
                <a:solidFill>
                  <a:srgbClr val="000000"/>
                </a:solidFill>
                <a:latin typeface="Telegraf Bold"/>
                <a:ea typeface="Telegraf Bold"/>
                <a:cs typeface="Telegraf Bold"/>
                <a:sym typeface="Telegraf Bold"/>
              </a:rPr>
              <a:t>economy</a:t>
            </a:r>
            <a:r>
              <a:rPr lang="en-US" sz="2118" spc="42" u="none">
                <a:solidFill>
                  <a:srgbClr val="000000"/>
                </a:solidFill>
                <a:latin typeface="Telegraf"/>
                <a:ea typeface="Telegraf"/>
                <a:cs typeface="Telegraf"/>
                <a:sym typeface="Telegraf"/>
              </a:rPr>
              <a:t> rate of less than 7 and a </a:t>
            </a:r>
            <a:r>
              <a:rPr lang="en-US" sz="2118" spc="42" u="none">
                <a:solidFill>
                  <a:srgbClr val="000000"/>
                </a:solidFill>
                <a:latin typeface="Telegraf Bold"/>
                <a:ea typeface="Telegraf Bold"/>
                <a:cs typeface="Telegraf Bold"/>
                <a:sym typeface="Telegraf Bold"/>
              </a:rPr>
              <a:t>bowling strike rate</a:t>
            </a:r>
            <a:r>
              <a:rPr lang="en-US" sz="2118" spc="42" u="none">
                <a:solidFill>
                  <a:srgbClr val="000000"/>
                </a:solidFill>
                <a:latin typeface="Telegraf"/>
                <a:ea typeface="Telegraf"/>
                <a:cs typeface="Telegraf"/>
                <a:sym typeface="Telegraf"/>
              </a:rPr>
              <a:t> under 16. With a </a:t>
            </a:r>
            <a:r>
              <a:rPr lang="en-US" sz="2118" spc="42" u="none">
                <a:solidFill>
                  <a:srgbClr val="000000"/>
                </a:solidFill>
                <a:latin typeface="Telegraf Bold"/>
                <a:ea typeface="Telegraf Bold"/>
                <a:cs typeface="Telegraf Bold"/>
                <a:sym typeface="Telegraf Bold"/>
              </a:rPr>
              <a:t>bowling average</a:t>
            </a:r>
            <a:r>
              <a:rPr lang="en-US" sz="2118" spc="42" u="none">
                <a:solidFill>
                  <a:srgbClr val="000000"/>
                </a:solidFill>
                <a:latin typeface="Telegraf"/>
                <a:ea typeface="Telegraf"/>
                <a:cs typeface="Telegraf"/>
                <a:sym typeface="Telegraf"/>
              </a:rPr>
              <a:t> below 20 and a dot ball percentage exceeding 50%, they effectively restrict scoring and apply pressure on batsmen</a:t>
            </a:r>
            <a:r>
              <a:rPr lang="en-US" sz="2118" spc="42" u="none">
                <a:solidFill>
                  <a:srgbClr val="000000"/>
                </a:solidFill>
                <a:latin typeface="Telegraf"/>
                <a:ea typeface="Telegraf"/>
                <a:cs typeface="Telegraf"/>
                <a:sym typeface="Telegraf"/>
              </a:rPr>
              <a:t>.</a:t>
            </a:r>
          </a:p>
        </p:txBody>
      </p:sp>
      <p:sp>
        <p:nvSpPr>
          <p:cNvPr name="Freeform 13" id="13"/>
          <p:cNvSpPr/>
          <p:nvPr/>
        </p:nvSpPr>
        <p:spPr>
          <a:xfrm flipH="false" flipV="false" rot="0">
            <a:off x="1320319" y="1267471"/>
            <a:ext cx="562182" cy="562182"/>
          </a:xfrm>
          <a:custGeom>
            <a:avLst/>
            <a:gdLst/>
            <a:ahLst/>
            <a:cxnLst/>
            <a:rect r="r" b="b" t="t" l="l"/>
            <a:pathLst>
              <a:path h="562182" w="562182">
                <a:moveTo>
                  <a:pt x="0" y="0"/>
                </a:moveTo>
                <a:lnTo>
                  <a:pt x="562182" y="0"/>
                </a:lnTo>
                <a:lnTo>
                  <a:pt x="562182" y="562182"/>
                </a:lnTo>
                <a:lnTo>
                  <a:pt x="0" y="5621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2030012"/>
            <a:ext cx="16230600" cy="7228288"/>
            <a:chOff x="0" y="0"/>
            <a:chExt cx="26225716" cy="11679606"/>
          </a:xfrm>
        </p:grpSpPr>
        <p:sp>
          <p:nvSpPr>
            <p:cNvPr name="Freeform 3" id="3"/>
            <p:cNvSpPr/>
            <p:nvPr/>
          </p:nvSpPr>
          <p:spPr>
            <a:xfrm flipH="false" flipV="false" rot="0">
              <a:off x="57150" y="58420"/>
              <a:ext cx="26155867" cy="11608486"/>
            </a:xfrm>
            <a:custGeom>
              <a:avLst/>
              <a:gdLst/>
              <a:ahLst/>
              <a:cxnLst/>
              <a:rect r="r" b="b" t="t" l="l"/>
              <a:pathLst>
                <a:path h="11608486" w="26155867">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name="Freeform 4" id="4"/>
            <p:cNvSpPr/>
            <p:nvPr/>
          </p:nvSpPr>
          <p:spPr>
            <a:xfrm flipH="false" flipV="false" rot="0">
              <a:off x="12700" y="12700"/>
              <a:ext cx="26158406" cy="11611026"/>
            </a:xfrm>
            <a:custGeom>
              <a:avLst/>
              <a:gdLst/>
              <a:ahLst/>
              <a:cxnLst/>
              <a:rect r="r" b="b" t="t" l="l"/>
              <a:pathLst>
                <a:path h="11611026" w="2615840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name="Freeform 5" id="5"/>
            <p:cNvSpPr/>
            <p:nvPr/>
          </p:nvSpPr>
          <p:spPr>
            <a:xfrm flipH="false" flipV="false" rot="0">
              <a:off x="0" y="0"/>
              <a:ext cx="26225717" cy="11679606"/>
            </a:xfrm>
            <a:custGeom>
              <a:avLst/>
              <a:gdLst/>
              <a:ahLst/>
              <a:cxnLst/>
              <a:rect r="r" b="b" t="t" l="l"/>
              <a:pathLst>
                <a:path h="11679606" w="26225717">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name="Group 6" id="6"/>
          <p:cNvGrpSpPr/>
          <p:nvPr/>
        </p:nvGrpSpPr>
        <p:grpSpPr>
          <a:xfrm rot="0">
            <a:off x="1028700" y="1028700"/>
            <a:ext cx="8115300" cy="1001312"/>
            <a:chOff x="0" y="0"/>
            <a:chExt cx="11772975" cy="1452617"/>
          </a:xfrm>
        </p:grpSpPr>
        <p:sp>
          <p:nvSpPr>
            <p:cNvPr name="Freeform 7" id="7"/>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8" id="8"/>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9" id="9"/>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10" id="10"/>
          <p:cNvSpPr/>
          <p:nvPr/>
        </p:nvSpPr>
        <p:spPr>
          <a:xfrm flipH="false" flipV="false" rot="0">
            <a:off x="1183530" y="2296736"/>
            <a:ext cx="10336573" cy="6536932"/>
          </a:xfrm>
          <a:custGeom>
            <a:avLst/>
            <a:gdLst/>
            <a:ahLst/>
            <a:cxnLst/>
            <a:rect r="r" b="b" t="t" l="l"/>
            <a:pathLst>
              <a:path h="6536932" w="10336573">
                <a:moveTo>
                  <a:pt x="0" y="0"/>
                </a:moveTo>
                <a:lnTo>
                  <a:pt x="10336573" y="0"/>
                </a:lnTo>
                <a:lnTo>
                  <a:pt x="10336573" y="6536932"/>
                </a:lnTo>
                <a:lnTo>
                  <a:pt x="0" y="6536932"/>
                </a:lnTo>
                <a:lnTo>
                  <a:pt x="0" y="0"/>
                </a:lnTo>
                <a:close/>
              </a:path>
            </a:pathLst>
          </a:custGeom>
          <a:blipFill>
            <a:blip r:embed="rId2"/>
            <a:stretch>
              <a:fillRect l="0" t="0" r="0" b="0"/>
            </a:stretch>
          </a:blipFill>
        </p:spPr>
      </p:sp>
      <p:sp>
        <p:nvSpPr>
          <p:cNvPr name="TextBox 11" id="11"/>
          <p:cNvSpPr txBox="true"/>
          <p:nvPr/>
        </p:nvSpPr>
        <p:spPr>
          <a:xfrm rot="0">
            <a:off x="2122335" y="1294873"/>
            <a:ext cx="6528904" cy="534780"/>
          </a:xfrm>
          <a:prstGeom prst="rect">
            <a:avLst/>
          </a:prstGeom>
        </p:spPr>
        <p:txBody>
          <a:bodyPr anchor="t" rtlCol="false" tIns="0" lIns="0" bIns="0" rIns="0">
            <a:spAutoFit/>
          </a:bodyPr>
          <a:lstStyle/>
          <a:p>
            <a:pPr algn="l" marL="0" indent="0" lvl="0">
              <a:lnSpc>
                <a:spcPts val="4248"/>
              </a:lnSpc>
              <a:spcBef>
                <a:spcPct val="0"/>
              </a:spcBef>
            </a:pPr>
            <a:r>
              <a:rPr lang="en-US" sz="3600">
                <a:solidFill>
                  <a:srgbClr val="000000"/>
                </a:solidFill>
                <a:latin typeface="RoxboroughCF Bold"/>
                <a:ea typeface="RoxboroughCF Bold"/>
                <a:cs typeface="RoxboroughCF Bold"/>
                <a:sym typeface="RoxboroughCF Bold"/>
              </a:rPr>
              <a:t>PlayerInformation</a:t>
            </a:r>
          </a:p>
        </p:txBody>
      </p:sp>
      <p:sp>
        <p:nvSpPr>
          <p:cNvPr name="TextBox 12" id="12"/>
          <p:cNvSpPr txBox="true"/>
          <p:nvPr/>
        </p:nvSpPr>
        <p:spPr>
          <a:xfrm rot="0">
            <a:off x="11742819" y="2211011"/>
            <a:ext cx="5088670" cy="5951063"/>
          </a:xfrm>
          <a:prstGeom prst="rect">
            <a:avLst/>
          </a:prstGeom>
        </p:spPr>
        <p:txBody>
          <a:bodyPr anchor="t" rtlCol="false" tIns="0" lIns="0" bIns="0" rIns="0">
            <a:spAutoFit/>
          </a:bodyPr>
          <a:lstStyle/>
          <a:p>
            <a:pPr algn="l">
              <a:lnSpc>
                <a:spcPts val="3266"/>
              </a:lnSpc>
            </a:pPr>
            <a:r>
              <a:rPr lang="en-US" sz="2177" spc="43">
                <a:solidFill>
                  <a:srgbClr val="000000"/>
                </a:solidFill>
                <a:latin typeface="Telegraf"/>
                <a:ea typeface="Telegraf"/>
                <a:cs typeface="Telegraf"/>
                <a:sym typeface="Telegraf"/>
              </a:rPr>
              <a:t>Comprehensive snapshot of player information, showcasing key metrics such as batting average, strike rate, boundary% or economy rate, etc. </a:t>
            </a:r>
          </a:p>
          <a:p>
            <a:pPr algn="l">
              <a:lnSpc>
                <a:spcPts val="3266"/>
              </a:lnSpc>
            </a:pPr>
          </a:p>
          <a:p>
            <a:pPr algn="l">
              <a:lnSpc>
                <a:spcPts val="3266"/>
              </a:lnSpc>
            </a:pPr>
            <a:r>
              <a:rPr lang="en-US" sz="2177" spc="43">
                <a:solidFill>
                  <a:srgbClr val="000000"/>
                </a:solidFill>
                <a:latin typeface="Telegraf"/>
                <a:ea typeface="Telegraf"/>
                <a:cs typeface="Telegraf"/>
                <a:sym typeface="Telegraf"/>
              </a:rPr>
              <a:t>It also includes detailed performance data from past matches, highlighting each player's recent batting or bowling achievements. </a:t>
            </a:r>
          </a:p>
          <a:p>
            <a:pPr algn="l">
              <a:lnSpc>
                <a:spcPts val="3266"/>
              </a:lnSpc>
            </a:pPr>
          </a:p>
          <a:p>
            <a:pPr algn="l">
              <a:lnSpc>
                <a:spcPts val="3266"/>
              </a:lnSpc>
            </a:pPr>
            <a:r>
              <a:rPr lang="en-US" sz="2177" spc="43">
                <a:solidFill>
                  <a:srgbClr val="000000"/>
                </a:solidFill>
                <a:latin typeface="Telegraf"/>
                <a:ea typeface="Telegraf"/>
                <a:cs typeface="Telegraf"/>
                <a:sym typeface="Telegraf"/>
              </a:rPr>
              <a:t>This visual summary allows for a quick assessment of player form, consistency, and impact, aiding in strategic decision-making and performance evaluation.</a:t>
            </a:r>
          </a:p>
        </p:txBody>
      </p:sp>
      <p:sp>
        <p:nvSpPr>
          <p:cNvPr name="TextBox 13" id="13"/>
          <p:cNvSpPr txBox="true"/>
          <p:nvPr/>
        </p:nvSpPr>
        <p:spPr>
          <a:xfrm rot="0">
            <a:off x="6679683" y="8200789"/>
            <a:ext cx="3498569" cy="380837"/>
          </a:xfrm>
          <a:prstGeom prst="rect">
            <a:avLst/>
          </a:prstGeom>
        </p:spPr>
        <p:txBody>
          <a:bodyPr anchor="t" rtlCol="false" tIns="0" lIns="0" bIns="0" rIns="0">
            <a:spAutoFit/>
          </a:bodyPr>
          <a:lstStyle/>
          <a:p>
            <a:pPr algn="l" marL="0" indent="0" lvl="0">
              <a:lnSpc>
                <a:spcPts val="2892"/>
              </a:lnSpc>
              <a:spcBef>
                <a:spcPct val="0"/>
              </a:spcBef>
            </a:pPr>
            <a:r>
              <a:rPr lang="en-US" sz="2066">
                <a:solidFill>
                  <a:srgbClr val="000000"/>
                </a:solidFill>
                <a:latin typeface="Telegraf"/>
                <a:ea typeface="Telegraf"/>
                <a:cs typeface="Telegraf"/>
                <a:sym typeface="Telegraf"/>
              </a:rPr>
              <a:t>On Hovering PlayerName</a:t>
            </a:r>
          </a:p>
        </p:txBody>
      </p:sp>
      <p:sp>
        <p:nvSpPr>
          <p:cNvPr name="Freeform 14" id="14"/>
          <p:cNvSpPr/>
          <p:nvPr/>
        </p:nvSpPr>
        <p:spPr>
          <a:xfrm flipH="false" flipV="false" rot="0">
            <a:off x="1320319" y="1267471"/>
            <a:ext cx="562182" cy="562182"/>
          </a:xfrm>
          <a:custGeom>
            <a:avLst/>
            <a:gdLst/>
            <a:ahLst/>
            <a:cxnLst/>
            <a:rect r="r" b="b" t="t" l="l"/>
            <a:pathLst>
              <a:path h="562182" w="562182">
                <a:moveTo>
                  <a:pt x="0" y="0"/>
                </a:moveTo>
                <a:lnTo>
                  <a:pt x="562182" y="0"/>
                </a:lnTo>
                <a:lnTo>
                  <a:pt x="562182" y="562182"/>
                </a:lnTo>
                <a:lnTo>
                  <a:pt x="0" y="5621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8115300" cy="1001312"/>
            <a:chOff x="0" y="0"/>
            <a:chExt cx="11772975" cy="1452617"/>
          </a:xfrm>
        </p:grpSpPr>
        <p:sp>
          <p:nvSpPr>
            <p:cNvPr name="Freeform 3" id="3"/>
            <p:cNvSpPr/>
            <p:nvPr/>
          </p:nvSpPr>
          <p:spPr>
            <a:xfrm flipH="false" flipV="false" rot="0">
              <a:off x="57150" y="58420"/>
              <a:ext cx="11703125" cy="1381497"/>
            </a:xfrm>
            <a:custGeom>
              <a:avLst/>
              <a:gdLst/>
              <a:ahLst/>
              <a:cxnLst/>
              <a:rect r="r" b="b" t="t" l="l"/>
              <a:pathLst>
                <a:path h="1381497" w="11703125">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name="Freeform 4" id="4"/>
            <p:cNvSpPr/>
            <p:nvPr/>
          </p:nvSpPr>
          <p:spPr>
            <a:xfrm flipH="false" flipV="false" rot="0">
              <a:off x="12700" y="12700"/>
              <a:ext cx="11705665" cy="1384037"/>
            </a:xfrm>
            <a:custGeom>
              <a:avLst/>
              <a:gdLst/>
              <a:ahLst/>
              <a:cxnLst/>
              <a:rect r="r" b="b" t="t" l="l"/>
              <a:pathLst>
                <a:path h="1384037" w="11705665">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name="Freeform 5" id="5"/>
            <p:cNvSpPr/>
            <p:nvPr/>
          </p:nvSpPr>
          <p:spPr>
            <a:xfrm flipH="false" flipV="false" rot="0">
              <a:off x="0" y="0"/>
              <a:ext cx="11772975" cy="1452617"/>
            </a:xfrm>
            <a:custGeom>
              <a:avLst/>
              <a:gdLst/>
              <a:ahLst/>
              <a:cxnLst/>
              <a:rect r="r" b="b" t="t" l="l"/>
              <a:pathLst>
                <a:path h="1452617" w="11772975">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name="Freeform 6" id="6"/>
          <p:cNvSpPr/>
          <p:nvPr/>
        </p:nvSpPr>
        <p:spPr>
          <a:xfrm flipH="false" flipV="false" rot="0">
            <a:off x="6709236" y="144297"/>
            <a:ext cx="8730239" cy="9783132"/>
          </a:xfrm>
          <a:custGeom>
            <a:avLst/>
            <a:gdLst/>
            <a:ahLst/>
            <a:cxnLst/>
            <a:rect r="r" b="b" t="t" l="l"/>
            <a:pathLst>
              <a:path h="9783132" w="8730239">
                <a:moveTo>
                  <a:pt x="0" y="0"/>
                </a:moveTo>
                <a:lnTo>
                  <a:pt x="8730239" y="0"/>
                </a:lnTo>
                <a:lnTo>
                  <a:pt x="8730239" y="9783132"/>
                </a:lnTo>
                <a:lnTo>
                  <a:pt x="0" y="9783132"/>
                </a:lnTo>
                <a:lnTo>
                  <a:pt x="0" y="0"/>
                </a:lnTo>
                <a:close/>
              </a:path>
            </a:pathLst>
          </a:custGeom>
          <a:blipFill>
            <a:blip r:embed="rId2"/>
            <a:stretch>
              <a:fillRect l="0" t="0" r="0" b="0"/>
            </a:stretch>
          </a:blipFill>
        </p:spPr>
      </p:sp>
      <p:sp>
        <p:nvSpPr>
          <p:cNvPr name="TextBox 7" id="7"/>
          <p:cNvSpPr txBox="true"/>
          <p:nvPr/>
        </p:nvSpPr>
        <p:spPr>
          <a:xfrm rot="0">
            <a:off x="2122335" y="1294873"/>
            <a:ext cx="6528904" cy="534780"/>
          </a:xfrm>
          <a:prstGeom prst="rect">
            <a:avLst/>
          </a:prstGeom>
        </p:spPr>
        <p:txBody>
          <a:bodyPr anchor="t" rtlCol="false" tIns="0" lIns="0" bIns="0" rIns="0">
            <a:spAutoFit/>
          </a:bodyPr>
          <a:lstStyle/>
          <a:p>
            <a:pPr algn="l" marL="0" indent="0" lvl="0">
              <a:lnSpc>
                <a:spcPts val="4248"/>
              </a:lnSpc>
              <a:spcBef>
                <a:spcPct val="0"/>
              </a:spcBef>
            </a:pPr>
            <a:r>
              <a:rPr lang="en-US" sz="3600">
                <a:solidFill>
                  <a:srgbClr val="000000"/>
                </a:solidFill>
                <a:latin typeface="RoxboroughCF Bold"/>
                <a:ea typeface="RoxboroughCF Bold"/>
                <a:cs typeface="RoxboroughCF Bold"/>
                <a:sym typeface="RoxboroughCF Bold"/>
              </a:rPr>
              <a:t>PlayerInformation </a:t>
            </a:r>
          </a:p>
        </p:txBody>
      </p:sp>
      <p:sp>
        <p:nvSpPr>
          <p:cNvPr name="Freeform 8" id="8"/>
          <p:cNvSpPr/>
          <p:nvPr/>
        </p:nvSpPr>
        <p:spPr>
          <a:xfrm flipH="false" flipV="false" rot="0">
            <a:off x="1320319" y="1267471"/>
            <a:ext cx="562182" cy="562182"/>
          </a:xfrm>
          <a:custGeom>
            <a:avLst/>
            <a:gdLst/>
            <a:ahLst/>
            <a:cxnLst/>
            <a:rect r="r" b="b" t="t" l="l"/>
            <a:pathLst>
              <a:path h="562182" w="562182">
                <a:moveTo>
                  <a:pt x="0" y="0"/>
                </a:moveTo>
                <a:lnTo>
                  <a:pt x="562182" y="0"/>
                </a:lnTo>
                <a:lnTo>
                  <a:pt x="562182" y="562182"/>
                </a:lnTo>
                <a:lnTo>
                  <a:pt x="0" y="5621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DAGN3_r_saw</dc:identifier>
  <dcterms:modified xsi:type="dcterms:W3CDTF">2011-08-01T06:04:30Z</dcterms:modified>
  <cp:revision>1</cp:revision>
  <dc:title> Analysis Brainstorm Presentation</dc:title>
</cp:coreProperties>
</file>