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6" r:id="rId5"/>
    <p:sldId id="266" r:id="rId6"/>
    <p:sldId id="267" r:id="rId7"/>
    <p:sldId id="268" r:id="rId8"/>
    <p:sldId id="269" r:id="rId9"/>
    <p:sldId id="272" r:id="rId10"/>
    <p:sldId id="296" r:id="rId11"/>
    <p:sldId id="273" r:id="rId12"/>
    <p:sldId id="274" r:id="rId13"/>
    <p:sldId id="275" r:id="rId14"/>
    <p:sldId id="276" r:id="rId15"/>
    <p:sldId id="277" r:id="rId16"/>
    <p:sldId id="278" r:id="rId17"/>
    <p:sldId id="279" r:id="rId18"/>
    <p:sldId id="280" r:id="rId19"/>
    <p:sldId id="270" r:id="rId20"/>
    <p:sldId id="271" r:id="rId21"/>
    <p:sldId id="281" r:id="rId22"/>
    <p:sldId id="282" r:id="rId23"/>
    <p:sldId id="283" r:id="rId24"/>
    <p:sldId id="284" r:id="rId25"/>
    <p:sldId id="285" r:id="rId26"/>
    <p:sldId id="288" r:id="rId27"/>
    <p:sldId id="289" r:id="rId28"/>
    <p:sldId id="292" r:id="rId29"/>
    <p:sldId id="290" r:id="rId30"/>
    <p:sldId id="293" r:id="rId31"/>
    <p:sldId id="291" r:id="rId32"/>
    <p:sldId id="294" r:id="rId33"/>
    <p:sldId id="286" r:id="rId34"/>
    <p:sldId id="287" r:id="rId35"/>
    <p:sldId id="295"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C94245-48E7-4AE9-8E2D-FEFA6B2A08E9}" type="datetimeFigureOut">
              <a:rPr lang="en-IN" smtClean="0"/>
              <a:pPr/>
              <a:t>13-01-2025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94245-48E7-4AE9-8E2D-FEFA6B2A08E9}" type="datetimeFigureOut">
              <a:rPr lang="en-IN" smtClean="0"/>
              <a:pPr/>
              <a:t>13-01-2025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94245-48E7-4AE9-8E2D-FEFA6B2A08E9}" type="datetimeFigureOut">
              <a:rPr lang="en-IN" smtClean="0"/>
              <a:pPr/>
              <a:t>13-01-2025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FC94245-48E7-4AE9-8E2D-FEFA6B2A08E9}" type="datetimeFigureOut">
              <a:rPr lang="en-IN" smtClean="0"/>
              <a:pPr/>
              <a:t>13-01-2025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C94245-48E7-4AE9-8E2D-FEFA6B2A08E9}" type="datetimeFigureOut">
              <a:rPr lang="en-IN" smtClean="0"/>
              <a:pPr/>
              <a:t>13-01-2025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C94245-48E7-4AE9-8E2D-FEFA6B2A08E9}" type="datetimeFigureOut">
              <a:rPr lang="en-IN" smtClean="0"/>
              <a:pPr/>
              <a:t>13-01-2025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FC94245-48E7-4AE9-8E2D-FEFA6B2A08E9}" type="datetimeFigureOut">
              <a:rPr lang="en-IN" smtClean="0"/>
              <a:pPr/>
              <a:t>13-01-2025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FC94245-48E7-4AE9-8E2D-FEFA6B2A08E9}" type="datetimeFigureOut">
              <a:rPr lang="en-IN" smtClean="0"/>
              <a:pPr/>
              <a:t>13-01-2025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C94245-48E7-4AE9-8E2D-FEFA6B2A08E9}" type="datetimeFigureOut">
              <a:rPr lang="en-IN" smtClean="0"/>
              <a:pPr/>
              <a:t>13-01-2025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047A74-33A9-4F0C-AF5F-C10317CE665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C94245-48E7-4AE9-8E2D-FEFA6B2A08E9}" type="datetimeFigureOut">
              <a:rPr lang="en-IN" smtClean="0"/>
              <a:pPr/>
              <a:t>13-01-2025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047A74-33A9-4F0C-AF5F-C10317CE6658}" type="slidenum">
              <a:rPr lang="en-IN" smtClean="0"/>
              <a:pPr/>
              <a:t>‹#›</a:t>
            </a:fld>
            <a:endParaRPr lang="en-IN"/>
          </a:p>
        </p:txBody>
      </p:sp>
      <p:sp>
        <p:nvSpPr>
          <p:cNvPr id="9" name="Content Placeholder 8"/>
          <p:cNvSpPr>
            <a:spLocks noGrp="1"/>
          </p:cNvSpPr>
          <p:nvPr>
            <p:ph sz="quarter" idx="13"/>
          </p:nvPr>
        </p:nvSpPr>
        <p:spPr>
          <a:xfrm>
            <a:off x="304800" y="381000"/>
            <a:ext cx="77724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3FC94245-48E7-4AE9-8E2D-FEFA6B2A08E9}" type="datetimeFigureOut">
              <a:rPr lang="en-IN" smtClean="0"/>
              <a:pPr/>
              <a:t>13-01-2025</a:t>
            </a:fld>
            <a:endParaRPr lang="en-IN"/>
          </a:p>
        </p:txBody>
      </p:sp>
      <p:sp>
        <p:nvSpPr>
          <p:cNvPr id="9" name="Slide Number Placeholder 8"/>
          <p:cNvSpPr>
            <a:spLocks noGrp="1"/>
          </p:cNvSpPr>
          <p:nvPr>
            <p:ph type="sldNum" sz="quarter" idx="11"/>
          </p:nvPr>
        </p:nvSpPr>
        <p:spPr/>
        <p:txBody>
          <a:bodyPr/>
          <a:lstStyle/>
          <a:p>
            <a:fld id="{76047A74-33A9-4F0C-AF5F-C10317CE6658}" type="slidenum">
              <a:rPr lang="en-IN" smtClean="0"/>
              <a:pPr/>
              <a:t>‹#›</a:t>
            </a:fld>
            <a:endParaRPr lang="en-IN"/>
          </a:p>
        </p:txBody>
      </p:sp>
      <p:sp>
        <p:nvSpPr>
          <p:cNvPr id="10" name="Footer Placeholder 9"/>
          <p:cNvSpPr>
            <a:spLocks noGrp="1"/>
          </p:cNvSpPr>
          <p:nvPr>
            <p:ph type="ftr" sz="quarter" idx="12"/>
          </p:nvPr>
        </p:nvSpPr>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76047A74-33A9-4F0C-AF5F-C10317CE6658}" type="slidenum">
              <a:rPr lang="en-IN" smtClean="0"/>
              <a:pPr/>
              <a:t>‹#›</a:t>
            </a:fld>
            <a:endParaRPr lang="en-IN"/>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IN"/>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3FC94245-48E7-4AE9-8E2D-FEFA6B2A08E9}" type="datetimeFigureOut">
              <a:rPr lang="en-IN" smtClean="0"/>
              <a:pPr/>
              <a:t>13-01-2025</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052736"/>
            <a:ext cx="7543800" cy="2593975"/>
          </a:xfrm>
        </p:spPr>
        <p:txBody>
          <a:bodyPr/>
          <a:lstStyle/>
          <a:p>
            <a:pPr algn="ctr"/>
            <a:r>
              <a:rPr lang="en-US" dirty="0" smtClean="0"/>
              <a:t>Basic of Data Structures</a:t>
            </a:r>
            <a:endParaRPr lang="en-IN" dirty="0"/>
          </a:p>
        </p:txBody>
      </p:sp>
      <p:sp>
        <p:nvSpPr>
          <p:cNvPr id="3" name="Subtitle 2"/>
          <p:cNvSpPr>
            <a:spLocks noGrp="1"/>
          </p:cNvSpPr>
          <p:nvPr>
            <p:ph type="subTitle" idx="1"/>
          </p:nvPr>
        </p:nvSpPr>
        <p:spPr>
          <a:xfrm>
            <a:off x="827584" y="4509120"/>
            <a:ext cx="6461760" cy="1066800"/>
          </a:xfrm>
        </p:spPr>
        <p:txBody>
          <a:bodyPr/>
          <a:lstStyle/>
          <a:p>
            <a:pPr algn="ctr"/>
            <a:r>
              <a:rPr lang="en-US" dirty="0" smtClean="0">
                <a:latin typeface="Times New Roman" pitchFamily="18" charset="0"/>
                <a:cs typeface="Times New Roman" pitchFamily="18" charset="0"/>
              </a:rPr>
              <a:t>Mrs. Sonali V. Shinge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363960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l" rtl="0">
              <a:spcBef>
                <a:spcPct val="0"/>
              </a:spcBef>
            </a:pPr>
            <a:r>
              <a:rPr lang="en-IN" sz="4600" b="1" kern="1200" spc="-100" dirty="0">
                <a:solidFill>
                  <a:schemeClr val="tx2"/>
                </a:solidFill>
                <a:latin typeface="+mj-lt"/>
                <a:ea typeface="+mj-ea"/>
                <a:cs typeface="+mj-cs"/>
              </a:rPr>
              <a:t>Dynamic memory allocation</a:t>
            </a:r>
            <a:br>
              <a:rPr lang="en-IN" sz="4600" b="1" kern="1200" spc="-100" dirty="0">
                <a:solidFill>
                  <a:schemeClr val="tx2"/>
                </a:solidFill>
                <a:latin typeface="+mj-lt"/>
                <a:ea typeface="+mj-ea"/>
                <a:cs typeface="+mj-cs"/>
              </a:rPr>
            </a:br>
            <a:endParaRPr lang="en-IN" sz="4600" b="1" kern="1200" spc="-100" dirty="0">
              <a:solidFill>
                <a:schemeClr val="tx2"/>
              </a:solidFill>
              <a:latin typeface="+mj-lt"/>
              <a:ea typeface="+mj-ea"/>
              <a:cs typeface="+mj-cs"/>
            </a:endParaRPr>
          </a:p>
        </p:txBody>
      </p:sp>
      <p:sp>
        <p:nvSpPr>
          <p:cNvPr id="3" name="Content Placeholder 2"/>
          <p:cNvSpPr>
            <a:spLocks noGrp="1"/>
          </p:cNvSpPr>
          <p:nvPr>
            <p:ph idx="1"/>
          </p:nvPr>
        </p:nvSpPr>
        <p:spPr/>
        <p:txBody>
          <a:bodyPr/>
          <a:lstStyle/>
          <a:p>
            <a:pPr marL="114300" indent="0" algn="just">
              <a:lnSpc>
                <a:spcPct val="150000"/>
              </a:lnSpc>
              <a:buNone/>
            </a:pPr>
            <a:r>
              <a:rPr lang="en-IN" b="1" dirty="0" smtClean="0">
                <a:latin typeface="Times New Roman" pitchFamily="18" charset="0"/>
                <a:cs typeface="Times New Roman" pitchFamily="18" charset="0"/>
              </a:rPr>
              <a:t>Stack</a:t>
            </a:r>
          </a:p>
          <a:p>
            <a:pPr algn="just">
              <a:lnSpc>
                <a:spcPct val="150000"/>
              </a:lnSpc>
              <a:buFont typeface="Wingdings" pitchFamily="2" charset="2"/>
              <a:buChar char="Ø"/>
            </a:pPr>
            <a:r>
              <a:rPr lang="en-IN" dirty="0">
                <a:latin typeface="Times New Roman" pitchFamily="18" charset="0"/>
                <a:cs typeface="Times New Roman" pitchFamily="18" charset="0"/>
              </a:rPr>
              <a:t>In stack data structure, elements are stored in the LIFO principle. That is, the last element stored in a stack will be removed </a:t>
            </a:r>
            <a:r>
              <a:rPr lang="en-IN" dirty="0" smtClean="0">
                <a:latin typeface="Times New Roman" pitchFamily="18" charset="0"/>
                <a:cs typeface="Times New Roman" pitchFamily="18" charset="0"/>
              </a:rPr>
              <a:t>first.</a:t>
            </a:r>
          </a:p>
          <a:p>
            <a:pPr algn="just">
              <a:lnSpc>
                <a:spcPct val="150000"/>
              </a:lnSpc>
              <a:buFont typeface="Wingdings" pitchFamily="2" charset="2"/>
              <a:buChar char="Ø"/>
            </a:pPr>
            <a:r>
              <a:rPr lang="en-IN" dirty="0" smtClean="0">
                <a:latin typeface="Times New Roman" pitchFamily="18" charset="0"/>
                <a:cs typeface="Times New Roman" pitchFamily="18" charset="0"/>
              </a:rPr>
              <a:t>In </a:t>
            </a:r>
            <a:r>
              <a:rPr lang="en-IN" dirty="0">
                <a:latin typeface="Times New Roman" pitchFamily="18" charset="0"/>
                <a:cs typeface="Times New Roman" pitchFamily="18" charset="0"/>
              </a:rPr>
              <a:t>a stack, operations can be perform only from one end </a:t>
            </a:r>
            <a:r>
              <a:rPr lang="en-IN" dirty="0" smtClean="0">
                <a:latin typeface="Times New Roman" pitchFamily="18" charset="0"/>
                <a:cs typeface="Times New Roman" pitchFamily="18" charset="0"/>
              </a:rPr>
              <a:t>(</a:t>
            </a:r>
            <a:r>
              <a:rPr lang="en-IN" dirty="0" err="1" smtClean="0">
                <a:latin typeface="Times New Roman" pitchFamily="18" charset="0"/>
                <a:cs typeface="Times New Roman" pitchFamily="18" charset="0"/>
              </a:rPr>
              <a:t>i.e</a:t>
            </a:r>
            <a:r>
              <a:rPr lang="en-IN" dirty="0" smtClean="0">
                <a:latin typeface="Times New Roman" pitchFamily="18" charset="0"/>
                <a:cs typeface="Times New Roman" pitchFamily="18" charset="0"/>
              </a:rPr>
              <a:t> top)</a:t>
            </a:r>
          </a:p>
          <a:p>
            <a:pPr marL="114300" indent="0" algn="just">
              <a:lnSpc>
                <a:spcPct val="150000"/>
              </a:lnSpc>
              <a:buNone/>
            </a:pPr>
            <a:endParaRPr lang="en-IN" b="1" dirty="0">
              <a:latin typeface="Times New Roman" pitchFamily="18" charset="0"/>
              <a:cs typeface="Times New Roman" pitchFamily="18" charset="0"/>
            </a:endParaRPr>
          </a:p>
          <a:p>
            <a:pPr marL="114300" indent="0" algn="just">
              <a:lnSpc>
                <a:spcPct val="150000"/>
              </a:lnSpc>
              <a:buNone/>
            </a:pPr>
            <a:endParaRPr lang="en-IN"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0" y="4297375"/>
            <a:ext cx="2738636" cy="25606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950457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a:xfrm>
            <a:off x="381000" y="1447800"/>
            <a:ext cx="7620000" cy="4800600"/>
          </a:xfrm>
        </p:spPr>
        <p:txBody>
          <a:bodyPr/>
          <a:lstStyle/>
          <a:p>
            <a:pPr marL="114300" indent="0" algn="just">
              <a:lnSpc>
                <a:spcPct val="150000"/>
              </a:lnSpc>
              <a:buNone/>
            </a:pPr>
            <a:r>
              <a:rPr lang="en-IN" b="1" dirty="0">
                <a:latin typeface="Times New Roman" pitchFamily="18" charset="0"/>
                <a:cs typeface="Times New Roman" pitchFamily="18" charset="0"/>
              </a:rPr>
              <a:t>Queue</a:t>
            </a:r>
          </a:p>
          <a:p>
            <a:pPr algn="just">
              <a:lnSpc>
                <a:spcPct val="150000"/>
              </a:lnSpc>
              <a:buFont typeface="Wingdings" pitchFamily="2" charset="2"/>
              <a:buChar char="Ø"/>
            </a:pPr>
            <a:r>
              <a:rPr lang="en-IN" dirty="0">
                <a:latin typeface="Times New Roman" pitchFamily="18" charset="0"/>
                <a:cs typeface="Times New Roman" pitchFamily="18" charset="0"/>
              </a:rPr>
              <a:t>Unlike stack, the queue data structure works in the FIFO principle where first element stored in the queue will be removed </a:t>
            </a:r>
            <a:r>
              <a:rPr lang="en-IN" dirty="0" smtClean="0">
                <a:latin typeface="Times New Roman" pitchFamily="18" charset="0"/>
                <a:cs typeface="Times New Roman" pitchFamily="18" charset="0"/>
              </a:rPr>
              <a:t>first.</a:t>
            </a:r>
          </a:p>
          <a:p>
            <a:pPr algn="just">
              <a:lnSpc>
                <a:spcPct val="150000"/>
              </a:lnSpc>
              <a:buFont typeface="Wingdings" pitchFamily="2" charset="2"/>
              <a:buChar char="Ø"/>
            </a:pPr>
            <a:r>
              <a:rPr lang="en-IN" dirty="0" smtClean="0">
                <a:latin typeface="Times New Roman" pitchFamily="18" charset="0"/>
                <a:cs typeface="Times New Roman" pitchFamily="18" charset="0"/>
              </a:rPr>
              <a:t>In </a:t>
            </a:r>
            <a:r>
              <a:rPr lang="en-IN" dirty="0">
                <a:latin typeface="Times New Roman" pitchFamily="18" charset="0"/>
                <a:cs typeface="Times New Roman" pitchFamily="18" charset="0"/>
              </a:rPr>
              <a:t>a queue, addition and removal are performed from separate ends.</a:t>
            </a:r>
            <a:endParaRPr lang="en-IN" dirty="0" smtClean="0">
              <a:latin typeface="Times New Roman" pitchFamily="18" charset="0"/>
              <a:cs typeface="Times New Roman" pitchFamily="18" charset="0"/>
            </a:endParaRPr>
          </a:p>
          <a:p>
            <a:pPr marL="114300" indent="0" algn="just">
              <a:lnSpc>
                <a:spcPct val="150000"/>
              </a:lnSpc>
              <a:buNone/>
            </a:pPr>
            <a:endParaRPr lang="en-US" dirty="0">
              <a:latin typeface="Times New Roman" pitchFamily="18" charset="0"/>
              <a:cs typeface="Times New Roman" pitchFamily="18" charset="0"/>
            </a:endParaRPr>
          </a:p>
          <a:p>
            <a:pPr marL="114300" indent="0" algn="just">
              <a:lnSpc>
                <a:spcPct val="150000"/>
              </a:lnSpc>
              <a:buNone/>
            </a:pPr>
            <a:endParaRPr lang="en-US" dirty="0" smtClean="0">
              <a:latin typeface="Times New Roman" pitchFamily="18" charset="0"/>
              <a:cs typeface="Times New Roman" pitchFamily="18" charset="0"/>
            </a:endParaRPr>
          </a:p>
          <a:p>
            <a:pPr marL="114300" indent="0" algn="just">
              <a:lnSpc>
                <a:spcPct val="150000"/>
              </a:lnSpc>
              <a:buNone/>
            </a:pPr>
            <a:endParaRPr lang="en-IN"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438400" y="4572000"/>
            <a:ext cx="4104456" cy="210769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4108568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lstStyle/>
          <a:p>
            <a:pPr marL="114300" indent="0" algn="just">
              <a:lnSpc>
                <a:spcPct val="150000"/>
              </a:lnSpc>
              <a:buNone/>
            </a:pPr>
            <a:r>
              <a:rPr lang="en-IN" b="1" dirty="0">
                <a:latin typeface="Times New Roman" pitchFamily="18" charset="0"/>
                <a:cs typeface="Times New Roman" pitchFamily="18" charset="0"/>
              </a:rPr>
              <a:t>Linked List</a:t>
            </a:r>
          </a:p>
          <a:p>
            <a:pPr algn="just">
              <a:lnSpc>
                <a:spcPct val="150000"/>
              </a:lnSpc>
              <a:buFont typeface="Wingdings" pitchFamily="2" charset="2"/>
              <a:buChar char="Ø"/>
            </a:pPr>
            <a:r>
              <a:rPr lang="en-IN" dirty="0">
                <a:latin typeface="Times New Roman" pitchFamily="18" charset="0"/>
                <a:cs typeface="Times New Roman" pitchFamily="18" charset="0"/>
              </a:rPr>
              <a:t>In linked list data structure, data elements are connected through a series of nodes. And, each node contains the data items and address to the next node</a:t>
            </a:r>
            <a:r>
              <a:rPr lang="en-IN" dirty="0" smtClean="0">
                <a:latin typeface="Times New Roman" pitchFamily="18" charset="0"/>
                <a:cs typeface="Times New Roman" pitchFamily="18" charset="0"/>
              </a:rPr>
              <a:t>.</a:t>
            </a:r>
          </a:p>
          <a:p>
            <a:pPr marL="114300" indent="0" algn="just">
              <a:lnSpc>
                <a:spcPct val="150000"/>
              </a:lnSpc>
              <a:buNone/>
            </a:pPr>
            <a:endParaRPr lang="en-IN" dirty="0">
              <a:latin typeface="Times New Roman" pitchFamily="18" charset="0"/>
              <a:cs typeface="Times New Roman"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85800" y="4572000"/>
            <a:ext cx="7583410" cy="86409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28355466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Non linear data structures</a:t>
            </a:r>
            <a:br>
              <a:rPr lang="en-IN" b="1" dirty="0"/>
            </a:br>
            <a:endParaRPr lang="en-IN" dirty="0"/>
          </a:p>
        </p:txBody>
      </p:sp>
      <p:sp>
        <p:nvSpPr>
          <p:cNvPr id="3" name="Content Placeholder 2"/>
          <p:cNvSpPr>
            <a:spLocks noGrp="1"/>
          </p:cNvSpPr>
          <p:nvPr>
            <p:ph idx="1"/>
          </p:nvPr>
        </p:nvSpPr>
        <p:spPr>
          <a:xfrm>
            <a:off x="304800" y="1066800"/>
            <a:ext cx="7620000" cy="4800600"/>
          </a:xfrm>
        </p:spPr>
        <p:txBody>
          <a:bodyPr/>
          <a:lstStyle/>
          <a:p>
            <a:pPr algn="just">
              <a:lnSpc>
                <a:spcPct val="150000"/>
              </a:lnSpc>
              <a:buFont typeface="Wingdings" pitchFamily="2" charset="2"/>
              <a:buChar char="Ø"/>
            </a:pPr>
            <a:r>
              <a:rPr lang="en-IN" dirty="0">
                <a:latin typeface="Times New Roman" pitchFamily="18" charset="0"/>
                <a:cs typeface="Times New Roman" pitchFamily="18" charset="0"/>
              </a:rPr>
              <a:t>Unlike linear data structures, elements in non-linear data structures are not in any sequence. </a:t>
            </a:r>
            <a:endParaRPr lang="en-IN" dirty="0" smtClean="0">
              <a:latin typeface="Times New Roman" pitchFamily="18" charset="0"/>
              <a:cs typeface="Times New Roman" pitchFamily="18" charset="0"/>
            </a:endParaRPr>
          </a:p>
          <a:p>
            <a:pPr algn="just">
              <a:lnSpc>
                <a:spcPct val="150000"/>
              </a:lnSpc>
              <a:buFont typeface="Wingdings" pitchFamily="2" charset="2"/>
              <a:buChar char="Ø"/>
            </a:pPr>
            <a:r>
              <a:rPr lang="en-IN" dirty="0" smtClean="0">
                <a:latin typeface="Times New Roman" pitchFamily="18" charset="0"/>
                <a:cs typeface="Times New Roman" pitchFamily="18" charset="0"/>
              </a:rPr>
              <a:t>Instead </a:t>
            </a:r>
            <a:r>
              <a:rPr lang="en-IN" dirty="0">
                <a:latin typeface="Times New Roman" pitchFamily="18" charset="0"/>
                <a:cs typeface="Times New Roman" pitchFamily="18" charset="0"/>
              </a:rPr>
              <a:t>they are arranged in a hierarchical manner where one element will be connected to one or more elements</a:t>
            </a:r>
            <a:r>
              <a:rPr lang="en-IN" dirty="0" smtClean="0">
                <a:latin typeface="Times New Roman" pitchFamily="18" charset="0"/>
                <a:cs typeface="Times New Roman" pitchFamily="18" charset="0"/>
              </a:rPr>
              <a:t>.</a:t>
            </a:r>
          </a:p>
          <a:p>
            <a:pPr marL="114300" indent="0" algn="just">
              <a:lnSpc>
                <a:spcPct val="150000"/>
              </a:lnSpc>
              <a:buNone/>
            </a:pPr>
            <a:r>
              <a:rPr lang="en-IN" b="1" dirty="0" smtClean="0">
                <a:latin typeface="Times New Roman" pitchFamily="18" charset="0"/>
                <a:cs typeface="Times New Roman" pitchFamily="18" charset="0"/>
              </a:rPr>
              <a:t>Graph</a:t>
            </a:r>
            <a:endParaRPr lang="en-IN" b="1" dirty="0">
              <a:latin typeface="Times New Roman" pitchFamily="18" charset="0"/>
              <a:cs typeface="Times New Roman" pitchFamily="18" charset="0"/>
            </a:endParaRPr>
          </a:p>
          <a:p>
            <a:pPr algn="just">
              <a:lnSpc>
                <a:spcPct val="150000"/>
              </a:lnSpc>
              <a:buFont typeface="Wingdings" pitchFamily="2" charset="2"/>
              <a:buChar char="Ø"/>
            </a:pPr>
            <a:r>
              <a:rPr lang="en-IN" dirty="0">
                <a:latin typeface="Times New Roman" pitchFamily="18" charset="0"/>
                <a:cs typeface="Times New Roman" pitchFamily="18" charset="0"/>
              </a:rPr>
              <a:t>In graph data structure, each node is called vertex and each vertex is connected to other vertices through edges</a:t>
            </a:r>
            <a:r>
              <a:rPr lang="en-IN" dirty="0" smtClean="0">
                <a:latin typeface="Times New Roman" pitchFamily="18" charset="0"/>
                <a:cs typeface="Times New Roman" pitchFamily="18" charset="0"/>
              </a:rPr>
              <a:t>.</a:t>
            </a:r>
          </a:p>
          <a:p>
            <a:pPr marL="114300" indent="0" algn="just">
              <a:lnSpc>
                <a:spcPct val="150000"/>
              </a:lnSpc>
              <a:buNone/>
            </a:pPr>
            <a:endParaRPr lang="en-IN" dirty="0">
              <a:latin typeface="Times New Roman" pitchFamily="18" charset="0"/>
              <a:cs typeface="Times New Roman"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667000" y="4909857"/>
            <a:ext cx="2057400" cy="184560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390279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lstStyle/>
          <a:p>
            <a:pPr marL="114300" indent="0" algn="just">
              <a:lnSpc>
                <a:spcPct val="150000"/>
              </a:lnSpc>
              <a:buNone/>
            </a:pPr>
            <a:r>
              <a:rPr lang="en-IN" b="1" dirty="0">
                <a:latin typeface="Times New Roman" pitchFamily="18" charset="0"/>
                <a:cs typeface="Times New Roman" pitchFamily="18" charset="0"/>
              </a:rPr>
              <a:t>Trees</a:t>
            </a:r>
          </a:p>
          <a:p>
            <a:pPr algn="just">
              <a:lnSpc>
                <a:spcPct val="150000"/>
              </a:lnSpc>
              <a:buFont typeface="Wingdings" pitchFamily="2" charset="2"/>
              <a:buChar char="Ø"/>
            </a:pPr>
            <a:r>
              <a:rPr lang="en-IN" dirty="0">
                <a:latin typeface="Times New Roman" pitchFamily="18" charset="0"/>
                <a:cs typeface="Times New Roman" pitchFamily="18" charset="0"/>
              </a:rPr>
              <a:t>Similar to a graph, a tree is also a collection of vertices and edges. However, in tree data structure, there can only be one edge between two vertices.</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133600" y="3657600"/>
            <a:ext cx="3888432" cy="305432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xmlns="" val="3205554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Operations on data structure</a:t>
            </a:r>
            <a:br>
              <a:rPr lang="en-IN" dirty="0"/>
            </a:br>
            <a:endParaRPr lang="en-IN" dirty="0"/>
          </a:p>
        </p:txBody>
      </p:sp>
      <p:sp>
        <p:nvSpPr>
          <p:cNvPr id="3" name="Content Placeholder 2"/>
          <p:cNvSpPr>
            <a:spLocks noGrp="1"/>
          </p:cNvSpPr>
          <p:nvPr>
            <p:ph idx="1"/>
          </p:nvPr>
        </p:nvSpPr>
        <p:spPr/>
        <p:txBody>
          <a:bodyPr>
            <a:normAutofit/>
          </a:bodyPr>
          <a:lstStyle/>
          <a:p>
            <a:pPr marL="114300" indent="0" algn="just">
              <a:buNone/>
            </a:pPr>
            <a:r>
              <a:rPr lang="en-IN" b="1" dirty="0" smtClean="0">
                <a:latin typeface="Times New Roman" pitchFamily="18" charset="0"/>
                <a:cs typeface="Times New Roman" pitchFamily="18" charset="0"/>
              </a:rPr>
              <a:t>1. Create: </a:t>
            </a:r>
            <a:r>
              <a:rPr lang="en-IN" dirty="0">
                <a:latin typeface="Times New Roman" pitchFamily="18" charset="0"/>
                <a:cs typeface="Times New Roman" pitchFamily="18" charset="0"/>
              </a:rPr>
              <a:t>The create operation results in reserving memory for program elements. This can be done by declaration statement. Creation of data structure may take place either during compile-time or run-time. malloc() function of C language is used for creation</a:t>
            </a:r>
            <a:r>
              <a:rPr lang="en-IN" dirty="0" smtClean="0">
                <a:latin typeface="Times New Roman" pitchFamily="18" charset="0"/>
                <a:cs typeface="Times New Roman" pitchFamily="18" charset="0"/>
              </a:rPr>
              <a:t>.</a:t>
            </a:r>
          </a:p>
          <a:p>
            <a:pPr marL="114300" indent="0" algn="just">
              <a:buNone/>
            </a:pPr>
            <a:r>
              <a:rPr lang="en-IN" b="1" dirty="0" smtClean="0">
                <a:latin typeface="Times New Roman" pitchFamily="18" charset="0"/>
                <a:cs typeface="Times New Roman" pitchFamily="18" charset="0"/>
              </a:rPr>
              <a:t>2. Destroy:</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Destroy operation destroys memory space allocated for specified data structure. free() function of C language is used to destroy data structure</a:t>
            </a:r>
            <a:r>
              <a:rPr lang="en-IN" dirty="0" smtClean="0">
                <a:latin typeface="Times New Roman" pitchFamily="18" charset="0"/>
                <a:cs typeface="Times New Roman" pitchFamily="18" charset="0"/>
              </a:rPr>
              <a:t>.</a:t>
            </a:r>
          </a:p>
          <a:p>
            <a:pPr marL="114300" indent="0" algn="just">
              <a:buNone/>
            </a:pPr>
            <a:r>
              <a:rPr lang="en-IN" b="1" dirty="0" smtClean="0">
                <a:latin typeface="Times New Roman" pitchFamily="18" charset="0"/>
                <a:cs typeface="Times New Roman" pitchFamily="18" charset="0"/>
              </a:rPr>
              <a:t>3. Selection:</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Selection operation deals with accessing a particular data within a data structure.</a:t>
            </a:r>
          </a:p>
          <a:p>
            <a:pPr marL="114300" indent="0" algn="just">
              <a:buNone/>
            </a:pPr>
            <a:r>
              <a:rPr lang="en-IN" b="1" dirty="0" smtClean="0">
                <a:latin typeface="Times New Roman" pitchFamily="18" charset="0"/>
                <a:cs typeface="Times New Roman" pitchFamily="18" charset="0"/>
              </a:rPr>
              <a:t>4. Updation:</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It updates or modifies the data in the data structure.</a:t>
            </a:r>
          </a:p>
          <a:p>
            <a:pPr marL="114300" indent="0" algn="just">
              <a:buNone/>
            </a:pPr>
            <a:r>
              <a:rPr lang="en-IN" b="1" dirty="0" smtClean="0">
                <a:latin typeface="Times New Roman" pitchFamily="18" charset="0"/>
                <a:cs typeface="Times New Roman" pitchFamily="18" charset="0"/>
              </a:rPr>
              <a:t>5. Splitting</a:t>
            </a:r>
            <a:r>
              <a:rPr lang="en-IN" b="1" dirty="0">
                <a:latin typeface="Times New Roman" pitchFamily="18" charset="0"/>
                <a:cs typeface="Times New Roman" pitchFamily="18" charset="0"/>
              </a:rPr>
              <a:t>:- </a:t>
            </a:r>
            <a:r>
              <a:rPr lang="en-IN" dirty="0">
                <a:latin typeface="Times New Roman" pitchFamily="18" charset="0"/>
                <a:cs typeface="Times New Roman" pitchFamily="18" charset="0"/>
              </a:rPr>
              <a:t>Splitting is a process of partitioning single list to multiple list.</a:t>
            </a:r>
          </a:p>
          <a:p>
            <a:pPr marL="114300" indent="0" algn="just">
              <a:buNone/>
            </a:pPr>
            <a:endParaRPr lang="en-IN" dirty="0">
              <a:latin typeface="Times New Roman" pitchFamily="18" charset="0"/>
              <a:cs typeface="Times New Roman" pitchFamily="18" charset="0"/>
            </a:endParaRPr>
          </a:p>
          <a:p>
            <a:pPr marL="114300" indent="0" algn="just">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961049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a:xfrm>
            <a:off x="251520" y="1340768"/>
            <a:ext cx="7920880" cy="5328592"/>
          </a:xfrm>
        </p:spPr>
        <p:txBody>
          <a:bodyPr>
            <a:normAutofit lnSpcReduction="10000"/>
          </a:bodyPr>
          <a:lstStyle/>
          <a:p>
            <a:pPr marL="114300" indent="0" algn="just">
              <a:buNone/>
            </a:pPr>
            <a:r>
              <a:rPr lang="en-IN" b="1" dirty="0" smtClean="0">
                <a:latin typeface="Times New Roman" pitchFamily="18" charset="0"/>
                <a:cs typeface="Times New Roman" pitchFamily="18" charset="0"/>
              </a:rPr>
              <a:t>6. Traversing: </a:t>
            </a:r>
            <a:r>
              <a:rPr lang="en-IN" dirty="0">
                <a:latin typeface="Times New Roman" pitchFamily="18" charset="0"/>
                <a:cs typeface="Times New Roman" pitchFamily="18" charset="0"/>
              </a:rPr>
              <a:t>Every data structure contains the set of data elements. Traversing the data structure means visiting each element of the data structure in order to perform some specific operation like searching or sorting.</a:t>
            </a:r>
            <a:endParaRPr lang="en-IN" b="1" dirty="0" smtClean="0">
              <a:latin typeface="Times New Roman" pitchFamily="18" charset="0"/>
              <a:cs typeface="Times New Roman" pitchFamily="18" charset="0"/>
            </a:endParaRPr>
          </a:p>
          <a:p>
            <a:pPr marL="114300" indent="0" algn="just">
              <a:buNone/>
            </a:pPr>
            <a:r>
              <a:rPr lang="en-IN" dirty="0">
                <a:latin typeface="Times New Roman" pitchFamily="18" charset="0"/>
                <a:cs typeface="Times New Roman" pitchFamily="18" charset="0"/>
              </a:rPr>
              <a:t> </a:t>
            </a:r>
            <a:r>
              <a:rPr lang="en-IN" b="1" dirty="0">
                <a:latin typeface="Times New Roman" pitchFamily="18" charset="0"/>
                <a:cs typeface="Times New Roman" pitchFamily="18" charset="0"/>
              </a:rPr>
              <a:t>7.</a:t>
            </a:r>
            <a:r>
              <a:rPr lang="en-IN" dirty="0" smtClean="0">
                <a:latin typeface="Times New Roman" pitchFamily="18" charset="0"/>
                <a:cs typeface="Times New Roman" pitchFamily="18" charset="0"/>
              </a:rPr>
              <a:t> </a:t>
            </a:r>
            <a:r>
              <a:rPr lang="en-IN" b="1" dirty="0" smtClean="0">
                <a:latin typeface="Times New Roman" pitchFamily="18" charset="0"/>
                <a:cs typeface="Times New Roman" pitchFamily="18" charset="0"/>
              </a:rPr>
              <a:t>Insertion: </a:t>
            </a:r>
            <a:r>
              <a:rPr lang="en-IN" dirty="0">
                <a:latin typeface="Times New Roman" pitchFamily="18" charset="0"/>
                <a:cs typeface="Times New Roman" pitchFamily="18" charset="0"/>
              </a:rPr>
              <a:t>Insertion can be defined as the process of adding the elements to the data structure at any location.</a:t>
            </a:r>
          </a:p>
          <a:p>
            <a:pPr marL="114300" indent="0" algn="just">
              <a:buNone/>
            </a:pPr>
            <a:r>
              <a:rPr lang="en-IN" dirty="0">
                <a:latin typeface="Times New Roman" pitchFamily="18" charset="0"/>
                <a:cs typeface="Times New Roman" pitchFamily="18" charset="0"/>
              </a:rPr>
              <a:t>If the size of data structure is </a:t>
            </a:r>
            <a:r>
              <a:rPr lang="en-IN" b="1" dirty="0">
                <a:latin typeface="Times New Roman" pitchFamily="18" charset="0"/>
                <a:cs typeface="Times New Roman" pitchFamily="18" charset="0"/>
              </a:rPr>
              <a:t>n</a:t>
            </a:r>
            <a:r>
              <a:rPr lang="en-IN" dirty="0">
                <a:latin typeface="Times New Roman" pitchFamily="18" charset="0"/>
                <a:cs typeface="Times New Roman" pitchFamily="18" charset="0"/>
              </a:rPr>
              <a:t> then we can only insert </a:t>
            </a:r>
            <a:r>
              <a:rPr lang="en-IN" b="1" dirty="0">
                <a:latin typeface="Times New Roman" pitchFamily="18" charset="0"/>
                <a:cs typeface="Times New Roman" pitchFamily="18" charset="0"/>
              </a:rPr>
              <a:t>n-1</a:t>
            </a:r>
            <a:r>
              <a:rPr lang="en-IN" dirty="0">
                <a:latin typeface="Times New Roman" pitchFamily="18" charset="0"/>
                <a:cs typeface="Times New Roman" pitchFamily="18" charset="0"/>
              </a:rPr>
              <a:t> data elements into it</a:t>
            </a:r>
            <a:r>
              <a:rPr lang="en-IN" dirty="0" smtClean="0">
                <a:latin typeface="Times New Roman" pitchFamily="18" charset="0"/>
                <a:cs typeface="Times New Roman" pitchFamily="18" charset="0"/>
              </a:rPr>
              <a:t>. </a:t>
            </a:r>
          </a:p>
          <a:p>
            <a:pPr marL="114300" indent="0" algn="just">
              <a:buNone/>
            </a:pPr>
            <a:r>
              <a:rPr lang="en-IN" dirty="0" smtClean="0">
                <a:latin typeface="Times New Roman" pitchFamily="18" charset="0"/>
                <a:cs typeface="Times New Roman" pitchFamily="18" charset="0"/>
              </a:rPr>
              <a:t>A </a:t>
            </a:r>
            <a:r>
              <a:rPr lang="en-IN" dirty="0">
                <a:latin typeface="Times New Roman" pitchFamily="18" charset="0"/>
                <a:cs typeface="Times New Roman" pitchFamily="18" charset="0"/>
              </a:rPr>
              <a:t>condition when a user tries to insert a new element in a data structure that does not have the needed space for new element is called </a:t>
            </a:r>
            <a:r>
              <a:rPr lang="en-IN" b="1" dirty="0" smtClean="0">
                <a:latin typeface="Times New Roman" pitchFamily="18" charset="0"/>
                <a:cs typeface="Times New Roman" pitchFamily="18" charset="0"/>
              </a:rPr>
              <a:t>Overflow.</a:t>
            </a:r>
            <a:endParaRPr lang="en-IN" dirty="0">
              <a:latin typeface="Times New Roman" pitchFamily="18" charset="0"/>
              <a:cs typeface="Times New Roman" pitchFamily="18" charset="0"/>
            </a:endParaRPr>
          </a:p>
          <a:p>
            <a:pPr marL="114300" indent="0" algn="just">
              <a:buNone/>
            </a:pPr>
            <a:r>
              <a:rPr lang="en-IN" b="1" dirty="0" smtClean="0">
                <a:latin typeface="Times New Roman" pitchFamily="18" charset="0"/>
                <a:cs typeface="Times New Roman" pitchFamily="18" charset="0"/>
              </a:rPr>
              <a:t>8. Deletion: </a:t>
            </a: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process of removing an element from the data structure is called Deletion. We can delete an element from the data structure at any random location.</a:t>
            </a:r>
          </a:p>
          <a:p>
            <a:pPr marL="114300" indent="0" algn="just">
              <a:buNone/>
            </a:pPr>
            <a:r>
              <a:rPr lang="en-IN" dirty="0">
                <a:latin typeface="Times New Roman" pitchFamily="18" charset="0"/>
                <a:cs typeface="Times New Roman" pitchFamily="18" charset="0"/>
              </a:rPr>
              <a:t>If we try to delete an element from an empty data structure then </a:t>
            </a:r>
            <a:r>
              <a:rPr lang="en-IN" b="1" dirty="0">
                <a:latin typeface="Times New Roman" pitchFamily="18" charset="0"/>
                <a:cs typeface="Times New Roman" pitchFamily="18" charset="0"/>
              </a:rPr>
              <a:t>underflow</a:t>
            </a: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occurs.</a:t>
            </a:r>
            <a:endParaRPr lang="en-IN" dirty="0">
              <a:latin typeface="Times New Roman" pitchFamily="18" charset="0"/>
              <a:cs typeface="Times New Roman" pitchFamily="18" charset="0"/>
            </a:endParaRPr>
          </a:p>
          <a:p>
            <a:pPr marL="114300" indent="0" algn="just">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879349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lstStyle/>
          <a:p>
            <a:pPr marL="114300" indent="0" algn="just">
              <a:buNone/>
            </a:pPr>
            <a:r>
              <a:rPr lang="en-IN" b="1" dirty="0" smtClean="0">
                <a:latin typeface="Times New Roman" pitchFamily="18" charset="0"/>
                <a:cs typeface="Times New Roman" pitchFamily="18" charset="0"/>
              </a:rPr>
              <a:t>9. Searching</a:t>
            </a:r>
            <a:r>
              <a:rPr lang="en-IN" b="1" dirty="0">
                <a:latin typeface="Times New Roman" pitchFamily="18" charset="0"/>
                <a:cs typeface="Times New Roman" pitchFamily="18" charset="0"/>
              </a:rPr>
              <a:t>:</a:t>
            </a:r>
            <a:r>
              <a:rPr lang="en-IN" dirty="0">
                <a:latin typeface="Times New Roman" pitchFamily="18" charset="0"/>
                <a:cs typeface="Times New Roman" pitchFamily="18" charset="0"/>
              </a:rPr>
              <a:t> The process of finding the location of an element within the data structure is called Searching. There are two algorithms to perform searching, Linear Search and Binary Search</a:t>
            </a:r>
            <a:r>
              <a:rPr lang="en-IN" dirty="0" smtClean="0">
                <a:latin typeface="Times New Roman" pitchFamily="18" charset="0"/>
                <a:cs typeface="Times New Roman" pitchFamily="18" charset="0"/>
              </a:rPr>
              <a:t>.</a:t>
            </a:r>
          </a:p>
          <a:p>
            <a:pPr marL="114300" indent="0" algn="just">
              <a:buNone/>
            </a:pPr>
            <a:r>
              <a:rPr lang="en-IN" b="1" dirty="0" smtClean="0">
                <a:latin typeface="Times New Roman" pitchFamily="18" charset="0"/>
                <a:cs typeface="Times New Roman" pitchFamily="18" charset="0"/>
              </a:rPr>
              <a:t>10. Sorting</a:t>
            </a:r>
            <a:r>
              <a:rPr lang="en-IN" b="1" dirty="0">
                <a:latin typeface="Times New Roman" pitchFamily="18" charset="0"/>
                <a:cs typeface="Times New Roman" pitchFamily="18" charset="0"/>
              </a:rPr>
              <a:t>:</a:t>
            </a:r>
            <a:r>
              <a:rPr lang="en-IN" dirty="0">
                <a:latin typeface="Times New Roman" pitchFamily="18" charset="0"/>
                <a:cs typeface="Times New Roman" pitchFamily="18" charset="0"/>
              </a:rPr>
              <a:t> The process of arranging the data structure in a specific order is known as Sorting. There are many algorithms that can be used to perform sorting, for example, insertion sort, selection sort, bubble sort, etc</a:t>
            </a:r>
            <a:r>
              <a:rPr lang="en-IN" dirty="0" smtClean="0">
                <a:latin typeface="Times New Roman" pitchFamily="18" charset="0"/>
                <a:cs typeface="Times New Roman" pitchFamily="18" charset="0"/>
              </a:rPr>
              <a:t>.</a:t>
            </a:r>
          </a:p>
          <a:p>
            <a:pPr marL="114300" indent="0" algn="just">
              <a:buNone/>
            </a:pPr>
            <a:r>
              <a:rPr lang="en-IN" b="1" dirty="0" smtClean="0">
                <a:latin typeface="Times New Roman" pitchFamily="18" charset="0"/>
                <a:cs typeface="Times New Roman" pitchFamily="18" charset="0"/>
              </a:rPr>
              <a:t>11. Merging</a:t>
            </a:r>
            <a:r>
              <a:rPr lang="en-IN" b="1" dirty="0">
                <a:latin typeface="Times New Roman" pitchFamily="18" charset="0"/>
                <a:cs typeface="Times New Roman" pitchFamily="18" charset="0"/>
              </a:rPr>
              <a:t>:</a:t>
            </a:r>
            <a:r>
              <a:rPr lang="en-IN" dirty="0">
                <a:latin typeface="Times New Roman" pitchFamily="18" charset="0"/>
                <a:cs typeface="Times New Roman" pitchFamily="18" charset="0"/>
              </a:rPr>
              <a:t> When two lists List A and List B of size M and N respectively, of similar type of elements, clubbed or joined to produce the third list, List C of size (M+N), then this process is called </a:t>
            </a:r>
            <a:r>
              <a:rPr lang="en-IN" dirty="0" smtClean="0">
                <a:latin typeface="Times New Roman" pitchFamily="18" charset="0"/>
                <a:cs typeface="Times New Roman" pitchFamily="18" charset="0"/>
              </a:rPr>
              <a:t>merging.</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6124172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a:t>
            </a:r>
            <a:br>
              <a:rPr lang="en-IN" dirty="0"/>
            </a:br>
            <a:endParaRPr lang="en-IN" dirty="0"/>
          </a:p>
        </p:txBody>
      </p:sp>
      <p:sp>
        <p:nvSpPr>
          <p:cNvPr id="3" name="Content Placeholder 2"/>
          <p:cNvSpPr>
            <a:spLocks noGrp="1"/>
          </p:cNvSpPr>
          <p:nvPr>
            <p:ph idx="1"/>
          </p:nvPr>
        </p:nvSpPr>
        <p:spPr/>
        <p:txBody>
          <a:bodyPr/>
          <a:lstStyle/>
          <a:p>
            <a:pPr algn="just">
              <a:lnSpc>
                <a:spcPct val="150000"/>
              </a:lnSpc>
              <a:buFont typeface="Wingdings" pitchFamily="2" charset="2"/>
              <a:buChar char="Ø"/>
            </a:pPr>
            <a:r>
              <a:rPr lang="en-IN" dirty="0">
                <a:latin typeface="Times New Roman" pitchFamily="18" charset="0"/>
                <a:cs typeface="Times New Roman" pitchFamily="18" charset="0"/>
              </a:rPr>
              <a:t>An algorithm is a process or a set of rules required to perform calculations or some other problem-solving operations especially by a computer. </a:t>
            </a:r>
            <a:endParaRPr lang="en-IN" dirty="0" smtClean="0">
              <a:latin typeface="Times New Roman" pitchFamily="18" charset="0"/>
              <a:cs typeface="Times New Roman" pitchFamily="18" charset="0"/>
            </a:endParaRPr>
          </a:p>
          <a:p>
            <a:pPr algn="just">
              <a:lnSpc>
                <a:spcPct val="150000"/>
              </a:lnSpc>
              <a:buFont typeface="Wingdings" pitchFamily="2" charset="2"/>
              <a:buChar char="Ø"/>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formal definition of an algorithm is that it contains the finite set of instructions which are being carried in a specific order to perform the specific task. </a:t>
            </a:r>
            <a:endParaRPr lang="en-IN" dirty="0" smtClean="0">
              <a:latin typeface="Times New Roman" pitchFamily="18" charset="0"/>
              <a:cs typeface="Times New Roman" pitchFamily="18" charset="0"/>
            </a:endParaRPr>
          </a:p>
          <a:p>
            <a:pPr algn="just">
              <a:lnSpc>
                <a:spcPct val="150000"/>
              </a:lnSpc>
              <a:buFont typeface="Wingdings" pitchFamily="2" charset="2"/>
              <a:buChar char="Ø"/>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is not the complete program or code; it is just a solution (logic) of a problem, which can be represented either as an informal description using a Flowchart or Pseudocode.</a:t>
            </a:r>
          </a:p>
        </p:txBody>
      </p:sp>
    </p:spTree>
    <p:extLst>
      <p:ext uri="{BB962C8B-B14F-4D97-AF65-F5344CB8AC3E}">
        <p14:creationId xmlns:p14="http://schemas.microsoft.com/office/powerpoint/2010/main" xmlns="" val="1017645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Characteristics of an Algorithm</a:t>
            </a:r>
            <a:br>
              <a:rPr lang="en-IN" dirty="0"/>
            </a:br>
            <a:endParaRPr lang="en-IN" dirty="0"/>
          </a:p>
        </p:txBody>
      </p:sp>
      <p:sp>
        <p:nvSpPr>
          <p:cNvPr id="3" name="Content Placeholder 2"/>
          <p:cNvSpPr>
            <a:spLocks noGrp="1"/>
          </p:cNvSpPr>
          <p:nvPr>
            <p:ph idx="1"/>
          </p:nvPr>
        </p:nvSpPr>
        <p:spPr/>
        <p:txBody>
          <a:bodyPr>
            <a:normAutofit fontScale="92500"/>
          </a:bodyPr>
          <a:lstStyle/>
          <a:p>
            <a:pPr algn="just">
              <a:lnSpc>
                <a:spcPct val="150000"/>
              </a:lnSpc>
              <a:buFont typeface="Wingdings" pitchFamily="2" charset="2"/>
              <a:buChar char="Ø"/>
            </a:pPr>
            <a:r>
              <a:rPr lang="en-IN" b="1" dirty="0">
                <a:latin typeface="Times New Roman" pitchFamily="18" charset="0"/>
                <a:cs typeface="Times New Roman" pitchFamily="18" charset="0"/>
              </a:rPr>
              <a:t>The following are the characteristics of an algorithm:</a:t>
            </a:r>
            <a:endParaRPr lang="en-IN" dirty="0">
              <a:latin typeface="Times New Roman" pitchFamily="18" charset="0"/>
              <a:cs typeface="Times New Roman" pitchFamily="18" charset="0"/>
            </a:endParaRPr>
          </a:p>
          <a:p>
            <a:pPr marL="114300" indent="0" algn="just">
              <a:lnSpc>
                <a:spcPct val="150000"/>
              </a:lnSpc>
              <a:buNone/>
            </a:pPr>
            <a:r>
              <a:rPr lang="en-IN" b="1" dirty="0" smtClean="0">
                <a:latin typeface="Times New Roman" pitchFamily="18" charset="0"/>
                <a:cs typeface="Times New Roman" pitchFamily="18" charset="0"/>
              </a:rPr>
              <a:t>1. Input</a:t>
            </a:r>
            <a:r>
              <a:rPr lang="en-IN" b="1" dirty="0">
                <a:latin typeface="Times New Roman" pitchFamily="18" charset="0"/>
                <a:cs typeface="Times New Roman" pitchFamily="18" charset="0"/>
              </a:rPr>
              <a:t>:</a:t>
            </a:r>
            <a:r>
              <a:rPr lang="en-IN" dirty="0">
                <a:latin typeface="Times New Roman" pitchFamily="18" charset="0"/>
                <a:cs typeface="Times New Roman" pitchFamily="18" charset="0"/>
              </a:rPr>
              <a:t> An algorithm has some input values. We can pass 0 or some input value to an algorithm.</a:t>
            </a:r>
          </a:p>
          <a:p>
            <a:pPr marL="114300" indent="0" algn="just">
              <a:lnSpc>
                <a:spcPct val="150000"/>
              </a:lnSpc>
              <a:buNone/>
            </a:pPr>
            <a:r>
              <a:rPr lang="en-IN" b="1" dirty="0" smtClean="0">
                <a:latin typeface="Times New Roman" pitchFamily="18" charset="0"/>
                <a:cs typeface="Times New Roman" pitchFamily="18" charset="0"/>
              </a:rPr>
              <a:t>2. Output</a:t>
            </a:r>
            <a:r>
              <a:rPr lang="en-IN" b="1" dirty="0">
                <a:latin typeface="Times New Roman" pitchFamily="18" charset="0"/>
                <a:cs typeface="Times New Roman" pitchFamily="18" charset="0"/>
              </a:rPr>
              <a:t>:</a:t>
            </a:r>
            <a:r>
              <a:rPr lang="en-IN" dirty="0">
                <a:latin typeface="Times New Roman" pitchFamily="18" charset="0"/>
                <a:cs typeface="Times New Roman" pitchFamily="18" charset="0"/>
              </a:rPr>
              <a:t> We will get 1 or more output at the end of an algorithm.</a:t>
            </a:r>
          </a:p>
          <a:p>
            <a:pPr marL="114300" indent="0" algn="just">
              <a:lnSpc>
                <a:spcPct val="150000"/>
              </a:lnSpc>
              <a:buNone/>
            </a:pPr>
            <a:r>
              <a:rPr lang="en-IN" b="1" dirty="0" smtClean="0">
                <a:latin typeface="Times New Roman" pitchFamily="18" charset="0"/>
                <a:cs typeface="Times New Roman" pitchFamily="18" charset="0"/>
              </a:rPr>
              <a:t>3. Unambiguity</a:t>
            </a:r>
            <a:r>
              <a:rPr lang="en-IN" b="1" dirty="0">
                <a:latin typeface="Times New Roman" pitchFamily="18" charset="0"/>
                <a:cs typeface="Times New Roman" pitchFamily="18" charset="0"/>
              </a:rPr>
              <a:t>:</a:t>
            </a:r>
            <a:r>
              <a:rPr lang="en-IN" dirty="0">
                <a:latin typeface="Times New Roman" pitchFamily="18" charset="0"/>
                <a:cs typeface="Times New Roman" pitchFamily="18" charset="0"/>
              </a:rPr>
              <a:t> An algorithm should be unambiguous which means that the instructions in an algorithm should be clear and simple.</a:t>
            </a:r>
          </a:p>
          <a:p>
            <a:pPr marL="114300" indent="0" algn="just">
              <a:lnSpc>
                <a:spcPct val="150000"/>
              </a:lnSpc>
              <a:buNone/>
            </a:pPr>
            <a:r>
              <a:rPr lang="en-IN" b="1" dirty="0" smtClean="0">
                <a:latin typeface="Times New Roman" pitchFamily="18" charset="0"/>
                <a:cs typeface="Times New Roman" pitchFamily="18" charset="0"/>
              </a:rPr>
              <a:t>4. Finiteness</a:t>
            </a:r>
            <a:r>
              <a:rPr lang="en-IN" b="1" dirty="0">
                <a:latin typeface="Times New Roman" pitchFamily="18" charset="0"/>
                <a:cs typeface="Times New Roman" pitchFamily="18" charset="0"/>
              </a:rPr>
              <a:t>:</a:t>
            </a:r>
            <a:r>
              <a:rPr lang="en-IN" dirty="0">
                <a:latin typeface="Times New Roman" pitchFamily="18" charset="0"/>
                <a:cs typeface="Times New Roman" pitchFamily="18" charset="0"/>
              </a:rPr>
              <a:t> An algorithm should have finiteness. Here, finiteness means that the algorithm should contain a limited number of instructions, i.e., the instructions should be countable.</a:t>
            </a:r>
          </a:p>
          <a:p>
            <a:pPr marL="114300" indent="0" algn="just">
              <a:lnSpc>
                <a:spcPct val="150000"/>
              </a:lnSpc>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766405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IN" dirty="0"/>
          </a:p>
        </p:txBody>
      </p:sp>
      <p:sp>
        <p:nvSpPr>
          <p:cNvPr id="3" name="Content Placeholder 2"/>
          <p:cNvSpPr>
            <a:spLocks noGrp="1"/>
          </p:cNvSpPr>
          <p:nvPr>
            <p:ph idx="1"/>
          </p:nvPr>
        </p:nvSpPr>
        <p:spPr/>
        <p:txBody>
          <a:bodyPr/>
          <a:lstStyle/>
          <a:p>
            <a:pPr algn="just">
              <a:lnSpc>
                <a:spcPct val="150000"/>
              </a:lnSpc>
              <a:buFont typeface="Wingdings" pitchFamily="2" charset="2"/>
              <a:buChar char="Ø"/>
            </a:pPr>
            <a:r>
              <a:rPr lang="en-IN" dirty="0">
                <a:latin typeface="Times New Roman" pitchFamily="18" charset="0"/>
                <a:cs typeface="Times New Roman" pitchFamily="18" charset="0"/>
              </a:rPr>
              <a:t>A </a:t>
            </a:r>
            <a:r>
              <a:rPr lang="en-IN" b="1" dirty="0">
                <a:latin typeface="Times New Roman" pitchFamily="18" charset="0"/>
                <a:cs typeface="Times New Roman" pitchFamily="18" charset="0"/>
              </a:rPr>
              <a:t>data structure</a:t>
            </a:r>
            <a:r>
              <a:rPr lang="en-IN" dirty="0">
                <a:latin typeface="Times New Roman" pitchFamily="18" charset="0"/>
                <a:cs typeface="Times New Roman" pitchFamily="18" charset="0"/>
              </a:rPr>
              <a:t> is a particular way of organizing data in a computer so that it can be used </a:t>
            </a:r>
            <a:r>
              <a:rPr lang="en-IN" dirty="0" smtClean="0">
                <a:latin typeface="Times New Roman" pitchFamily="18" charset="0"/>
                <a:cs typeface="Times New Roman" pitchFamily="18" charset="0"/>
              </a:rPr>
              <a:t>effectively.</a:t>
            </a:r>
          </a:p>
          <a:p>
            <a:pPr algn="just">
              <a:lnSpc>
                <a:spcPct val="150000"/>
              </a:lnSpc>
              <a:buFont typeface="Wingdings" pitchFamily="2" charset="2"/>
              <a:buChar char="Ø"/>
            </a:pPr>
            <a:r>
              <a:rPr lang="en-IN" dirty="0" smtClean="0">
                <a:latin typeface="Times New Roman" pitchFamily="18" charset="0"/>
                <a:cs typeface="Times New Roman" pitchFamily="18" charset="0"/>
              </a:rPr>
              <a:t>A </a:t>
            </a:r>
            <a:r>
              <a:rPr lang="en-IN" dirty="0">
                <a:latin typeface="Times New Roman" pitchFamily="18" charset="0"/>
                <a:cs typeface="Times New Roman" pitchFamily="18" charset="0"/>
              </a:rPr>
              <a:t>data structure is a specialized format for organizing, processing, retrieving and storing data.</a:t>
            </a:r>
            <a:endParaRPr lang="en-IN" dirty="0" smtClean="0">
              <a:latin typeface="Times New Roman" pitchFamily="18" charset="0"/>
              <a:cs typeface="Times New Roman" pitchFamily="18" charset="0"/>
            </a:endParaRPr>
          </a:p>
          <a:p>
            <a:pPr marL="114300" indent="0" algn="just">
              <a:lnSpc>
                <a:spcPct val="150000"/>
              </a:lnSpc>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8682132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lstStyle/>
          <a:p>
            <a:pPr marL="114300" indent="0" algn="just">
              <a:lnSpc>
                <a:spcPct val="150000"/>
              </a:lnSpc>
              <a:buNone/>
            </a:pPr>
            <a:r>
              <a:rPr lang="en-IN" b="1" dirty="0" smtClean="0">
                <a:latin typeface="Times New Roman" pitchFamily="18" charset="0"/>
                <a:cs typeface="Times New Roman" pitchFamily="18" charset="0"/>
              </a:rPr>
              <a:t>5. Effectiveness</a:t>
            </a:r>
            <a:r>
              <a:rPr lang="en-IN" b="1" dirty="0">
                <a:latin typeface="Times New Roman" pitchFamily="18" charset="0"/>
                <a:cs typeface="Times New Roman" pitchFamily="18" charset="0"/>
              </a:rPr>
              <a:t>:</a:t>
            </a:r>
            <a:r>
              <a:rPr lang="en-IN" dirty="0">
                <a:latin typeface="Times New Roman" pitchFamily="18" charset="0"/>
                <a:cs typeface="Times New Roman" pitchFamily="18" charset="0"/>
              </a:rPr>
              <a:t> An algorithm should be effective as each instruction in an algorithm affects the overall process.</a:t>
            </a:r>
          </a:p>
          <a:p>
            <a:pPr marL="114300" indent="0" algn="just">
              <a:lnSpc>
                <a:spcPct val="150000"/>
              </a:lnSpc>
              <a:buNone/>
            </a:pPr>
            <a:r>
              <a:rPr lang="en-IN" b="1" dirty="0" smtClean="0">
                <a:latin typeface="Times New Roman" pitchFamily="18" charset="0"/>
                <a:cs typeface="Times New Roman" pitchFamily="18" charset="0"/>
              </a:rPr>
              <a:t>6. Language </a:t>
            </a:r>
            <a:r>
              <a:rPr lang="en-IN" b="1" dirty="0">
                <a:latin typeface="Times New Roman" pitchFamily="18" charset="0"/>
                <a:cs typeface="Times New Roman" pitchFamily="18" charset="0"/>
              </a:rPr>
              <a:t>independent:</a:t>
            </a:r>
            <a:r>
              <a:rPr lang="en-IN" dirty="0">
                <a:latin typeface="Times New Roman" pitchFamily="18" charset="0"/>
                <a:cs typeface="Times New Roman" pitchFamily="18" charset="0"/>
              </a:rPr>
              <a:t> An algorithm must be language-independent so that the instructions in an algorithm can be implemented in any of the languages with the same output.</a:t>
            </a:r>
          </a:p>
          <a:p>
            <a:pPr marL="114300" indent="0" algn="just">
              <a:lnSpc>
                <a:spcPct val="150000"/>
              </a:lnSpc>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709019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Dataflow of an Algorithm</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marL="114300" indent="0" algn="just">
              <a:lnSpc>
                <a:spcPct val="150000"/>
              </a:lnSpc>
              <a:buNone/>
            </a:pPr>
            <a:r>
              <a:rPr lang="en-IN" b="1" dirty="0" smtClean="0">
                <a:latin typeface="Times New Roman" pitchFamily="18" charset="0"/>
                <a:cs typeface="Times New Roman" pitchFamily="18" charset="0"/>
              </a:rPr>
              <a:t>1. Problem</a:t>
            </a:r>
            <a:r>
              <a:rPr lang="en-IN" b="1" dirty="0">
                <a:latin typeface="Times New Roman" pitchFamily="18" charset="0"/>
                <a:cs typeface="Times New Roman" pitchFamily="18" charset="0"/>
              </a:rPr>
              <a:t>:</a:t>
            </a:r>
            <a:r>
              <a:rPr lang="en-IN" dirty="0">
                <a:latin typeface="Times New Roman" pitchFamily="18" charset="0"/>
                <a:cs typeface="Times New Roman" pitchFamily="18" charset="0"/>
              </a:rPr>
              <a:t> A problem can be a real-world problem or any instance from the real-world problem for which we need to create a program or the set of instructions. The set of instructions is known as an algorithm.</a:t>
            </a:r>
          </a:p>
          <a:p>
            <a:pPr marL="114300" indent="0" algn="just">
              <a:lnSpc>
                <a:spcPct val="150000"/>
              </a:lnSpc>
              <a:buNone/>
            </a:pPr>
            <a:r>
              <a:rPr lang="en-IN" b="1" dirty="0" smtClean="0">
                <a:latin typeface="Times New Roman" pitchFamily="18" charset="0"/>
                <a:cs typeface="Times New Roman" pitchFamily="18" charset="0"/>
              </a:rPr>
              <a:t>2. Algorithm</a:t>
            </a:r>
            <a:r>
              <a:rPr lang="en-IN" b="1" dirty="0">
                <a:latin typeface="Times New Roman" pitchFamily="18" charset="0"/>
                <a:cs typeface="Times New Roman" pitchFamily="18" charset="0"/>
              </a:rPr>
              <a:t>:</a:t>
            </a:r>
            <a:r>
              <a:rPr lang="en-IN" dirty="0">
                <a:latin typeface="Times New Roman" pitchFamily="18" charset="0"/>
                <a:cs typeface="Times New Roman" pitchFamily="18" charset="0"/>
              </a:rPr>
              <a:t> An algorithm will be designed for a problem which is a step by step procedure.</a:t>
            </a:r>
          </a:p>
          <a:p>
            <a:pPr marL="114300" indent="0" algn="just">
              <a:lnSpc>
                <a:spcPct val="150000"/>
              </a:lnSpc>
              <a:buNone/>
            </a:pPr>
            <a:r>
              <a:rPr lang="en-IN" b="1" dirty="0" smtClean="0">
                <a:latin typeface="Times New Roman" pitchFamily="18" charset="0"/>
                <a:cs typeface="Times New Roman" pitchFamily="18" charset="0"/>
              </a:rPr>
              <a:t>3. Input</a:t>
            </a:r>
            <a:r>
              <a:rPr lang="en-IN" b="1" dirty="0">
                <a:latin typeface="Times New Roman" pitchFamily="18" charset="0"/>
                <a:cs typeface="Times New Roman" pitchFamily="18" charset="0"/>
              </a:rPr>
              <a:t>:</a:t>
            </a:r>
            <a:r>
              <a:rPr lang="en-IN" dirty="0">
                <a:latin typeface="Times New Roman" pitchFamily="18" charset="0"/>
                <a:cs typeface="Times New Roman" pitchFamily="18" charset="0"/>
              </a:rPr>
              <a:t> After designing an algorithm, the required and the desired inputs are provided to the algorithm.</a:t>
            </a:r>
          </a:p>
          <a:p>
            <a:pPr marL="114300" indent="0" algn="just">
              <a:lnSpc>
                <a:spcPct val="150000"/>
              </a:lnSpc>
              <a:buNone/>
            </a:pPr>
            <a:r>
              <a:rPr lang="en-IN" b="1" dirty="0" smtClean="0">
                <a:latin typeface="Times New Roman" pitchFamily="18" charset="0"/>
                <a:cs typeface="Times New Roman" pitchFamily="18" charset="0"/>
              </a:rPr>
              <a:t>4. Processing </a:t>
            </a:r>
            <a:r>
              <a:rPr lang="en-IN" b="1" dirty="0">
                <a:latin typeface="Times New Roman" pitchFamily="18" charset="0"/>
                <a:cs typeface="Times New Roman" pitchFamily="18" charset="0"/>
              </a:rPr>
              <a:t>unit:</a:t>
            </a:r>
            <a:r>
              <a:rPr lang="en-IN" dirty="0">
                <a:latin typeface="Times New Roman" pitchFamily="18" charset="0"/>
                <a:cs typeface="Times New Roman" pitchFamily="18" charset="0"/>
              </a:rPr>
              <a:t> The input will be given to the processing unit, and the processing unit will produce the desired output.</a:t>
            </a:r>
          </a:p>
          <a:p>
            <a:pPr marL="114300" indent="0" algn="just">
              <a:lnSpc>
                <a:spcPct val="150000"/>
              </a:lnSpc>
              <a:buNone/>
            </a:pPr>
            <a:r>
              <a:rPr lang="en-IN" b="1" dirty="0" smtClean="0">
                <a:latin typeface="Times New Roman" pitchFamily="18" charset="0"/>
                <a:cs typeface="Times New Roman" pitchFamily="18" charset="0"/>
              </a:rPr>
              <a:t>5. Output</a:t>
            </a:r>
            <a:r>
              <a:rPr lang="en-IN" b="1" dirty="0">
                <a:latin typeface="Times New Roman" pitchFamily="18" charset="0"/>
                <a:cs typeface="Times New Roman" pitchFamily="18" charset="0"/>
              </a:rPr>
              <a:t>:</a:t>
            </a:r>
            <a:r>
              <a:rPr lang="en-IN" dirty="0">
                <a:latin typeface="Times New Roman" pitchFamily="18" charset="0"/>
                <a:cs typeface="Times New Roman" pitchFamily="18" charset="0"/>
              </a:rPr>
              <a:t> The output is the outcome or the result of the program.</a:t>
            </a:r>
          </a:p>
          <a:p>
            <a:pPr marL="114300" indent="0" algn="just">
              <a:lnSpc>
                <a:spcPct val="150000"/>
              </a:lnSpc>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387890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IN" dirty="0"/>
          </a:p>
        </p:txBody>
      </p:sp>
      <p:sp>
        <p:nvSpPr>
          <p:cNvPr id="3" name="Content Placeholder 2"/>
          <p:cNvSpPr>
            <a:spLocks noGrp="1"/>
          </p:cNvSpPr>
          <p:nvPr>
            <p:ph idx="1"/>
          </p:nvPr>
        </p:nvSpPr>
        <p:spPr/>
        <p:txBody>
          <a:bodyPr/>
          <a:lstStyle/>
          <a:p>
            <a:pPr marL="114300" indent="0" algn="just">
              <a:lnSpc>
                <a:spcPct val="150000"/>
              </a:lnSpc>
              <a:buNone/>
            </a:pPr>
            <a:r>
              <a:rPr lang="en-IN" b="1" dirty="0" smtClean="0">
                <a:latin typeface="Times New Roman" pitchFamily="18" charset="0"/>
                <a:cs typeface="Times New Roman" pitchFamily="18" charset="0"/>
              </a:rPr>
              <a:t>Problem:- Add </a:t>
            </a:r>
            <a:r>
              <a:rPr lang="en-IN" b="1" dirty="0">
                <a:latin typeface="Times New Roman" pitchFamily="18" charset="0"/>
                <a:cs typeface="Times New Roman" pitchFamily="18" charset="0"/>
              </a:rPr>
              <a:t>two numbers entered by the user</a:t>
            </a:r>
            <a:r>
              <a:rPr lang="en-IN" b="1" dirty="0" smtClean="0">
                <a:latin typeface="Times New Roman" pitchFamily="18" charset="0"/>
                <a:cs typeface="Times New Roman" pitchFamily="18" charset="0"/>
              </a:rPr>
              <a:t>:</a:t>
            </a:r>
          </a:p>
          <a:p>
            <a:pPr marL="114300" indent="0" algn="just">
              <a:lnSpc>
                <a:spcPct val="150000"/>
              </a:lnSpc>
              <a:buNone/>
            </a:pPr>
            <a:r>
              <a:rPr lang="en-IN" dirty="0">
                <a:latin typeface="Times New Roman" pitchFamily="18" charset="0"/>
                <a:cs typeface="Times New Roman" pitchFamily="18" charset="0"/>
              </a:rPr>
              <a:t>Step 1: Start</a:t>
            </a:r>
          </a:p>
          <a:p>
            <a:pPr marL="114300" indent="0" algn="just">
              <a:lnSpc>
                <a:spcPct val="150000"/>
              </a:lnSpc>
              <a:buNone/>
            </a:pPr>
            <a:r>
              <a:rPr lang="en-IN" dirty="0">
                <a:latin typeface="Times New Roman" pitchFamily="18" charset="0"/>
                <a:cs typeface="Times New Roman" pitchFamily="18" charset="0"/>
              </a:rPr>
              <a:t>Step 2: Declare three variables a, b, and sum.</a:t>
            </a:r>
          </a:p>
          <a:p>
            <a:pPr marL="114300" indent="0" algn="just">
              <a:lnSpc>
                <a:spcPct val="150000"/>
              </a:lnSpc>
              <a:buNone/>
            </a:pPr>
            <a:r>
              <a:rPr lang="en-IN" dirty="0">
                <a:latin typeface="Times New Roman" pitchFamily="18" charset="0"/>
                <a:cs typeface="Times New Roman" pitchFamily="18" charset="0"/>
              </a:rPr>
              <a:t>Step 3: Enter the values of a and b.</a:t>
            </a:r>
          </a:p>
          <a:p>
            <a:pPr marL="114300" indent="0" algn="just">
              <a:lnSpc>
                <a:spcPct val="150000"/>
              </a:lnSpc>
              <a:buNone/>
            </a:pPr>
            <a:r>
              <a:rPr lang="en-IN" dirty="0">
                <a:latin typeface="Times New Roman" pitchFamily="18" charset="0"/>
                <a:cs typeface="Times New Roman" pitchFamily="18" charset="0"/>
              </a:rPr>
              <a:t>Step 4: Add the values of a and b and store the result in the </a:t>
            </a:r>
            <a:r>
              <a:rPr lang="en-IN" dirty="0" smtClean="0">
                <a:latin typeface="Times New Roman" pitchFamily="18" charset="0"/>
                <a:cs typeface="Times New Roman" pitchFamily="18" charset="0"/>
              </a:rPr>
              <a:t>sum </a:t>
            </a:r>
            <a:r>
              <a:rPr lang="en-IN" dirty="0">
                <a:latin typeface="Times New Roman" pitchFamily="18" charset="0"/>
                <a:cs typeface="Times New Roman" pitchFamily="18" charset="0"/>
              </a:rPr>
              <a:t>variable, i.e., sum</a:t>
            </a:r>
            <a:r>
              <a:rPr lang="en-IN" dirty="0" smtClean="0">
                <a:latin typeface="Times New Roman" pitchFamily="18" charset="0"/>
                <a:cs typeface="Times New Roman" pitchFamily="18" charset="0"/>
              </a:rPr>
              <a:t>= a+ b</a:t>
            </a:r>
            <a:r>
              <a:rPr lang="en-IN" dirty="0">
                <a:latin typeface="Times New Roman" pitchFamily="18" charset="0"/>
                <a:cs typeface="Times New Roman" pitchFamily="18" charset="0"/>
              </a:rPr>
              <a:t>.</a:t>
            </a:r>
          </a:p>
          <a:p>
            <a:pPr marL="114300" indent="0" algn="just">
              <a:lnSpc>
                <a:spcPct val="150000"/>
              </a:lnSpc>
              <a:buNone/>
            </a:pPr>
            <a:r>
              <a:rPr lang="en-IN" dirty="0">
                <a:latin typeface="Times New Roman" pitchFamily="18" charset="0"/>
                <a:cs typeface="Times New Roman" pitchFamily="18" charset="0"/>
              </a:rPr>
              <a:t>Step 5: Print </a:t>
            </a:r>
            <a:r>
              <a:rPr lang="en-IN" dirty="0" smtClean="0">
                <a:latin typeface="Times New Roman" pitchFamily="18" charset="0"/>
                <a:cs typeface="Times New Roman" pitchFamily="18" charset="0"/>
              </a:rPr>
              <a:t>sum</a:t>
            </a:r>
          </a:p>
          <a:p>
            <a:pPr marL="114300" indent="0" algn="just">
              <a:lnSpc>
                <a:spcPct val="150000"/>
              </a:lnSpc>
              <a:buNone/>
            </a:pPr>
            <a:r>
              <a:rPr lang="en-IN" dirty="0">
                <a:latin typeface="Times New Roman" pitchFamily="18" charset="0"/>
                <a:cs typeface="Times New Roman" pitchFamily="18" charset="0"/>
              </a:rPr>
              <a:t>Step 6: Stop</a:t>
            </a:r>
          </a:p>
          <a:p>
            <a:pPr marL="114300" indent="0" algn="just">
              <a:lnSpc>
                <a:spcPct val="150000"/>
              </a:lnSpc>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79564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Asymptotic Notations</a:t>
            </a:r>
            <a:br>
              <a:rPr lang="en-IN" dirty="0"/>
            </a:br>
            <a:endParaRPr lang="en-IN" dirty="0"/>
          </a:p>
        </p:txBody>
      </p:sp>
      <p:sp>
        <p:nvSpPr>
          <p:cNvPr id="3" name="Content Placeholder 2"/>
          <p:cNvSpPr>
            <a:spLocks noGrp="1"/>
          </p:cNvSpPr>
          <p:nvPr>
            <p:ph idx="1"/>
          </p:nvPr>
        </p:nvSpPr>
        <p:spPr/>
        <p:txBody>
          <a:bodyPr/>
          <a:lstStyle/>
          <a:p>
            <a:pPr algn="just">
              <a:lnSpc>
                <a:spcPct val="150000"/>
              </a:lnSpc>
              <a:buFont typeface="Wingdings" pitchFamily="2" charset="2"/>
              <a:buChar char="Ø"/>
            </a:pPr>
            <a:r>
              <a:rPr lang="en-IN" dirty="0">
                <a:latin typeface="Times New Roman" pitchFamily="18" charset="0"/>
                <a:cs typeface="Times New Roman" pitchFamily="18" charset="0"/>
              </a:rPr>
              <a:t>The commonly used asymptotic notations used for calculating the running time complexity of an algorithm is given below</a:t>
            </a:r>
            <a:r>
              <a:rPr lang="en-IN" dirty="0" smtClean="0">
                <a:latin typeface="Times New Roman" pitchFamily="18" charset="0"/>
                <a:cs typeface="Times New Roman" pitchFamily="18" charset="0"/>
              </a:rPr>
              <a:t>:</a:t>
            </a:r>
          </a:p>
          <a:p>
            <a:pPr marL="571500" indent="-457200" algn="just">
              <a:lnSpc>
                <a:spcPct val="150000"/>
              </a:lnSpc>
              <a:buAutoNum type="arabicPeriod"/>
            </a:pPr>
            <a:r>
              <a:rPr lang="en-IN" dirty="0" smtClean="0">
                <a:latin typeface="Times New Roman" pitchFamily="18" charset="0"/>
                <a:cs typeface="Times New Roman" pitchFamily="18" charset="0"/>
              </a:rPr>
              <a:t>Big </a:t>
            </a:r>
            <a:r>
              <a:rPr lang="en-IN" dirty="0">
                <a:latin typeface="Times New Roman" pitchFamily="18" charset="0"/>
                <a:cs typeface="Times New Roman" pitchFamily="18" charset="0"/>
              </a:rPr>
              <a:t>oh </a:t>
            </a:r>
            <a:r>
              <a:rPr lang="en-IN" dirty="0" smtClean="0">
                <a:latin typeface="Times New Roman" pitchFamily="18" charset="0"/>
                <a:cs typeface="Times New Roman" pitchFamily="18" charset="0"/>
              </a:rPr>
              <a:t>Notation (</a:t>
            </a:r>
            <a:r>
              <a:rPr lang="az-Cyrl-AZ" dirty="0" smtClean="0">
                <a:latin typeface="Times New Roman" pitchFamily="18" charset="0"/>
                <a:cs typeface="Times New Roman" pitchFamily="18" charset="0"/>
              </a:rPr>
              <a:t>О</a:t>
            </a:r>
            <a:r>
              <a:rPr lang="en-US" dirty="0" smtClean="0">
                <a:latin typeface="Times New Roman" pitchFamily="18" charset="0"/>
                <a:cs typeface="Times New Roman" pitchFamily="18" charset="0"/>
              </a:rPr>
              <a:t>)</a:t>
            </a:r>
            <a:endParaRPr lang="en-IN" dirty="0">
              <a:latin typeface="Times New Roman" pitchFamily="18" charset="0"/>
              <a:cs typeface="Times New Roman" pitchFamily="18" charset="0"/>
            </a:endParaRPr>
          </a:p>
          <a:p>
            <a:pPr marL="571500" indent="-457200" algn="just">
              <a:lnSpc>
                <a:spcPct val="150000"/>
              </a:lnSpc>
              <a:buAutoNum type="arabicPeriod"/>
            </a:pPr>
            <a:r>
              <a:rPr lang="en-IN" dirty="0" smtClean="0">
                <a:latin typeface="Times New Roman" pitchFamily="18" charset="0"/>
                <a:cs typeface="Times New Roman" pitchFamily="18" charset="0"/>
              </a:rPr>
              <a:t>Big Omega </a:t>
            </a:r>
            <a:r>
              <a:rPr lang="en-IN" dirty="0">
                <a:latin typeface="Times New Roman" pitchFamily="18" charset="0"/>
                <a:cs typeface="Times New Roman" pitchFamily="18" charset="0"/>
              </a:rPr>
              <a:t>Notation (</a:t>
            </a:r>
            <a:r>
              <a:rPr lang="el-GR" dirty="0" smtClean="0">
                <a:latin typeface="Times New Roman" pitchFamily="18" charset="0"/>
                <a:cs typeface="Times New Roman" pitchFamily="18" charset="0"/>
              </a:rPr>
              <a:t>Ω)</a:t>
            </a:r>
            <a:endParaRPr lang="en-US" dirty="0" smtClean="0">
              <a:latin typeface="Times New Roman" pitchFamily="18" charset="0"/>
              <a:cs typeface="Times New Roman" pitchFamily="18" charset="0"/>
            </a:endParaRPr>
          </a:p>
          <a:p>
            <a:pPr marL="571500" indent="-457200" algn="just">
              <a:lnSpc>
                <a:spcPct val="150000"/>
              </a:lnSpc>
              <a:buAutoNum type="arabicPeriod"/>
            </a:pPr>
            <a:r>
              <a:rPr lang="en-IN" dirty="0" smtClean="0">
                <a:latin typeface="Times New Roman" pitchFamily="18" charset="0"/>
                <a:cs typeface="Times New Roman" pitchFamily="18" charset="0"/>
              </a:rPr>
              <a:t>Theta </a:t>
            </a:r>
            <a:r>
              <a:rPr lang="en-IN" dirty="0">
                <a:latin typeface="Times New Roman" pitchFamily="18" charset="0"/>
                <a:cs typeface="Times New Roman" pitchFamily="18" charset="0"/>
              </a:rPr>
              <a:t>Notation (</a:t>
            </a:r>
            <a:r>
              <a:rPr lang="el-GR" dirty="0">
                <a:latin typeface="Times New Roman" pitchFamily="18" charset="0"/>
                <a:cs typeface="Times New Roman" pitchFamily="18" charset="0"/>
              </a:rPr>
              <a:t>θ)</a:t>
            </a:r>
          </a:p>
          <a:p>
            <a:pPr marL="114300" indent="0" algn="just">
              <a:lnSpc>
                <a:spcPct val="150000"/>
              </a:lnSpc>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628612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Big oh Notation (O)</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pPr algn="just">
              <a:lnSpc>
                <a:spcPct val="150000"/>
              </a:lnSpc>
              <a:buFont typeface="Wingdings" pitchFamily="2" charset="2"/>
              <a:buChar char="Ø"/>
            </a:pPr>
            <a:r>
              <a:rPr lang="en-IN" dirty="0" smtClean="0">
                <a:latin typeface="Times New Roman" pitchFamily="18" charset="0"/>
                <a:cs typeface="Times New Roman" pitchFamily="18" charset="0"/>
              </a:rPr>
              <a:t>Big </a:t>
            </a:r>
            <a:r>
              <a:rPr lang="en-IN" dirty="0">
                <a:latin typeface="Times New Roman" pitchFamily="18" charset="0"/>
                <a:cs typeface="Times New Roman" pitchFamily="18" charset="0"/>
              </a:rPr>
              <a:t>O notation is an asymptotic notation that measures the performance of an algorithm by simply providing the order of growth of the </a:t>
            </a:r>
            <a:r>
              <a:rPr lang="en-IN" dirty="0" smtClean="0">
                <a:latin typeface="Times New Roman" pitchFamily="18" charset="0"/>
                <a:cs typeface="Times New Roman" pitchFamily="18" charset="0"/>
              </a:rPr>
              <a:t>function.</a:t>
            </a:r>
          </a:p>
          <a:p>
            <a:pPr algn="just">
              <a:lnSpc>
                <a:spcPct val="150000"/>
              </a:lnSpc>
              <a:buFont typeface="Wingdings" pitchFamily="2" charset="2"/>
              <a:buChar char="Ø"/>
            </a:pPr>
            <a:r>
              <a:rPr lang="en-IN" dirty="0" smtClean="0">
                <a:latin typeface="Times New Roman" pitchFamily="18" charset="0"/>
                <a:cs typeface="Times New Roman" pitchFamily="18" charset="0"/>
              </a:rPr>
              <a:t>This </a:t>
            </a:r>
            <a:r>
              <a:rPr lang="en-IN" dirty="0">
                <a:latin typeface="Times New Roman" pitchFamily="18" charset="0"/>
                <a:cs typeface="Times New Roman" pitchFamily="18" charset="0"/>
              </a:rPr>
              <a:t>notation provides an </a:t>
            </a:r>
            <a:r>
              <a:rPr lang="en-IN" b="1" dirty="0">
                <a:latin typeface="Times New Roman" pitchFamily="18" charset="0"/>
                <a:cs typeface="Times New Roman" pitchFamily="18" charset="0"/>
              </a:rPr>
              <a:t>upper bound </a:t>
            </a:r>
            <a:r>
              <a:rPr lang="en-IN" dirty="0">
                <a:latin typeface="Times New Roman" pitchFamily="18" charset="0"/>
                <a:cs typeface="Times New Roman" pitchFamily="18" charset="0"/>
              </a:rPr>
              <a:t>on a function which ensures that the function never grows faster than the upper bound. So, it gives the </a:t>
            </a:r>
            <a:r>
              <a:rPr lang="en-IN" b="1" dirty="0">
                <a:latin typeface="Times New Roman" pitchFamily="18" charset="0"/>
                <a:cs typeface="Times New Roman" pitchFamily="18" charset="0"/>
              </a:rPr>
              <a:t>least upper bound </a:t>
            </a:r>
            <a:r>
              <a:rPr lang="en-IN" dirty="0">
                <a:latin typeface="Times New Roman" pitchFamily="18" charset="0"/>
                <a:cs typeface="Times New Roman" pitchFamily="18" charset="0"/>
              </a:rPr>
              <a:t>on a function so that the function never grows faster than this upper </a:t>
            </a:r>
            <a:r>
              <a:rPr lang="en-IN" dirty="0" smtClean="0">
                <a:latin typeface="Times New Roman" pitchFamily="18" charset="0"/>
                <a:cs typeface="Times New Roman" pitchFamily="18" charset="0"/>
              </a:rPr>
              <a:t>bound.</a:t>
            </a:r>
          </a:p>
          <a:p>
            <a:pPr algn="just">
              <a:lnSpc>
                <a:spcPct val="150000"/>
              </a:lnSpc>
              <a:buFont typeface="Wingdings" pitchFamily="2" charset="2"/>
              <a:buChar char="Ø"/>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is the formal way to express the upper boundary of an algorithm running time. </a:t>
            </a:r>
            <a:endParaRPr lang="en-IN" dirty="0" smtClean="0">
              <a:latin typeface="Times New Roman" pitchFamily="18" charset="0"/>
              <a:cs typeface="Times New Roman" pitchFamily="18" charset="0"/>
            </a:endParaRPr>
          </a:p>
          <a:p>
            <a:pPr algn="just">
              <a:lnSpc>
                <a:spcPct val="150000"/>
              </a:lnSpc>
              <a:buFont typeface="Wingdings" pitchFamily="2" charset="2"/>
              <a:buChar char="Ø"/>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measures the </a:t>
            </a:r>
            <a:r>
              <a:rPr lang="en-IN" b="1" dirty="0">
                <a:latin typeface="Times New Roman" pitchFamily="18" charset="0"/>
                <a:cs typeface="Times New Roman" pitchFamily="18" charset="0"/>
              </a:rPr>
              <a:t>worst case </a:t>
            </a:r>
            <a:r>
              <a:rPr lang="en-IN" dirty="0">
                <a:latin typeface="Times New Roman" pitchFamily="18" charset="0"/>
                <a:cs typeface="Times New Roman" pitchFamily="18" charset="0"/>
              </a:rPr>
              <a:t>of time complexity or the algorithm's longest amount of time to complete its operation. </a:t>
            </a:r>
          </a:p>
          <a:p>
            <a:pPr marL="114300" indent="0" algn="just">
              <a:lnSpc>
                <a:spcPct val="150000"/>
              </a:lnSpc>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969795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Representation</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1219200"/>
            <a:ext cx="6858265" cy="474635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2286000" y="5943600"/>
            <a:ext cx="4114800" cy="369332"/>
          </a:xfrm>
          <a:prstGeom prst="rect">
            <a:avLst/>
          </a:prstGeom>
          <a:noFill/>
        </p:spPr>
        <p:txBody>
          <a:bodyPr wrap="square" rtlCol="0">
            <a:spAutoFit/>
          </a:bodyPr>
          <a:lstStyle/>
          <a:p>
            <a:r>
              <a:rPr lang="en-US" dirty="0" smtClean="0"/>
              <a:t>f(n) &lt;= c. g(n) ,   c&gt;0 , n&gt;=k , k&gt;=0</a:t>
            </a:r>
            <a:endParaRPr lang="en-US" dirty="0"/>
          </a:p>
        </p:txBody>
      </p:sp>
    </p:spTree>
    <p:extLst>
      <p:ext uri="{BB962C8B-B14F-4D97-AF65-F5344CB8AC3E}">
        <p14:creationId xmlns:p14="http://schemas.microsoft.com/office/powerpoint/2010/main" xmlns="" val="2251540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Big Omega </a:t>
            </a:r>
            <a:r>
              <a:rPr lang="en-IN" dirty="0"/>
              <a:t>Notation (Ω)</a:t>
            </a:r>
            <a:br>
              <a:rPr lang="en-IN" dirty="0"/>
            </a:br>
            <a:endParaRPr lang="en-IN" dirty="0"/>
          </a:p>
        </p:txBody>
      </p:sp>
      <p:sp>
        <p:nvSpPr>
          <p:cNvPr id="3" name="Content Placeholder 2"/>
          <p:cNvSpPr>
            <a:spLocks noGrp="1"/>
          </p:cNvSpPr>
          <p:nvPr>
            <p:ph idx="1"/>
          </p:nvPr>
        </p:nvSpPr>
        <p:spPr/>
        <p:txBody>
          <a:bodyPr>
            <a:normAutofit fontScale="92500"/>
          </a:bodyPr>
          <a:lstStyle/>
          <a:p>
            <a:pPr algn="just">
              <a:lnSpc>
                <a:spcPct val="150000"/>
              </a:lnSpc>
              <a:buFont typeface="Wingdings" pitchFamily="2" charset="2"/>
              <a:buChar char="Ø"/>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basically describes the </a:t>
            </a:r>
            <a:r>
              <a:rPr lang="en-IN" b="1" dirty="0">
                <a:latin typeface="Times New Roman" pitchFamily="18" charset="0"/>
                <a:cs typeface="Times New Roman" pitchFamily="18" charset="0"/>
              </a:rPr>
              <a:t>best-case</a:t>
            </a:r>
            <a:r>
              <a:rPr lang="en-IN" dirty="0">
                <a:latin typeface="Times New Roman" pitchFamily="18" charset="0"/>
                <a:cs typeface="Times New Roman" pitchFamily="18" charset="0"/>
              </a:rPr>
              <a:t> scenario which is opposite to the big o </a:t>
            </a:r>
            <a:r>
              <a:rPr lang="en-IN" dirty="0" smtClean="0">
                <a:latin typeface="Times New Roman" pitchFamily="18" charset="0"/>
                <a:cs typeface="Times New Roman" pitchFamily="18" charset="0"/>
              </a:rPr>
              <a:t>notation.</a:t>
            </a:r>
          </a:p>
          <a:p>
            <a:pPr algn="just">
              <a:lnSpc>
                <a:spcPct val="150000"/>
              </a:lnSpc>
              <a:buFont typeface="Wingdings" pitchFamily="2" charset="2"/>
              <a:buChar char="Ø"/>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is the formal way to represent the </a:t>
            </a:r>
            <a:r>
              <a:rPr lang="en-IN" b="1" dirty="0">
                <a:latin typeface="Times New Roman" pitchFamily="18" charset="0"/>
                <a:cs typeface="Times New Roman" pitchFamily="18" charset="0"/>
              </a:rPr>
              <a:t>lower bound </a:t>
            </a:r>
            <a:r>
              <a:rPr lang="en-IN" dirty="0">
                <a:latin typeface="Times New Roman" pitchFamily="18" charset="0"/>
                <a:cs typeface="Times New Roman" pitchFamily="18" charset="0"/>
              </a:rPr>
              <a:t>of an algorithm's running time. It measures the best amount of time an algorithm can possibly take to complete or the best-case time </a:t>
            </a:r>
            <a:r>
              <a:rPr lang="en-IN" dirty="0" smtClean="0">
                <a:latin typeface="Times New Roman" pitchFamily="18" charset="0"/>
                <a:cs typeface="Times New Roman" pitchFamily="18" charset="0"/>
              </a:rPr>
              <a:t>complexity.</a:t>
            </a:r>
          </a:p>
          <a:p>
            <a:pPr algn="just">
              <a:lnSpc>
                <a:spcPct val="150000"/>
              </a:lnSpc>
              <a:buFont typeface="Wingdings" pitchFamily="2" charset="2"/>
              <a:buChar char="Ø"/>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determines what is the fastest time that an algorithm can </a:t>
            </a:r>
            <a:r>
              <a:rPr lang="en-IN" dirty="0" smtClean="0">
                <a:latin typeface="Times New Roman" pitchFamily="18" charset="0"/>
                <a:cs typeface="Times New Roman" pitchFamily="18" charset="0"/>
              </a:rPr>
              <a:t>run.</a:t>
            </a:r>
          </a:p>
          <a:p>
            <a:pPr algn="just">
              <a:lnSpc>
                <a:spcPct val="150000"/>
              </a:lnSpc>
              <a:buFont typeface="Wingdings" pitchFamily="2" charset="2"/>
              <a:buChar char="Ø"/>
            </a:pPr>
            <a:r>
              <a:rPr lang="en-IN" dirty="0" smtClean="0">
                <a:latin typeface="Times New Roman" pitchFamily="18" charset="0"/>
                <a:cs typeface="Times New Roman" pitchFamily="18" charset="0"/>
              </a:rPr>
              <a:t>If </a:t>
            </a:r>
            <a:r>
              <a:rPr lang="en-IN" dirty="0">
                <a:latin typeface="Times New Roman" pitchFamily="18" charset="0"/>
                <a:cs typeface="Times New Roman" pitchFamily="18" charset="0"/>
              </a:rPr>
              <a:t>we required that an algorithm takes at least certain amount of time without using an upper </a:t>
            </a:r>
            <a:r>
              <a:rPr lang="en-IN" dirty="0" smtClean="0">
                <a:latin typeface="Times New Roman" pitchFamily="18" charset="0"/>
                <a:cs typeface="Times New Roman" pitchFamily="18" charset="0"/>
              </a:rPr>
              <a:t>bound. </a:t>
            </a:r>
            <a:r>
              <a:rPr lang="en-IN" dirty="0">
                <a:latin typeface="Times New Roman" pitchFamily="18" charset="0"/>
                <a:cs typeface="Times New Roman" pitchFamily="18" charset="0"/>
              </a:rPr>
              <a:t>It is used to bound the growth of running time for large input size.</a:t>
            </a:r>
          </a:p>
          <a:p>
            <a:pPr marL="114300" indent="0" algn="just">
              <a:lnSpc>
                <a:spcPct val="150000"/>
              </a:lnSpc>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852981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Graphical Representation</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81000" y="1219200"/>
            <a:ext cx="6324600" cy="491218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2590800" y="6324600"/>
            <a:ext cx="2133600" cy="369332"/>
          </a:xfrm>
          <a:prstGeom prst="rect">
            <a:avLst/>
          </a:prstGeom>
          <a:noFill/>
        </p:spPr>
        <p:txBody>
          <a:bodyPr wrap="square" rtlCol="0">
            <a:spAutoFit/>
          </a:bodyPr>
          <a:lstStyle/>
          <a:p>
            <a:r>
              <a:rPr lang="en-US" dirty="0" smtClean="0"/>
              <a:t>f(n) &gt;= c. g(n) </a:t>
            </a:r>
            <a:endParaRPr lang="en-US" dirty="0"/>
          </a:p>
        </p:txBody>
      </p:sp>
    </p:spTree>
    <p:extLst>
      <p:ext uri="{BB962C8B-B14F-4D97-AF65-F5344CB8AC3E}">
        <p14:creationId xmlns:p14="http://schemas.microsoft.com/office/powerpoint/2010/main" xmlns="" val="3310031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Theta Notation (θ)</a:t>
            </a:r>
            <a:br>
              <a:rPr lang="en-IN" dirty="0"/>
            </a:br>
            <a:endParaRPr lang="en-IN" dirty="0"/>
          </a:p>
        </p:txBody>
      </p:sp>
      <p:sp>
        <p:nvSpPr>
          <p:cNvPr id="3" name="Content Placeholder 2"/>
          <p:cNvSpPr>
            <a:spLocks noGrp="1"/>
          </p:cNvSpPr>
          <p:nvPr>
            <p:ph idx="1"/>
          </p:nvPr>
        </p:nvSpPr>
        <p:spPr/>
        <p:txBody>
          <a:bodyPr>
            <a:normAutofit fontScale="92500"/>
          </a:bodyPr>
          <a:lstStyle/>
          <a:p>
            <a:pPr algn="just">
              <a:lnSpc>
                <a:spcPct val="150000"/>
              </a:lnSpc>
              <a:buFont typeface="Wingdings" pitchFamily="2" charset="2"/>
              <a:buChar char="Ø"/>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theta notation mainly describes the </a:t>
            </a:r>
            <a:r>
              <a:rPr lang="en-IN" b="1" dirty="0">
                <a:latin typeface="Times New Roman" pitchFamily="18" charset="0"/>
                <a:cs typeface="Times New Roman" pitchFamily="18" charset="0"/>
              </a:rPr>
              <a:t>average case </a:t>
            </a:r>
            <a:r>
              <a:rPr lang="en-IN" dirty="0" smtClean="0">
                <a:latin typeface="Times New Roman" pitchFamily="18" charset="0"/>
                <a:cs typeface="Times New Roman" pitchFamily="18" charset="0"/>
              </a:rPr>
              <a:t>scenarios.</a:t>
            </a:r>
          </a:p>
          <a:p>
            <a:pPr algn="just">
              <a:lnSpc>
                <a:spcPct val="150000"/>
              </a:lnSpc>
              <a:buFont typeface="Wingdings" pitchFamily="2" charset="2"/>
              <a:buChar char="Ø"/>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represents the realistic time complexity of an algorithm. Every time, an algorithm does not perform worst or best, in real-world problems, algorithms mainly fluctuate between the worst-case and best-case, and this gives </a:t>
            </a: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average case of the </a:t>
            </a:r>
            <a:r>
              <a:rPr lang="en-IN" dirty="0" smtClean="0">
                <a:latin typeface="Times New Roman" pitchFamily="18" charset="0"/>
                <a:cs typeface="Times New Roman" pitchFamily="18" charset="0"/>
              </a:rPr>
              <a:t>algorithm.</a:t>
            </a:r>
          </a:p>
          <a:p>
            <a:pPr algn="just">
              <a:lnSpc>
                <a:spcPct val="150000"/>
              </a:lnSpc>
              <a:buFont typeface="Wingdings" pitchFamily="2" charset="2"/>
              <a:buChar char="Ø"/>
            </a:pPr>
            <a:r>
              <a:rPr lang="en-IN" dirty="0" smtClean="0">
                <a:latin typeface="Times New Roman" pitchFamily="18" charset="0"/>
                <a:cs typeface="Times New Roman" pitchFamily="18" charset="0"/>
              </a:rPr>
              <a:t>Big </a:t>
            </a:r>
            <a:r>
              <a:rPr lang="en-IN" dirty="0">
                <a:latin typeface="Times New Roman" pitchFamily="18" charset="0"/>
                <a:cs typeface="Times New Roman" pitchFamily="18" charset="0"/>
              </a:rPr>
              <a:t>theta is mainly used when the value of worst-case and the best-case is </a:t>
            </a:r>
            <a:r>
              <a:rPr lang="en-IN" dirty="0" smtClean="0">
                <a:latin typeface="Times New Roman" pitchFamily="18" charset="0"/>
                <a:cs typeface="Times New Roman" pitchFamily="18" charset="0"/>
              </a:rPr>
              <a:t>same.</a:t>
            </a:r>
          </a:p>
          <a:p>
            <a:pPr algn="just">
              <a:lnSpc>
                <a:spcPct val="150000"/>
              </a:lnSpc>
              <a:buFont typeface="Wingdings" pitchFamily="2" charset="2"/>
              <a:buChar char="Ø"/>
            </a:pPr>
            <a:r>
              <a:rPr lang="en-IN" dirty="0" smtClean="0">
                <a:latin typeface="Times New Roman" pitchFamily="18" charset="0"/>
                <a:cs typeface="Times New Roman" pitchFamily="18" charset="0"/>
              </a:rPr>
              <a:t>It </a:t>
            </a:r>
            <a:r>
              <a:rPr lang="en-IN" dirty="0">
                <a:latin typeface="Times New Roman" pitchFamily="18" charset="0"/>
                <a:cs typeface="Times New Roman" pitchFamily="18" charset="0"/>
              </a:rPr>
              <a:t>is the formal way to express both the upper bound and lower bound of an algorithm running time.</a:t>
            </a:r>
          </a:p>
          <a:p>
            <a:pPr marL="114300" indent="0" algn="just">
              <a:lnSpc>
                <a:spcPct val="150000"/>
              </a:lnSpc>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3769897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44624"/>
            <a:ext cx="7620000" cy="1143000"/>
          </a:xfrm>
        </p:spPr>
        <p:txBody>
          <a:bodyPr/>
          <a:lstStyle/>
          <a:p>
            <a:r>
              <a:rPr lang="en-US" dirty="0" smtClean="0"/>
              <a:t>Graphical Representation</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28600" y="990600"/>
            <a:ext cx="6039396" cy="484627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2590800" y="6324600"/>
            <a:ext cx="3886200" cy="369332"/>
          </a:xfrm>
          <a:prstGeom prst="rect">
            <a:avLst/>
          </a:prstGeom>
          <a:noFill/>
        </p:spPr>
        <p:txBody>
          <a:bodyPr wrap="square" rtlCol="0">
            <a:spAutoFit/>
          </a:bodyPr>
          <a:lstStyle/>
          <a:p>
            <a:r>
              <a:rPr lang="en-US" dirty="0" smtClean="0"/>
              <a:t>c1. g(n)&lt;= f(n) &lt;= c2. g(n)</a:t>
            </a:r>
            <a:endParaRPr lang="en-US" dirty="0"/>
          </a:p>
        </p:txBody>
      </p:sp>
    </p:spTree>
    <p:extLst>
      <p:ext uri="{BB962C8B-B14F-4D97-AF65-F5344CB8AC3E}">
        <p14:creationId xmlns:p14="http://schemas.microsoft.com/office/powerpoint/2010/main" xmlns="" val="3030701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Data Structures</a:t>
            </a:r>
            <a:endParaRPr lang="en-IN" dirty="0"/>
          </a:p>
        </p:txBody>
      </p:sp>
      <p:pic>
        <p:nvPicPr>
          <p:cNvPr id="6" name="Content Placeholder 5" descr="3.JPG"/>
          <p:cNvPicPr>
            <a:picLocks noGrp="1" noChangeAspect="1"/>
          </p:cNvPicPr>
          <p:nvPr>
            <p:ph idx="1"/>
          </p:nvPr>
        </p:nvPicPr>
        <p:blipFill>
          <a:blip r:embed="rId2"/>
          <a:stretch>
            <a:fillRect/>
          </a:stretch>
        </p:blipFill>
        <p:spPr>
          <a:xfrm>
            <a:off x="0" y="1524000"/>
            <a:ext cx="8458200" cy="4846716"/>
          </a:xfrm>
        </p:spPr>
      </p:pic>
    </p:spTree>
    <p:extLst>
      <p:ext uri="{BB962C8B-B14F-4D97-AF65-F5344CB8AC3E}">
        <p14:creationId xmlns:p14="http://schemas.microsoft.com/office/powerpoint/2010/main" xmlns="" val="22353091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 Complexity</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pPr marL="114300" indent="0" algn="just">
              <a:lnSpc>
                <a:spcPct val="150000"/>
              </a:lnSpc>
              <a:buNone/>
            </a:pPr>
            <a:r>
              <a:rPr lang="en-IN" dirty="0">
                <a:latin typeface="Times New Roman" pitchFamily="18" charset="0"/>
                <a:cs typeface="Times New Roman" pitchFamily="18" charset="0"/>
              </a:rPr>
              <a:t>The performance of the algorithm can be measured in two </a:t>
            </a:r>
            <a:r>
              <a:rPr lang="en-IN" dirty="0" smtClean="0">
                <a:latin typeface="Times New Roman" pitchFamily="18" charset="0"/>
                <a:cs typeface="Times New Roman" pitchFamily="18" charset="0"/>
              </a:rPr>
              <a:t>factors:</a:t>
            </a:r>
          </a:p>
          <a:p>
            <a:pPr marL="114300" indent="0" algn="just">
              <a:lnSpc>
                <a:spcPct val="150000"/>
              </a:lnSpc>
              <a:buNone/>
            </a:pPr>
            <a:endParaRPr lang="en-IN" b="1" dirty="0" smtClean="0">
              <a:latin typeface="Times New Roman" pitchFamily="18" charset="0"/>
              <a:cs typeface="Times New Roman" pitchFamily="18" charset="0"/>
            </a:endParaRPr>
          </a:p>
          <a:p>
            <a:pPr marL="571500" indent="-457200" algn="just">
              <a:lnSpc>
                <a:spcPct val="150000"/>
              </a:lnSpc>
              <a:buAutoNum type="arabicPeriod"/>
            </a:pPr>
            <a:r>
              <a:rPr lang="en-IN" b="1" dirty="0" smtClean="0">
                <a:latin typeface="Times New Roman" pitchFamily="18" charset="0"/>
                <a:cs typeface="Times New Roman" pitchFamily="18" charset="0"/>
              </a:rPr>
              <a:t>Time </a:t>
            </a:r>
            <a:r>
              <a:rPr lang="en-IN" b="1" dirty="0">
                <a:latin typeface="Times New Roman" pitchFamily="18" charset="0"/>
                <a:cs typeface="Times New Roman" pitchFamily="18" charset="0"/>
              </a:rPr>
              <a:t>complexity:</a:t>
            </a:r>
            <a:r>
              <a:rPr lang="en-IN" dirty="0">
                <a:latin typeface="Times New Roman" pitchFamily="18" charset="0"/>
                <a:cs typeface="Times New Roman" pitchFamily="18" charset="0"/>
              </a:rPr>
              <a:t> The time complexity of an algorithm is the amount of time required to complete the execution. </a:t>
            </a:r>
            <a:endParaRPr lang="en-IN" dirty="0" smtClean="0">
              <a:latin typeface="Times New Roman" pitchFamily="18" charset="0"/>
              <a:cs typeface="Times New Roman" pitchFamily="18" charset="0"/>
            </a:endParaRPr>
          </a:p>
          <a:p>
            <a:pPr algn="just">
              <a:lnSpc>
                <a:spcPct val="150000"/>
              </a:lnSpc>
              <a:buFont typeface="Wingdings" pitchFamily="2" charset="2"/>
              <a:buChar char="Ø"/>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time complexity of an algorithm is denoted by the big O notation. </a:t>
            </a:r>
          </a:p>
          <a:p>
            <a:pPr algn="just">
              <a:lnSpc>
                <a:spcPct val="150000"/>
              </a:lnSpc>
              <a:buFont typeface="Wingdings" pitchFamily="2" charset="2"/>
              <a:buChar char="Ø"/>
            </a:pPr>
            <a:r>
              <a:rPr lang="en-IN" dirty="0" smtClean="0">
                <a:latin typeface="Times New Roman" pitchFamily="18" charset="0"/>
                <a:cs typeface="Times New Roman" pitchFamily="18" charset="0"/>
              </a:rPr>
              <a:t>Here</a:t>
            </a:r>
            <a:r>
              <a:rPr lang="en-IN" dirty="0">
                <a:latin typeface="Times New Roman" pitchFamily="18" charset="0"/>
                <a:cs typeface="Times New Roman" pitchFamily="18" charset="0"/>
              </a:rPr>
              <a:t>, big O notation is the asymptotic notation to represent the time complexity. </a:t>
            </a:r>
          </a:p>
          <a:p>
            <a:pPr algn="just">
              <a:lnSpc>
                <a:spcPct val="150000"/>
              </a:lnSpc>
              <a:buFont typeface="Wingdings" pitchFamily="2" charset="2"/>
              <a:buChar char="Ø"/>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time complexity is mainly calculated by counting the number of steps to finish the execution. </a:t>
            </a:r>
          </a:p>
        </p:txBody>
      </p:sp>
    </p:spTree>
    <p:extLst>
      <p:ext uri="{BB962C8B-B14F-4D97-AF65-F5344CB8AC3E}">
        <p14:creationId xmlns:p14="http://schemas.microsoft.com/office/powerpoint/2010/main" xmlns="" val="3323041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normAutofit fontScale="92500"/>
          </a:bodyPr>
          <a:lstStyle/>
          <a:p>
            <a:pPr marL="571500" indent="-457200" algn="just">
              <a:lnSpc>
                <a:spcPct val="150000"/>
              </a:lnSpc>
              <a:buFont typeface="+mj-lt"/>
              <a:buAutoNum type="arabicPeriod" startAt="2"/>
            </a:pPr>
            <a:r>
              <a:rPr lang="en-IN" b="1" dirty="0" smtClean="0">
                <a:latin typeface="Times New Roman" pitchFamily="18" charset="0"/>
                <a:cs typeface="Times New Roman" pitchFamily="18" charset="0"/>
              </a:rPr>
              <a:t>Space </a:t>
            </a:r>
            <a:r>
              <a:rPr lang="en-IN" b="1" dirty="0">
                <a:latin typeface="Times New Roman" pitchFamily="18" charset="0"/>
                <a:cs typeface="Times New Roman" pitchFamily="18" charset="0"/>
              </a:rPr>
              <a:t>complexity:</a:t>
            </a:r>
            <a:r>
              <a:rPr lang="en-IN" dirty="0">
                <a:latin typeface="Times New Roman" pitchFamily="18" charset="0"/>
                <a:cs typeface="Times New Roman" pitchFamily="18" charset="0"/>
              </a:rPr>
              <a:t> An algorithm's space complexity is the amount of space required to solve a problem and produce an output. </a:t>
            </a:r>
            <a:endParaRPr lang="en-IN" dirty="0" smtClean="0">
              <a:latin typeface="Times New Roman" pitchFamily="18" charset="0"/>
              <a:cs typeface="Times New Roman" pitchFamily="18" charset="0"/>
            </a:endParaRPr>
          </a:p>
          <a:p>
            <a:pPr algn="just">
              <a:lnSpc>
                <a:spcPct val="150000"/>
              </a:lnSpc>
              <a:buFont typeface="Wingdings" pitchFamily="2" charset="2"/>
              <a:buChar char="Ø"/>
            </a:pPr>
            <a:r>
              <a:rPr lang="en-IN" dirty="0" smtClean="0">
                <a:latin typeface="Times New Roman" pitchFamily="18" charset="0"/>
                <a:cs typeface="Times New Roman" pitchFamily="18" charset="0"/>
              </a:rPr>
              <a:t>Similar </a:t>
            </a:r>
            <a:r>
              <a:rPr lang="en-IN" dirty="0">
                <a:latin typeface="Times New Roman" pitchFamily="18" charset="0"/>
                <a:cs typeface="Times New Roman" pitchFamily="18" charset="0"/>
              </a:rPr>
              <a:t>to the time complexity, space complexity is also expressed in big O </a:t>
            </a:r>
            <a:r>
              <a:rPr lang="en-IN" dirty="0" smtClean="0">
                <a:latin typeface="Times New Roman" pitchFamily="18" charset="0"/>
                <a:cs typeface="Times New Roman" pitchFamily="18" charset="0"/>
              </a:rPr>
              <a:t>notation.</a:t>
            </a:r>
          </a:p>
          <a:p>
            <a:pPr algn="just">
              <a:lnSpc>
                <a:spcPct val="150000"/>
              </a:lnSpc>
              <a:buFont typeface="Wingdings" pitchFamily="2" charset="2"/>
              <a:buChar char="Ø"/>
            </a:pPr>
            <a:r>
              <a:rPr lang="en-IN" dirty="0" smtClean="0">
                <a:latin typeface="Times New Roman" pitchFamily="18" charset="0"/>
                <a:cs typeface="Times New Roman" pitchFamily="18" charset="0"/>
              </a:rPr>
              <a:t>For </a:t>
            </a:r>
            <a:r>
              <a:rPr lang="en-IN" dirty="0">
                <a:latin typeface="Times New Roman" pitchFamily="18" charset="0"/>
                <a:cs typeface="Times New Roman" pitchFamily="18" charset="0"/>
              </a:rPr>
              <a:t>an algorithm, the space is required for the following purposes</a:t>
            </a:r>
            <a:r>
              <a:rPr lang="en-IN" dirty="0" smtClean="0">
                <a:latin typeface="Times New Roman" pitchFamily="18" charset="0"/>
                <a:cs typeface="Times New Roman" pitchFamily="18" charset="0"/>
              </a:rPr>
              <a:t>:</a:t>
            </a:r>
          </a:p>
          <a:p>
            <a:pPr marL="571500" indent="-457200" algn="just">
              <a:lnSpc>
                <a:spcPct val="150000"/>
              </a:lnSpc>
              <a:buFont typeface="+mj-lt"/>
              <a:buAutoNum type="arabicPeriod"/>
            </a:pPr>
            <a:r>
              <a:rPr lang="en-IN" dirty="0">
                <a:latin typeface="Times New Roman" pitchFamily="18" charset="0"/>
                <a:cs typeface="Times New Roman" pitchFamily="18" charset="0"/>
              </a:rPr>
              <a:t>To store program </a:t>
            </a:r>
            <a:r>
              <a:rPr lang="en-IN" dirty="0" smtClean="0">
                <a:latin typeface="Times New Roman" pitchFamily="18" charset="0"/>
                <a:cs typeface="Times New Roman" pitchFamily="18" charset="0"/>
              </a:rPr>
              <a:t>instructions</a:t>
            </a:r>
          </a:p>
          <a:p>
            <a:pPr marL="571500" indent="-457200" algn="just">
              <a:lnSpc>
                <a:spcPct val="150000"/>
              </a:lnSpc>
              <a:buFont typeface="+mj-lt"/>
              <a:buAutoNum type="arabicPeriod"/>
            </a:pPr>
            <a:r>
              <a:rPr lang="en-IN" dirty="0" smtClean="0">
                <a:latin typeface="Times New Roman" pitchFamily="18" charset="0"/>
                <a:cs typeface="Times New Roman" pitchFamily="18" charset="0"/>
              </a:rPr>
              <a:t>To </a:t>
            </a:r>
            <a:r>
              <a:rPr lang="en-IN" dirty="0">
                <a:latin typeface="Times New Roman" pitchFamily="18" charset="0"/>
                <a:cs typeface="Times New Roman" pitchFamily="18" charset="0"/>
              </a:rPr>
              <a:t>store constant </a:t>
            </a:r>
            <a:r>
              <a:rPr lang="en-IN" dirty="0" smtClean="0">
                <a:latin typeface="Times New Roman" pitchFamily="18" charset="0"/>
                <a:cs typeface="Times New Roman" pitchFamily="18" charset="0"/>
              </a:rPr>
              <a:t>values</a:t>
            </a:r>
          </a:p>
          <a:p>
            <a:pPr marL="571500" indent="-457200" algn="just">
              <a:lnSpc>
                <a:spcPct val="150000"/>
              </a:lnSpc>
              <a:buFont typeface="+mj-lt"/>
              <a:buAutoNum type="arabicPeriod"/>
            </a:pPr>
            <a:r>
              <a:rPr lang="en-IN" dirty="0" smtClean="0">
                <a:latin typeface="Times New Roman" pitchFamily="18" charset="0"/>
                <a:cs typeface="Times New Roman" pitchFamily="18" charset="0"/>
              </a:rPr>
              <a:t>To </a:t>
            </a:r>
            <a:r>
              <a:rPr lang="en-IN" dirty="0">
                <a:latin typeface="Times New Roman" pitchFamily="18" charset="0"/>
                <a:cs typeface="Times New Roman" pitchFamily="18" charset="0"/>
              </a:rPr>
              <a:t>store variable </a:t>
            </a:r>
            <a:r>
              <a:rPr lang="en-IN" dirty="0" smtClean="0">
                <a:latin typeface="Times New Roman" pitchFamily="18" charset="0"/>
                <a:cs typeface="Times New Roman" pitchFamily="18" charset="0"/>
              </a:rPr>
              <a:t>values</a:t>
            </a:r>
          </a:p>
          <a:p>
            <a:pPr marL="571500" indent="-457200" algn="just">
              <a:lnSpc>
                <a:spcPct val="150000"/>
              </a:lnSpc>
              <a:buFont typeface="+mj-lt"/>
              <a:buAutoNum type="arabicPeriod"/>
            </a:pPr>
            <a:r>
              <a:rPr lang="en-IN" dirty="0" smtClean="0">
                <a:latin typeface="Times New Roman" pitchFamily="18" charset="0"/>
                <a:cs typeface="Times New Roman" pitchFamily="18" charset="0"/>
              </a:rPr>
              <a:t>To </a:t>
            </a:r>
            <a:r>
              <a:rPr lang="en-IN" dirty="0">
                <a:latin typeface="Times New Roman" pitchFamily="18" charset="0"/>
                <a:cs typeface="Times New Roman" pitchFamily="18" charset="0"/>
              </a:rPr>
              <a:t>track the function calls, jumping statements, etc.</a:t>
            </a:r>
          </a:p>
          <a:p>
            <a:pPr marL="114300" indent="0" algn="just">
              <a:lnSpc>
                <a:spcPct val="150000"/>
              </a:lnSpc>
              <a:buNone/>
            </a:pPr>
            <a:endParaRPr lang="en-IN" dirty="0">
              <a:latin typeface="Times New Roman" pitchFamily="18" charset="0"/>
              <a:cs typeface="Times New Roman" pitchFamily="18" charset="0"/>
            </a:endParaRPr>
          </a:p>
          <a:p>
            <a:pPr marL="114300" indent="0" algn="just">
              <a:lnSpc>
                <a:spcPct val="150000"/>
              </a:lnSpc>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41318892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p:txBody>
          <a:bodyPr/>
          <a:lstStyle/>
          <a:p>
            <a:pPr algn="just">
              <a:lnSpc>
                <a:spcPct val="150000"/>
              </a:lnSpc>
              <a:buFont typeface="Wingdings" pitchFamily="2" charset="2"/>
              <a:buChar char="Ø"/>
            </a:pPr>
            <a:r>
              <a:rPr lang="en-IN" dirty="0">
                <a:latin typeface="Times New Roman" pitchFamily="18" charset="0"/>
                <a:cs typeface="Times New Roman" pitchFamily="18" charset="0"/>
              </a:rPr>
              <a:t>Auxiliary space: The extra space required by the algorithm, excluding the input size, is known as an auxiliary space. </a:t>
            </a:r>
            <a:endParaRPr lang="en-IN" dirty="0" smtClean="0">
              <a:latin typeface="Times New Roman" pitchFamily="18" charset="0"/>
              <a:cs typeface="Times New Roman" pitchFamily="18" charset="0"/>
            </a:endParaRPr>
          </a:p>
          <a:p>
            <a:pPr algn="just">
              <a:lnSpc>
                <a:spcPct val="150000"/>
              </a:lnSpc>
              <a:buFont typeface="Wingdings" pitchFamily="2" charset="2"/>
              <a:buChar char="Ø"/>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space complexity considers both the spaces, i.e., auxiliary space, and space used by the input</a:t>
            </a:r>
            <a:r>
              <a:rPr lang="en-IN" dirty="0" smtClean="0">
                <a:latin typeface="Times New Roman" pitchFamily="18" charset="0"/>
                <a:cs typeface="Times New Roman" pitchFamily="18" charset="0"/>
              </a:rPr>
              <a:t>.</a:t>
            </a:r>
          </a:p>
          <a:p>
            <a:pPr algn="just">
              <a:lnSpc>
                <a:spcPct val="150000"/>
              </a:lnSpc>
              <a:buFont typeface="Wingdings" pitchFamily="2" charset="2"/>
              <a:buChar char="Ø"/>
            </a:pPr>
            <a:endParaRPr lang="en-IN" dirty="0">
              <a:latin typeface="Times New Roman" pitchFamily="18" charset="0"/>
              <a:cs typeface="Times New Roman" pitchFamily="18" charset="0"/>
            </a:endParaRPr>
          </a:p>
          <a:p>
            <a:pPr marL="114300" indent="0" algn="just">
              <a:lnSpc>
                <a:spcPct val="150000"/>
              </a:lnSpc>
              <a:buNone/>
            </a:pPr>
            <a:r>
              <a:rPr lang="en-IN" b="1" dirty="0">
                <a:latin typeface="Times New Roman" pitchFamily="18" charset="0"/>
                <a:cs typeface="Times New Roman" pitchFamily="18" charset="0"/>
              </a:rPr>
              <a:t>Space complexity = Auxiliary space + Input size.</a:t>
            </a:r>
            <a:endParaRPr lang="en-IN" dirty="0">
              <a:latin typeface="Times New Roman" pitchFamily="18" charset="0"/>
              <a:cs typeface="Times New Roman" pitchFamily="18" charset="0"/>
            </a:endParaRPr>
          </a:p>
          <a:p>
            <a:pPr>
              <a:lnSpc>
                <a:spcPct val="150000"/>
              </a:lnSpc>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1299018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Primitive Data Structures</a:t>
            </a:r>
            <a:endParaRPr lang="en-IN" dirty="0"/>
          </a:p>
        </p:txBody>
      </p:sp>
      <p:pic>
        <p:nvPicPr>
          <p:cNvPr id="4" name="Picture 3" descr="2.JPG"/>
          <p:cNvPicPr>
            <a:picLocks noChangeAspect="1"/>
          </p:cNvPicPr>
          <p:nvPr/>
        </p:nvPicPr>
        <p:blipFill>
          <a:blip r:embed="rId2"/>
          <a:stretch>
            <a:fillRect/>
          </a:stretch>
        </p:blipFill>
        <p:spPr>
          <a:xfrm>
            <a:off x="457200" y="1752600"/>
            <a:ext cx="7938892" cy="4038600"/>
          </a:xfrm>
          <a:prstGeom prst="rect">
            <a:avLst/>
          </a:prstGeom>
        </p:spPr>
      </p:pic>
    </p:spTree>
    <p:extLst>
      <p:ext uri="{BB962C8B-B14F-4D97-AF65-F5344CB8AC3E}">
        <p14:creationId xmlns:p14="http://schemas.microsoft.com/office/powerpoint/2010/main" xmlns="" val="250282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Contd…</a:t>
            </a:r>
            <a:endParaRPr lang="en-IN" dirty="0"/>
          </a:p>
        </p:txBody>
      </p:sp>
      <p:sp>
        <p:nvSpPr>
          <p:cNvPr id="3" name="Content Placeholder 2"/>
          <p:cNvSpPr>
            <a:spLocks noGrp="1"/>
          </p:cNvSpPr>
          <p:nvPr>
            <p:ph idx="1"/>
          </p:nvPr>
        </p:nvSpPr>
        <p:spPr>
          <a:xfrm>
            <a:off x="228600" y="1600200"/>
            <a:ext cx="8077200" cy="4876800"/>
          </a:xfrm>
        </p:spPr>
        <p:txBody>
          <a:bodyPr>
            <a:normAutofit fontScale="77500" lnSpcReduction="20000"/>
          </a:bodyPr>
          <a:lstStyle/>
          <a:p>
            <a:pPr algn="just">
              <a:lnSpc>
                <a:spcPct val="160000"/>
              </a:lnSpc>
              <a:buFont typeface="Wingdings" pitchFamily="2" charset="2"/>
              <a:buChar char="Ø"/>
            </a:pPr>
            <a:r>
              <a:rPr lang="en-IN" dirty="0">
                <a:latin typeface="Times New Roman" pitchFamily="18" charset="0"/>
                <a:cs typeface="Times New Roman" pitchFamily="18" charset="0"/>
              </a:rPr>
              <a:t>Primitive data structures are basic structures and are directly operated upon by machine </a:t>
            </a:r>
            <a:r>
              <a:rPr lang="en-IN" dirty="0" smtClean="0">
                <a:latin typeface="Times New Roman" pitchFamily="18" charset="0"/>
                <a:cs typeface="Times New Roman" pitchFamily="18" charset="0"/>
              </a:rPr>
              <a:t>instructions.</a:t>
            </a:r>
          </a:p>
          <a:p>
            <a:pPr algn="just">
              <a:lnSpc>
                <a:spcPct val="160000"/>
              </a:lnSpc>
              <a:buFont typeface="Wingdings" pitchFamily="2" charset="2"/>
              <a:buChar char="Ø"/>
            </a:pPr>
            <a:r>
              <a:rPr lang="en-IN" dirty="0" smtClean="0">
                <a:latin typeface="Times New Roman" pitchFamily="18" charset="0"/>
                <a:cs typeface="Times New Roman" pitchFamily="18" charset="0"/>
              </a:rPr>
              <a:t>Primitive </a:t>
            </a:r>
            <a:r>
              <a:rPr lang="en-IN" dirty="0">
                <a:latin typeface="Times New Roman" pitchFamily="18" charset="0"/>
                <a:cs typeface="Times New Roman" pitchFamily="18" charset="0"/>
              </a:rPr>
              <a:t>data structures have different representations on different </a:t>
            </a:r>
            <a:r>
              <a:rPr lang="en-IN" dirty="0" smtClean="0">
                <a:latin typeface="Times New Roman" pitchFamily="18" charset="0"/>
                <a:cs typeface="Times New Roman" pitchFamily="18" charset="0"/>
              </a:rPr>
              <a:t>computers.</a:t>
            </a:r>
          </a:p>
          <a:p>
            <a:pPr algn="just">
              <a:lnSpc>
                <a:spcPct val="160000"/>
              </a:lnSpc>
              <a:buFont typeface="Wingdings" pitchFamily="2" charset="2"/>
              <a:buChar char="Ø"/>
            </a:pPr>
            <a:r>
              <a:rPr lang="en-IN" dirty="0" smtClean="0">
                <a:latin typeface="Times New Roman" pitchFamily="18" charset="0"/>
                <a:cs typeface="Times New Roman" pitchFamily="18" charset="0"/>
              </a:rPr>
              <a:t>Integers</a:t>
            </a:r>
            <a:r>
              <a:rPr lang="en-IN" dirty="0">
                <a:latin typeface="Times New Roman" pitchFamily="18" charset="0"/>
                <a:cs typeface="Times New Roman" pitchFamily="18" charset="0"/>
              </a:rPr>
              <a:t>, floats, character and pointers are examples of primitive data </a:t>
            </a:r>
            <a:r>
              <a:rPr lang="en-IN" dirty="0" smtClean="0">
                <a:latin typeface="Times New Roman" pitchFamily="18" charset="0"/>
                <a:cs typeface="Times New Roman" pitchFamily="18" charset="0"/>
              </a:rPr>
              <a:t>structures.</a:t>
            </a:r>
          </a:p>
          <a:p>
            <a:pPr algn="just">
              <a:lnSpc>
                <a:spcPct val="160000"/>
              </a:lnSpc>
              <a:buFont typeface="Wingdings" pitchFamily="2" charset="2"/>
              <a:buChar char="Ø"/>
            </a:pPr>
            <a:r>
              <a:rPr lang="en-IN" dirty="0" smtClean="0">
                <a:latin typeface="Times New Roman" pitchFamily="18" charset="0"/>
                <a:cs typeface="Times New Roman" pitchFamily="18" charset="0"/>
              </a:rPr>
              <a:t>These </a:t>
            </a:r>
            <a:r>
              <a:rPr lang="en-IN" dirty="0">
                <a:latin typeface="Times New Roman" pitchFamily="18" charset="0"/>
                <a:cs typeface="Times New Roman" pitchFamily="18" charset="0"/>
              </a:rPr>
              <a:t>data types are available in most programming languages as built in type.</a:t>
            </a:r>
          </a:p>
          <a:p>
            <a:pPr lvl="1" algn="just">
              <a:lnSpc>
                <a:spcPct val="160000"/>
              </a:lnSpc>
            </a:pPr>
            <a:r>
              <a:rPr lang="en-IN" b="1" dirty="0">
                <a:latin typeface="Times New Roman" pitchFamily="18" charset="0"/>
                <a:cs typeface="Times New Roman" pitchFamily="18" charset="0"/>
              </a:rPr>
              <a:t>Integer</a:t>
            </a:r>
            <a:r>
              <a:rPr lang="en-IN" dirty="0">
                <a:latin typeface="Times New Roman" pitchFamily="18" charset="0"/>
                <a:cs typeface="Times New Roman" pitchFamily="18" charset="0"/>
              </a:rPr>
              <a:t>: It is a data type which allows all values without fraction part. We can use it for whole numbers.</a:t>
            </a:r>
          </a:p>
          <a:p>
            <a:pPr lvl="1" algn="just">
              <a:lnSpc>
                <a:spcPct val="160000"/>
              </a:lnSpc>
            </a:pPr>
            <a:r>
              <a:rPr lang="en-IN" b="1" dirty="0">
                <a:latin typeface="Times New Roman" pitchFamily="18" charset="0"/>
                <a:cs typeface="Times New Roman" pitchFamily="18" charset="0"/>
              </a:rPr>
              <a:t>Float:</a:t>
            </a:r>
            <a:r>
              <a:rPr lang="en-IN" dirty="0">
                <a:latin typeface="Times New Roman" pitchFamily="18" charset="0"/>
                <a:cs typeface="Times New Roman" pitchFamily="18" charset="0"/>
              </a:rPr>
              <a:t> It is a data type which use for storing fractional numbers.</a:t>
            </a:r>
          </a:p>
          <a:p>
            <a:pPr lvl="1" algn="just">
              <a:lnSpc>
                <a:spcPct val="160000"/>
              </a:lnSpc>
            </a:pPr>
            <a:r>
              <a:rPr lang="en-IN" b="1" dirty="0">
                <a:latin typeface="Times New Roman" pitchFamily="18" charset="0"/>
                <a:cs typeface="Times New Roman" pitchFamily="18" charset="0"/>
              </a:rPr>
              <a:t>Character:</a:t>
            </a:r>
            <a:r>
              <a:rPr lang="en-IN" dirty="0">
                <a:latin typeface="Times New Roman" pitchFamily="18" charset="0"/>
                <a:cs typeface="Times New Roman" pitchFamily="18" charset="0"/>
              </a:rPr>
              <a:t> It is a data type which is used for character values.</a:t>
            </a:r>
          </a:p>
          <a:p>
            <a:pPr algn="just">
              <a:lnSpc>
                <a:spcPct val="160000"/>
              </a:lnSpc>
              <a:buFont typeface="Wingdings" pitchFamily="2" charset="2"/>
              <a:buChar char="Ø"/>
            </a:pPr>
            <a:r>
              <a:rPr lang="en-IN" b="1" dirty="0">
                <a:latin typeface="Times New Roman" pitchFamily="18" charset="0"/>
                <a:cs typeface="Times New Roman" pitchFamily="18" charset="0"/>
              </a:rPr>
              <a:t>Pointer:</a:t>
            </a:r>
            <a:r>
              <a:rPr lang="en-IN" dirty="0">
                <a:latin typeface="Times New Roman" pitchFamily="18" charset="0"/>
                <a:cs typeface="Times New Roman" pitchFamily="18" charset="0"/>
              </a:rPr>
              <a:t> A variable that holds memory address of another variable are called pointer.</a:t>
            </a:r>
          </a:p>
          <a:p>
            <a:pPr marL="114300" indent="0" algn="just">
              <a:lnSpc>
                <a:spcPct val="160000"/>
              </a:lnSpc>
              <a:buNone/>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649326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57808"/>
            <a:ext cx="7620000" cy="1143000"/>
          </a:xfrm>
        </p:spPr>
        <p:txBody>
          <a:bodyPr/>
          <a:lstStyle/>
          <a:p>
            <a:r>
              <a:rPr lang="en-IN" b="1" dirty="0"/>
              <a:t>Non primitive Data </a:t>
            </a:r>
            <a:r>
              <a:rPr lang="en-IN" b="1" dirty="0" smtClean="0"/>
              <a:t>Structures</a:t>
            </a:r>
            <a:r>
              <a:rPr lang="en-IN" b="1" dirty="0"/>
              <a:t/>
            </a:r>
            <a:br>
              <a:rPr lang="en-IN" b="1" dirty="0"/>
            </a:br>
            <a:endParaRPr lang="en-IN" dirty="0"/>
          </a:p>
        </p:txBody>
      </p:sp>
      <p:pic>
        <p:nvPicPr>
          <p:cNvPr id="4" name="Picture 3" descr="4.jpg"/>
          <p:cNvPicPr>
            <a:picLocks noChangeAspect="1"/>
          </p:cNvPicPr>
          <p:nvPr/>
        </p:nvPicPr>
        <p:blipFill>
          <a:blip r:embed="rId2"/>
          <a:stretch>
            <a:fillRect/>
          </a:stretch>
        </p:blipFill>
        <p:spPr>
          <a:xfrm>
            <a:off x="0" y="1523999"/>
            <a:ext cx="8458200" cy="4401215"/>
          </a:xfrm>
          <a:prstGeom prst="rect">
            <a:avLst/>
          </a:prstGeom>
        </p:spPr>
      </p:pic>
    </p:spTree>
    <p:extLst>
      <p:ext uri="{BB962C8B-B14F-4D97-AF65-F5344CB8AC3E}">
        <p14:creationId xmlns:p14="http://schemas.microsoft.com/office/powerpoint/2010/main" xmlns="" val="6162994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7620000" cy="1143000"/>
          </a:xfrm>
        </p:spPr>
        <p:txBody>
          <a:bodyPr/>
          <a:lstStyle/>
          <a:p>
            <a:r>
              <a:rPr lang="en-IN" b="1" dirty="0" smtClean="0"/>
              <a:t>Non primitive Data Structures</a:t>
            </a:r>
            <a:br>
              <a:rPr lang="en-IN" b="1" dirty="0" smtClean="0"/>
            </a:br>
            <a:endParaRPr lang="en-US" dirty="0"/>
          </a:p>
        </p:txBody>
      </p:sp>
      <p:sp>
        <p:nvSpPr>
          <p:cNvPr id="4" name="Content Placeholder 2"/>
          <p:cNvSpPr>
            <a:spLocks noGrp="1"/>
          </p:cNvSpPr>
          <p:nvPr>
            <p:ph idx="1"/>
          </p:nvPr>
        </p:nvSpPr>
        <p:spPr>
          <a:xfrm>
            <a:off x="381000" y="1905000"/>
            <a:ext cx="7620000" cy="4800600"/>
          </a:xfrm>
        </p:spPr>
        <p:txBody>
          <a:bodyPr/>
          <a:lstStyle/>
          <a:p>
            <a:pPr algn="just">
              <a:lnSpc>
                <a:spcPct val="150000"/>
              </a:lnSpc>
              <a:buFont typeface="Wingdings" pitchFamily="2" charset="2"/>
              <a:buChar char="Ø"/>
            </a:pPr>
            <a:r>
              <a:rPr lang="en-IN" dirty="0">
                <a:latin typeface="Times New Roman" pitchFamily="18" charset="0"/>
                <a:cs typeface="Times New Roman" pitchFamily="18" charset="0"/>
              </a:rPr>
              <a:t>These are derived from primitive data </a:t>
            </a:r>
            <a:r>
              <a:rPr lang="en-IN" dirty="0" smtClean="0">
                <a:latin typeface="Times New Roman" pitchFamily="18" charset="0"/>
                <a:cs typeface="Times New Roman" pitchFamily="18" charset="0"/>
              </a:rPr>
              <a:t>structures.</a:t>
            </a:r>
          </a:p>
          <a:p>
            <a:pPr algn="just">
              <a:lnSpc>
                <a:spcPct val="150000"/>
              </a:lnSpc>
              <a:buFont typeface="Wingdings" pitchFamily="2" charset="2"/>
              <a:buChar char="Ø"/>
            </a:pPr>
            <a:r>
              <a:rPr lang="en-IN" dirty="0" smtClean="0">
                <a:latin typeface="Times New Roman" pitchFamily="18" charset="0"/>
                <a:cs typeface="Times New Roman" pitchFamily="18" charset="0"/>
              </a:rPr>
              <a:t>The </a:t>
            </a:r>
            <a:r>
              <a:rPr lang="en-IN" dirty="0">
                <a:latin typeface="Times New Roman" pitchFamily="18" charset="0"/>
                <a:cs typeface="Times New Roman" pitchFamily="18" charset="0"/>
              </a:rPr>
              <a:t>non-primitive data structures emphasize on structuring of a group of homogeneous or heterogeneous data </a:t>
            </a:r>
            <a:r>
              <a:rPr lang="en-IN" dirty="0" smtClean="0">
                <a:latin typeface="Times New Roman" pitchFamily="18" charset="0"/>
                <a:cs typeface="Times New Roman" pitchFamily="18" charset="0"/>
              </a:rPr>
              <a:t>items.</a:t>
            </a:r>
          </a:p>
          <a:p>
            <a:pPr algn="just">
              <a:lnSpc>
                <a:spcPct val="150000"/>
              </a:lnSpc>
              <a:buFont typeface="Wingdings" pitchFamily="2" charset="2"/>
              <a:buChar char="Ø"/>
            </a:pPr>
            <a:r>
              <a:rPr lang="en-IN" dirty="0" smtClean="0">
                <a:latin typeface="Times New Roman" pitchFamily="18" charset="0"/>
                <a:cs typeface="Times New Roman" pitchFamily="18" charset="0"/>
              </a:rPr>
              <a:t>A </a:t>
            </a:r>
            <a:r>
              <a:rPr lang="en-IN" dirty="0">
                <a:latin typeface="Times New Roman" pitchFamily="18" charset="0"/>
                <a:cs typeface="Times New Roman" pitchFamily="18" charset="0"/>
              </a:rPr>
              <a:t>Non-primitive data type is further divided into Linear and Non-Linear data </a:t>
            </a:r>
            <a:r>
              <a:rPr lang="en-IN" dirty="0" smtClean="0">
                <a:latin typeface="Times New Roman" pitchFamily="18" charset="0"/>
                <a:cs typeface="Times New Roman" pitchFamily="18" charset="0"/>
              </a:rPr>
              <a:t>structure.</a:t>
            </a:r>
          </a:p>
          <a:p>
            <a:pPr marL="114300" indent="0" algn="just">
              <a:lnSpc>
                <a:spcPct val="150000"/>
              </a:lnSpc>
              <a:buNone/>
            </a:pPr>
            <a:endParaRPr lang="en-IN"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Linear data structures</a:t>
            </a:r>
            <a:br>
              <a:rPr lang="en-IN" b="1" dirty="0"/>
            </a:br>
            <a:endParaRPr lang="en-IN" dirty="0"/>
          </a:p>
        </p:txBody>
      </p:sp>
      <p:sp>
        <p:nvSpPr>
          <p:cNvPr id="3" name="Content Placeholder 2"/>
          <p:cNvSpPr>
            <a:spLocks noGrp="1"/>
          </p:cNvSpPr>
          <p:nvPr>
            <p:ph idx="1"/>
          </p:nvPr>
        </p:nvSpPr>
        <p:spPr/>
        <p:txBody>
          <a:bodyPr/>
          <a:lstStyle/>
          <a:p>
            <a:pPr algn="just">
              <a:lnSpc>
                <a:spcPct val="150000"/>
              </a:lnSpc>
              <a:buFont typeface="Wingdings" pitchFamily="2" charset="2"/>
              <a:buChar char="Ø"/>
            </a:pPr>
            <a:r>
              <a:rPr lang="en-IN" dirty="0">
                <a:latin typeface="Times New Roman" pitchFamily="18" charset="0"/>
                <a:cs typeface="Times New Roman" pitchFamily="18" charset="0"/>
              </a:rPr>
              <a:t>A data structure is said to be Linear, if its elements are connected in linear fashion by means of logically or in sequence memory </a:t>
            </a:r>
            <a:r>
              <a:rPr lang="en-IN" dirty="0" smtClean="0">
                <a:latin typeface="Times New Roman" pitchFamily="18" charset="0"/>
                <a:cs typeface="Times New Roman" pitchFamily="18" charset="0"/>
              </a:rPr>
              <a:t>locations.</a:t>
            </a:r>
          </a:p>
          <a:p>
            <a:pPr algn="just">
              <a:lnSpc>
                <a:spcPct val="150000"/>
              </a:lnSpc>
              <a:buFont typeface="Wingdings" pitchFamily="2" charset="2"/>
              <a:buChar char="Ø"/>
            </a:pPr>
            <a:r>
              <a:rPr lang="en-IN" dirty="0" smtClean="0">
                <a:latin typeface="Times New Roman" pitchFamily="18" charset="0"/>
                <a:cs typeface="Times New Roman" pitchFamily="18" charset="0"/>
              </a:rPr>
              <a:t>There </a:t>
            </a:r>
            <a:r>
              <a:rPr lang="en-IN" dirty="0">
                <a:latin typeface="Times New Roman" pitchFamily="18" charset="0"/>
                <a:cs typeface="Times New Roman" pitchFamily="18" charset="0"/>
              </a:rPr>
              <a:t>are two ways to represent a linear data structure in memory,</a:t>
            </a:r>
          </a:p>
          <a:p>
            <a:pPr lvl="1" algn="just">
              <a:lnSpc>
                <a:spcPct val="150000"/>
              </a:lnSpc>
            </a:pPr>
            <a:r>
              <a:rPr lang="en-IN" dirty="0">
                <a:latin typeface="Times New Roman" pitchFamily="18" charset="0"/>
                <a:cs typeface="Times New Roman" pitchFamily="18" charset="0"/>
              </a:rPr>
              <a:t>Static memory allocation</a:t>
            </a:r>
          </a:p>
          <a:p>
            <a:pPr lvl="1" algn="just">
              <a:lnSpc>
                <a:spcPct val="150000"/>
              </a:lnSpc>
            </a:pPr>
            <a:r>
              <a:rPr lang="en-IN" dirty="0">
                <a:latin typeface="Times New Roman" pitchFamily="18" charset="0"/>
                <a:cs typeface="Times New Roman" pitchFamily="18" charset="0"/>
              </a:rPr>
              <a:t>Dynamic memory allocation</a:t>
            </a:r>
          </a:p>
          <a:p>
            <a:pPr algn="just">
              <a:lnSpc>
                <a:spcPct val="150000"/>
              </a:lnSpc>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756828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968" y="260648"/>
            <a:ext cx="7620000" cy="1143000"/>
          </a:xfrm>
        </p:spPr>
        <p:txBody>
          <a:bodyPr/>
          <a:lstStyle/>
          <a:p>
            <a:pPr lvl="1" algn="l" rtl="0">
              <a:spcBef>
                <a:spcPct val="0"/>
              </a:spcBef>
            </a:pPr>
            <a:r>
              <a:rPr lang="en-IN" sz="4600" b="1" kern="1200" spc="-100" dirty="0">
                <a:solidFill>
                  <a:schemeClr val="tx2"/>
                </a:solidFill>
                <a:latin typeface="+mj-lt"/>
                <a:ea typeface="+mj-ea"/>
                <a:cs typeface="+mj-cs"/>
              </a:rPr>
              <a:t>Static memory allocation</a:t>
            </a:r>
            <a:r>
              <a:rPr lang="en-IN" sz="4600" dirty="0" smtClean="0">
                <a:latin typeface="+mj-lt"/>
              </a:rPr>
              <a:t/>
            </a:r>
            <a:br>
              <a:rPr lang="en-IN" sz="4600" dirty="0" smtClean="0">
                <a:latin typeface="+mj-lt"/>
              </a:rPr>
            </a:br>
            <a:endParaRPr lang="en-IN" sz="4600" dirty="0">
              <a:latin typeface="+mj-lt"/>
            </a:endParaRPr>
          </a:p>
        </p:txBody>
      </p:sp>
      <p:sp>
        <p:nvSpPr>
          <p:cNvPr id="3" name="Content Placeholder 2"/>
          <p:cNvSpPr>
            <a:spLocks noGrp="1"/>
          </p:cNvSpPr>
          <p:nvPr>
            <p:ph idx="1"/>
          </p:nvPr>
        </p:nvSpPr>
        <p:spPr/>
        <p:txBody>
          <a:bodyPr/>
          <a:lstStyle/>
          <a:p>
            <a:pPr marL="114300" indent="0">
              <a:lnSpc>
                <a:spcPct val="150000"/>
              </a:lnSpc>
              <a:buNone/>
            </a:pPr>
            <a:r>
              <a:rPr lang="en-IN" b="1" dirty="0"/>
              <a:t>Array </a:t>
            </a:r>
          </a:p>
          <a:p>
            <a:pPr algn="just">
              <a:lnSpc>
                <a:spcPct val="150000"/>
              </a:lnSpc>
              <a:buFont typeface="Wingdings" pitchFamily="2" charset="2"/>
              <a:buChar char="Ø"/>
            </a:pPr>
            <a:r>
              <a:rPr lang="en-IN" dirty="0">
                <a:latin typeface="Times New Roman" pitchFamily="18" charset="0"/>
                <a:cs typeface="Times New Roman" pitchFamily="18" charset="0"/>
              </a:rPr>
              <a:t>In an array, elements in memory are arranged in continuous memory. All the elements of an array are of the same type. And, the type of elements that can be stored in the form of arrays is determined </a:t>
            </a:r>
            <a:r>
              <a:rPr lang="en-IN" dirty="0" smtClean="0">
                <a:latin typeface="Times New Roman" pitchFamily="18" charset="0"/>
                <a:cs typeface="Times New Roman" pitchFamily="18" charset="0"/>
              </a:rPr>
              <a:t>by </a:t>
            </a:r>
            <a:r>
              <a:rPr lang="en-IN" dirty="0">
                <a:latin typeface="Times New Roman" pitchFamily="18" charset="0"/>
                <a:cs typeface="Times New Roman" pitchFamily="18" charset="0"/>
              </a:rPr>
              <a:t>the programming language</a:t>
            </a:r>
            <a:r>
              <a:rPr lang="en-IN" dirty="0" smtClean="0">
                <a:latin typeface="Times New Roman" pitchFamily="18" charset="0"/>
                <a:cs typeface="Times New Roman" pitchFamily="18" charset="0"/>
              </a:rPr>
              <a:t>.</a:t>
            </a:r>
          </a:p>
          <a:p>
            <a:pPr marL="114300" indent="0">
              <a:lnSpc>
                <a:spcPct val="150000"/>
              </a:lnSpc>
              <a:buNone/>
            </a:pPr>
            <a:endParaRPr lang="en-IN" dirty="0"/>
          </a:p>
        </p:txBody>
      </p:sp>
      <p:pic>
        <p:nvPicPr>
          <p:cNvPr id="5" name="Picture 4" descr="5.JPG"/>
          <p:cNvPicPr>
            <a:picLocks noChangeAspect="1"/>
          </p:cNvPicPr>
          <p:nvPr/>
        </p:nvPicPr>
        <p:blipFill>
          <a:blip r:embed="rId2"/>
          <a:stretch>
            <a:fillRect/>
          </a:stretch>
        </p:blipFill>
        <p:spPr>
          <a:xfrm>
            <a:off x="1371600" y="4419600"/>
            <a:ext cx="5895766" cy="1905000"/>
          </a:xfrm>
          <a:prstGeom prst="rect">
            <a:avLst/>
          </a:prstGeom>
        </p:spPr>
      </p:pic>
    </p:spTree>
    <p:extLst>
      <p:ext uri="{BB962C8B-B14F-4D97-AF65-F5344CB8AC3E}">
        <p14:creationId xmlns:p14="http://schemas.microsoft.com/office/powerpoint/2010/main" xmlns="" val="3072408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57E15E4E2BA224F82F006A8D3502491" ma:contentTypeVersion="8" ma:contentTypeDescription="Create a new document." ma:contentTypeScope="" ma:versionID="2ddad5e9e66fcbda426eef20eb8869e8">
  <xsd:schema xmlns:xsd="http://www.w3.org/2001/XMLSchema" xmlns:xs="http://www.w3.org/2001/XMLSchema" xmlns:p="http://schemas.microsoft.com/office/2006/metadata/properties" xmlns:ns2="b56e7787-d95a-462d-be97-2e0f8c518f8b" targetNamespace="http://schemas.microsoft.com/office/2006/metadata/properties" ma:root="true" ma:fieldsID="fd8212ed97f36af6b63d2b5657cbe313" ns2:_="">
    <xsd:import namespace="b56e7787-d95a-462d-be97-2e0f8c518f8b"/>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6e7787-d95a-462d-be97-2e0f8c518f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40CA290-74E2-4462-AC1D-556352D784DF}">
  <ds:schemaRefs>
    <ds:schemaRef ds:uri="http://schemas.microsoft.com/sharepoint/v3/contenttype/forms"/>
  </ds:schemaRefs>
</ds:datastoreItem>
</file>

<file path=customXml/itemProps2.xml><?xml version="1.0" encoding="utf-8"?>
<ds:datastoreItem xmlns:ds="http://schemas.openxmlformats.org/officeDocument/2006/customXml" ds:itemID="{C8F09361-3991-4945-897E-B80F33D5A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56e7787-d95a-462d-be97-2e0f8c518f8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B41DF2B-2DE6-4028-BB51-E8D82C9D743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Adjacency</Template>
  <TotalTime>1098</TotalTime>
  <Words>1212</Words>
  <Application>Microsoft Office PowerPoint</Application>
  <PresentationFormat>On-screen Show (4:3)</PresentationFormat>
  <Paragraphs>139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Adjacency</vt:lpstr>
      <vt:lpstr>Basic of Data Structures</vt:lpstr>
      <vt:lpstr>Definition</vt:lpstr>
      <vt:lpstr>Types of Data Structures</vt:lpstr>
      <vt:lpstr>Primitive Data Structures</vt:lpstr>
      <vt:lpstr>Contd…</vt:lpstr>
      <vt:lpstr>Non primitive Data Structures </vt:lpstr>
      <vt:lpstr>Non primitive Data Structures </vt:lpstr>
      <vt:lpstr>Linear data structures </vt:lpstr>
      <vt:lpstr>Static memory allocation </vt:lpstr>
      <vt:lpstr>Dynamic memory allocation </vt:lpstr>
      <vt:lpstr>Contd…</vt:lpstr>
      <vt:lpstr>Contd…</vt:lpstr>
      <vt:lpstr>Non linear data structures </vt:lpstr>
      <vt:lpstr>Contd…</vt:lpstr>
      <vt:lpstr>Operations on data structure </vt:lpstr>
      <vt:lpstr>Contd…</vt:lpstr>
      <vt:lpstr>Contd…</vt:lpstr>
      <vt:lpstr>Algorithm </vt:lpstr>
      <vt:lpstr>Characteristics of an Algorithm </vt:lpstr>
      <vt:lpstr>Contd…</vt:lpstr>
      <vt:lpstr>Dataflow of an Algorithm </vt:lpstr>
      <vt:lpstr>Example</vt:lpstr>
      <vt:lpstr>Asymptotic Notations </vt:lpstr>
      <vt:lpstr>Big oh Notation (O) </vt:lpstr>
      <vt:lpstr>Graphical Representation</vt:lpstr>
      <vt:lpstr>Big Omega Notation (Ω) </vt:lpstr>
      <vt:lpstr>Graphical Representation</vt:lpstr>
      <vt:lpstr>Theta Notation (θ) </vt:lpstr>
      <vt:lpstr>Graphical Representation</vt:lpstr>
      <vt:lpstr>Algorithm Complexity </vt:lpstr>
      <vt:lpstr>Contd…</vt:lpstr>
      <vt:lpstr>Contd…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dc:title>
  <dc:creator>DELL</dc:creator>
  <cp:lastModifiedBy>dyp</cp:lastModifiedBy>
  <cp:revision>133</cp:revision>
  <dcterms:created xsi:type="dcterms:W3CDTF">2021-09-19T12:04:47Z</dcterms:created>
  <dcterms:modified xsi:type="dcterms:W3CDTF">2025-01-13T09:44:42Z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0x010100C57E15E4E2BA224F82F006A8D3502491</vt:lpwstr>
  </property>
</Properties>
</file>