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59" r:id="rId6"/>
    <p:sldId id="257" r:id="rId7"/>
    <p:sldId id="258" r:id="rId8"/>
    <p:sldId id="260" r:id="rId9"/>
    <p:sldId id="261" r:id="rId10"/>
    <p:sldId id="262" r:id="rId11"/>
    <p:sldId id="263" r:id="rId12"/>
    <p:sldId id="271" r:id="rId13"/>
    <p:sldId id="272" r:id="rId14"/>
    <p:sldId id="273" r:id="rId15"/>
    <p:sldId id="264" r:id="rId16"/>
    <p:sldId id="324" r:id="rId17"/>
    <p:sldId id="270" r:id="rId18"/>
    <p:sldId id="274" r:id="rId19"/>
    <p:sldId id="325" r:id="rId20"/>
    <p:sldId id="326" r:id="rId21"/>
    <p:sldId id="327" r:id="rId22"/>
    <p:sldId id="275" r:id="rId23"/>
    <p:sldId id="276" r:id="rId24"/>
    <p:sldId id="277" r:id="rId25"/>
    <p:sldId id="278" r:id="rId26"/>
    <p:sldId id="328" r:id="rId27"/>
    <p:sldId id="279" r:id="rId28"/>
    <p:sldId id="329" r:id="rId29"/>
    <p:sldId id="280" r:id="rId30"/>
    <p:sldId id="281" r:id="rId31"/>
    <p:sldId id="330" r:id="rId32"/>
    <p:sldId id="331" r:id="rId33"/>
    <p:sldId id="332" r:id="rId34"/>
    <p:sldId id="282" r:id="rId35"/>
    <p:sldId id="286" r:id="rId36"/>
    <p:sldId id="287" r:id="rId37"/>
    <p:sldId id="284" r:id="rId38"/>
    <p:sldId id="285" r:id="rId39"/>
    <p:sldId id="283" r:id="rId40"/>
    <p:sldId id="291" r:id="rId41"/>
    <p:sldId id="292" r:id="rId42"/>
    <p:sldId id="288" r:id="rId43"/>
    <p:sldId id="289" r:id="rId44"/>
    <p:sldId id="290" r:id="rId45"/>
    <p:sldId id="293" r:id="rId46"/>
    <p:sldId id="294" r:id="rId47"/>
    <p:sldId id="295" r:id="rId48"/>
    <p:sldId id="297" r:id="rId49"/>
    <p:sldId id="298" r:id="rId50"/>
    <p:sldId id="296" r:id="rId51"/>
    <p:sldId id="299" r:id="rId52"/>
    <p:sldId id="300" r:id="rId53"/>
    <p:sldId id="301" r:id="rId54"/>
    <p:sldId id="302" r:id="rId55"/>
    <p:sldId id="303" r:id="rId56"/>
    <p:sldId id="304" r:id="rId57"/>
    <p:sldId id="305" r:id="rId58"/>
    <p:sldId id="306" r:id="rId59"/>
    <p:sldId id="307" r:id="rId60"/>
    <p:sldId id="308" r:id="rId61"/>
    <p:sldId id="309" r:id="rId62"/>
    <p:sldId id="311" r:id="rId63"/>
    <p:sldId id="322" r:id="rId64"/>
    <p:sldId id="323" r:id="rId65"/>
    <p:sldId id="312" r:id="rId66"/>
    <p:sldId id="313" r:id="rId67"/>
    <p:sldId id="317" r:id="rId68"/>
    <p:sldId id="318" r:id="rId69"/>
    <p:sldId id="314" r:id="rId70"/>
    <p:sldId id="315" r:id="rId71"/>
    <p:sldId id="319" r:id="rId72"/>
    <p:sldId id="316" r:id="rId73"/>
    <p:sldId id="320" r:id="rId74"/>
    <p:sldId id="321"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EB09D3-1B76-4008-BC58-8A3D4D0C7284}" v="75" dt="2021-10-04T05:43:47.305"/>
    <p1510:client id="{FB51ABBE-C6DD-4AE4-9758-10A4286D2EAD}" v="308" dt="2021-10-12T04:17:10.277"/>
  </p1510:revLst>
</p1510:revInfo>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4" d="100"/>
          <a:sy n="64" d="100"/>
        </p:scale>
        <p:origin x="-1566" y="-1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theme" Target="theme/theme1.xml"/><Relationship Id="rId8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nali Vishwajeet Shinge" userId="S::svshinge.dypcet@dypgroup.edu.in::8b1be142-7208-4a9a-92fc-49c4f1743a57" providerId="AD" clId="Web-{03EB09D3-1B76-4008-BC58-8A3D4D0C7284}"/>
    <pc:docChg chg="modSld">
      <pc:chgData name="Sonali Vishwajeet Shinge" userId="S::svshinge.dypcet@dypgroup.edu.in::8b1be142-7208-4a9a-92fc-49c4f1743a57" providerId="AD" clId="Web-{03EB09D3-1B76-4008-BC58-8A3D4D0C7284}" dt="2021-10-04T05:43:47.305" v="74" actId="20577"/>
      <pc:docMkLst>
        <pc:docMk/>
      </pc:docMkLst>
      <pc:sldChg chg="modSp">
        <pc:chgData name="Sonali Vishwajeet Shinge" userId="S::svshinge.dypcet@dypgroup.edu.in::8b1be142-7208-4a9a-92fc-49c4f1743a57" providerId="AD" clId="Web-{03EB09D3-1B76-4008-BC58-8A3D4D0C7284}" dt="2021-10-04T05:42:03.740" v="0" actId="1076"/>
        <pc:sldMkLst>
          <pc:docMk/>
          <pc:sldMk cId="0" sldId="266"/>
        </pc:sldMkLst>
        <pc:spChg chg="mod">
          <ac:chgData name="Sonali Vishwajeet Shinge" userId="S::svshinge.dypcet@dypgroup.edu.in::8b1be142-7208-4a9a-92fc-49c4f1743a57" providerId="AD" clId="Web-{03EB09D3-1B76-4008-BC58-8A3D4D0C7284}" dt="2021-10-04T05:42:03.740" v="0" actId="1076"/>
          <ac:spMkLst>
            <pc:docMk/>
            <pc:sldMk cId="0" sldId="266"/>
            <ac:spMk id="3" creationId="{00000000-0000-0000-0000-000000000000}"/>
          </ac:spMkLst>
        </pc:spChg>
      </pc:sldChg>
      <pc:sldChg chg="modSp">
        <pc:chgData name="Sonali Vishwajeet Shinge" userId="S::svshinge.dypcet@dypgroup.edu.in::8b1be142-7208-4a9a-92fc-49c4f1743a57" providerId="AD" clId="Web-{03EB09D3-1B76-4008-BC58-8A3D4D0C7284}" dt="2021-10-04T05:43:47.305" v="74" actId="20577"/>
        <pc:sldMkLst>
          <pc:docMk/>
          <pc:sldMk cId="0" sldId="268"/>
        </pc:sldMkLst>
        <pc:spChg chg="mod">
          <ac:chgData name="Sonali Vishwajeet Shinge" userId="S::svshinge.dypcet@dypgroup.edu.in::8b1be142-7208-4a9a-92fc-49c4f1743a57" providerId="AD" clId="Web-{03EB09D3-1B76-4008-BC58-8A3D4D0C7284}" dt="2021-10-04T05:43:47.305" v="74" actId="20577"/>
          <ac:spMkLst>
            <pc:docMk/>
            <pc:sldMk cId="0" sldId="268"/>
            <ac:spMk id="3" creationId="{00000000-0000-0000-0000-000000000000}"/>
          </ac:spMkLst>
        </pc:spChg>
      </pc:sldChg>
    </pc:docChg>
  </pc:docChgLst>
  <pc:docChgLst>
    <pc:chgData name="Sonali Vishwajeet Shinge" userId="S::svshinge.dypcet@dypgroup.edu.in::8b1be142-7208-4a9a-92fc-49c4f1743a57" providerId="AD" clId="Web-{FB51ABBE-C6DD-4AE4-9758-10A4286D2EAD}"/>
    <pc:docChg chg="addSld modSld">
      <pc:chgData name="Sonali Vishwajeet Shinge" userId="S::svshinge.dypcet@dypgroup.edu.in::8b1be142-7208-4a9a-92fc-49c4f1743a57" providerId="AD" clId="Web-{FB51ABBE-C6DD-4AE4-9758-10A4286D2EAD}" dt="2021-10-12T04:17:10.277" v="309" actId="20577"/>
      <pc:docMkLst>
        <pc:docMk/>
      </pc:docMkLst>
      <pc:sldChg chg="modSp new">
        <pc:chgData name="Sonali Vishwajeet Shinge" userId="S::svshinge.dypcet@dypgroup.edu.in::8b1be142-7208-4a9a-92fc-49c4f1743a57" providerId="AD" clId="Web-{FB51ABBE-C6DD-4AE4-9758-10A4286D2EAD}" dt="2021-10-12T04:17:10.277" v="309" actId="20577"/>
        <pc:sldMkLst>
          <pc:docMk/>
          <pc:sldMk cId="231776922" sldId="291"/>
        </pc:sldMkLst>
        <pc:spChg chg="mod">
          <ac:chgData name="Sonali Vishwajeet Shinge" userId="S::svshinge.dypcet@dypgroup.edu.in::8b1be142-7208-4a9a-92fc-49c4f1743a57" providerId="AD" clId="Web-{FB51ABBE-C6DD-4AE4-9758-10A4286D2EAD}" dt="2021-10-12T04:10:23.920" v="6" actId="20577"/>
          <ac:spMkLst>
            <pc:docMk/>
            <pc:sldMk cId="231776922" sldId="291"/>
            <ac:spMk id="2" creationId="{53E0EFEE-40F2-4ECC-8AC2-96036E79510C}"/>
          </ac:spMkLst>
        </pc:spChg>
        <pc:spChg chg="mod">
          <ac:chgData name="Sonali Vishwajeet Shinge" userId="S::svshinge.dypcet@dypgroup.edu.in::8b1be142-7208-4a9a-92fc-49c4f1743a57" providerId="AD" clId="Web-{FB51ABBE-C6DD-4AE4-9758-10A4286D2EAD}" dt="2021-10-12T04:17:10.277" v="309" actId="20577"/>
          <ac:spMkLst>
            <pc:docMk/>
            <pc:sldMk cId="231776922" sldId="291"/>
            <ac:spMk id="3" creationId="{F1BB0CB9-730F-4F51-B1A5-AC02FB2979B4}"/>
          </ac:spMkLst>
        </pc:spChg>
      </pc:sldChg>
      <pc:sldChg chg="modSp new">
        <pc:chgData name="Sonali Vishwajeet Shinge" userId="S::svshinge.dypcet@dypgroup.edu.in::8b1be142-7208-4a9a-92fc-49c4f1743a57" providerId="AD" clId="Web-{FB51ABBE-C6DD-4AE4-9758-10A4286D2EAD}" dt="2021-10-12T04:16:51.323" v="305" actId="20577"/>
        <pc:sldMkLst>
          <pc:docMk/>
          <pc:sldMk cId="3133189367" sldId="292"/>
        </pc:sldMkLst>
        <pc:spChg chg="mod">
          <ac:chgData name="Sonali Vishwajeet Shinge" userId="S::svshinge.dypcet@dypgroup.edu.in::8b1be142-7208-4a9a-92fc-49c4f1743a57" providerId="AD" clId="Web-{FB51ABBE-C6DD-4AE4-9758-10A4286D2EAD}" dt="2021-10-12T04:16:28.854" v="295" actId="20577"/>
          <ac:spMkLst>
            <pc:docMk/>
            <pc:sldMk cId="3133189367" sldId="292"/>
            <ac:spMk id="2" creationId="{521FD22E-97CA-498C-BBE6-35024FA1692A}"/>
          </ac:spMkLst>
        </pc:spChg>
        <pc:spChg chg="mod">
          <ac:chgData name="Sonali Vishwajeet Shinge" userId="S::svshinge.dypcet@dypgroup.edu.in::8b1be142-7208-4a9a-92fc-49c4f1743a57" providerId="AD" clId="Web-{FB51ABBE-C6DD-4AE4-9758-10A4286D2EAD}" dt="2021-10-12T04:16:51.323" v="305" actId="20577"/>
          <ac:spMkLst>
            <pc:docMk/>
            <pc:sldMk cId="3133189367" sldId="292"/>
            <ac:spMk id="3" creationId="{4D72362C-EE55-4894-B74C-7DA39E7EC9A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C94245-48E7-4AE9-8E2D-FEFA6B2A08E9}" type="datetimeFigureOut">
              <a:rPr lang="en-IN" smtClean="0"/>
              <a:pPr/>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C94245-48E7-4AE9-8E2D-FEFA6B2A08E9}" type="datetimeFigureOut">
              <a:rPr lang="en-IN" smtClean="0"/>
              <a:pPr/>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C94245-48E7-4AE9-8E2D-FEFA6B2A08E9}" type="datetimeFigureOut">
              <a:rPr lang="en-IN" smtClean="0"/>
              <a:pPr/>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C94245-48E7-4AE9-8E2D-FEFA6B2A08E9}" type="datetimeFigureOut">
              <a:rPr lang="en-IN" smtClean="0"/>
              <a:pPr/>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C94245-48E7-4AE9-8E2D-FEFA6B2A08E9}" type="datetimeFigureOut">
              <a:rPr lang="en-IN" smtClean="0"/>
              <a:pPr/>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FC94245-48E7-4AE9-8E2D-FEFA6B2A08E9}" type="datetimeFigureOut">
              <a:rPr lang="en-IN" smtClean="0"/>
              <a:pPr/>
              <a:t>17-02-2025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C94245-48E7-4AE9-8E2D-FEFA6B2A08E9}" type="datetimeFigureOut">
              <a:rPr lang="en-IN" smtClean="0"/>
              <a:pPr/>
              <a:t>17-02-2025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FC94245-48E7-4AE9-8E2D-FEFA6B2A08E9}" type="datetimeFigureOut">
              <a:rPr lang="en-IN" smtClean="0"/>
              <a:pPr/>
              <a:t>17-02-2025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94245-48E7-4AE9-8E2D-FEFA6B2A08E9}" type="datetimeFigureOut">
              <a:rPr lang="en-IN" smtClean="0"/>
              <a:pPr/>
              <a:t>17-02-2025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C94245-48E7-4AE9-8E2D-FEFA6B2A08E9}" type="datetimeFigureOut">
              <a:rPr lang="en-IN" smtClean="0"/>
              <a:pPr/>
              <a:t>17-02-2025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047A74-33A9-4F0C-AF5F-C10317CE6658}"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FC94245-48E7-4AE9-8E2D-FEFA6B2A08E9}" type="datetimeFigureOut">
              <a:rPr lang="en-IN" smtClean="0"/>
              <a:pPr/>
              <a:t>17-02-2025</a:t>
            </a:fld>
            <a:endParaRPr lang="en-IN"/>
          </a:p>
        </p:txBody>
      </p:sp>
      <p:sp>
        <p:nvSpPr>
          <p:cNvPr id="9" name="Slide Number Placeholder 8"/>
          <p:cNvSpPr>
            <a:spLocks noGrp="1"/>
          </p:cNvSpPr>
          <p:nvPr>
            <p:ph type="sldNum" sz="quarter" idx="11"/>
          </p:nvPr>
        </p:nvSpPr>
        <p:spPr/>
        <p:txBody>
          <a:bodyPr/>
          <a:lstStyle/>
          <a:p>
            <a:fld id="{76047A74-33A9-4F0C-AF5F-C10317CE6658}"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6047A74-33A9-4F0C-AF5F-C10317CE6658}"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FC94245-48E7-4AE9-8E2D-FEFA6B2A08E9}" type="datetimeFigureOut">
              <a:rPr lang="en-IN" smtClean="0"/>
              <a:pPr/>
              <a:t>17-02-2025</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6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 Id="rId5" Type="http://schemas.openxmlformats.org/officeDocument/2006/relationships/image" Target="../media/image38.jpeg"/><Relationship Id="rId4" Type="http://schemas.openxmlformats.org/officeDocument/2006/relationships/image" Target="../media/image37.jpeg"/></Relationships>
</file>

<file path=ppt/slides/_rels/slide65.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 Id="rId5" Type="http://schemas.openxmlformats.org/officeDocument/2006/relationships/image" Target="../media/image44.jpeg"/><Relationship Id="rId4" Type="http://schemas.openxmlformats.org/officeDocument/2006/relationships/image" Target="../media/image43.jpe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2.xml"/><Relationship Id="rId4" Type="http://schemas.openxmlformats.org/officeDocument/2006/relationships/image" Target="../media/image4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052736"/>
            <a:ext cx="7543800" cy="2593975"/>
          </a:xfrm>
        </p:spPr>
        <p:txBody>
          <a:bodyPr/>
          <a:lstStyle/>
          <a:p>
            <a:pPr algn="ctr"/>
            <a:r>
              <a:rPr lang="en-US"/>
              <a:t>Searching and Sorting Techniques</a:t>
            </a:r>
            <a:endParaRPr lang="en-IN"/>
          </a:p>
        </p:txBody>
      </p:sp>
      <p:sp>
        <p:nvSpPr>
          <p:cNvPr id="3" name="Subtitle 2"/>
          <p:cNvSpPr>
            <a:spLocks noGrp="1"/>
          </p:cNvSpPr>
          <p:nvPr>
            <p:ph type="subTitle" idx="1"/>
          </p:nvPr>
        </p:nvSpPr>
        <p:spPr>
          <a:xfrm>
            <a:off x="827584" y="4509120"/>
            <a:ext cx="6461760" cy="1066800"/>
          </a:xfrm>
        </p:spPr>
        <p:txBody>
          <a:bodyPr/>
          <a:lstStyle/>
          <a:p>
            <a:pPr algn="ctr"/>
            <a:r>
              <a:rPr lang="en-US"/>
              <a:t>Mrs. Sonali V. Shinge</a:t>
            </a:r>
            <a:endParaRPr lang="en-IN"/>
          </a:p>
        </p:txBody>
      </p:sp>
    </p:spTree>
    <p:extLst>
      <p:ext uri="{BB962C8B-B14F-4D97-AF65-F5344CB8AC3E}">
        <p14:creationId xmlns:p14="http://schemas.microsoft.com/office/powerpoint/2010/main" xmlns="" val="36396007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pPr>
              <a:buFont typeface="Wingdings" pitchFamily="2" charset="2"/>
              <a:buChar char="Ø"/>
            </a:pPr>
            <a:r>
              <a:rPr lang="en-US" dirty="0">
                <a:latin typeface="Times New Roman" pitchFamily="18" charset="0"/>
                <a:cs typeface="Times New Roman" pitchFamily="18" charset="0"/>
              </a:rPr>
              <a:t>change the low to mid + 1 and find the new mid value again.</a:t>
            </a:r>
          </a:p>
          <a:p>
            <a:pPr>
              <a:buNone/>
            </a:pPr>
            <a:r>
              <a:rPr lang="en-US" dirty="0">
                <a:latin typeface="Times New Roman" pitchFamily="18" charset="0"/>
                <a:cs typeface="Times New Roman" pitchFamily="18" charset="0"/>
              </a:rPr>
              <a:t>low = mid + 1 </a:t>
            </a:r>
          </a:p>
          <a:p>
            <a:pPr>
              <a:buNone/>
            </a:pPr>
            <a:r>
              <a:rPr lang="en-US" dirty="0">
                <a:latin typeface="Times New Roman" pitchFamily="18" charset="0"/>
                <a:cs typeface="Times New Roman" pitchFamily="18" charset="0"/>
              </a:rPr>
              <a:t>mid = low + (high - low) / 2</a:t>
            </a:r>
          </a:p>
          <a:p>
            <a:pPr>
              <a:buNone/>
            </a:pP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Compare target with new mid value.</a:t>
            </a:r>
          </a:p>
        </p:txBody>
      </p:sp>
      <p:pic>
        <p:nvPicPr>
          <p:cNvPr id="29698" name="Picture 2"/>
          <p:cNvPicPr>
            <a:picLocks noChangeAspect="1" noChangeArrowheads="1"/>
          </p:cNvPicPr>
          <p:nvPr/>
        </p:nvPicPr>
        <p:blipFill>
          <a:blip r:embed="rId2"/>
          <a:srcRect/>
          <a:stretch>
            <a:fillRect/>
          </a:stretch>
        </p:blipFill>
        <p:spPr bwMode="auto">
          <a:xfrm>
            <a:off x="457200" y="3047999"/>
            <a:ext cx="7391400" cy="1214193"/>
          </a:xfrm>
          <a:prstGeom prst="rect">
            <a:avLst/>
          </a:prstGeom>
          <a:noFill/>
          <a:ln w="9525">
            <a:noFill/>
            <a:miter lim="800000"/>
            <a:headEnd/>
            <a:tailEnd/>
          </a:ln>
          <a:effectLst/>
        </p:spPr>
      </p:pic>
      <p:pic>
        <p:nvPicPr>
          <p:cNvPr id="29699" name="Picture 3"/>
          <p:cNvPicPr>
            <a:picLocks noChangeAspect="1" noChangeArrowheads="1"/>
          </p:cNvPicPr>
          <p:nvPr/>
        </p:nvPicPr>
        <p:blipFill>
          <a:blip r:embed="rId3"/>
          <a:srcRect/>
          <a:stretch>
            <a:fillRect/>
          </a:stretch>
        </p:blipFill>
        <p:spPr bwMode="auto">
          <a:xfrm>
            <a:off x="472190" y="4950501"/>
            <a:ext cx="7467600" cy="1676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pPr>
              <a:buFont typeface="Wingdings" pitchFamily="2" charset="2"/>
              <a:buChar char="Ø"/>
            </a:pPr>
            <a:r>
              <a:rPr lang="en-US" dirty="0">
                <a:latin typeface="Times New Roman" pitchFamily="18" charset="0"/>
                <a:cs typeface="Times New Roman" pitchFamily="18" charset="0"/>
              </a:rPr>
              <a:t>calculate the mid again.</a:t>
            </a:r>
          </a:p>
        </p:txBody>
      </p:sp>
      <p:pic>
        <p:nvPicPr>
          <p:cNvPr id="30723" name="Picture 3"/>
          <p:cNvPicPr>
            <a:picLocks noChangeAspect="1" noChangeArrowheads="1"/>
          </p:cNvPicPr>
          <p:nvPr/>
        </p:nvPicPr>
        <p:blipFill>
          <a:blip r:embed="rId2"/>
          <a:srcRect/>
          <a:stretch>
            <a:fillRect/>
          </a:stretch>
        </p:blipFill>
        <p:spPr bwMode="auto">
          <a:xfrm>
            <a:off x="473440" y="2164830"/>
            <a:ext cx="7467600" cy="1654313"/>
          </a:xfrm>
          <a:prstGeom prst="rect">
            <a:avLst/>
          </a:prstGeom>
          <a:noFill/>
          <a:ln w="9525">
            <a:noFill/>
            <a:miter lim="800000"/>
            <a:headEnd/>
            <a:tailEnd/>
          </a:ln>
          <a:effectLst/>
        </p:spPr>
      </p:pic>
      <p:sp>
        <p:nvSpPr>
          <p:cNvPr id="6" name="Rectangle 5"/>
          <p:cNvSpPr/>
          <p:nvPr/>
        </p:nvSpPr>
        <p:spPr>
          <a:xfrm>
            <a:off x="457200" y="3962400"/>
            <a:ext cx="7543800" cy="830997"/>
          </a:xfrm>
          <a:prstGeom prst="rect">
            <a:avLst/>
          </a:prstGeom>
        </p:spPr>
        <p:txBody>
          <a:bodyPr wrap="square">
            <a:spAutoFit/>
          </a:bodyPr>
          <a:lstStyle/>
          <a:p>
            <a:pPr>
              <a:buFont typeface="Wingdings" pitchFamily="2" charset="2"/>
              <a:buChar char="Ø"/>
            </a:pPr>
            <a:r>
              <a:rPr lang="en-US" sz="2400" dirty="0">
                <a:latin typeface="Times New Roman" pitchFamily="18" charset="0"/>
                <a:cs typeface="Times New Roman" pitchFamily="18" charset="0"/>
              </a:rPr>
              <a:t>compare the value stored at location 5 with our target value. find that it is a match.</a:t>
            </a:r>
          </a:p>
        </p:txBody>
      </p:sp>
      <p:pic>
        <p:nvPicPr>
          <p:cNvPr id="30724" name="Picture 4"/>
          <p:cNvPicPr>
            <a:picLocks noChangeAspect="1" noChangeArrowheads="1"/>
          </p:cNvPicPr>
          <p:nvPr/>
        </p:nvPicPr>
        <p:blipFill>
          <a:blip r:embed="rId3"/>
          <a:srcRect/>
          <a:stretch>
            <a:fillRect/>
          </a:stretch>
        </p:blipFill>
        <p:spPr bwMode="auto">
          <a:xfrm>
            <a:off x="579620" y="5205333"/>
            <a:ext cx="7467600" cy="12906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Complexity of algorithm</a:t>
            </a:r>
            <a:br>
              <a:rPr lang="en-IN"/>
            </a:br>
            <a:endParaRPr lang="en-IN"/>
          </a:p>
        </p:txBody>
      </p:sp>
      <p:graphicFrame>
        <p:nvGraphicFramePr>
          <p:cNvPr id="5" name="Content Placeholder 4"/>
          <p:cNvGraphicFramePr>
            <a:graphicFrameLocks noGrp="1"/>
          </p:cNvGraphicFramePr>
          <p:nvPr>
            <p:ph idx="1"/>
            <p:extLst>
              <p:ext uri="{D42A27DB-BD31-4B8C-83A1-F6EECF244321}">
                <p14:modId xmlns:p14="http://schemas.microsoft.com/office/powerpoint/2010/main" xmlns="" val="1588841526"/>
              </p:ext>
            </p:extLst>
          </p:nvPr>
        </p:nvGraphicFramePr>
        <p:xfrm>
          <a:off x="457200" y="1671450"/>
          <a:ext cx="7283152" cy="3989040"/>
        </p:xfrm>
        <a:graphic>
          <a:graphicData uri="http://schemas.openxmlformats.org/drawingml/2006/table">
            <a:tbl>
              <a:tblPr firstRow="1" bandRow="1">
                <a:tableStyleId>{5940675A-B579-460E-94D1-54222C63F5DA}</a:tableStyleId>
              </a:tblPr>
              <a:tblGrid>
                <a:gridCol w="1820788">
                  <a:extLst>
                    <a:ext uri="{9D8B030D-6E8A-4147-A177-3AD203B41FA5}">
                      <a16:colId xmlns:a16="http://schemas.microsoft.com/office/drawing/2014/main" xmlns="" val="20000"/>
                    </a:ext>
                  </a:extLst>
                </a:gridCol>
                <a:gridCol w="1820788">
                  <a:extLst>
                    <a:ext uri="{9D8B030D-6E8A-4147-A177-3AD203B41FA5}">
                      <a16:colId xmlns:a16="http://schemas.microsoft.com/office/drawing/2014/main" xmlns="" val="20001"/>
                    </a:ext>
                  </a:extLst>
                </a:gridCol>
                <a:gridCol w="1820788">
                  <a:extLst>
                    <a:ext uri="{9D8B030D-6E8A-4147-A177-3AD203B41FA5}">
                      <a16:colId xmlns:a16="http://schemas.microsoft.com/office/drawing/2014/main" xmlns="" val="20002"/>
                    </a:ext>
                  </a:extLst>
                </a:gridCol>
                <a:gridCol w="1820788">
                  <a:extLst>
                    <a:ext uri="{9D8B030D-6E8A-4147-A177-3AD203B41FA5}">
                      <a16:colId xmlns:a16="http://schemas.microsoft.com/office/drawing/2014/main" xmlns="" val="20003"/>
                    </a:ext>
                  </a:extLst>
                </a:gridCol>
              </a:tblGrid>
              <a:tr h="1479082">
                <a:tc>
                  <a:txBody>
                    <a:bodyPr/>
                    <a:lstStyle/>
                    <a:p>
                      <a:pPr algn="ctr" fontAlgn="t"/>
                      <a:r>
                        <a:rPr lang="en-IN" b="1" dirty="0">
                          <a:effectLst/>
                          <a:latin typeface="Times New Roman" pitchFamily="18" charset="0"/>
                          <a:cs typeface="Times New Roman" pitchFamily="18" charset="0"/>
                        </a:rPr>
                        <a:t>Complexity</a:t>
                      </a:r>
                      <a:endParaRPr lang="en-IN" b="1" dirty="0">
                        <a:solidFill>
                          <a:srgbClr val="000000"/>
                        </a:solidFill>
                        <a:effectLst/>
                        <a:latin typeface="Times New Roman" pitchFamily="18" charset="0"/>
                        <a:cs typeface="Times New Roman" pitchFamily="18" charset="0"/>
                      </a:endParaRPr>
                    </a:p>
                  </a:txBody>
                  <a:tcPr marL="114300" marR="114300" marT="114300" marB="114300"/>
                </a:tc>
                <a:tc>
                  <a:txBody>
                    <a:bodyPr/>
                    <a:lstStyle/>
                    <a:p>
                      <a:pPr algn="ctr" fontAlgn="t"/>
                      <a:r>
                        <a:rPr lang="en-IN" b="1">
                          <a:effectLst/>
                          <a:latin typeface="Times New Roman" pitchFamily="18" charset="0"/>
                          <a:cs typeface="Times New Roman" pitchFamily="18" charset="0"/>
                        </a:rPr>
                        <a:t>Best Case</a:t>
                      </a:r>
                      <a:endParaRPr lang="en-IN" b="1">
                        <a:solidFill>
                          <a:srgbClr val="000000"/>
                        </a:solidFill>
                        <a:effectLst/>
                        <a:latin typeface="Times New Roman" pitchFamily="18" charset="0"/>
                        <a:cs typeface="Times New Roman" pitchFamily="18" charset="0"/>
                      </a:endParaRPr>
                    </a:p>
                  </a:txBody>
                  <a:tcPr marL="114300" marR="114300" marT="114300" marB="114300"/>
                </a:tc>
                <a:tc>
                  <a:txBody>
                    <a:bodyPr/>
                    <a:lstStyle/>
                    <a:p>
                      <a:pPr algn="ctr" fontAlgn="t"/>
                      <a:r>
                        <a:rPr lang="en-IN" b="1">
                          <a:effectLst/>
                          <a:latin typeface="Times New Roman" pitchFamily="18" charset="0"/>
                          <a:cs typeface="Times New Roman" pitchFamily="18" charset="0"/>
                        </a:rPr>
                        <a:t>Average Case</a:t>
                      </a:r>
                      <a:endParaRPr lang="en-IN" b="1">
                        <a:solidFill>
                          <a:srgbClr val="000000"/>
                        </a:solidFill>
                        <a:effectLst/>
                        <a:latin typeface="Times New Roman" pitchFamily="18" charset="0"/>
                        <a:cs typeface="Times New Roman" pitchFamily="18" charset="0"/>
                      </a:endParaRPr>
                    </a:p>
                  </a:txBody>
                  <a:tcPr marL="114300" marR="114300" marT="114300" marB="114300"/>
                </a:tc>
                <a:tc>
                  <a:txBody>
                    <a:bodyPr/>
                    <a:lstStyle/>
                    <a:p>
                      <a:pPr algn="ctr" fontAlgn="t"/>
                      <a:r>
                        <a:rPr lang="en-IN" b="1">
                          <a:effectLst/>
                          <a:latin typeface="Times New Roman" pitchFamily="18" charset="0"/>
                          <a:cs typeface="Times New Roman" pitchFamily="18" charset="0"/>
                        </a:rPr>
                        <a:t>Worst Case</a:t>
                      </a:r>
                      <a:endParaRPr lang="en-IN" b="1">
                        <a:solidFill>
                          <a:srgbClr val="000000"/>
                        </a:solidFill>
                        <a:effectLst/>
                        <a:latin typeface="Times New Roman" pitchFamily="18" charset="0"/>
                        <a:cs typeface="Times New Roman" pitchFamily="18" charset="0"/>
                      </a:endParaRPr>
                    </a:p>
                  </a:txBody>
                  <a:tcPr marL="114300" marR="114300" marT="114300" marB="114300"/>
                </a:tc>
                <a:extLst>
                  <a:ext uri="{0D108BD9-81ED-4DB2-BD59-A6C34878D82A}">
                    <a16:rowId xmlns:a16="http://schemas.microsoft.com/office/drawing/2014/main" xmlns="" val="10000"/>
                  </a:ext>
                </a:extLst>
              </a:tr>
              <a:tr h="1254979">
                <a:tc>
                  <a:txBody>
                    <a:bodyPr/>
                    <a:lstStyle/>
                    <a:p>
                      <a:pPr algn="ctr" fontAlgn="t"/>
                      <a:r>
                        <a:rPr lang="en-IN" b="1">
                          <a:effectLst/>
                          <a:latin typeface="Times New Roman" pitchFamily="18" charset="0"/>
                          <a:cs typeface="Times New Roman" pitchFamily="18" charset="0"/>
                        </a:rPr>
                        <a:t>Time</a:t>
                      </a:r>
                      <a:endParaRPr lang="en-IN" b="1">
                        <a:solidFill>
                          <a:srgbClr val="333333"/>
                        </a:solidFill>
                        <a:effectLst/>
                        <a:latin typeface="Times New Roman" pitchFamily="18" charset="0"/>
                        <a:cs typeface="Times New Roman" pitchFamily="18" charset="0"/>
                      </a:endParaRPr>
                    </a:p>
                  </a:txBody>
                  <a:tcPr marL="76200" marR="76200" marT="76200" marB="762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a:effectLst/>
                          <a:latin typeface="Times New Roman" pitchFamily="18" charset="0"/>
                          <a:cs typeface="Times New Roman" pitchFamily="18" charset="0"/>
                        </a:rPr>
                        <a:t>O(1)</a:t>
                      </a:r>
                      <a:endParaRPr lang="en-IN">
                        <a:solidFill>
                          <a:srgbClr val="333333"/>
                        </a:solidFill>
                        <a:effectLst/>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a:effectLst/>
                          <a:latin typeface="Times New Roman" pitchFamily="18" charset="0"/>
                          <a:cs typeface="Times New Roman" pitchFamily="18" charset="0"/>
                        </a:rPr>
                        <a:t>O(log</a:t>
                      </a:r>
                      <a:r>
                        <a:rPr lang="en-IN" baseline="0">
                          <a:effectLst/>
                          <a:latin typeface="Times New Roman" pitchFamily="18" charset="0"/>
                          <a:cs typeface="Times New Roman" pitchFamily="18" charset="0"/>
                        </a:rPr>
                        <a:t> n</a:t>
                      </a:r>
                      <a:r>
                        <a:rPr lang="en-IN">
                          <a:effectLst/>
                          <a:latin typeface="Times New Roman" pitchFamily="18" charset="0"/>
                          <a:cs typeface="Times New Roman" pitchFamily="18" charset="0"/>
                        </a:rPr>
                        <a:t>)</a:t>
                      </a:r>
                      <a:endParaRPr lang="en-IN">
                        <a:solidFill>
                          <a:srgbClr val="333333"/>
                        </a:solidFill>
                        <a:effectLst/>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a:effectLst/>
                          <a:latin typeface="Times New Roman" pitchFamily="18" charset="0"/>
                          <a:cs typeface="Times New Roman" pitchFamily="18" charset="0"/>
                        </a:rPr>
                        <a:t>O(log</a:t>
                      </a:r>
                      <a:r>
                        <a:rPr lang="en-IN" baseline="0">
                          <a:effectLst/>
                          <a:latin typeface="Times New Roman" pitchFamily="18" charset="0"/>
                          <a:cs typeface="Times New Roman" pitchFamily="18" charset="0"/>
                        </a:rPr>
                        <a:t> n</a:t>
                      </a:r>
                      <a:r>
                        <a:rPr lang="en-IN">
                          <a:effectLst/>
                          <a:latin typeface="Times New Roman" pitchFamily="18" charset="0"/>
                          <a:cs typeface="Times New Roman" pitchFamily="18" charset="0"/>
                        </a:rPr>
                        <a:t>)</a:t>
                      </a:r>
                      <a:endParaRPr lang="en-IN">
                        <a:solidFill>
                          <a:srgbClr val="333333"/>
                        </a:solidFill>
                        <a:effectLst/>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1254979">
                <a:tc>
                  <a:txBody>
                    <a:bodyPr/>
                    <a:lstStyle/>
                    <a:p>
                      <a:pPr algn="ctr" fontAlgn="t"/>
                      <a:r>
                        <a:rPr lang="en-IN" b="1">
                          <a:effectLst/>
                          <a:latin typeface="Times New Roman" pitchFamily="18" charset="0"/>
                          <a:cs typeface="Times New Roman" pitchFamily="18" charset="0"/>
                        </a:rPr>
                        <a:t>Space</a:t>
                      </a:r>
                      <a:endParaRPr lang="en-IN" b="1">
                        <a:solidFill>
                          <a:srgbClr val="333333"/>
                        </a:solidFill>
                        <a:effectLst/>
                        <a:latin typeface="Times New Roman" pitchFamily="18" charset="0"/>
                        <a:cs typeface="Times New Roman" pitchFamily="18" charset="0"/>
                      </a:endParaRPr>
                    </a:p>
                  </a:txBody>
                  <a:tcPr marL="76200" marR="76200" marT="76200" marB="76200"/>
                </a:tc>
                <a:tc>
                  <a:txBody>
                    <a:bodyPr/>
                    <a:lstStyle/>
                    <a:p>
                      <a:pPr algn="ctr"/>
                      <a:endParaRPr lang="en-IN">
                        <a:latin typeface="Times New Roman" pitchFamily="18" charset="0"/>
                        <a:cs typeface="Times New Roman" pitchFamily="18" charset="0"/>
                      </a:endParaRPr>
                    </a:p>
                  </a:txBody>
                  <a:tcPr/>
                </a:tc>
                <a:tc>
                  <a:txBody>
                    <a:bodyPr/>
                    <a:lstStyle/>
                    <a:p>
                      <a:pPr algn="ctr"/>
                      <a:endParaRPr lang="en-IN">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effectLst/>
                          <a:latin typeface="Times New Roman" pitchFamily="18" charset="0"/>
                          <a:cs typeface="Times New Roman" pitchFamily="18" charset="0"/>
                        </a:rPr>
                        <a:t>O(1)</a:t>
                      </a:r>
                      <a:endParaRPr lang="en-IN" dirty="0">
                        <a:solidFill>
                          <a:srgbClr val="333333"/>
                        </a:solidFill>
                        <a:effectLst/>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30815193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224852" y="1600200"/>
            <a:ext cx="8019738" cy="4800600"/>
          </a:xfrm>
        </p:spPr>
        <p:txBody>
          <a:bodyPr>
            <a:normAutofit fontScale="92500"/>
          </a:bodyPr>
          <a:lstStyle/>
          <a:p>
            <a:pPr algn="just">
              <a:lnSpc>
                <a:spcPct val="150000"/>
              </a:lnSpc>
              <a:buNone/>
            </a:pPr>
            <a:r>
              <a:rPr lang="en-US" sz="2400" b="1" dirty="0" smtClean="0">
                <a:latin typeface="Times New Roman" pitchFamily="18" charset="0"/>
                <a:cs typeface="Times New Roman" pitchFamily="18" charset="0"/>
              </a:rPr>
              <a:t>Case study on</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Sentinel Search</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Fibonacci Search</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Meta Binary search/One-sided binary search</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Ternary Search</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Jump Search</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Interpolation Search</a:t>
            </a:r>
          </a:p>
          <a:p>
            <a:pPr marL="571500" indent="-457200" algn="just">
              <a:lnSpc>
                <a:spcPct val="150000"/>
              </a:lnSpc>
              <a:buFont typeface="+mj-lt"/>
              <a:buAutoNum type="arabicPeriod"/>
            </a:pPr>
            <a:r>
              <a:rPr lang="en-US" dirty="0" smtClean="0">
                <a:latin typeface="Times New Roman" pitchFamily="18" charset="0"/>
                <a:cs typeface="Times New Roman" pitchFamily="18" charset="0"/>
              </a:rPr>
              <a:t>Exponential Search</a:t>
            </a:r>
          </a:p>
          <a:p>
            <a:pPr algn="just">
              <a:lnSpc>
                <a:spcPct val="150000"/>
              </a:lnSpc>
              <a:buNone/>
            </a:pPr>
            <a:r>
              <a:rPr lang="en-US" dirty="0" smtClean="0">
                <a:latin typeface="Times New Roman" pitchFamily="18" charset="0"/>
                <a:cs typeface="Times New Roman" pitchFamily="18" charset="0"/>
              </a:rPr>
              <a:t>Submit this case study on or before 28</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Jan 2025</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a:t>
            </a:r>
          </a:p>
        </p:txBody>
      </p:sp>
      <p:sp>
        <p:nvSpPr>
          <p:cNvPr id="3" name="Content Placeholder 2"/>
          <p:cNvSpPr>
            <a:spLocks noGrp="1"/>
          </p:cNvSpPr>
          <p:nvPr>
            <p:ph idx="1"/>
          </p:nvPr>
        </p:nvSpPr>
        <p:spPr/>
        <p:txBody>
          <a:bodyPr/>
          <a:lstStyle/>
          <a:p>
            <a:pPr algn="just">
              <a:buFont typeface="Wingdings" pitchFamily="2" charset="2"/>
              <a:buChar char="Ø"/>
            </a:pPr>
            <a:r>
              <a:rPr lang="en-US" dirty="0">
                <a:latin typeface="Times New Roman" pitchFamily="18" charset="0"/>
                <a:cs typeface="Times New Roman" pitchFamily="18" charset="0"/>
              </a:rPr>
              <a:t>Sorting is a process of ordering or placing a list of elements from a collection in some kind of order.</a:t>
            </a:r>
          </a:p>
          <a:p>
            <a:pPr algn="just">
              <a:buFont typeface="Wingdings" pitchFamily="2" charset="2"/>
              <a:buChar char="Ø"/>
            </a:pPr>
            <a:r>
              <a:rPr lang="en-US" dirty="0">
                <a:latin typeface="Times New Roman" pitchFamily="18" charset="0"/>
                <a:cs typeface="Times New Roman" pitchFamily="18" charset="0"/>
              </a:rPr>
              <a:t>Sorting can be performed using several techniques or methods, as follows:</a:t>
            </a:r>
          </a:p>
          <a:p>
            <a:pPr marL="571500" indent="-457200" algn="just">
              <a:buFont typeface="+mj-lt"/>
              <a:buAutoNum type="arabicPeriod"/>
            </a:pPr>
            <a:r>
              <a:rPr lang="en-US" dirty="0">
                <a:latin typeface="Times New Roman" pitchFamily="18" charset="0"/>
                <a:cs typeface="Times New Roman" pitchFamily="18" charset="0"/>
              </a:rPr>
              <a:t>Bubble Sort</a:t>
            </a:r>
          </a:p>
          <a:p>
            <a:pPr marL="571500" indent="-457200" algn="just">
              <a:buFont typeface="+mj-lt"/>
              <a:buAutoNum type="arabicPeriod"/>
            </a:pPr>
            <a:r>
              <a:rPr lang="en-US" dirty="0">
                <a:latin typeface="Times New Roman" pitchFamily="18" charset="0"/>
                <a:cs typeface="Times New Roman" pitchFamily="18" charset="0"/>
              </a:rPr>
              <a:t>Insertion Sort</a:t>
            </a:r>
          </a:p>
          <a:p>
            <a:pPr marL="571500" indent="-457200" algn="just">
              <a:buFont typeface="+mj-lt"/>
              <a:buAutoNum type="arabicPeriod"/>
            </a:pPr>
            <a:r>
              <a:rPr lang="en-US" dirty="0">
                <a:latin typeface="Times New Roman" pitchFamily="18" charset="0"/>
                <a:cs typeface="Times New Roman" pitchFamily="18" charset="0"/>
              </a:rPr>
              <a:t>Selection Sort</a:t>
            </a:r>
          </a:p>
          <a:p>
            <a:pPr marL="571500" indent="-457200" algn="just">
              <a:buFont typeface="+mj-lt"/>
              <a:buAutoNum type="arabicPeriod"/>
            </a:pPr>
            <a:r>
              <a:rPr lang="en-US" dirty="0">
                <a:latin typeface="Times New Roman" pitchFamily="18" charset="0"/>
                <a:cs typeface="Times New Roman" pitchFamily="18" charset="0"/>
              </a:rPr>
              <a:t>Quick Sort</a:t>
            </a:r>
          </a:p>
          <a:p>
            <a:pPr marL="571500" indent="-457200" algn="just">
              <a:buFont typeface="+mj-lt"/>
              <a:buAutoNum type="arabicPeriod"/>
            </a:pPr>
            <a:r>
              <a:rPr lang="en-US" dirty="0">
                <a:latin typeface="Times New Roman" pitchFamily="18" charset="0"/>
                <a:cs typeface="Times New Roman" pitchFamily="18" charset="0"/>
              </a:rPr>
              <a:t>Heap Sort</a:t>
            </a:r>
          </a:p>
          <a:p>
            <a:pPr marL="571500" indent="-457200" algn="just">
              <a:buFont typeface="+mj-lt"/>
              <a:buAutoNum type="arabicPeriod"/>
            </a:pPr>
            <a:r>
              <a:rPr lang="en-US" dirty="0">
                <a:latin typeface="Times New Roman" pitchFamily="18" charset="0"/>
                <a:cs typeface="Times New Roman" pitchFamily="18" charset="0"/>
              </a:rPr>
              <a:t>Merge Sort</a:t>
            </a:r>
          </a:p>
          <a:p>
            <a:pPr marL="571500" indent="-457200" algn="just">
              <a:buFont typeface="+mj-lt"/>
              <a:buAutoNum type="arabicPeriod"/>
            </a:pPr>
            <a:r>
              <a:rPr lang="en-US" dirty="0">
                <a:latin typeface="Times New Roman" pitchFamily="18" charset="0"/>
                <a:cs typeface="Times New Roman" pitchFamily="18" charset="0"/>
              </a:rPr>
              <a:t>Radix Sort</a:t>
            </a:r>
          </a:p>
          <a:p>
            <a:pPr marL="571500" indent="-457200" algn="just">
              <a:buFont typeface="+mj-lt"/>
              <a:buAutoNum type="arabicPeriod"/>
            </a:pPr>
            <a:r>
              <a:rPr lang="en-US" dirty="0">
                <a:latin typeface="Times New Roman" pitchFamily="18" charset="0"/>
                <a:cs typeface="Times New Roman" pitchFamily="18" charset="0"/>
              </a:rPr>
              <a:t>Tim Sort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Bubble Sort</a:t>
            </a:r>
          </a:p>
        </p:txBody>
      </p:sp>
      <p:sp>
        <p:nvSpPr>
          <p:cNvPr id="3" name="Content Placeholder 2"/>
          <p:cNvSpPr>
            <a:spLocks noGrp="1"/>
          </p:cNvSpPr>
          <p:nvPr>
            <p:ph idx="1"/>
          </p:nvPr>
        </p:nvSpPr>
        <p:spPr/>
        <p:txBody>
          <a:bodyPr/>
          <a:lstStyle/>
          <a:p>
            <a:pPr algn="just">
              <a:buFont typeface="Wingdings" pitchFamily="2" charset="2"/>
              <a:buChar char="Ø"/>
            </a:pPr>
            <a:r>
              <a:rPr lang="en-US" dirty="0">
                <a:latin typeface="Times New Roman" pitchFamily="18" charset="0"/>
                <a:cs typeface="Times New Roman" pitchFamily="18" charset="0"/>
              </a:rPr>
              <a:t>Bubble sorting algorithm is comparison-based algorithm in which each pair of adjacent elements is compared and the elements are swapped if they are not in order.</a:t>
            </a:r>
          </a:p>
          <a:p>
            <a:pPr algn="just"/>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1048307" y="2806041"/>
            <a:ext cx="5019984" cy="40030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0.JPG"/>
          <p:cNvPicPr>
            <a:picLocks noGrp="1" noChangeAspect="1"/>
          </p:cNvPicPr>
          <p:nvPr>
            <p:ph idx="1"/>
          </p:nvPr>
        </p:nvPicPr>
        <p:blipFill>
          <a:blip r:embed="rId2"/>
          <a:stretch>
            <a:fillRect/>
          </a:stretch>
        </p:blipFill>
        <p:spPr>
          <a:xfrm>
            <a:off x="212048" y="1002700"/>
            <a:ext cx="7942601" cy="4059833"/>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1.JPG"/>
          <p:cNvPicPr>
            <a:picLocks noGrp="1" noChangeAspect="1"/>
          </p:cNvPicPr>
          <p:nvPr>
            <p:ph idx="1"/>
          </p:nvPr>
        </p:nvPicPr>
        <p:blipFill>
          <a:blip r:embed="rId2"/>
          <a:stretch>
            <a:fillRect/>
          </a:stretch>
        </p:blipFill>
        <p:spPr>
          <a:xfrm>
            <a:off x="419646" y="1384168"/>
            <a:ext cx="7390229" cy="3800336"/>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2.JPG"/>
          <p:cNvPicPr>
            <a:picLocks noGrp="1" noChangeAspect="1"/>
          </p:cNvPicPr>
          <p:nvPr>
            <p:ph idx="1"/>
          </p:nvPr>
        </p:nvPicPr>
        <p:blipFill>
          <a:blip r:embed="rId2"/>
          <a:stretch>
            <a:fillRect/>
          </a:stretch>
        </p:blipFill>
        <p:spPr>
          <a:xfrm>
            <a:off x="0" y="1472549"/>
            <a:ext cx="8429084" cy="3848960"/>
          </a:xfr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620000" cy="1143000"/>
          </a:xfrm>
        </p:spPr>
        <p:txBody>
          <a:bodyPr/>
          <a:lstStyle/>
          <a:p>
            <a:r>
              <a:rPr lang="en-US" dirty="0"/>
              <a:t>Contd…</a:t>
            </a:r>
          </a:p>
        </p:txBody>
      </p:sp>
      <p:pic>
        <p:nvPicPr>
          <p:cNvPr id="2050" name="Picture 2"/>
          <p:cNvPicPr>
            <a:picLocks noChangeAspect="1" noChangeArrowheads="1"/>
          </p:cNvPicPr>
          <p:nvPr/>
        </p:nvPicPr>
        <p:blipFill>
          <a:blip r:embed="rId2"/>
          <a:srcRect/>
          <a:stretch>
            <a:fillRect/>
          </a:stretch>
        </p:blipFill>
        <p:spPr bwMode="auto">
          <a:xfrm>
            <a:off x="539646" y="4745294"/>
            <a:ext cx="7847194" cy="2112706"/>
          </a:xfrm>
          <a:prstGeom prst="rect">
            <a:avLst/>
          </a:prstGeom>
          <a:noFill/>
          <a:ln w="9525">
            <a:noFill/>
            <a:miter lim="800000"/>
            <a:headEnd/>
            <a:tailEnd/>
          </a:ln>
          <a:effectLst/>
        </p:spPr>
      </p:pic>
      <p:sp>
        <p:nvSpPr>
          <p:cNvPr id="4" name="Rectangle 3"/>
          <p:cNvSpPr/>
          <p:nvPr/>
        </p:nvSpPr>
        <p:spPr>
          <a:xfrm>
            <a:off x="202367" y="1078573"/>
            <a:ext cx="8057213" cy="5355312"/>
          </a:xfrm>
          <a:prstGeom prst="rect">
            <a:avLst/>
          </a:prstGeom>
        </p:spPr>
        <p:txBody>
          <a:bodyPr wrap="square">
            <a:spAutoFit/>
          </a:bodyPr>
          <a:lstStyle/>
          <a:p>
            <a:pPr algn="just">
              <a:lnSpc>
                <a:spcPct val="150000"/>
              </a:lnSpc>
              <a:buFont typeface="Wingdings" pitchFamily="2" charset="2"/>
              <a:buChar char="Ø"/>
            </a:pPr>
            <a:r>
              <a:rPr lang="en-US" dirty="0" smtClean="0">
                <a:latin typeface="Times New Roman" pitchFamily="18" charset="0"/>
                <a:cs typeface="Times New Roman" pitchFamily="18" charset="0"/>
              </a:rPr>
              <a:t>This algorithm is not suitable for large data sets as its average and worst-case time complexity are quite high.</a:t>
            </a:r>
          </a:p>
          <a:p>
            <a:pPr algn="just" fontAlgn="base"/>
            <a:r>
              <a:rPr lang="en-US" b="1" dirty="0" smtClean="0">
                <a:latin typeface="Times New Roman" pitchFamily="18" charset="0"/>
                <a:cs typeface="Times New Roman" pitchFamily="18" charset="0"/>
              </a:rPr>
              <a:t>Advantages of Bubble Sort:</a:t>
            </a:r>
          </a:p>
          <a:p>
            <a:pPr marL="342900" indent="-342900" algn="just" fontAlgn="base">
              <a:buFont typeface="+mj-lt"/>
              <a:buAutoNum type="arabicPeriod"/>
            </a:pPr>
            <a:r>
              <a:rPr lang="en-US" dirty="0" smtClean="0">
                <a:latin typeface="Times New Roman" pitchFamily="18" charset="0"/>
                <a:cs typeface="Times New Roman" pitchFamily="18" charset="0"/>
              </a:rPr>
              <a:t>Bubble sort is easy to understand and implement.</a:t>
            </a:r>
          </a:p>
          <a:p>
            <a:pPr marL="342900" indent="-342900" algn="just" fontAlgn="base">
              <a:buFont typeface="+mj-lt"/>
              <a:buAutoNum type="arabicPeriod"/>
            </a:pPr>
            <a:r>
              <a:rPr lang="en-US" dirty="0" smtClean="0">
                <a:latin typeface="Times New Roman" pitchFamily="18" charset="0"/>
                <a:cs typeface="Times New Roman" pitchFamily="18" charset="0"/>
              </a:rPr>
              <a:t>It does not require any additional memory space.</a:t>
            </a:r>
          </a:p>
          <a:p>
            <a:pPr marL="342900" indent="-342900" algn="just" fontAlgn="base">
              <a:buFont typeface="+mj-lt"/>
              <a:buAutoNum type="arabicPeriod"/>
            </a:pPr>
            <a:r>
              <a:rPr lang="en-US" dirty="0" smtClean="0">
                <a:latin typeface="Times New Roman" pitchFamily="18" charset="0"/>
                <a:cs typeface="Times New Roman" pitchFamily="18" charset="0"/>
              </a:rPr>
              <a:t>It is a stable sorting algorithm, meaning that elements with the same key value maintain their relative order in the sorted output.</a:t>
            </a:r>
          </a:p>
          <a:p>
            <a:pPr algn="just" fontAlgn="base"/>
            <a:r>
              <a:rPr lang="en-US" b="1" dirty="0" smtClean="0">
                <a:latin typeface="Times New Roman" pitchFamily="18" charset="0"/>
                <a:cs typeface="Times New Roman" pitchFamily="18" charset="0"/>
              </a:rPr>
              <a:t>Disadvantages of Bubble Sort:</a:t>
            </a:r>
          </a:p>
          <a:p>
            <a:pPr marL="342900" indent="-342900" algn="just" fontAlgn="base">
              <a:buFont typeface="+mj-lt"/>
              <a:buAutoNum type="arabicPeriod"/>
            </a:pPr>
            <a:r>
              <a:rPr lang="en-US" dirty="0" smtClean="0">
                <a:latin typeface="Times New Roman" pitchFamily="18" charset="0"/>
                <a:cs typeface="Times New Roman" pitchFamily="18" charset="0"/>
              </a:rPr>
              <a:t>Bubble sort has a time complexity of O(n</a:t>
            </a:r>
            <a:r>
              <a:rPr lang="en-US" baseline="30000"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which makes it very slow for large data sets.</a:t>
            </a:r>
          </a:p>
          <a:p>
            <a:pPr marL="342900" indent="-342900" algn="just" fontAlgn="base">
              <a:buFont typeface="+mj-lt"/>
              <a:buAutoNum type="arabicPeriod"/>
            </a:pPr>
            <a:r>
              <a:rPr lang="en-US" dirty="0" smtClean="0">
                <a:latin typeface="Times New Roman" pitchFamily="18" charset="0"/>
                <a:cs typeface="Times New Roman" pitchFamily="18" charset="0"/>
              </a:rPr>
              <a:t>Bubble sort has almost no or limited real world applications. It is mostly used in academics to teach different ways of sorting.</a:t>
            </a:r>
          </a:p>
          <a:p>
            <a:pPr algn="just">
              <a:lnSpc>
                <a:spcPct val="150000"/>
              </a:lnSpc>
              <a:buFont typeface="Wingdings" pitchFamily="2" charset="2"/>
              <a:buChar char="Ø"/>
            </a:pPr>
            <a:endParaRPr lang="en-US" dirty="0" smtClean="0">
              <a:latin typeface="Times New Roman" pitchFamily="18" charset="0"/>
              <a:cs typeface="Times New Roman" pitchFamily="18" charset="0"/>
            </a:endParaRPr>
          </a:p>
          <a:p>
            <a:pPr algn="just">
              <a:lnSpc>
                <a:spcPct val="150000"/>
              </a:lnSpc>
              <a:buFont typeface="Wingdings" pitchFamily="2" charset="2"/>
              <a:buChar char="Ø"/>
            </a:pPr>
            <a:endParaRPr lang="en-US" dirty="0" smtClean="0">
              <a:latin typeface="Times New Roman" pitchFamily="18" charset="0"/>
              <a:cs typeface="Times New Roman" pitchFamily="18" charset="0"/>
            </a:endParaRPr>
          </a:p>
          <a:p>
            <a:pPr algn="just">
              <a:lnSpc>
                <a:spcPct val="150000"/>
              </a:lnSpc>
              <a:buFont typeface="Wingdings" pitchFamily="2" charset="2"/>
              <a:buChar char="Ø"/>
            </a:pPr>
            <a:endParaRPr lang="en-US" dirty="0" smtClean="0">
              <a:latin typeface="Times New Roman" pitchFamily="18" charset="0"/>
              <a:cs typeface="Times New Roman" pitchFamily="18" charset="0"/>
            </a:endParaRPr>
          </a:p>
          <a:p>
            <a:pPr algn="just">
              <a:lnSpc>
                <a:spcPct val="150000"/>
              </a:lnSpc>
              <a:buFont typeface="Wingdings" pitchFamily="2" charset="2"/>
              <a:buChar char="Ø"/>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Searching</a:t>
            </a:r>
            <a:br>
              <a:rPr lang="en-IN"/>
            </a:br>
            <a:endParaRPr lang="en-IN"/>
          </a:p>
        </p:txBody>
      </p:sp>
      <p:sp>
        <p:nvSpPr>
          <p:cNvPr id="3" name="Content Placeholder 2"/>
          <p:cNvSpPr>
            <a:spLocks noGrp="1"/>
          </p:cNvSpPr>
          <p:nvPr>
            <p:ph idx="1"/>
          </p:nvPr>
        </p:nvSpPr>
        <p:spPr>
          <a:xfrm>
            <a:off x="397239" y="1105524"/>
            <a:ext cx="7620000" cy="4800600"/>
          </a:xfrm>
        </p:spPr>
        <p:txBody>
          <a:bodyPr/>
          <a:lstStyle/>
          <a:p>
            <a:pPr algn="just">
              <a:lnSpc>
                <a:spcPct val="150000"/>
              </a:lnSpc>
              <a:buFont typeface="Wingdings" pitchFamily="2" charset="2"/>
              <a:buChar char="Ø"/>
            </a:pPr>
            <a:r>
              <a:rPr lang="en-IN" dirty="0">
                <a:latin typeface="Times New Roman" pitchFamily="18" charset="0"/>
                <a:cs typeface="Times New Roman" pitchFamily="18" charset="0"/>
              </a:rPr>
              <a:t>Searching is the process of finding some particular element in the list. </a:t>
            </a:r>
          </a:p>
          <a:p>
            <a:pPr algn="just">
              <a:lnSpc>
                <a:spcPct val="150000"/>
              </a:lnSpc>
              <a:buFont typeface="Wingdings" pitchFamily="2" charset="2"/>
              <a:buChar char="Ø"/>
            </a:pPr>
            <a:r>
              <a:rPr lang="en-IN" dirty="0">
                <a:latin typeface="Times New Roman" pitchFamily="18" charset="0"/>
                <a:cs typeface="Times New Roman" pitchFamily="18" charset="0"/>
              </a:rPr>
              <a:t>If the element is present in the list, then the process is called successful and the process returns the location of that element, otherwise the search is called unsuccessful.</a:t>
            </a:r>
          </a:p>
          <a:p>
            <a:pPr algn="just">
              <a:lnSpc>
                <a:spcPct val="150000"/>
              </a:lnSpc>
              <a:buFont typeface="Wingdings" pitchFamily="2" charset="2"/>
              <a:buChar char="Ø"/>
            </a:pPr>
            <a:endParaRPr lang="en-US" dirty="0">
              <a:latin typeface="Times New Roman" pitchFamily="18" charset="0"/>
              <a:cs typeface="Times New Roman" pitchFamily="18" charset="0"/>
            </a:endParaRPr>
          </a:p>
          <a:p>
            <a:pPr marL="114300" indent="0" algn="just">
              <a:lnSpc>
                <a:spcPct val="150000"/>
              </a:lnSpc>
              <a:buNone/>
            </a:pPr>
            <a:endParaRPr lang="en-IN"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563381" y="3752200"/>
            <a:ext cx="6961682" cy="2641105"/>
          </a:xfrm>
          <a:prstGeom prst="rect">
            <a:avLst/>
          </a:prstGeom>
          <a:noFill/>
          <a:ln w="9525">
            <a:noFill/>
            <a:miter lim="800000"/>
            <a:headEnd/>
            <a:tailEnd/>
          </a:ln>
          <a:effectLst/>
        </p:spPr>
      </p:pic>
    </p:spTree>
    <p:extLst>
      <p:ext uri="{BB962C8B-B14F-4D97-AF65-F5344CB8AC3E}">
        <p14:creationId xmlns:p14="http://schemas.microsoft.com/office/powerpoint/2010/main" xmlns="" val="39122029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274638"/>
            <a:ext cx="8217723" cy="1143000"/>
          </a:xfrm>
        </p:spPr>
        <p:txBody>
          <a:bodyPr/>
          <a:lstStyle/>
          <a:p>
            <a:r>
              <a:rPr lang="en-US" dirty="0"/>
              <a:t/>
            </a:r>
            <a:br>
              <a:rPr lang="en-US" dirty="0"/>
            </a:br>
            <a:r>
              <a:rPr lang="en-US" dirty="0"/>
              <a:t>Algorithm for optimized bubble sort</a:t>
            </a:r>
            <a:br>
              <a:rPr lang="en-US" dirty="0"/>
            </a:br>
            <a:endParaRPr lang="en-US" dirty="0"/>
          </a:p>
        </p:txBody>
      </p:sp>
      <p:pic>
        <p:nvPicPr>
          <p:cNvPr id="5" name="Picture 4" descr="33.JPG"/>
          <p:cNvPicPr>
            <a:picLocks noChangeAspect="1"/>
          </p:cNvPicPr>
          <p:nvPr/>
        </p:nvPicPr>
        <p:blipFill>
          <a:blip r:embed="rId2"/>
          <a:stretch>
            <a:fillRect/>
          </a:stretch>
        </p:blipFill>
        <p:spPr>
          <a:xfrm>
            <a:off x="1501124" y="1186409"/>
            <a:ext cx="4929656" cy="5669732"/>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a:t>
            </a:r>
          </a:p>
        </p:txBody>
      </p:sp>
      <p:sp>
        <p:nvSpPr>
          <p:cNvPr id="3" name="Content Placeholder 2"/>
          <p:cNvSpPr>
            <a:spLocks noGrp="1"/>
          </p:cNvSpPr>
          <p:nvPr>
            <p:ph idx="1"/>
          </p:nvPr>
        </p:nvSpPr>
        <p:spPr>
          <a:xfrm>
            <a:off x="0" y="1600200"/>
            <a:ext cx="8349521" cy="4800600"/>
          </a:xfrm>
        </p:spPr>
        <p:txBody>
          <a:bodyPr>
            <a:noAutofit/>
          </a:bodyPr>
          <a:lstStyle/>
          <a:p>
            <a:pPr algn="just">
              <a:lnSpc>
                <a:spcPct val="150000"/>
              </a:lnSpc>
              <a:buFont typeface="Wingdings" pitchFamily="2" charset="2"/>
              <a:buChar char="Ø"/>
            </a:pPr>
            <a:r>
              <a:rPr lang="en-US" dirty="0">
                <a:latin typeface="Times New Roman" pitchFamily="18" charset="0"/>
                <a:cs typeface="Times New Roman" pitchFamily="18" charset="0"/>
              </a:rPr>
              <a:t>Insertion sort is an </a:t>
            </a:r>
            <a:r>
              <a:rPr lang="en-US" b="1" dirty="0">
                <a:latin typeface="Times New Roman" pitchFamily="18" charset="0"/>
                <a:cs typeface="Times New Roman" pitchFamily="18" charset="0"/>
              </a:rPr>
              <a:t>in-place comparison-based </a:t>
            </a:r>
            <a:r>
              <a:rPr lang="en-US" dirty="0">
                <a:latin typeface="Times New Roman" pitchFamily="18" charset="0"/>
                <a:cs typeface="Times New Roman" pitchFamily="18" charset="0"/>
              </a:rPr>
              <a:t>sorting algorithm.</a:t>
            </a:r>
          </a:p>
          <a:p>
            <a:pPr algn="just">
              <a:lnSpc>
                <a:spcPct val="150000"/>
              </a:lnSpc>
              <a:buFont typeface="Wingdings" pitchFamily="2" charset="2"/>
              <a:buChar char="Ø"/>
            </a:pPr>
            <a:r>
              <a:rPr lang="en-US" dirty="0">
                <a:latin typeface="Times New Roman" pitchFamily="18" charset="0"/>
                <a:cs typeface="Times New Roman" pitchFamily="18" charset="0"/>
              </a:rPr>
              <a:t>A sub-list is maintained which is always sorted.</a:t>
            </a:r>
          </a:p>
          <a:p>
            <a:pPr algn="just">
              <a:lnSpc>
                <a:spcPct val="150000"/>
              </a:lnSpc>
              <a:buFont typeface="Wingdings" pitchFamily="2" charset="2"/>
              <a:buChar char="Ø"/>
            </a:pPr>
            <a:r>
              <a:rPr lang="en-US" dirty="0">
                <a:latin typeface="Times New Roman" pitchFamily="18" charset="0"/>
                <a:cs typeface="Times New Roman" pitchFamily="18" charset="0"/>
              </a:rPr>
              <a:t>An element which is to be inserted in the sorted sub-list, has to find its appropriate place and then it has to be inserted there. </a:t>
            </a:r>
          </a:p>
          <a:p>
            <a:pPr algn="just">
              <a:lnSpc>
                <a:spcPct val="150000"/>
              </a:lnSpc>
              <a:buFont typeface="Wingdings" pitchFamily="2" charset="2"/>
              <a:buChar char="Ø"/>
            </a:pPr>
            <a:r>
              <a:rPr lang="en-US" dirty="0">
                <a:latin typeface="Times New Roman" pitchFamily="18" charset="0"/>
                <a:cs typeface="Times New Roman" pitchFamily="18" charset="0"/>
              </a:rPr>
              <a:t>The array is searched sequentially and unsorted items are moved and inserted into the sorted sub-list . </a:t>
            </a:r>
          </a:p>
          <a:p>
            <a:pPr algn="just">
              <a:lnSpc>
                <a:spcPct val="150000"/>
              </a:lnSpc>
              <a:buFont typeface="Wingdings" pitchFamily="2" charset="2"/>
              <a:buChar char="Ø"/>
            </a:pPr>
            <a:r>
              <a:rPr lang="en-US" dirty="0">
                <a:latin typeface="Times New Roman" pitchFamily="18" charset="0"/>
                <a:cs typeface="Times New Roman" pitchFamily="18" charset="0"/>
              </a:rPr>
              <a:t>This algorithm is not suitable for large data sets as its average and worst case complexity are of Ο(n</a:t>
            </a:r>
            <a:r>
              <a:rPr lang="en-US" baseline="30000" dirty="0">
                <a:latin typeface="Times New Roman" pitchFamily="18" charset="0"/>
                <a:cs typeface="Times New Roman" pitchFamily="18" charset="0"/>
              </a:rPr>
              <a:t>2</a:t>
            </a:r>
            <a:r>
              <a:rPr lang="en-US" dirty="0">
                <a:latin typeface="Times New Roman" pitchFamily="18" charset="0"/>
                <a:cs typeface="Times New Roman" pitchFamily="18" charset="0"/>
              </a:rPr>
              <a:t>), where </a:t>
            </a:r>
            <a:r>
              <a:rPr lang="en-US" b="1" dirty="0">
                <a:latin typeface="Times New Roman" pitchFamily="18" charset="0"/>
                <a:cs typeface="Times New Roman" pitchFamily="18" charset="0"/>
              </a:rPr>
              <a:t>n</a:t>
            </a:r>
            <a:r>
              <a:rPr lang="en-US" dirty="0">
                <a:latin typeface="Times New Roman" pitchFamily="18" charset="0"/>
                <a:cs typeface="Times New Roman" pitchFamily="18" charset="0"/>
              </a:rPr>
              <a:t> is the number of items.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5" name="Rectangle 4"/>
          <p:cNvSpPr/>
          <p:nvPr/>
        </p:nvSpPr>
        <p:spPr>
          <a:xfrm>
            <a:off x="166255" y="1508166"/>
            <a:ext cx="8182098" cy="2862322"/>
          </a:xfrm>
          <a:prstGeom prst="rect">
            <a:avLst/>
          </a:prstGeom>
        </p:spPr>
        <p:txBody>
          <a:bodyPr wrap="square">
            <a:spAutoFit/>
          </a:bodyPr>
          <a:lstStyle/>
          <a:p>
            <a:pPr algn="just"/>
            <a:r>
              <a:rPr lang="en-US" sz="2000" b="1" dirty="0">
                <a:latin typeface="Times New Roman" pitchFamily="18" charset="0"/>
                <a:cs typeface="Times New Roman" pitchFamily="18" charset="0"/>
              </a:rPr>
              <a:t>Step  1 -</a:t>
            </a:r>
            <a:r>
              <a:rPr lang="en-US" sz="2000" dirty="0">
                <a:latin typeface="Times New Roman" pitchFamily="18" charset="0"/>
                <a:cs typeface="Times New Roman" pitchFamily="18" charset="0"/>
              </a:rPr>
              <a:t> If the element is the first element, assume that it is already sorted.</a:t>
            </a:r>
          </a:p>
          <a:p>
            <a:pPr algn="just"/>
            <a:r>
              <a:rPr lang="en-US" sz="2000" dirty="0">
                <a:latin typeface="Times New Roman" pitchFamily="18" charset="0"/>
                <a:cs typeface="Times New Roman" pitchFamily="18" charset="0"/>
              </a:rPr>
              <a:t>	 Return 1.</a:t>
            </a:r>
          </a:p>
          <a:p>
            <a:pPr algn="just"/>
            <a:r>
              <a:rPr lang="en-US" sz="2000" b="1" dirty="0">
                <a:latin typeface="Times New Roman" pitchFamily="18" charset="0"/>
                <a:cs typeface="Times New Roman" pitchFamily="18" charset="0"/>
              </a:rPr>
              <a:t>Step  2 -</a:t>
            </a:r>
            <a:r>
              <a:rPr lang="en-US" sz="2000" dirty="0">
                <a:latin typeface="Times New Roman" pitchFamily="18" charset="0"/>
                <a:cs typeface="Times New Roman" pitchFamily="18" charset="0"/>
              </a:rPr>
              <a:t> Pick the next element, and store it separately in a </a:t>
            </a:r>
            <a:r>
              <a:rPr lang="en-US" sz="2000" b="1" dirty="0">
                <a:latin typeface="Times New Roman" pitchFamily="18" charset="0"/>
                <a:cs typeface="Times New Roman" pitchFamily="18" charset="0"/>
              </a:rPr>
              <a:t>key.</a:t>
            </a:r>
            <a:endParaRPr lang="en-US" sz="2000"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Step  3 -</a:t>
            </a:r>
            <a:r>
              <a:rPr lang="en-US" sz="2000" dirty="0">
                <a:latin typeface="Times New Roman" pitchFamily="18" charset="0"/>
                <a:cs typeface="Times New Roman" pitchFamily="18" charset="0"/>
              </a:rPr>
              <a:t> Now, compare the </a:t>
            </a:r>
            <a:r>
              <a:rPr lang="en-US" sz="2000" b="1" dirty="0">
                <a:latin typeface="Times New Roman" pitchFamily="18" charset="0"/>
                <a:cs typeface="Times New Roman" pitchFamily="18" charset="0"/>
              </a:rPr>
              <a:t>key</a:t>
            </a:r>
            <a:r>
              <a:rPr lang="en-US" sz="2000" dirty="0">
                <a:latin typeface="Times New Roman" pitchFamily="18" charset="0"/>
                <a:cs typeface="Times New Roman" pitchFamily="18" charset="0"/>
              </a:rPr>
              <a:t> with all elements in the sorted array.</a:t>
            </a:r>
          </a:p>
          <a:p>
            <a:pPr algn="just"/>
            <a:r>
              <a:rPr lang="en-US" sz="2000" b="1" dirty="0">
                <a:latin typeface="Times New Roman" pitchFamily="18" charset="0"/>
                <a:cs typeface="Times New Roman" pitchFamily="18" charset="0"/>
              </a:rPr>
              <a:t>Step  4 -</a:t>
            </a:r>
            <a:r>
              <a:rPr lang="en-US" sz="2000" dirty="0">
                <a:latin typeface="Times New Roman" pitchFamily="18" charset="0"/>
                <a:cs typeface="Times New Roman" pitchFamily="18" charset="0"/>
              </a:rPr>
              <a:t> If the element in the sorted array is smaller than the current element, 	then move to the next element. Else, shift greater elements in the </a:t>
            </a:r>
            <a:r>
              <a:rPr lang="en-US" sz="2000" dirty="0" smtClean="0">
                <a:latin typeface="Times New Roman" pitchFamily="18" charset="0"/>
                <a:cs typeface="Times New Roman" pitchFamily="18" charset="0"/>
              </a:rPr>
              <a:t>                	array </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towards </a:t>
            </a:r>
            <a:r>
              <a:rPr lang="en-US" sz="2000" dirty="0">
                <a:latin typeface="Times New Roman" pitchFamily="18" charset="0"/>
                <a:cs typeface="Times New Roman" pitchFamily="18" charset="0"/>
              </a:rPr>
              <a:t>the right.</a:t>
            </a:r>
          </a:p>
          <a:p>
            <a:pPr algn="just"/>
            <a:r>
              <a:rPr lang="en-US" sz="2000" b="1" dirty="0">
                <a:latin typeface="Times New Roman" pitchFamily="18" charset="0"/>
                <a:cs typeface="Times New Roman" pitchFamily="18" charset="0"/>
              </a:rPr>
              <a:t>Step  5 -</a:t>
            </a:r>
            <a:r>
              <a:rPr lang="en-US" sz="2000" dirty="0">
                <a:latin typeface="Times New Roman" pitchFamily="18" charset="0"/>
                <a:cs typeface="Times New Roman" pitchFamily="18" charset="0"/>
              </a:rPr>
              <a:t> Insert the value.</a:t>
            </a:r>
          </a:p>
          <a:p>
            <a:pPr algn="just"/>
            <a:r>
              <a:rPr lang="en-US" sz="2000" b="1" dirty="0">
                <a:latin typeface="Times New Roman" pitchFamily="18" charset="0"/>
                <a:cs typeface="Times New Roman" pitchFamily="18" charset="0"/>
              </a:rPr>
              <a:t>Step  6 -</a:t>
            </a:r>
            <a:r>
              <a:rPr lang="en-US" sz="2000" dirty="0">
                <a:latin typeface="Times New Roman" pitchFamily="18" charset="0"/>
                <a:cs typeface="Times New Roman" pitchFamily="18" charset="0"/>
              </a:rPr>
              <a:t> Repeat until the array is sorted.</a:t>
            </a:r>
          </a:p>
        </p:txBody>
      </p:sp>
      <p:pic>
        <p:nvPicPr>
          <p:cNvPr id="7" name="Picture 2"/>
          <p:cNvPicPr>
            <a:picLocks noChangeAspect="1" noChangeArrowheads="1"/>
          </p:cNvPicPr>
          <p:nvPr/>
        </p:nvPicPr>
        <p:blipFill>
          <a:blip r:embed="rId2"/>
          <a:srcRect/>
          <a:stretch>
            <a:fillRect/>
          </a:stretch>
        </p:blipFill>
        <p:spPr bwMode="auto">
          <a:xfrm>
            <a:off x="0" y="4625122"/>
            <a:ext cx="8293546" cy="223287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34.JPG"/>
          <p:cNvPicPr>
            <a:picLocks noGrp="1" noChangeAspect="1"/>
          </p:cNvPicPr>
          <p:nvPr>
            <p:ph idx="1"/>
          </p:nvPr>
        </p:nvPicPr>
        <p:blipFill>
          <a:blip r:embed="rId2"/>
          <a:stretch>
            <a:fillRect/>
          </a:stretch>
        </p:blipFill>
        <p:spPr>
          <a:xfrm>
            <a:off x="0" y="1660784"/>
            <a:ext cx="8204591" cy="4695045"/>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Code </a:t>
            </a:r>
          </a:p>
        </p:txBody>
      </p:sp>
      <p:sp>
        <p:nvSpPr>
          <p:cNvPr id="3" name="Content Placeholder 2"/>
          <p:cNvSpPr>
            <a:spLocks noGrp="1"/>
          </p:cNvSpPr>
          <p:nvPr>
            <p:ph idx="1"/>
          </p:nvPr>
        </p:nvSpPr>
        <p:spPr/>
        <p:txBody>
          <a:bodyPr/>
          <a:lstStyle/>
          <a:p>
            <a:pPr>
              <a:buNone/>
            </a:pPr>
            <a:r>
              <a:rPr lang="en-US" dirty="0">
                <a:latin typeface="Times New Roman" pitchFamily="18" charset="0"/>
                <a:cs typeface="Times New Roman" pitchFamily="18" charset="0"/>
              </a:rPr>
              <a:t>for(</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=0;i&lt;n-1;i++)</a:t>
            </a:r>
          </a:p>
          <a:p>
            <a:pPr>
              <a:buNone/>
            </a:pP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	temp=a[</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	j=i-1;</a:t>
            </a:r>
          </a:p>
          <a:p>
            <a:pPr>
              <a:buNone/>
            </a:pPr>
            <a:r>
              <a:rPr lang="en-US" dirty="0">
                <a:latin typeface="Times New Roman" pitchFamily="18" charset="0"/>
                <a:cs typeface="Times New Roman" pitchFamily="18" charset="0"/>
              </a:rPr>
              <a:t>	while(j&gt;=0 &amp;&amp; a[j]&gt;temp)</a:t>
            </a:r>
          </a:p>
          <a:p>
            <a:pPr>
              <a:buNone/>
            </a:pP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a[j+1]=a[j];</a:t>
            </a:r>
          </a:p>
          <a:p>
            <a:pPr>
              <a:buNone/>
            </a:pPr>
            <a:r>
              <a:rPr lang="en-US" dirty="0">
                <a:latin typeface="Times New Roman" pitchFamily="18" charset="0"/>
                <a:cs typeface="Times New Roman" pitchFamily="18" charset="0"/>
              </a:rPr>
              <a:t>		j--;</a:t>
            </a:r>
          </a:p>
          <a:p>
            <a:pPr>
              <a:buNone/>
            </a:pP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a[j+1]=temp;</a:t>
            </a:r>
          </a:p>
          <a:p>
            <a:pPr>
              <a:buNone/>
            </a:pPr>
            <a:r>
              <a:rPr lang="en-US" dirty="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239843" y="1600200"/>
            <a:ext cx="7837357" cy="4800600"/>
          </a:xfrm>
        </p:spPr>
        <p:txBody>
          <a:bodyPr>
            <a:normAutofit fontScale="77500" lnSpcReduction="20000"/>
          </a:bodyPr>
          <a:lstStyle/>
          <a:p>
            <a:pPr algn="just" fontAlgn="base">
              <a:lnSpc>
                <a:spcPct val="150000"/>
              </a:lnSpc>
              <a:buNone/>
            </a:pPr>
            <a:r>
              <a:rPr lang="en-US" b="1" dirty="0" smtClean="0">
                <a:latin typeface="Times New Roman" pitchFamily="18" charset="0"/>
                <a:cs typeface="Times New Roman" pitchFamily="18" charset="0"/>
              </a:rPr>
              <a:t>Advantages of Insertion Sort:</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Simple and easy to implement.</a:t>
            </a:r>
          </a:p>
          <a:p>
            <a:pPr marL="571500" indent="-457200" algn="just" fontAlgn="base">
              <a:lnSpc>
                <a:spcPct val="150000"/>
              </a:lnSpc>
              <a:buFont typeface="+mj-lt"/>
              <a:buAutoNum type="arabicPeriod"/>
            </a:pPr>
            <a:r>
              <a:rPr lang="en-US" b="1" dirty="0" smtClean="0">
                <a:latin typeface="Times New Roman" pitchFamily="18" charset="0"/>
                <a:cs typeface="Times New Roman" pitchFamily="18" charset="0"/>
              </a:rPr>
              <a:t>Stable</a:t>
            </a:r>
            <a:r>
              <a:rPr lang="en-US" dirty="0" smtClean="0">
                <a:latin typeface="Times New Roman" pitchFamily="18" charset="0"/>
                <a:cs typeface="Times New Roman" pitchFamily="18" charset="0"/>
              </a:rPr>
              <a:t> sorting algorithm.</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Efficient for small lists and nearly sorted lists.</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Space-efficient as it is an in-place algorithm.</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Adoptive. the number of inversions is directly proportional to number of swaps. For example, no swapping happens for a sorted array and it takes O(n) time only.</a:t>
            </a:r>
          </a:p>
          <a:p>
            <a:pPr algn="just" fontAlgn="base">
              <a:lnSpc>
                <a:spcPct val="150000"/>
              </a:lnSpc>
              <a:buNone/>
            </a:pPr>
            <a:r>
              <a:rPr lang="en-US" b="1" dirty="0" smtClean="0">
                <a:latin typeface="Times New Roman" pitchFamily="18" charset="0"/>
                <a:cs typeface="Times New Roman" pitchFamily="18" charset="0"/>
              </a:rPr>
              <a:t>Disadvantages of Insertion Sort:</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Inefficient for large lists.</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Not as efficient as other sorting algorithms (e.g., merge sort, quick sort) for most cases.</a:t>
            </a:r>
          </a:p>
          <a:p>
            <a:pPr algn="just">
              <a:lnSpc>
                <a:spcPct val="15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Sort</a:t>
            </a:r>
          </a:p>
        </p:txBody>
      </p:sp>
      <p:sp>
        <p:nvSpPr>
          <p:cNvPr id="3" name="Content Placeholder 2"/>
          <p:cNvSpPr>
            <a:spLocks noGrp="1"/>
          </p:cNvSpPr>
          <p:nvPr>
            <p:ph idx="1"/>
          </p:nvPr>
        </p:nvSpPr>
        <p:spPr>
          <a:xfrm>
            <a:off x="0" y="1600200"/>
            <a:ext cx="8077200" cy="4800600"/>
          </a:xfrm>
        </p:spPr>
        <p:txBody>
          <a:bodyPr>
            <a:normAutofit fontScale="92500"/>
          </a:bodyPr>
          <a:lstStyle/>
          <a:p>
            <a:pPr algn="just">
              <a:lnSpc>
                <a:spcPct val="150000"/>
              </a:lnSpc>
              <a:buFont typeface="Wingdings" pitchFamily="2" charset="2"/>
              <a:buChar char="Ø"/>
            </a:pPr>
            <a:r>
              <a:rPr lang="en-US" dirty="0">
                <a:latin typeface="Times New Roman" pitchFamily="18" charset="0"/>
                <a:cs typeface="Times New Roman" pitchFamily="18" charset="0"/>
              </a:rPr>
              <a:t>This sorting algorithm is an </a:t>
            </a:r>
            <a:r>
              <a:rPr lang="en-US" b="1" dirty="0">
                <a:latin typeface="Times New Roman" pitchFamily="18" charset="0"/>
                <a:cs typeface="Times New Roman" pitchFamily="18" charset="0"/>
              </a:rPr>
              <a:t>in-place comparison-based </a:t>
            </a:r>
            <a:r>
              <a:rPr lang="en-US" dirty="0">
                <a:latin typeface="Times New Roman" pitchFamily="18" charset="0"/>
                <a:cs typeface="Times New Roman" pitchFamily="18" charset="0"/>
              </a:rPr>
              <a:t>algorithm in which the list is divided into two parts, the sorted part at the left end and the unsorted part at the right end.</a:t>
            </a:r>
          </a:p>
          <a:p>
            <a:pPr algn="just">
              <a:lnSpc>
                <a:spcPct val="150000"/>
              </a:lnSpc>
              <a:buFont typeface="Wingdings" pitchFamily="2" charset="2"/>
              <a:buChar char="Ø"/>
            </a:pPr>
            <a:r>
              <a:rPr lang="en-US" dirty="0">
                <a:latin typeface="Times New Roman" pitchFamily="18" charset="0"/>
                <a:cs typeface="Times New Roman" pitchFamily="18" charset="0"/>
              </a:rPr>
              <a:t>Initially, the sorted part is empty and the unsorted part is the entire list.</a:t>
            </a:r>
          </a:p>
          <a:p>
            <a:pPr algn="just">
              <a:lnSpc>
                <a:spcPct val="150000"/>
              </a:lnSpc>
              <a:buFont typeface="Wingdings" pitchFamily="2" charset="2"/>
              <a:buChar char="Ø"/>
            </a:pPr>
            <a:r>
              <a:rPr lang="en-US" dirty="0">
                <a:latin typeface="Times New Roman" pitchFamily="18" charset="0"/>
                <a:cs typeface="Times New Roman" pitchFamily="18" charset="0"/>
              </a:rPr>
              <a:t>The smallest element is selected from the unsorted array and swapped with the leftmost element, and that element becomes a part of the sorted array. </a:t>
            </a:r>
          </a:p>
          <a:p>
            <a:pPr algn="just">
              <a:lnSpc>
                <a:spcPct val="150000"/>
              </a:lnSpc>
              <a:buFont typeface="Wingdings" pitchFamily="2" charset="2"/>
              <a:buChar char="Ø"/>
            </a:pPr>
            <a:r>
              <a:rPr lang="en-US" dirty="0">
                <a:latin typeface="Times New Roman" pitchFamily="18" charset="0"/>
                <a:cs typeface="Times New Roman" pitchFamily="18" charset="0"/>
              </a:rPr>
              <a:t>This process continues moving unsorted array boundary by one element to the right.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lstStyle/>
          <a:p>
            <a:pPr algn="just">
              <a:buNone/>
            </a:pPr>
            <a:r>
              <a:rPr lang="en-US" dirty="0">
                <a:latin typeface="Times New Roman" pitchFamily="18" charset="0"/>
                <a:cs typeface="Times New Roman" pitchFamily="18" charset="0"/>
              </a:rPr>
              <a:t>Step 1: set min to 0</a:t>
            </a:r>
          </a:p>
          <a:p>
            <a:pPr algn="just">
              <a:buNone/>
            </a:pPr>
            <a:r>
              <a:rPr lang="en-US" dirty="0">
                <a:latin typeface="Times New Roman" pitchFamily="18" charset="0"/>
                <a:cs typeface="Times New Roman" pitchFamily="18" charset="0"/>
              </a:rPr>
              <a:t>Step 2: search the minimum element in the list</a:t>
            </a:r>
          </a:p>
          <a:p>
            <a:pPr algn="just">
              <a:buNone/>
            </a:pPr>
            <a:r>
              <a:rPr lang="en-US" dirty="0">
                <a:latin typeface="Times New Roman" pitchFamily="18" charset="0"/>
                <a:cs typeface="Times New Roman" pitchFamily="18" charset="0"/>
              </a:rPr>
              <a:t>Step 3: swap with the value at location min</a:t>
            </a:r>
          </a:p>
          <a:p>
            <a:pPr algn="just">
              <a:buNone/>
            </a:pPr>
            <a:r>
              <a:rPr lang="en-US" dirty="0">
                <a:latin typeface="Times New Roman" pitchFamily="18" charset="0"/>
                <a:cs typeface="Times New Roman" pitchFamily="18" charset="0"/>
              </a:rPr>
              <a:t>Step 4: increment min point to next element</a:t>
            </a:r>
          </a:p>
          <a:p>
            <a:pPr algn="just">
              <a:buNone/>
            </a:pPr>
            <a:r>
              <a:rPr lang="en-US" dirty="0">
                <a:latin typeface="Times New Roman" pitchFamily="18" charset="0"/>
                <a:cs typeface="Times New Roman" pitchFamily="18" charset="0"/>
              </a:rPr>
              <a:t>Step 5: repeat until list is sorted.</a:t>
            </a:r>
          </a:p>
          <a:p>
            <a:pPr algn="just">
              <a:buNone/>
            </a:pPr>
            <a:endParaRPr lang="en-US" dirty="0">
              <a:latin typeface="Times New Roman" pitchFamily="18" charset="0"/>
              <a:cs typeface="Times New Roman" pitchFamily="18" charset="0"/>
            </a:endParaRPr>
          </a:p>
        </p:txBody>
      </p:sp>
      <p:graphicFrame>
        <p:nvGraphicFramePr>
          <p:cNvPr id="5" name="Content Placeholder 4"/>
          <p:cNvGraphicFramePr>
            <a:graphicFrameLocks/>
          </p:cNvGraphicFramePr>
          <p:nvPr>
            <p:extLst>
              <p:ext uri="{D42A27DB-BD31-4B8C-83A1-F6EECF244321}">
                <p14:modId xmlns:p14="http://schemas.microsoft.com/office/powerpoint/2010/main" xmlns="" val="1588841526"/>
              </p:ext>
            </p:extLst>
          </p:nvPr>
        </p:nvGraphicFramePr>
        <p:xfrm>
          <a:off x="709688" y="3836986"/>
          <a:ext cx="7202392" cy="2698668"/>
        </p:xfrm>
        <a:graphic>
          <a:graphicData uri="http://schemas.openxmlformats.org/drawingml/2006/table">
            <a:tbl>
              <a:tblPr firstRow="1" bandRow="1">
                <a:tableStyleId>{5940675A-B579-460E-94D1-54222C63F5DA}</a:tableStyleId>
              </a:tblPr>
              <a:tblGrid>
                <a:gridCol w="1800598">
                  <a:extLst>
                    <a:ext uri="{9D8B030D-6E8A-4147-A177-3AD203B41FA5}">
                      <a16:colId xmlns:a16="http://schemas.microsoft.com/office/drawing/2014/main" xmlns="" val="20000"/>
                    </a:ext>
                  </a:extLst>
                </a:gridCol>
                <a:gridCol w="1800598">
                  <a:extLst>
                    <a:ext uri="{9D8B030D-6E8A-4147-A177-3AD203B41FA5}">
                      <a16:colId xmlns:a16="http://schemas.microsoft.com/office/drawing/2014/main" xmlns="" val="20001"/>
                    </a:ext>
                  </a:extLst>
                </a:gridCol>
                <a:gridCol w="1800598">
                  <a:extLst>
                    <a:ext uri="{9D8B030D-6E8A-4147-A177-3AD203B41FA5}">
                      <a16:colId xmlns:a16="http://schemas.microsoft.com/office/drawing/2014/main" xmlns="" val="20002"/>
                    </a:ext>
                  </a:extLst>
                </a:gridCol>
                <a:gridCol w="1800598">
                  <a:extLst>
                    <a:ext uri="{9D8B030D-6E8A-4147-A177-3AD203B41FA5}">
                      <a16:colId xmlns:a16="http://schemas.microsoft.com/office/drawing/2014/main" xmlns="" val="20003"/>
                    </a:ext>
                  </a:extLst>
                </a:gridCol>
              </a:tblGrid>
              <a:tr h="1000630">
                <a:tc>
                  <a:txBody>
                    <a:bodyPr/>
                    <a:lstStyle/>
                    <a:p>
                      <a:pPr algn="ctr" fontAlgn="t"/>
                      <a:r>
                        <a:rPr lang="en-IN" b="1" dirty="0">
                          <a:effectLst/>
                          <a:latin typeface="Times New Roman" pitchFamily="18" charset="0"/>
                          <a:cs typeface="Times New Roman" pitchFamily="18" charset="0"/>
                        </a:rPr>
                        <a:t>Complexity</a:t>
                      </a:r>
                      <a:endParaRPr lang="en-IN" b="1" dirty="0">
                        <a:solidFill>
                          <a:srgbClr val="000000"/>
                        </a:solidFill>
                        <a:effectLst/>
                        <a:latin typeface="Times New Roman" pitchFamily="18" charset="0"/>
                        <a:cs typeface="Times New Roman" pitchFamily="18" charset="0"/>
                      </a:endParaRPr>
                    </a:p>
                  </a:txBody>
                  <a:tcPr marL="114300" marR="114300" marT="114300" marB="114300"/>
                </a:tc>
                <a:tc>
                  <a:txBody>
                    <a:bodyPr/>
                    <a:lstStyle/>
                    <a:p>
                      <a:pPr algn="ctr" fontAlgn="t"/>
                      <a:r>
                        <a:rPr lang="en-IN" b="1" dirty="0">
                          <a:effectLst/>
                          <a:latin typeface="Times New Roman" pitchFamily="18" charset="0"/>
                          <a:cs typeface="Times New Roman" pitchFamily="18" charset="0"/>
                        </a:rPr>
                        <a:t>Best Case</a:t>
                      </a:r>
                      <a:endParaRPr lang="en-IN" b="1" dirty="0">
                        <a:solidFill>
                          <a:srgbClr val="000000"/>
                        </a:solidFill>
                        <a:effectLst/>
                        <a:latin typeface="Times New Roman" pitchFamily="18" charset="0"/>
                        <a:cs typeface="Times New Roman" pitchFamily="18" charset="0"/>
                      </a:endParaRPr>
                    </a:p>
                  </a:txBody>
                  <a:tcPr marL="114300" marR="114300" marT="114300" marB="114300"/>
                </a:tc>
                <a:tc>
                  <a:txBody>
                    <a:bodyPr/>
                    <a:lstStyle/>
                    <a:p>
                      <a:pPr algn="ctr" fontAlgn="t"/>
                      <a:r>
                        <a:rPr lang="en-IN" b="1">
                          <a:effectLst/>
                          <a:latin typeface="Times New Roman" pitchFamily="18" charset="0"/>
                          <a:cs typeface="Times New Roman" pitchFamily="18" charset="0"/>
                        </a:rPr>
                        <a:t>Average Case</a:t>
                      </a:r>
                      <a:endParaRPr lang="en-IN" b="1">
                        <a:solidFill>
                          <a:srgbClr val="000000"/>
                        </a:solidFill>
                        <a:effectLst/>
                        <a:latin typeface="Times New Roman" pitchFamily="18" charset="0"/>
                        <a:cs typeface="Times New Roman" pitchFamily="18" charset="0"/>
                      </a:endParaRPr>
                    </a:p>
                  </a:txBody>
                  <a:tcPr marL="114300" marR="114300" marT="114300" marB="114300"/>
                </a:tc>
                <a:tc>
                  <a:txBody>
                    <a:bodyPr/>
                    <a:lstStyle/>
                    <a:p>
                      <a:pPr algn="ctr" fontAlgn="t"/>
                      <a:r>
                        <a:rPr lang="en-IN" b="1">
                          <a:effectLst/>
                          <a:latin typeface="Times New Roman" pitchFamily="18" charset="0"/>
                          <a:cs typeface="Times New Roman" pitchFamily="18" charset="0"/>
                        </a:rPr>
                        <a:t>Worst Case</a:t>
                      </a:r>
                      <a:endParaRPr lang="en-IN" b="1">
                        <a:solidFill>
                          <a:srgbClr val="000000"/>
                        </a:solidFill>
                        <a:effectLst/>
                        <a:latin typeface="Times New Roman" pitchFamily="18" charset="0"/>
                        <a:cs typeface="Times New Roman" pitchFamily="18" charset="0"/>
                      </a:endParaRPr>
                    </a:p>
                  </a:txBody>
                  <a:tcPr marL="114300" marR="114300" marT="114300" marB="114300"/>
                </a:tc>
                <a:extLst>
                  <a:ext uri="{0D108BD9-81ED-4DB2-BD59-A6C34878D82A}">
                    <a16:rowId xmlns:a16="http://schemas.microsoft.com/office/drawing/2014/main" xmlns="" val="10000"/>
                  </a:ext>
                </a:extLst>
              </a:tr>
              <a:tr h="849019">
                <a:tc>
                  <a:txBody>
                    <a:bodyPr/>
                    <a:lstStyle/>
                    <a:p>
                      <a:pPr algn="ctr" fontAlgn="t"/>
                      <a:r>
                        <a:rPr lang="en-IN" b="1">
                          <a:effectLst/>
                          <a:latin typeface="Times New Roman" pitchFamily="18" charset="0"/>
                          <a:cs typeface="Times New Roman" pitchFamily="18" charset="0"/>
                        </a:rPr>
                        <a:t>Time</a:t>
                      </a:r>
                      <a:endParaRPr lang="en-IN" b="1">
                        <a:solidFill>
                          <a:srgbClr val="333333"/>
                        </a:solidFill>
                        <a:effectLst/>
                        <a:latin typeface="Times New Roman" pitchFamily="18" charset="0"/>
                        <a:cs typeface="Times New Roman" pitchFamily="18" charset="0"/>
                      </a:endParaRPr>
                    </a:p>
                  </a:txBody>
                  <a:tcPr marL="76200" marR="76200" marT="76200" marB="762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effectLst/>
                          <a:latin typeface="Times New Roman" pitchFamily="18" charset="0"/>
                          <a:cs typeface="Times New Roman" pitchFamily="18" charset="0"/>
                        </a:rPr>
                        <a:t>O(</a:t>
                      </a:r>
                      <a:r>
                        <a:rPr lang="en-US" sz="1800" kern="1200" dirty="0">
                          <a:solidFill>
                            <a:schemeClr val="tx1"/>
                          </a:solidFill>
                          <a:latin typeface="Times New Roman" pitchFamily="18" charset="0"/>
                          <a:ea typeface="+mn-ea"/>
                          <a:cs typeface="Times New Roman" pitchFamily="18" charset="0"/>
                        </a:rPr>
                        <a:t>n</a:t>
                      </a:r>
                      <a:r>
                        <a:rPr lang="en-US" sz="1800" kern="1200" baseline="30000" dirty="0">
                          <a:solidFill>
                            <a:schemeClr val="tx1"/>
                          </a:solidFill>
                          <a:latin typeface="Times New Roman" pitchFamily="18" charset="0"/>
                          <a:ea typeface="+mn-ea"/>
                          <a:cs typeface="Times New Roman" pitchFamily="18" charset="0"/>
                        </a:rPr>
                        <a:t>2</a:t>
                      </a:r>
                      <a:r>
                        <a:rPr lang="en-IN" dirty="0">
                          <a:effectLst/>
                          <a:latin typeface="Times New Roman" pitchFamily="18" charset="0"/>
                          <a:cs typeface="Times New Roman" pitchFamily="18" charset="0"/>
                        </a:rPr>
                        <a:t>)</a:t>
                      </a:r>
                      <a:endParaRPr lang="en-IN" dirty="0">
                        <a:solidFill>
                          <a:srgbClr val="333333"/>
                        </a:solidFill>
                        <a:effectLst/>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effectLst/>
                          <a:latin typeface="Times New Roman" pitchFamily="18" charset="0"/>
                          <a:cs typeface="Times New Roman" pitchFamily="18" charset="0"/>
                        </a:rPr>
                        <a:t>O(</a:t>
                      </a:r>
                      <a:r>
                        <a:rPr lang="en-US" sz="1800" kern="1200" dirty="0">
                          <a:solidFill>
                            <a:schemeClr val="tx1"/>
                          </a:solidFill>
                          <a:latin typeface="Times New Roman" pitchFamily="18" charset="0"/>
                          <a:ea typeface="+mn-ea"/>
                          <a:cs typeface="Times New Roman" pitchFamily="18" charset="0"/>
                        </a:rPr>
                        <a:t>n</a:t>
                      </a:r>
                      <a:r>
                        <a:rPr lang="en-US" sz="1800" kern="1200" baseline="30000" dirty="0">
                          <a:solidFill>
                            <a:schemeClr val="tx1"/>
                          </a:solidFill>
                          <a:latin typeface="Times New Roman" pitchFamily="18" charset="0"/>
                          <a:ea typeface="+mn-ea"/>
                          <a:cs typeface="Times New Roman" pitchFamily="18" charset="0"/>
                        </a:rPr>
                        <a:t>2</a:t>
                      </a:r>
                      <a:r>
                        <a:rPr lang="en-IN" dirty="0">
                          <a:effectLst/>
                          <a:latin typeface="Times New Roman" pitchFamily="18" charset="0"/>
                          <a:cs typeface="Times New Roman" pitchFamily="18" charset="0"/>
                        </a:rPr>
                        <a:t>)</a:t>
                      </a:r>
                      <a:endParaRPr lang="en-IN" dirty="0">
                        <a:solidFill>
                          <a:srgbClr val="333333"/>
                        </a:solidFill>
                        <a:effectLst/>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effectLst/>
                          <a:latin typeface="Times New Roman" pitchFamily="18" charset="0"/>
                          <a:cs typeface="Times New Roman" pitchFamily="18" charset="0"/>
                        </a:rPr>
                        <a:t>O(</a:t>
                      </a:r>
                      <a:r>
                        <a:rPr lang="en-US" sz="1800" kern="1200" dirty="0">
                          <a:solidFill>
                            <a:schemeClr val="tx1"/>
                          </a:solidFill>
                          <a:latin typeface="Times New Roman" pitchFamily="18" charset="0"/>
                          <a:ea typeface="+mn-ea"/>
                          <a:cs typeface="Times New Roman" pitchFamily="18" charset="0"/>
                        </a:rPr>
                        <a:t>n</a:t>
                      </a:r>
                      <a:r>
                        <a:rPr lang="en-US" sz="1800" kern="1200" baseline="30000" dirty="0">
                          <a:solidFill>
                            <a:schemeClr val="tx1"/>
                          </a:solidFill>
                          <a:latin typeface="Times New Roman" pitchFamily="18" charset="0"/>
                          <a:ea typeface="+mn-ea"/>
                          <a:cs typeface="Times New Roman" pitchFamily="18" charset="0"/>
                        </a:rPr>
                        <a:t>2</a:t>
                      </a:r>
                      <a:r>
                        <a:rPr lang="en-IN" dirty="0">
                          <a:effectLst/>
                          <a:latin typeface="Times New Roman" pitchFamily="18" charset="0"/>
                          <a:cs typeface="Times New Roman" pitchFamily="18" charset="0"/>
                        </a:rPr>
                        <a:t>)</a:t>
                      </a:r>
                      <a:endParaRPr lang="en-IN" dirty="0">
                        <a:solidFill>
                          <a:srgbClr val="333333"/>
                        </a:solidFill>
                        <a:effectLst/>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849019">
                <a:tc>
                  <a:txBody>
                    <a:bodyPr/>
                    <a:lstStyle/>
                    <a:p>
                      <a:pPr algn="ctr" fontAlgn="t"/>
                      <a:r>
                        <a:rPr lang="en-IN" b="1">
                          <a:effectLst/>
                          <a:latin typeface="Times New Roman" pitchFamily="18" charset="0"/>
                          <a:cs typeface="Times New Roman" pitchFamily="18" charset="0"/>
                        </a:rPr>
                        <a:t>Space</a:t>
                      </a:r>
                      <a:endParaRPr lang="en-IN" b="1">
                        <a:solidFill>
                          <a:srgbClr val="333333"/>
                        </a:solidFill>
                        <a:effectLst/>
                        <a:latin typeface="Times New Roman" pitchFamily="18" charset="0"/>
                        <a:cs typeface="Times New Roman" pitchFamily="18" charset="0"/>
                      </a:endParaRPr>
                    </a:p>
                  </a:txBody>
                  <a:tcPr marL="76200" marR="76200" marT="76200" marB="76200"/>
                </a:tc>
                <a:tc>
                  <a:txBody>
                    <a:bodyPr/>
                    <a:lstStyle/>
                    <a:p>
                      <a:pPr algn="ctr"/>
                      <a:endParaRPr lang="en-IN" dirty="0">
                        <a:latin typeface="Times New Roman" pitchFamily="18" charset="0"/>
                        <a:cs typeface="Times New Roman" pitchFamily="18" charset="0"/>
                      </a:endParaRPr>
                    </a:p>
                  </a:txBody>
                  <a:tcPr/>
                </a:tc>
                <a:tc>
                  <a:txBody>
                    <a:bodyPr/>
                    <a:lstStyle/>
                    <a:p>
                      <a:pPr algn="ctr"/>
                      <a:endParaRPr lang="en-IN">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effectLst/>
                          <a:latin typeface="Times New Roman" pitchFamily="18" charset="0"/>
                          <a:cs typeface="Times New Roman" pitchFamily="18" charset="0"/>
                        </a:rPr>
                        <a:t>O(1)</a:t>
                      </a:r>
                      <a:endParaRPr lang="en-IN" dirty="0">
                        <a:solidFill>
                          <a:srgbClr val="333333"/>
                        </a:solidFill>
                        <a:effectLst/>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5.JPG"/>
          <p:cNvPicPr>
            <a:picLocks noGrp="1" noChangeAspect="1"/>
          </p:cNvPicPr>
          <p:nvPr>
            <p:ph idx="1"/>
          </p:nvPr>
        </p:nvPicPr>
        <p:blipFill>
          <a:blip r:embed="rId2"/>
          <a:stretch>
            <a:fillRect/>
          </a:stretch>
        </p:blipFill>
        <p:spPr>
          <a:xfrm>
            <a:off x="374753" y="315807"/>
            <a:ext cx="6910467" cy="3052777"/>
          </a:xfrm>
        </p:spPr>
      </p:pic>
      <p:pic>
        <p:nvPicPr>
          <p:cNvPr id="5" name="Picture 4" descr="36.JPG"/>
          <p:cNvPicPr>
            <a:picLocks noChangeAspect="1"/>
          </p:cNvPicPr>
          <p:nvPr/>
        </p:nvPicPr>
        <p:blipFill>
          <a:blip r:embed="rId3"/>
          <a:stretch>
            <a:fillRect/>
          </a:stretch>
        </p:blipFill>
        <p:spPr>
          <a:xfrm>
            <a:off x="511695" y="3719939"/>
            <a:ext cx="6893445" cy="3138061"/>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7.JPG"/>
          <p:cNvPicPr>
            <a:picLocks noGrp="1" noChangeAspect="1"/>
          </p:cNvPicPr>
          <p:nvPr>
            <p:ph idx="1"/>
          </p:nvPr>
        </p:nvPicPr>
        <p:blipFill>
          <a:blip r:embed="rId2"/>
          <a:stretch>
            <a:fillRect/>
          </a:stretch>
        </p:blipFill>
        <p:spPr>
          <a:xfrm>
            <a:off x="328769" y="242964"/>
            <a:ext cx="6671638" cy="3249504"/>
          </a:xfrm>
        </p:spPr>
      </p:pic>
      <p:pic>
        <p:nvPicPr>
          <p:cNvPr id="5" name="Picture 4" descr="38.JPG"/>
          <p:cNvPicPr>
            <a:picLocks noChangeAspect="1"/>
          </p:cNvPicPr>
          <p:nvPr/>
        </p:nvPicPr>
        <p:blipFill>
          <a:blip r:embed="rId3"/>
          <a:stretch>
            <a:fillRect/>
          </a:stretch>
        </p:blipFill>
        <p:spPr>
          <a:xfrm>
            <a:off x="365618" y="3593969"/>
            <a:ext cx="7069503" cy="2899563"/>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Linear Search</a:t>
            </a:r>
            <a:endParaRPr lang="en-IN"/>
          </a:p>
        </p:txBody>
      </p:sp>
      <p:sp>
        <p:nvSpPr>
          <p:cNvPr id="3" name="Content Placeholder 2"/>
          <p:cNvSpPr>
            <a:spLocks noGrp="1"/>
          </p:cNvSpPr>
          <p:nvPr>
            <p:ph idx="1"/>
          </p:nvPr>
        </p:nvSpPr>
        <p:spPr>
          <a:xfrm>
            <a:off x="107504" y="1600200"/>
            <a:ext cx="8208912" cy="5141168"/>
          </a:xfrm>
        </p:spPr>
        <p:txBody>
          <a:bodyPr/>
          <a:lstStyle/>
          <a:p>
            <a:pPr algn="just">
              <a:lnSpc>
                <a:spcPct val="200000"/>
              </a:lnSpc>
              <a:buFont typeface="Wingdings" pitchFamily="2" charset="2"/>
              <a:buChar char="Ø"/>
            </a:pPr>
            <a:r>
              <a:rPr lang="en-IN" dirty="0">
                <a:latin typeface="Times New Roman" pitchFamily="18" charset="0"/>
                <a:cs typeface="Times New Roman" pitchFamily="18" charset="0"/>
              </a:rPr>
              <a:t>Linear search is a very simple search algorithm. </a:t>
            </a:r>
          </a:p>
          <a:p>
            <a:pPr algn="just">
              <a:lnSpc>
                <a:spcPct val="200000"/>
              </a:lnSpc>
              <a:buFont typeface="Wingdings" pitchFamily="2" charset="2"/>
              <a:buChar char="Ø"/>
            </a:pPr>
            <a:r>
              <a:rPr lang="en-IN" dirty="0">
                <a:latin typeface="Times New Roman" pitchFamily="18" charset="0"/>
                <a:cs typeface="Times New Roman" pitchFamily="18" charset="0"/>
              </a:rPr>
              <a:t>A sequential search is made over all items one by one. </a:t>
            </a:r>
          </a:p>
          <a:p>
            <a:pPr algn="just">
              <a:lnSpc>
                <a:spcPct val="200000"/>
              </a:lnSpc>
              <a:buFont typeface="Wingdings" pitchFamily="2" charset="2"/>
              <a:buChar char="Ø"/>
            </a:pPr>
            <a:r>
              <a:rPr lang="en-IN" dirty="0">
                <a:latin typeface="Times New Roman" pitchFamily="18" charset="0"/>
                <a:cs typeface="Times New Roman" pitchFamily="18" charset="0"/>
              </a:rPr>
              <a:t>Every item is checked and if a match is found then that particular item is returned, otherwise the search continues till the end of the data collection.</a:t>
            </a:r>
          </a:p>
          <a:p>
            <a:pPr algn="just">
              <a:lnSpc>
                <a:spcPct val="200000"/>
              </a:lnSpc>
              <a:buFont typeface="Wingdings" pitchFamily="2" charset="2"/>
              <a:buChar char="Ø"/>
            </a:pPr>
            <a:r>
              <a:rPr lang="en-US" dirty="0">
                <a:latin typeface="Times New Roman" pitchFamily="18" charset="0"/>
                <a:cs typeface="Times New Roman" pitchFamily="18" charset="0"/>
              </a:rPr>
              <a:t>Linear search work on unsorted list.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22065049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39.JPG"/>
          <p:cNvPicPr>
            <a:picLocks noGrp="1" noChangeAspect="1"/>
          </p:cNvPicPr>
          <p:nvPr>
            <p:ph idx="1"/>
          </p:nvPr>
        </p:nvPicPr>
        <p:blipFill>
          <a:blip r:embed="rId2"/>
          <a:stretch>
            <a:fillRect/>
          </a:stretch>
        </p:blipFill>
        <p:spPr>
          <a:xfrm>
            <a:off x="417616" y="391461"/>
            <a:ext cx="6957545" cy="3143409"/>
          </a:xfrm>
        </p:spPr>
      </p:pic>
      <p:pic>
        <p:nvPicPr>
          <p:cNvPr id="5" name="Picture 4" descr="40.JPG"/>
          <p:cNvPicPr>
            <a:picLocks noChangeAspect="1"/>
          </p:cNvPicPr>
          <p:nvPr/>
        </p:nvPicPr>
        <p:blipFill>
          <a:blip r:embed="rId3"/>
          <a:stretch>
            <a:fillRect/>
          </a:stretch>
        </p:blipFill>
        <p:spPr>
          <a:xfrm>
            <a:off x="557915" y="3629961"/>
            <a:ext cx="7027107" cy="3030037"/>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 code</a:t>
            </a:r>
          </a:p>
        </p:txBody>
      </p:sp>
      <p:sp>
        <p:nvSpPr>
          <p:cNvPr id="3" name="Content Placeholder 2"/>
          <p:cNvSpPr>
            <a:spLocks noGrp="1"/>
          </p:cNvSpPr>
          <p:nvPr>
            <p:ph idx="1"/>
          </p:nvPr>
        </p:nvSpPr>
        <p:spPr/>
        <p:txBody>
          <a:bodyPr>
            <a:normAutofit fontScale="92500" lnSpcReduction="20000"/>
          </a:bodyPr>
          <a:lstStyle/>
          <a:p>
            <a:pPr>
              <a:buNone/>
            </a:pPr>
            <a:r>
              <a:rPr lang="en-US" dirty="0">
                <a:latin typeface="Times New Roman" pitchFamily="18" charset="0"/>
                <a:cs typeface="Times New Roman" pitchFamily="18" charset="0"/>
              </a:rPr>
              <a:t>For(</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=0;i&lt;n-1;i++)</a:t>
            </a:r>
          </a:p>
          <a:p>
            <a:pPr>
              <a:buNone/>
            </a:pP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min=</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	for(j=i+1;j&lt;n; j++)</a:t>
            </a:r>
          </a:p>
          <a:p>
            <a:pPr>
              <a:buNone/>
            </a:pP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if(a[j]&lt;a[min])</a:t>
            </a:r>
          </a:p>
          <a:p>
            <a:pPr>
              <a:buNone/>
            </a:pP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min=j;</a:t>
            </a:r>
          </a:p>
          <a:p>
            <a:pPr>
              <a:buNone/>
            </a:pP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if(min!=</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a:t>
            </a:r>
          </a:p>
          <a:p>
            <a:pPr>
              <a:buNone/>
            </a:pP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	  swap(a[</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],a[min])</a:t>
            </a:r>
          </a:p>
          <a:p>
            <a:pPr>
              <a:buNone/>
            </a:pPr>
            <a:r>
              <a:rPr lang="en-US" dirty="0">
                <a:latin typeface="Times New Roman" pitchFamily="18" charset="0"/>
                <a:cs typeface="Times New Roman" pitchFamily="18" charset="0"/>
              </a:rPr>
              <a:t>  }</a:t>
            </a:r>
          </a:p>
          <a:p>
            <a:pPr>
              <a:buNone/>
            </a:pPr>
            <a:r>
              <a:rPr lang="en-US" dirty="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a:t>
            </a:r>
          </a:p>
        </p:txBody>
      </p:sp>
      <p:sp>
        <p:nvSpPr>
          <p:cNvPr id="3" name="Content Placeholder 2"/>
          <p:cNvSpPr>
            <a:spLocks noGrp="1"/>
          </p:cNvSpPr>
          <p:nvPr>
            <p:ph idx="1"/>
          </p:nvPr>
        </p:nvSpPr>
        <p:spPr/>
        <p:txBody>
          <a:bodyPr/>
          <a:lstStyle/>
          <a:p>
            <a:pPr algn="just">
              <a:buFont typeface="Wingdings" pitchFamily="2" charset="2"/>
              <a:buChar char="Ø"/>
            </a:pPr>
            <a:r>
              <a:rPr lang="en-US" dirty="0">
                <a:latin typeface="Times New Roman" pitchFamily="18" charset="0"/>
                <a:cs typeface="Times New Roman" pitchFamily="18" charset="0"/>
              </a:rPr>
              <a:t>Recursion is the process of repeating items in a self-similar way. </a:t>
            </a:r>
          </a:p>
          <a:p>
            <a:pPr algn="just">
              <a:buFont typeface="Wingdings" pitchFamily="2" charset="2"/>
              <a:buChar char="Ø"/>
            </a:pPr>
            <a:r>
              <a:rPr lang="en-US" dirty="0">
                <a:latin typeface="Times New Roman" pitchFamily="18" charset="0"/>
                <a:cs typeface="Times New Roman" pitchFamily="18" charset="0"/>
              </a:rPr>
              <a:t>In programming languages, if a program allows you to call a function inside the same function, then it is called a recursive call of the function.</a:t>
            </a:r>
          </a:p>
        </p:txBody>
      </p:sp>
      <p:pic>
        <p:nvPicPr>
          <p:cNvPr id="2050" name="Picture 2"/>
          <p:cNvPicPr>
            <a:picLocks noChangeAspect="1" noChangeArrowheads="1"/>
          </p:cNvPicPr>
          <p:nvPr/>
        </p:nvPicPr>
        <p:blipFill>
          <a:blip r:embed="rId2"/>
          <a:srcRect/>
          <a:stretch>
            <a:fillRect/>
          </a:stretch>
        </p:blipFill>
        <p:spPr bwMode="auto">
          <a:xfrm>
            <a:off x="412805" y="3488678"/>
            <a:ext cx="7478788" cy="29596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190005" y="1600200"/>
            <a:ext cx="8146473" cy="4800600"/>
          </a:xfrm>
        </p:spPr>
        <p:txBody>
          <a:bodyPr/>
          <a:lstStyle/>
          <a:p>
            <a:pPr algn="just">
              <a:buFont typeface="Wingdings" pitchFamily="2" charset="2"/>
              <a:buChar char="Ø"/>
            </a:pPr>
            <a:r>
              <a:rPr lang="en-US" dirty="0">
                <a:latin typeface="Times New Roman" pitchFamily="18" charset="0"/>
                <a:cs typeface="Times New Roman" pitchFamily="18" charset="0"/>
              </a:rPr>
              <a:t>Calculates the factorial of a given number using a recursive function.</a:t>
            </a:r>
          </a:p>
        </p:txBody>
      </p:sp>
      <p:pic>
        <p:nvPicPr>
          <p:cNvPr id="3075" name="Picture 3"/>
          <p:cNvPicPr>
            <a:picLocks noChangeAspect="1" noChangeArrowheads="1"/>
          </p:cNvPicPr>
          <p:nvPr/>
        </p:nvPicPr>
        <p:blipFill>
          <a:blip r:embed="rId2"/>
          <a:srcRect/>
          <a:stretch>
            <a:fillRect/>
          </a:stretch>
        </p:blipFill>
        <p:spPr bwMode="auto">
          <a:xfrm>
            <a:off x="174234" y="2429804"/>
            <a:ext cx="6832208" cy="44065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Sort</a:t>
            </a:r>
          </a:p>
        </p:txBody>
      </p:sp>
      <p:sp>
        <p:nvSpPr>
          <p:cNvPr id="3" name="Content Placeholder 2"/>
          <p:cNvSpPr>
            <a:spLocks noGrp="1"/>
          </p:cNvSpPr>
          <p:nvPr>
            <p:ph idx="1"/>
          </p:nvPr>
        </p:nvSpPr>
        <p:spPr>
          <a:xfrm>
            <a:off x="0" y="1460665"/>
            <a:ext cx="8312727" cy="4940135"/>
          </a:xfrm>
        </p:spPr>
        <p:txBody>
          <a:bodyPr>
            <a:normAutofit fontScale="92500"/>
          </a:bodyPr>
          <a:lstStyle/>
          <a:p>
            <a:pPr algn="just">
              <a:lnSpc>
                <a:spcPct val="150000"/>
              </a:lnSpc>
              <a:buFont typeface="Wingdings" pitchFamily="2" charset="2"/>
              <a:buChar char="Ø"/>
            </a:pPr>
            <a:r>
              <a:rPr lang="en-US" dirty="0">
                <a:latin typeface="Times New Roman" pitchFamily="18" charset="0"/>
                <a:cs typeface="Times New Roman" pitchFamily="18" charset="0"/>
              </a:rPr>
              <a:t>This algorithm follows the </a:t>
            </a:r>
            <a:r>
              <a:rPr lang="en-US" b="1" dirty="0">
                <a:latin typeface="Times New Roman" pitchFamily="18" charset="0"/>
                <a:cs typeface="Times New Roman" pitchFamily="18" charset="0"/>
              </a:rPr>
              <a:t>divide and conquer </a:t>
            </a:r>
            <a:r>
              <a:rPr lang="en-US" dirty="0">
                <a:latin typeface="Times New Roman" pitchFamily="18" charset="0"/>
                <a:cs typeface="Times New Roman" pitchFamily="18" charset="0"/>
              </a:rPr>
              <a:t>approach. </a:t>
            </a:r>
          </a:p>
          <a:p>
            <a:pPr algn="just">
              <a:lnSpc>
                <a:spcPct val="150000"/>
              </a:lnSpc>
              <a:buFont typeface="Wingdings" pitchFamily="2" charset="2"/>
              <a:buChar char="Ø"/>
            </a:pPr>
            <a:r>
              <a:rPr lang="en-US" dirty="0">
                <a:latin typeface="Times New Roman" pitchFamily="18" charset="0"/>
                <a:cs typeface="Times New Roman" pitchFamily="18" charset="0"/>
              </a:rPr>
              <a:t>Divide and conquer is a technique of breaking down the algorithms into sub problems, then solving the sub problems, and combining the results back together to solve the original problem.</a:t>
            </a:r>
          </a:p>
          <a:p>
            <a:pPr algn="just">
              <a:lnSpc>
                <a:spcPct val="150000"/>
              </a:lnSpc>
              <a:buNone/>
            </a:pPr>
            <a:r>
              <a:rPr lang="en-US" b="1" dirty="0">
                <a:latin typeface="Times New Roman" pitchFamily="18" charset="0"/>
                <a:cs typeface="Times New Roman" pitchFamily="18" charset="0"/>
              </a:rPr>
              <a:t>1. Divide:</a:t>
            </a:r>
            <a:r>
              <a:rPr lang="en-US" dirty="0">
                <a:latin typeface="Times New Roman" pitchFamily="18" charset="0"/>
                <a:cs typeface="Times New Roman" pitchFamily="18" charset="0"/>
              </a:rPr>
              <a:t> In Divide, first pick a pivot element. After that, partition or rearrange the array into two sub-arrays such that each element in the left sub-array is less than or equal to the pivot element and each element in the right sub-array is larger than the pivot element.</a:t>
            </a:r>
          </a:p>
          <a:p>
            <a:pPr algn="just">
              <a:lnSpc>
                <a:spcPct val="150000"/>
              </a:lnSpc>
              <a:buNone/>
            </a:pPr>
            <a:r>
              <a:rPr lang="en-US" b="1" dirty="0">
                <a:latin typeface="Times New Roman" pitchFamily="18" charset="0"/>
                <a:cs typeface="Times New Roman" pitchFamily="18" charset="0"/>
              </a:rPr>
              <a:t>2. Conquer:</a:t>
            </a:r>
            <a:r>
              <a:rPr lang="en-US" dirty="0">
                <a:latin typeface="Times New Roman" pitchFamily="18" charset="0"/>
                <a:cs typeface="Times New Roman" pitchFamily="18" charset="0"/>
              </a:rPr>
              <a:t> Recursively, sort two sub arrays with Quick sort.</a:t>
            </a:r>
          </a:p>
          <a:p>
            <a:pPr algn="just">
              <a:lnSpc>
                <a:spcPct val="150000"/>
              </a:lnSpc>
              <a:buNone/>
            </a:pPr>
            <a:r>
              <a:rPr lang="en-US" b="1" dirty="0">
                <a:latin typeface="Times New Roman" pitchFamily="18" charset="0"/>
                <a:cs typeface="Times New Roman" pitchFamily="18" charset="0"/>
              </a:rPr>
              <a:t>3. Combine:</a:t>
            </a:r>
            <a:r>
              <a:rPr lang="en-US" dirty="0">
                <a:latin typeface="Times New Roman" pitchFamily="18" charset="0"/>
                <a:cs typeface="Times New Roman" pitchFamily="18" charset="0"/>
              </a:rPr>
              <a:t> Combine the already sorted array.</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25716" y="404908"/>
            <a:ext cx="7186361" cy="3341862"/>
          </a:xfrm>
          <a:prstGeom prst="rect">
            <a:avLst/>
          </a:prstGeom>
          <a:noFill/>
          <a:ln w="9525">
            <a:noFill/>
            <a:miter lim="800000"/>
            <a:headEnd/>
            <a:tailEnd/>
          </a:ln>
          <a:effectLst/>
        </p:spPr>
      </p:pic>
      <p:graphicFrame>
        <p:nvGraphicFramePr>
          <p:cNvPr id="5" name="Content Placeholder 4"/>
          <p:cNvGraphicFramePr>
            <a:graphicFrameLocks/>
          </p:cNvGraphicFramePr>
          <p:nvPr>
            <p:extLst>
              <p:ext uri="{D42A27DB-BD31-4B8C-83A1-F6EECF244321}">
                <p14:modId xmlns:p14="http://schemas.microsoft.com/office/powerpoint/2010/main" xmlns="" val="1588841526"/>
              </p:ext>
            </p:extLst>
          </p:nvPr>
        </p:nvGraphicFramePr>
        <p:xfrm>
          <a:off x="679708" y="3887600"/>
          <a:ext cx="7202392" cy="2698668"/>
        </p:xfrm>
        <a:graphic>
          <a:graphicData uri="http://schemas.openxmlformats.org/drawingml/2006/table">
            <a:tbl>
              <a:tblPr firstRow="1" bandRow="1">
                <a:tableStyleId>{5940675A-B579-460E-94D1-54222C63F5DA}</a:tableStyleId>
              </a:tblPr>
              <a:tblGrid>
                <a:gridCol w="1800598">
                  <a:extLst>
                    <a:ext uri="{9D8B030D-6E8A-4147-A177-3AD203B41FA5}">
                      <a16:colId xmlns:a16="http://schemas.microsoft.com/office/drawing/2014/main" xmlns="" val="20000"/>
                    </a:ext>
                  </a:extLst>
                </a:gridCol>
                <a:gridCol w="1800598">
                  <a:extLst>
                    <a:ext uri="{9D8B030D-6E8A-4147-A177-3AD203B41FA5}">
                      <a16:colId xmlns:a16="http://schemas.microsoft.com/office/drawing/2014/main" xmlns="" val="20001"/>
                    </a:ext>
                  </a:extLst>
                </a:gridCol>
                <a:gridCol w="1800598">
                  <a:extLst>
                    <a:ext uri="{9D8B030D-6E8A-4147-A177-3AD203B41FA5}">
                      <a16:colId xmlns:a16="http://schemas.microsoft.com/office/drawing/2014/main" xmlns="" val="20002"/>
                    </a:ext>
                  </a:extLst>
                </a:gridCol>
                <a:gridCol w="1800598">
                  <a:extLst>
                    <a:ext uri="{9D8B030D-6E8A-4147-A177-3AD203B41FA5}">
                      <a16:colId xmlns:a16="http://schemas.microsoft.com/office/drawing/2014/main" xmlns="" val="20003"/>
                    </a:ext>
                  </a:extLst>
                </a:gridCol>
              </a:tblGrid>
              <a:tr h="1000630">
                <a:tc>
                  <a:txBody>
                    <a:bodyPr/>
                    <a:lstStyle/>
                    <a:p>
                      <a:pPr algn="ctr" fontAlgn="t"/>
                      <a:r>
                        <a:rPr lang="en-IN" b="1" dirty="0">
                          <a:effectLst/>
                          <a:latin typeface="Times New Roman" pitchFamily="18" charset="0"/>
                          <a:cs typeface="Times New Roman" pitchFamily="18" charset="0"/>
                        </a:rPr>
                        <a:t>Complexity</a:t>
                      </a:r>
                      <a:endParaRPr lang="en-IN" b="1" dirty="0">
                        <a:solidFill>
                          <a:srgbClr val="000000"/>
                        </a:solidFill>
                        <a:effectLst/>
                        <a:latin typeface="Times New Roman" pitchFamily="18" charset="0"/>
                        <a:cs typeface="Times New Roman" pitchFamily="18" charset="0"/>
                      </a:endParaRPr>
                    </a:p>
                  </a:txBody>
                  <a:tcPr marL="114300" marR="114300" marT="114300" marB="114300"/>
                </a:tc>
                <a:tc>
                  <a:txBody>
                    <a:bodyPr/>
                    <a:lstStyle/>
                    <a:p>
                      <a:pPr algn="ctr" fontAlgn="t"/>
                      <a:r>
                        <a:rPr lang="en-IN" b="1" dirty="0">
                          <a:effectLst/>
                          <a:latin typeface="Times New Roman" pitchFamily="18" charset="0"/>
                          <a:cs typeface="Times New Roman" pitchFamily="18" charset="0"/>
                        </a:rPr>
                        <a:t>Best Case</a:t>
                      </a:r>
                      <a:endParaRPr lang="en-IN" b="1" dirty="0">
                        <a:solidFill>
                          <a:srgbClr val="000000"/>
                        </a:solidFill>
                        <a:effectLst/>
                        <a:latin typeface="Times New Roman" pitchFamily="18" charset="0"/>
                        <a:cs typeface="Times New Roman" pitchFamily="18" charset="0"/>
                      </a:endParaRPr>
                    </a:p>
                  </a:txBody>
                  <a:tcPr marL="114300" marR="114300" marT="114300" marB="114300"/>
                </a:tc>
                <a:tc>
                  <a:txBody>
                    <a:bodyPr/>
                    <a:lstStyle/>
                    <a:p>
                      <a:pPr algn="ctr" fontAlgn="t"/>
                      <a:r>
                        <a:rPr lang="en-IN" b="1">
                          <a:effectLst/>
                          <a:latin typeface="Times New Roman" pitchFamily="18" charset="0"/>
                          <a:cs typeface="Times New Roman" pitchFamily="18" charset="0"/>
                        </a:rPr>
                        <a:t>Average Case</a:t>
                      </a:r>
                      <a:endParaRPr lang="en-IN" b="1">
                        <a:solidFill>
                          <a:srgbClr val="000000"/>
                        </a:solidFill>
                        <a:effectLst/>
                        <a:latin typeface="Times New Roman" pitchFamily="18" charset="0"/>
                        <a:cs typeface="Times New Roman" pitchFamily="18" charset="0"/>
                      </a:endParaRPr>
                    </a:p>
                  </a:txBody>
                  <a:tcPr marL="114300" marR="114300" marT="114300" marB="114300"/>
                </a:tc>
                <a:tc>
                  <a:txBody>
                    <a:bodyPr/>
                    <a:lstStyle/>
                    <a:p>
                      <a:pPr algn="ctr" fontAlgn="t"/>
                      <a:r>
                        <a:rPr lang="en-IN" b="1">
                          <a:effectLst/>
                          <a:latin typeface="Times New Roman" pitchFamily="18" charset="0"/>
                          <a:cs typeface="Times New Roman" pitchFamily="18" charset="0"/>
                        </a:rPr>
                        <a:t>Worst Case</a:t>
                      </a:r>
                      <a:endParaRPr lang="en-IN" b="1">
                        <a:solidFill>
                          <a:srgbClr val="000000"/>
                        </a:solidFill>
                        <a:effectLst/>
                        <a:latin typeface="Times New Roman" pitchFamily="18" charset="0"/>
                        <a:cs typeface="Times New Roman" pitchFamily="18" charset="0"/>
                      </a:endParaRPr>
                    </a:p>
                  </a:txBody>
                  <a:tcPr marL="114300" marR="114300" marT="114300" marB="114300"/>
                </a:tc>
                <a:extLst>
                  <a:ext uri="{0D108BD9-81ED-4DB2-BD59-A6C34878D82A}">
                    <a16:rowId xmlns:a16="http://schemas.microsoft.com/office/drawing/2014/main" xmlns="" val="10000"/>
                  </a:ext>
                </a:extLst>
              </a:tr>
              <a:tr h="849019">
                <a:tc>
                  <a:txBody>
                    <a:bodyPr/>
                    <a:lstStyle/>
                    <a:p>
                      <a:pPr algn="ctr" fontAlgn="t"/>
                      <a:r>
                        <a:rPr lang="en-IN" b="1" dirty="0">
                          <a:effectLst/>
                          <a:latin typeface="Times New Roman" pitchFamily="18" charset="0"/>
                          <a:cs typeface="Times New Roman" pitchFamily="18" charset="0"/>
                        </a:rPr>
                        <a:t>Time</a:t>
                      </a:r>
                      <a:endParaRPr lang="en-IN" b="1" dirty="0">
                        <a:solidFill>
                          <a:srgbClr val="333333"/>
                        </a:solidFill>
                        <a:effectLst/>
                        <a:latin typeface="Times New Roman" pitchFamily="18" charset="0"/>
                        <a:cs typeface="Times New Roman" pitchFamily="18" charset="0"/>
                      </a:endParaRPr>
                    </a:p>
                  </a:txBody>
                  <a:tcPr marL="76200" marR="76200" marT="76200" marB="762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effectLst/>
                          <a:latin typeface="Times New Roman" pitchFamily="18" charset="0"/>
                          <a:cs typeface="Times New Roman" pitchFamily="18" charset="0"/>
                        </a:rPr>
                        <a:t>O(</a:t>
                      </a:r>
                      <a:r>
                        <a:rPr lang="en-US" sz="1800" kern="1200" dirty="0">
                          <a:solidFill>
                            <a:schemeClr val="tx1"/>
                          </a:solidFill>
                          <a:latin typeface="Times New Roman" pitchFamily="18" charset="0"/>
                          <a:ea typeface="+mn-ea"/>
                          <a:cs typeface="Times New Roman" pitchFamily="18" charset="0"/>
                        </a:rPr>
                        <a:t>n log n</a:t>
                      </a:r>
                      <a:r>
                        <a:rPr lang="en-IN" dirty="0">
                          <a:effectLst/>
                          <a:latin typeface="Times New Roman" pitchFamily="18" charset="0"/>
                          <a:cs typeface="Times New Roman" pitchFamily="18" charset="0"/>
                        </a:rPr>
                        <a:t>)</a:t>
                      </a:r>
                      <a:endParaRPr lang="en-IN" dirty="0">
                        <a:solidFill>
                          <a:srgbClr val="333333"/>
                        </a:solidFill>
                        <a:effectLst/>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effectLst/>
                          <a:latin typeface="Times New Roman" pitchFamily="18" charset="0"/>
                          <a:cs typeface="Times New Roman" pitchFamily="18" charset="0"/>
                        </a:rPr>
                        <a:t>O(</a:t>
                      </a:r>
                      <a:r>
                        <a:rPr lang="en-US" sz="1800" kern="1200" dirty="0">
                          <a:solidFill>
                            <a:schemeClr val="tx1"/>
                          </a:solidFill>
                          <a:latin typeface="Times New Roman" pitchFamily="18" charset="0"/>
                          <a:ea typeface="+mn-ea"/>
                          <a:cs typeface="Times New Roman" pitchFamily="18" charset="0"/>
                        </a:rPr>
                        <a:t>n log n</a:t>
                      </a:r>
                      <a:r>
                        <a:rPr lang="en-IN" dirty="0">
                          <a:effectLst/>
                          <a:latin typeface="Times New Roman" pitchFamily="18" charset="0"/>
                          <a:cs typeface="Times New Roman" pitchFamily="18" charset="0"/>
                        </a:rPr>
                        <a:t>)</a:t>
                      </a:r>
                      <a:endParaRPr lang="en-IN" dirty="0">
                        <a:solidFill>
                          <a:srgbClr val="333333"/>
                        </a:solidFill>
                        <a:effectLst/>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IN" dirty="0">
                        <a:solidFill>
                          <a:srgbClr val="333333"/>
                        </a:solidFill>
                        <a:effectLst/>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effectLst/>
                          <a:latin typeface="Times New Roman" pitchFamily="18" charset="0"/>
                          <a:cs typeface="Times New Roman" pitchFamily="18" charset="0"/>
                        </a:rPr>
                        <a:t>O(</a:t>
                      </a:r>
                      <a:r>
                        <a:rPr lang="en-US" sz="1800" kern="1200" dirty="0">
                          <a:solidFill>
                            <a:schemeClr val="tx1"/>
                          </a:solidFill>
                          <a:latin typeface="Times New Roman" pitchFamily="18" charset="0"/>
                          <a:ea typeface="+mn-ea"/>
                          <a:cs typeface="Times New Roman" pitchFamily="18" charset="0"/>
                        </a:rPr>
                        <a:t>n</a:t>
                      </a:r>
                      <a:r>
                        <a:rPr lang="en-US" sz="1800" kern="1200" baseline="30000" dirty="0">
                          <a:solidFill>
                            <a:schemeClr val="tx1"/>
                          </a:solidFill>
                          <a:latin typeface="Times New Roman" pitchFamily="18" charset="0"/>
                          <a:ea typeface="+mn-ea"/>
                          <a:cs typeface="Times New Roman" pitchFamily="18" charset="0"/>
                        </a:rPr>
                        <a:t>2</a:t>
                      </a:r>
                      <a:r>
                        <a:rPr lang="en-IN" dirty="0">
                          <a:effectLst/>
                          <a:latin typeface="Times New Roman" pitchFamily="18" charset="0"/>
                          <a:cs typeface="Times New Roman" pitchFamily="18" charset="0"/>
                        </a:rPr>
                        <a:t>)</a:t>
                      </a:r>
                      <a:endParaRPr lang="en-IN" dirty="0">
                        <a:solidFill>
                          <a:srgbClr val="333333"/>
                        </a:solidFill>
                        <a:effectLst/>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849019">
                <a:tc>
                  <a:txBody>
                    <a:bodyPr/>
                    <a:lstStyle/>
                    <a:p>
                      <a:pPr algn="ctr" fontAlgn="t"/>
                      <a:r>
                        <a:rPr lang="en-IN" b="1">
                          <a:effectLst/>
                          <a:latin typeface="Times New Roman" pitchFamily="18" charset="0"/>
                          <a:cs typeface="Times New Roman" pitchFamily="18" charset="0"/>
                        </a:rPr>
                        <a:t>Space</a:t>
                      </a:r>
                      <a:endParaRPr lang="en-IN" b="1">
                        <a:solidFill>
                          <a:srgbClr val="333333"/>
                        </a:solidFill>
                        <a:effectLst/>
                        <a:latin typeface="Times New Roman" pitchFamily="18" charset="0"/>
                        <a:cs typeface="Times New Roman" pitchFamily="18" charset="0"/>
                      </a:endParaRPr>
                    </a:p>
                  </a:txBody>
                  <a:tcPr marL="76200" marR="76200" marT="76200" marB="76200"/>
                </a:tc>
                <a:tc>
                  <a:txBody>
                    <a:bodyPr/>
                    <a:lstStyle/>
                    <a:p>
                      <a:pPr algn="ctr"/>
                      <a:endParaRPr lang="en-IN" dirty="0">
                        <a:latin typeface="Times New Roman" pitchFamily="18" charset="0"/>
                        <a:cs typeface="Times New Roman" pitchFamily="18" charset="0"/>
                      </a:endParaRPr>
                    </a:p>
                  </a:txBody>
                  <a:tcPr/>
                </a:tc>
                <a:tc>
                  <a:txBody>
                    <a:bodyPr/>
                    <a:lstStyle/>
                    <a:p>
                      <a:pPr algn="ctr"/>
                      <a:endParaRPr lang="en-IN">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effectLst/>
                          <a:latin typeface="Times New Roman" pitchFamily="18" charset="0"/>
                          <a:cs typeface="Times New Roman" pitchFamily="18" charset="0"/>
                        </a:rPr>
                        <a:t>O(n)</a:t>
                      </a:r>
                      <a:endParaRPr lang="en-IN" dirty="0">
                        <a:solidFill>
                          <a:srgbClr val="333333"/>
                        </a:solidFill>
                        <a:effectLst/>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bl>
          </a:graphicData>
        </a:graphic>
      </p:graphicFrame>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normAutofit lnSpcReduction="10000"/>
          </a:bodyPr>
          <a:lstStyle/>
          <a:p>
            <a:pPr algn="just">
              <a:lnSpc>
                <a:spcPct val="150000"/>
              </a:lnSpc>
              <a:buNone/>
            </a:pPr>
            <a:r>
              <a:rPr lang="en-US" b="1" dirty="0">
                <a:latin typeface="Times New Roman" pitchFamily="18" charset="0"/>
                <a:cs typeface="Times New Roman" pitchFamily="18" charset="0"/>
              </a:rPr>
              <a:t>Step 1 - </a:t>
            </a:r>
            <a:r>
              <a:rPr lang="en-US" dirty="0">
                <a:latin typeface="Times New Roman" pitchFamily="18" charset="0"/>
                <a:cs typeface="Times New Roman" pitchFamily="18" charset="0"/>
              </a:rPr>
              <a:t>Consider the first element of the list as </a:t>
            </a:r>
            <a:r>
              <a:rPr lang="en-US" b="1" dirty="0">
                <a:latin typeface="Times New Roman" pitchFamily="18" charset="0"/>
                <a:cs typeface="Times New Roman" pitchFamily="18" charset="0"/>
              </a:rPr>
              <a:t>pivot</a:t>
            </a:r>
            <a:r>
              <a:rPr lang="en-US" dirty="0">
                <a:latin typeface="Times New Roman" pitchFamily="18" charset="0"/>
                <a:cs typeface="Times New Roman" pitchFamily="18" charset="0"/>
              </a:rPr>
              <a:t> (i.e., Element at first position in the list).</a:t>
            </a:r>
          </a:p>
          <a:p>
            <a:pPr algn="just">
              <a:lnSpc>
                <a:spcPct val="150000"/>
              </a:lnSpc>
              <a:buNone/>
            </a:pPr>
            <a:r>
              <a:rPr lang="en-US" b="1" dirty="0">
                <a:latin typeface="Times New Roman" pitchFamily="18" charset="0"/>
                <a:cs typeface="Times New Roman" pitchFamily="18" charset="0"/>
              </a:rPr>
              <a:t>Step 2 - </a:t>
            </a:r>
            <a:r>
              <a:rPr lang="en-US" dirty="0">
                <a:latin typeface="Times New Roman" pitchFamily="18" charset="0"/>
                <a:cs typeface="Times New Roman" pitchFamily="18" charset="0"/>
              </a:rPr>
              <a:t>Define two variables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and j. Set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and j to first and last elements of the list respectively.</a:t>
            </a:r>
          </a:p>
          <a:p>
            <a:pPr algn="just">
              <a:lnSpc>
                <a:spcPct val="150000"/>
              </a:lnSpc>
              <a:buNone/>
            </a:pPr>
            <a:r>
              <a:rPr lang="en-US" b="1" dirty="0">
                <a:latin typeface="Times New Roman" pitchFamily="18" charset="0"/>
                <a:cs typeface="Times New Roman" pitchFamily="18" charset="0"/>
              </a:rPr>
              <a:t>Step 3 - </a:t>
            </a:r>
            <a:r>
              <a:rPr lang="en-US" dirty="0">
                <a:latin typeface="Times New Roman" pitchFamily="18" charset="0"/>
                <a:cs typeface="Times New Roman" pitchFamily="18" charset="0"/>
              </a:rPr>
              <a:t>Increment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until list[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&gt; pivot then stop.</a:t>
            </a:r>
          </a:p>
          <a:p>
            <a:pPr algn="just">
              <a:lnSpc>
                <a:spcPct val="150000"/>
              </a:lnSpc>
              <a:buNone/>
            </a:pPr>
            <a:r>
              <a:rPr lang="en-US" b="1" dirty="0">
                <a:latin typeface="Times New Roman" pitchFamily="18" charset="0"/>
                <a:cs typeface="Times New Roman" pitchFamily="18" charset="0"/>
              </a:rPr>
              <a:t>Step 4 - </a:t>
            </a:r>
            <a:r>
              <a:rPr lang="en-US" dirty="0">
                <a:latin typeface="Times New Roman" pitchFamily="18" charset="0"/>
                <a:cs typeface="Times New Roman" pitchFamily="18" charset="0"/>
              </a:rPr>
              <a:t>Decrement j until list[j] &lt; pivot then stop.</a:t>
            </a:r>
          </a:p>
          <a:p>
            <a:pPr algn="just">
              <a:lnSpc>
                <a:spcPct val="150000"/>
              </a:lnSpc>
              <a:buNone/>
            </a:pPr>
            <a:r>
              <a:rPr lang="en-US" b="1" dirty="0">
                <a:latin typeface="Times New Roman" pitchFamily="18" charset="0"/>
                <a:cs typeface="Times New Roman" pitchFamily="18" charset="0"/>
              </a:rPr>
              <a:t>Step 5 - </a:t>
            </a:r>
            <a:r>
              <a:rPr lang="en-US" dirty="0">
                <a:latin typeface="Times New Roman" pitchFamily="18" charset="0"/>
                <a:cs typeface="Times New Roman" pitchFamily="18" charset="0"/>
              </a:rPr>
              <a:t>If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&lt; j then exchange list[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and list[j].</a:t>
            </a:r>
          </a:p>
          <a:p>
            <a:pPr algn="just">
              <a:lnSpc>
                <a:spcPct val="150000"/>
              </a:lnSpc>
              <a:buNone/>
            </a:pPr>
            <a:r>
              <a:rPr lang="en-US" b="1" dirty="0">
                <a:latin typeface="Times New Roman" pitchFamily="18" charset="0"/>
                <a:cs typeface="Times New Roman" pitchFamily="18" charset="0"/>
              </a:rPr>
              <a:t>Step 6 - </a:t>
            </a:r>
            <a:r>
              <a:rPr lang="en-US" dirty="0">
                <a:latin typeface="Times New Roman" pitchFamily="18" charset="0"/>
                <a:cs typeface="Times New Roman" pitchFamily="18" charset="0"/>
              </a:rPr>
              <a:t>Repeat steps 3,4 &amp; 5 until </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&gt; j.</a:t>
            </a:r>
          </a:p>
          <a:p>
            <a:pPr algn="just">
              <a:lnSpc>
                <a:spcPct val="150000"/>
              </a:lnSpc>
              <a:buNone/>
            </a:pPr>
            <a:r>
              <a:rPr lang="en-US" b="1" dirty="0">
                <a:latin typeface="Times New Roman" pitchFamily="18" charset="0"/>
                <a:cs typeface="Times New Roman" pitchFamily="18" charset="0"/>
              </a:rPr>
              <a:t>Step 7 - </a:t>
            </a:r>
            <a:r>
              <a:rPr lang="en-US" dirty="0">
                <a:latin typeface="Times New Roman" pitchFamily="18" charset="0"/>
                <a:cs typeface="Times New Roman" pitchFamily="18" charset="0"/>
              </a:rPr>
              <a:t>Exchange the pivot element with list[j] element.</a:t>
            </a:r>
          </a:p>
          <a:p>
            <a:pPr algn="just">
              <a:lnSpc>
                <a:spcPct val="150000"/>
              </a:lnSpc>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E0EFEE-40F2-4ECC-8AC2-96036E79510C}"/>
              </a:ext>
            </a:extLst>
          </p:cNvPr>
          <p:cNvSpPr>
            <a:spLocks noGrp="1"/>
          </p:cNvSpPr>
          <p:nvPr>
            <p:ph type="title"/>
          </p:nvPr>
        </p:nvSpPr>
        <p:spPr>
          <a:xfrm>
            <a:off x="292310" y="-160072"/>
            <a:ext cx="7620000" cy="1143000"/>
          </a:xfrm>
        </p:spPr>
        <p:txBody>
          <a:bodyPr/>
          <a:lstStyle/>
          <a:p>
            <a:r>
              <a:rPr lang="en-US" sz="4000" dirty="0">
                <a:ea typeface="Cambria"/>
              </a:rPr>
              <a:t>Pseudo Code</a:t>
            </a:r>
            <a:endParaRPr lang="en-US" sz="4000" dirty="0"/>
          </a:p>
        </p:txBody>
      </p:sp>
      <p:sp>
        <p:nvSpPr>
          <p:cNvPr id="3" name="Content Placeholder 2">
            <a:extLst>
              <a:ext uri="{FF2B5EF4-FFF2-40B4-BE49-F238E27FC236}">
                <a16:creationId xmlns:a16="http://schemas.microsoft.com/office/drawing/2014/main" xmlns="" id="{F1BB0CB9-730F-4F51-B1A5-AC02FB2979B4}"/>
              </a:ext>
            </a:extLst>
          </p:cNvPr>
          <p:cNvSpPr>
            <a:spLocks noGrp="1"/>
          </p:cNvSpPr>
          <p:nvPr>
            <p:ph idx="1"/>
          </p:nvPr>
        </p:nvSpPr>
        <p:spPr>
          <a:xfrm>
            <a:off x="255495" y="620118"/>
            <a:ext cx="7821705" cy="5217458"/>
          </a:xfrm>
        </p:spPr>
        <p:txBody>
          <a:bodyPr vert="horz" lIns="91440" tIns="45720" rIns="91440" bIns="45720" rtlCol="0" anchor="t">
            <a:noAutofit/>
          </a:bodyPr>
          <a:lstStyle/>
          <a:p>
            <a:pPr marL="114300" indent="0">
              <a:buNone/>
            </a:pPr>
            <a:r>
              <a:rPr lang="en-US" sz="1500" dirty="0">
                <a:latin typeface="Times New Roman" pitchFamily="18" charset="0"/>
                <a:cs typeface="Times New Roman" pitchFamily="18" charset="0"/>
              </a:rPr>
              <a:t>Partition(a, lb, </a:t>
            </a:r>
            <a:r>
              <a:rPr lang="en-US" sz="1500" dirty="0" err="1">
                <a:latin typeface="Times New Roman" pitchFamily="18" charset="0"/>
                <a:cs typeface="Times New Roman" pitchFamily="18" charset="0"/>
              </a:rPr>
              <a:t>ub</a:t>
            </a:r>
            <a:r>
              <a:rPr lang="en-US" sz="1500" dirty="0">
                <a:latin typeface="Times New Roman" pitchFamily="18" charset="0"/>
                <a:cs typeface="Times New Roman" pitchFamily="18" charset="0"/>
              </a:rPr>
              <a:t>)</a:t>
            </a:r>
          </a:p>
          <a:p>
            <a:pPr marL="114300" indent="0">
              <a:buNone/>
            </a:pPr>
            <a:r>
              <a:rPr lang="en-US" sz="1500" dirty="0">
                <a:latin typeface="Times New Roman" pitchFamily="18" charset="0"/>
                <a:cs typeface="Times New Roman" pitchFamily="18" charset="0"/>
              </a:rPr>
              <a:t>{</a:t>
            </a:r>
          </a:p>
          <a:p>
            <a:pPr marL="114300" indent="0">
              <a:buNone/>
            </a:pPr>
            <a:r>
              <a:rPr lang="en-US" sz="1500" dirty="0">
                <a:latin typeface="Times New Roman" pitchFamily="18" charset="0"/>
                <a:cs typeface="Times New Roman" pitchFamily="18" charset="0"/>
              </a:rPr>
              <a:t>      Pivot=a[lb];</a:t>
            </a:r>
          </a:p>
          <a:p>
            <a:pPr marL="114300" indent="0">
              <a:buNone/>
            </a:pPr>
            <a:r>
              <a:rPr lang="en-US" sz="1500" dirty="0">
                <a:latin typeface="Times New Roman" pitchFamily="18" charset="0"/>
                <a:cs typeface="Times New Roman" pitchFamily="18" charset="0"/>
              </a:rPr>
              <a:t>      Start=</a:t>
            </a:r>
            <a:r>
              <a:rPr lang="en-US" sz="1500" dirty="0" err="1">
                <a:latin typeface="Times New Roman" pitchFamily="18" charset="0"/>
                <a:cs typeface="Times New Roman" pitchFamily="18" charset="0"/>
              </a:rPr>
              <a:t>lb</a:t>
            </a:r>
            <a:r>
              <a:rPr lang="en-US" sz="1500" dirty="0">
                <a:latin typeface="Times New Roman" pitchFamily="18" charset="0"/>
                <a:cs typeface="Times New Roman" pitchFamily="18" charset="0"/>
              </a:rPr>
              <a:t>;</a:t>
            </a:r>
          </a:p>
          <a:p>
            <a:pPr marL="114300" indent="0">
              <a:buNone/>
            </a:pPr>
            <a:r>
              <a:rPr lang="en-US" sz="1500" dirty="0">
                <a:latin typeface="Times New Roman" pitchFamily="18" charset="0"/>
                <a:cs typeface="Times New Roman" pitchFamily="18" charset="0"/>
              </a:rPr>
              <a:t>      End=</a:t>
            </a:r>
            <a:r>
              <a:rPr lang="en-US" sz="1500" dirty="0" err="1">
                <a:latin typeface="Times New Roman" pitchFamily="18" charset="0"/>
                <a:cs typeface="Times New Roman" pitchFamily="18" charset="0"/>
              </a:rPr>
              <a:t>ub</a:t>
            </a:r>
            <a:r>
              <a:rPr lang="en-US" sz="1500" dirty="0">
                <a:latin typeface="Times New Roman" pitchFamily="18" charset="0"/>
                <a:cs typeface="Times New Roman" pitchFamily="18" charset="0"/>
              </a:rPr>
              <a:t>;</a:t>
            </a:r>
          </a:p>
          <a:p>
            <a:pPr marL="114300" indent="0">
              <a:buNone/>
            </a:pPr>
            <a:r>
              <a:rPr lang="en-US" sz="1500" dirty="0">
                <a:latin typeface="Times New Roman" pitchFamily="18" charset="0"/>
                <a:cs typeface="Times New Roman" pitchFamily="18" charset="0"/>
              </a:rPr>
              <a:t>      While(</a:t>
            </a:r>
            <a:r>
              <a:rPr lang="en-US" sz="1500" dirty="0" err="1">
                <a:latin typeface="Times New Roman" pitchFamily="18" charset="0"/>
                <a:cs typeface="Times New Roman" pitchFamily="18" charset="0"/>
              </a:rPr>
              <a:t>lb</a:t>
            </a:r>
            <a:r>
              <a:rPr lang="en-US" sz="1500" dirty="0">
                <a:latin typeface="Times New Roman" pitchFamily="18" charset="0"/>
                <a:cs typeface="Times New Roman" pitchFamily="18" charset="0"/>
              </a:rPr>
              <a:t>&lt;</a:t>
            </a:r>
            <a:r>
              <a:rPr lang="en-US" sz="1500" dirty="0" err="1">
                <a:latin typeface="Times New Roman" pitchFamily="18" charset="0"/>
                <a:cs typeface="Times New Roman" pitchFamily="18" charset="0"/>
              </a:rPr>
              <a:t>ub</a:t>
            </a:r>
            <a:r>
              <a:rPr lang="en-US" sz="1500" dirty="0">
                <a:latin typeface="Times New Roman" pitchFamily="18" charset="0"/>
                <a:cs typeface="Times New Roman" pitchFamily="18" charset="0"/>
              </a:rPr>
              <a:t>)</a:t>
            </a:r>
          </a:p>
          <a:p>
            <a:pPr marL="114300" indent="0">
              <a:buNone/>
            </a:pPr>
            <a:r>
              <a:rPr lang="en-US" sz="1500" dirty="0">
                <a:latin typeface="Times New Roman" pitchFamily="18" charset="0"/>
                <a:cs typeface="Times New Roman" pitchFamily="18" charset="0"/>
              </a:rPr>
              <a:t>        {</a:t>
            </a:r>
          </a:p>
          <a:p>
            <a:pPr marL="114300" indent="0">
              <a:buNone/>
            </a:pPr>
            <a:r>
              <a:rPr lang="en-US" sz="1500" dirty="0">
                <a:latin typeface="Times New Roman" pitchFamily="18" charset="0"/>
                <a:cs typeface="Times New Roman" pitchFamily="18" charset="0"/>
              </a:rPr>
              <a:t>            While(a[start]&lt;=pivot)</a:t>
            </a:r>
          </a:p>
          <a:p>
            <a:pPr marL="114300" indent="0">
              <a:buNone/>
            </a:pPr>
            <a:r>
              <a:rPr lang="en-US" sz="1500" dirty="0">
                <a:latin typeface="Times New Roman" pitchFamily="18" charset="0"/>
                <a:cs typeface="Times New Roman" pitchFamily="18" charset="0"/>
              </a:rPr>
              <a:t>                   {</a:t>
            </a:r>
          </a:p>
          <a:p>
            <a:pPr marL="114300" indent="0">
              <a:buNone/>
            </a:pPr>
            <a:r>
              <a:rPr lang="en-US" sz="1500" dirty="0">
                <a:latin typeface="Times New Roman" pitchFamily="18" charset="0"/>
                <a:cs typeface="Times New Roman" pitchFamily="18" charset="0"/>
              </a:rPr>
              <a:t>                        Start++;</a:t>
            </a:r>
          </a:p>
          <a:p>
            <a:pPr marL="114300" indent="0">
              <a:buNone/>
            </a:pPr>
            <a:r>
              <a:rPr lang="en-US" sz="1500" dirty="0">
                <a:latin typeface="Times New Roman" pitchFamily="18" charset="0"/>
                <a:cs typeface="Times New Roman" pitchFamily="18" charset="0"/>
              </a:rPr>
              <a:t>                   }</a:t>
            </a:r>
          </a:p>
          <a:p>
            <a:pPr marL="114300" indent="0">
              <a:buNone/>
            </a:pPr>
            <a:r>
              <a:rPr lang="en-US" sz="1500" dirty="0">
                <a:latin typeface="Times New Roman" pitchFamily="18" charset="0"/>
                <a:ea typeface="+mn-lt"/>
                <a:cs typeface="Times New Roman" pitchFamily="18" charset="0"/>
              </a:rPr>
              <a:t>            While(a[end]&gt;pivot)</a:t>
            </a:r>
          </a:p>
          <a:p>
            <a:pPr marL="114300" indent="0">
              <a:buNone/>
            </a:pPr>
            <a:r>
              <a:rPr lang="en-US" sz="1500" dirty="0">
                <a:latin typeface="Times New Roman" pitchFamily="18" charset="0"/>
                <a:ea typeface="+mn-lt"/>
                <a:cs typeface="Times New Roman" pitchFamily="18" charset="0"/>
              </a:rPr>
              <a:t>                   {</a:t>
            </a:r>
          </a:p>
          <a:p>
            <a:pPr marL="114300" indent="0">
              <a:buNone/>
            </a:pPr>
            <a:r>
              <a:rPr lang="en-US" sz="1500" dirty="0">
                <a:latin typeface="Times New Roman" pitchFamily="18" charset="0"/>
                <a:ea typeface="+mn-lt"/>
                <a:cs typeface="Times New Roman" pitchFamily="18" charset="0"/>
              </a:rPr>
              <a:t>                        End--;</a:t>
            </a:r>
          </a:p>
          <a:p>
            <a:pPr marL="114300" indent="0">
              <a:buNone/>
            </a:pPr>
            <a:r>
              <a:rPr lang="en-US" sz="1500" dirty="0">
                <a:latin typeface="Times New Roman" pitchFamily="18" charset="0"/>
                <a:ea typeface="+mn-lt"/>
                <a:cs typeface="Times New Roman" pitchFamily="18" charset="0"/>
              </a:rPr>
              <a:t>                   }</a:t>
            </a:r>
          </a:p>
          <a:p>
            <a:pPr marL="114300" indent="0">
              <a:buNone/>
            </a:pPr>
            <a:r>
              <a:rPr lang="en-US" sz="1500" dirty="0">
                <a:latin typeface="Times New Roman" pitchFamily="18" charset="0"/>
                <a:cs typeface="Times New Roman" pitchFamily="18" charset="0"/>
              </a:rPr>
              <a:t>           If(start&lt;end)</a:t>
            </a:r>
          </a:p>
          <a:p>
            <a:pPr marL="114300" indent="0">
              <a:buNone/>
            </a:pPr>
            <a:r>
              <a:rPr lang="en-US" sz="1500" dirty="0">
                <a:latin typeface="Times New Roman" pitchFamily="18" charset="0"/>
                <a:cs typeface="Times New Roman" pitchFamily="18" charset="0"/>
              </a:rPr>
              <a:t>              {</a:t>
            </a:r>
          </a:p>
          <a:p>
            <a:pPr marL="114300" indent="0">
              <a:buNone/>
            </a:pPr>
            <a:r>
              <a:rPr lang="en-US" sz="1500" dirty="0">
                <a:latin typeface="Times New Roman" pitchFamily="18" charset="0"/>
                <a:cs typeface="Times New Roman" pitchFamily="18" charset="0"/>
              </a:rPr>
              <a:t>                    Swap(a[start],a[end]);</a:t>
            </a:r>
          </a:p>
          <a:p>
            <a:pPr marL="114300" indent="0">
              <a:buNone/>
            </a:pPr>
            <a:r>
              <a:rPr lang="en-US" sz="1500" dirty="0">
                <a:latin typeface="Times New Roman" pitchFamily="18" charset="0"/>
                <a:cs typeface="Times New Roman" pitchFamily="18" charset="0"/>
              </a:rPr>
              <a:t>              }</a:t>
            </a:r>
          </a:p>
          <a:p>
            <a:pPr marL="114300" indent="0">
              <a:buNone/>
            </a:pPr>
            <a:r>
              <a:rPr lang="en-US" sz="1500" dirty="0">
                <a:latin typeface="Times New Roman" pitchFamily="18" charset="0"/>
                <a:cs typeface="Times New Roman" pitchFamily="18" charset="0"/>
              </a:rPr>
              <a:t>         }</a:t>
            </a:r>
          </a:p>
          <a:p>
            <a:pPr marL="114300" indent="0">
              <a:buNone/>
            </a:pPr>
            <a:r>
              <a:rPr lang="en-US" sz="1500" dirty="0">
                <a:latin typeface="Times New Roman" pitchFamily="18" charset="0"/>
                <a:cs typeface="Times New Roman" pitchFamily="18" charset="0"/>
              </a:rPr>
              <a:t>     Swap(a[</a:t>
            </a:r>
            <a:r>
              <a:rPr lang="en-US" sz="1500" dirty="0" err="1">
                <a:latin typeface="Times New Roman" pitchFamily="18" charset="0"/>
                <a:cs typeface="Times New Roman" pitchFamily="18" charset="0"/>
              </a:rPr>
              <a:t>lb</a:t>
            </a:r>
            <a:r>
              <a:rPr lang="en-US" sz="1500" dirty="0">
                <a:latin typeface="Times New Roman" pitchFamily="18" charset="0"/>
                <a:cs typeface="Times New Roman" pitchFamily="18" charset="0"/>
              </a:rPr>
              <a:t>],a[end]);</a:t>
            </a:r>
          </a:p>
          <a:p>
            <a:pPr marL="114300" indent="0">
              <a:buNone/>
            </a:pPr>
            <a:r>
              <a:rPr lang="en-US" sz="1500" dirty="0">
                <a:latin typeface="Times New Roman" pitchFamily="18" charset="0"/>
                <a:cs typeface="Times New Roman" pitchFamily="18" charset="0"/>
              </a:rPr>
              <a:t>      return  end;</a:t>
            </a:r>
          </a:p>
          <a:p>
            <a:pPr marL="114300" indent="0">
              <a:buNone/>
            </a:pPr>
            <a:r>
              <a:rPr lang="en-US" sz="1500" dirty="0">
                <a:latin typeface="Times New Roman" pitchFamily="18" charset="0"/>
                <a:cs typeface="Times New Roman" pitchFamily="18" charset="0"/>
              </a:rPr>
              <a:t>}</a:t>
            </a:r>
          </a:p>
          <a:p>
            <a:pPr marL="114300" indent="0">
              <a:buNone/>
            </a:pPr>
            <a:endParaRPr lang="en-US" sz="1500" dirty="0">
              <a:latin typeface="Times New Roman" pitchFamily="18" charset="0"/>
              <a:cs typeface="Times New Roman" pitchFamily="18" charset="0"/>
            </a:endParaRPr>
          </a:p>
        </p:txBody>
      </p:sp>
    </p:spTree>
    <p:extLst>
      <p:ext uri="{BB962C8B-B14F-4D97-AF65-F5344CB8AC3E}">
        <p14:creationId xmlns:p14="http://schemas.microsoft.com/office/powerpoint/2010/main" xmlns="" val="2317769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1FD22E-97CA-498C-BBE6-35024FA1692A}"/>
              </a:ext>
            </a:extLst>
          </p:cNvPr>
          <p:cNvSpPr>
            <a:spLocks noGrp="1"/>
          </p:cNvSpPr>
          <p:nvPr>
            <p:ph type="title"/>
          </p:nvPr>
        </p:nvSpPr>
        <p:spPr/>
        <p:txBody>
          <a:bodyPr/>
          <a:lstStyle/>
          <a:p>
            <a:r>
              <a:rPr lang="en-US" dirty="0">
                <a:ea typeface="Cambria"/>
              </a:rPr>
              <a:t>Contd...</a:t>
            </a:r>
            <a:endParaRPr lang="en-US" dirty="0"/>
          </a:p>
        </p:txBody>
      </p:sp>
      <p:sp>
        <p:nvSpPr>
          <p:cNvPr id="3" name="Content Placeholder 2">
            <a:extLst>
              <a:ext uri="{FF2B5EF4-FFF2-40B4-BE49-F238E27FC236}">
                <a16:creationId xmlns:a16="http://schemas.microsoft.com/office/drawing/2014/main" xmlns="" id="{4D72362C-EE55-4894-B74C-7DA39E7EC9A9}"/>
              </a:ext>
            </a:extLst>
          </p:cNvPr>
          <p:cNvSpPr>
            <a:spLocks noGrp="1"/>
          </p:cNvSpPr>
          <p:nvPr>
            <p:ph idx="1"/>
          </p:nvPr>
        </p:nvSpPr>
        <p:spPr/>
        <p:txBody>
          <a:bodyPr vert="horz" lIns="91440" tIns="45720" rIns="91440" bIns="45720" rtlCol="0" anchor="t">
            <a:normAutofit/>
          </a:bodyPr>
          <a:lstStyle/>
          <a:p>
            <a:pPr marL="114300" indent="0">
              <a:buNone/>
            </a:pPr>
            <a:r>
              <a:rPr lang="en-US" dirty="0">
                <a:latin typeface="Times New Roman" pitchFamily="18" charset="0"/>
                <a:cs typeface="Times New Roman" pitchFamily="18" charset="0"/>
              </a:rPr>
              <a:t>Quicksort(a, </a:t>
            </a:r>
            <a:r>
              <a:rPr lang="en-US" dirty="0" err="1">
                <a:latin typeface="Times New Roman" pitchFamily="18" charset="0"/>
                <a:cs typeface="Times New Roman" pitchFamily="18" charset="0"/>
              </a:rPr>
              <a:t>lb</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ub</a:t>
            </a:r>
            <a:r>
              <a:rPr lang="en-US" dirty="0">
                <a:latin typeface="Times New Roman" pitchFamily="18" charset="0"/>
                <a:cs typeface="Times New Roman" pitchFamily="18" charset="0"/>
              </a:rPr>
              <a:t>)</a:t>
            </a:r>
          </a:p>
          <a:p>
            <a:pPr marL="114300" indent="0">
              <a:buNone/>
            </a:pPr>
            <a:r>
              <a:rPr lang="en-US" dirty="0">
                <a:latin typeface="Times New Roman" pitchFamily="18" charset="0"/>
                <a:cs typeface="Times New Roman" pitchFamily="18" charset="0"/>
              </a:rPr>
              <a:t>{</a:t>
            </a:r>
          </a:p>
          <a:p>
            <a:pPr marL="114300" indent="0">
              <a:buNone/>
            </a:pPr>
            <a:r>
              <a:rPr lang="en-US" dirty="0">
                <a:latin typeface="Times New Roman" pitchFamily="18" charset="0"/>
                <a:cs typeface="Times New Roman" pitchFamily="18" charset="0"/>
              </a:rPr>
              <a:t>      If(</a:t>
            </a:r>
            <a:r>
              <a:rPr lang="en-US" dirty="0" err="1">
                <a:latin typeface="Times New Roman" pitchFamily="18" charset="0"/>
                <a:cs typeface="Times New Roman" pitchFamily="18" charset="0"/>
              </a:rPr>
              <a:t>lb</a:t>
            </a:r>
            <a:r>
              <a:rPr lang="en-US" dirty="0">
                <a:latin typeface="Times New Roman" pitchFamily="18" charset="0"/>
                <a:cs typeface="Times New Roman" pitchFamily="18" charset="0"/>
              </a:rPr>
              <a:t> &lt; </a:t>
            </a:r>
            <a:r>
              <a:rPr lang="en-US" dirty="0" err="1">
                <a:latin typeface="Times New Roman" pitchFamily="18" charset="0"/>
                <a:cs typeface="Times New Roman" pitchFamily="18" charset="0"/>
              </a:rPr>
              <a:t>ub</a:t>
            </a:r>
            <a:r>
              <a:rPr lang="en-US" dirty="0">
                <a:latin typeface="Times New Roman" pitchFamily="18" charset="0"/>
                <a:cs typeface="Times New Roman" pitchFamily="18" charset="0"/>
              </a:rPr>
              <a:t>)</a:t>
            </a:r>
          </a:p>
          <a:p>
            <a:pPr marL="114300" indent="0">
              <a:buNone/>
            </a:pPr>
            <a:r>
              <a:rPr lang="en-US" dirty="0">
                <a:latin typeface="Times New Roman" pitchFamily="18" charset="0"/>
                <a:cs typeface="Times New Roman" pitchFamily="18" charset="0"/>
              </a:rPr>
              <a:t>        {</a:t>
            </a:r>
          </a:p>
          <a:p>
            <a:pPr marL="114300" indent="0">
              <a:buNone/>
            </a:pPr>
            <a:r>
              <a:rPr lang="en-US" dirty="0">
                <a:latin typeface="Times New Roman" pitchFamily="18" charset="0"/>
                <a:cs typeface="Times New Roman" pitchFamily="18" charset="0"/>
              </a:rPr>
              <a:t>             Loc=partition(a, </a:t>
            </a:r>
            <a:r>
              <a:rPr lang="en-US" dirty="0" err="1">
                <a:latin typeface="Times New Roman" pitchFamily="18" charset="0"/>
                <a:cs typeface="Times New Roman" pitchFamily="18" charset="0"/>
              </a:rPr>
              <a:t>lb</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ub</a:t>
            </a:r>
            <a:r>
              <a:rPr lang="en-US" dirty="0">
                <a:latin typeface="Times New Roman" pitchFamily="18" charset="0"/>
                <a:cs typeface="Times New Roman" pitchFamily="18" charset="0"/>
              </a:rPr>
              <a:t>);</a:t>
            </a:r>
          </a:p>
          <a:p>
            <a:pPr marL="114300" indent="0">
              <a:buNone/>
            </a:pPr>
            <a:r>
              <a:rPr lang="en-US" dirty="0">
                <a:latin typeface="Times New Roman" pitchFamily="18" charset="0"/>
                <a:cs typeface="Times New Roman" pitchFamily="18" charset="0"/>
              </a:rPr>
              <a:t>             Quicksort(a,lb,loc-1);</a:t>
            </a:r>
          </a:p>
          <a:p>
            <a:pPr marL="114300" indent="0">
              <a:buNone/>
            </a:pPr>
            <a:r>
              <a:rPr lang="en-US" dirty="0">
                <a:latin typeface="Times New Roman" pitchFamily="18" charset="0"/>
                <a:cs typeface="Times New Roman" pitchFamily="18" charset="0"/>
              </a:rPr>
              <a:t>             Quicksort(a,loc+1,ub);</a:t>
            </a:r>
          </a:p>
          <a:p>
            <a:pPr marL="114300" indent="0">
              <a:buNone/>
            </a:pPr>
            <a:r>
              <a:rPr lang="en-US" dirty="0">
                <a:latin typeface="Times New Roman" pitchFamily="18" charset="0"/>
                <a:cs typeface="Times New Roman" pitchFamily="18" charset="0"/>
              </a:rPr>
              <a:t>        }</a:t>
            </a:r>
          </a:p>
          <a:p>
            <a:pPr marL="114300" indent="0">
              <a:buNone/>
            </a:pPr>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xmlns="" val="31331893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3" name="Content Placeholder 2"/>
          <p:cNvSpPr>
            <a:spLocks noGrp="1"/>
          </p:cNvSpPr>
          <p:nvPr>
            <p:ph idx="1"/>
          </p:nvPr>
        </p:nvSpPr>
        <p:spPr>
          <a:xfrm>
            <a:off x="178130" y="1600199"/>
            <a:ext cx="8158347" cy="4812475"/>
          </a:xfrm>
        </p:spPr>
        <p:txBody>
          <a:bodyPr/>
          <a:lstStyle/>
          <a:p>
            <a:pPr algn="just">
              <a:lnSpc>
                <a:spcPct val="150000"/>
              </a:lnSpc>
              <a:buFont typeface="Wingdings" pitchFamily="2" charset="2"/>
              <a:buChar char="Ø"/>
            </a:pPr>
            <a:r>
              <a:rPr lang="en-US" dirty="0">
                <a:latin typeface="Times New Roman" pitchFamily="18" charset="0"/>
                <a:cs typeface="Times New Roman" pitchFamily="18" charset="0"/>
              </a:rPr>
              <a:t>Like Quick Sort, Merge Sort is a</a:t>
            </a:r>
            <a:r>
              <a:rPr lang="en-US" b="1" dirty="0">
                <a:latin typeface="Times New Roman" pitchFamily="18" charset="0"/>
                <a:cs typeface="Times New Roman" pitchFamily="18" charset="0"/>
              </a:rPr>
              <a:t> Divide and Conquer</a:t>
            </a:r>
            <a:r>
              <a:rPr lang="en-US" dirty="0">
                <a:latin typeface="Times New Roman" pitchFamily="18" charset="0"/>
                <a:cs typeface="Times New Roman" pitchFamily="18" charset="0"/>
              </a:rPr>
              <a:t> algorithm. </a:t>
            </a:r>
          </a:p>
          <a:p>
            <a:pPr algn="just">
              <a:lnSpc>
                <a:spcPct val="150000"/>
              </a:lnSpc>
              <a:buFont typeface="Wingdings" pitchFamily="2" charset="2"/>
              <a:buChar char="Ø"/>
            </a:pPr>
            <a:r>
              <a:rPr lang="en-US" dirty="0">
                <a:latin typeface="Times New Roman" pitchFamily="18" charset="0"/>
                <a:cs typeface="Times New Roman" pitchFamily="18" charset="0"/>
              </a:rPr>
              <a:t>It divides the input array into two halves, calls itself for the two halves, and then merges the two sorted halves.</a:t>
            </a:r>
          </a:p>
        </p:txBody>
      </p:sp>
      <p:graphicFrame>
        <p:nvGraphicFramePr>
          <p:cNvPr id="7" name="Content Placeholder 4"/>
          <p:cNvGraphicFramePr>
            <a:graphicFrameLocks/>
          </p:cNvGraphicFramePr>
          <p:nvPr>
            <p:extLst>
              <p:ext uri="{D42A27DB-BD31-4B8C-83A1-F6EECF244321}">
                <p14:modId xmlns:p14="http://schemas.microsoft.com/office/powerpoint/2010/main" xmlns="" val="1588841526"/>
              </p:ext>
            </p:extLst>
          </p:nvPr>
        </p:nvGraphicFramePr>
        <p:xfrm>
          <a:off x="679708" y="3585665"/>
          <a:ext cx="7202392" cy="2698668"/>
        </p:xfrm>
        <a:graphic>
          <a:graphicData uri="http://schemas.openxmlformats.org/drawingml/2006/table">
            <a:tbl>
              <a:tblPr firstRow="1" bandRow="1">
                <a:tableStyleId>{5940675A-B579-460E-94D1-54222C63F5DA}</a:tableStyleId>
              </a:tblPr>
              <a:tblGrid>
                <a:gridCol w="1800598">
                  <a:extLst>
                    <a:ext uri="{9D8B030D-6E8A-4147-A177-3AD203B41FA5}">
                      <a16:colId xmlns:a16="http://schemas.microsoft.com/office/drawing/2014/main" xmlns="" val="20000"/>
                    </a:ext>
                  </a:extLst>
                </a:gridCol>
                <a:gridCol w="1800598">
                  <a:extLst>
                    <a:ext uri="{9D8B030D-6E8A-4147-A177-3AD203B41FA5}">
                      <a16:colId xmlns:a16="http://schemas.microsoft.com/office/drawing/2014/main" xmlns="" val="20001"/>
                    </a:ext>
                  </a:extLst>
                </a:gridCol>
                <a:gridCol w="1800598">
                  <a:extLst>
                    <a:ext uri="{9D8B030D-6E8A-4147-A177-3AD203B41FA5}">
                      <a16:colId xmlns:a16="http://schemas.microsoft.com/office/drawing/2014/main" xmlns="" val="20002"/>
                    </a:ext>
                  </a:extLst>
                </a:gridCol>
                <a:gridCol w="1800598">
                  <a:extLst>
                    <a:ext uri="{9D8B030D-6E8A-4147-A177-3AD203B41FA5}">
                      <a16:colId xmlns:a16="http://schemas.microsoft.com/office/drawing/2014/main" xmlns="" val="20003"/>
                    </a:ext>
                  </a:extLst>
                </a:gridCol>
              </a:tblGrid>
              <a:tr h="1000630">
                <a:tc>
                  <a:txBody>
                    <a:bodyPr/>
                    <a:lstStyle/>
                    <a:p>
                      <a:pPr algn="ctr" fontAlgn="t"/>
                      <a:r>
                        <a:rPr lang="en-IN" b="1" dirty="0">
                          <a:effectLst/>
                          <a:latin typeface="Times New Roman" pitchFamily="18" charset="0"/>
                          <a:cs typeface="Times New Roman" pitchFamily="18" charset="0"/>
                        </a:rPr>
                        <a:t>Complexity</a:t>
                      </a:r>
                      <a:endParaRPr lang="en-IN" b="1" dirty="0">
                        <a:solidFill>
                          <a:srgbClr val="000000"/>
                        </a:solidFill>
                        <a:effectLst/>
                        <a:latin typeface="Times New Roman" pitchFamily="18" charset="0"/>
                        <a:cs typeface="Times New Roman" pitchFamily="18" charset="0"/>
                      </a:endParaRPr>
                    </a:p>
                  </a:txBody>
                  <a:tcPr marL="114300" marR="114300" marT="114300" marB="114300"/>
                </a:tc>
                <a:tc>
                  <a:txBody>
                    <a:bodyPr/>
                    <a:lstStyle/>
                    <a:p>
                      <a:pPr algn="ctr" fontAlgn="t"/>
                      <a:r>
                        <a:rPr lang="en-IN" b="1" dirty="0">
                          <a:effectLst/>
                          <a:latin typeface="Times New Roman" pitchFamily="18" charset="0"/>
                          <a:cs typeface="Times New Roman" pitchFamily="18" charset="0"/>
                        </a:rPr>
                        <a:t>Best Case</a:t>
                      </a:r>
                      <a:endParaRPr lang="en-IN" b="1" dirty="0">
                        <a:solidFill>
                          <a:srgbClr val="000000"/>
                        </a:solidFill>
                        <a:effectLst/>
                        <a:latin typeface="Times New Roman" pitchFamily="18" charset="0"/>
                        <a:cs typeface="Times New Roman" pitchFamily="18" charset="0"/>
                      </a:endParaRPr>
                    </a:p>
                  </a:txBody>
                  <a:tcPr marL="114300" marR="114300" marT="114300" marB="114300"/>
                </a:tc>
                <a:tc>
                  <a:txBody>
                    <a:bodyPr/>
                    <a:lstStyle/>
                    <a:p>
                      <a:pPr algn="ctr" fontAlgn="t"/>
                      <a:r>
                        <a:rPr lang="en-IN" b="1">
                          <a:effectLst/>
                          <a:latin typeface="Times New Roman" pitchFamily="18" charset="0"/>
                          <a:cs typeface="Times New Roman" pitchFamily="18" charset="0"/>
                        </a:rPr>
                        <a:t>Average Case</a:t>
                      </a:r>
                      <a:endParaRPr lang="en-IN" b="1">
                        <a:solidFill>
                          <a:srgbClr val="000000"/>
                        </a:solidFill>
                        <a:effectLst/>
                        <a:latin typeface="Times New Roman" pitchFamily="18" charset="0"/>
                        <a:cs typeface="Times New Roman" pitchFamily="18" charset="0"/>
                      </a:endParaRPr>
                    </a:p>
                  </a:txBody>
                  <a:tcPr marL="114300" marR="114300" marT="114300" marB="114300"/>
                </a:tc>
                <a:tc>
                  <a:txBody>
                    <a:bodyPr/>
                    <a:lstStyle/>
                    <a:p>
                      <a:pPr algn="ctr" fontAlgn="t"/>
                      <a:r>
                        <a:rPr lang="en-IN" b="1">
                          <a:effectLst/>
                          <a:latin typeface="Times New Roman" pitchFamily="18" charset="0"/>
                          <a:cs typeface="Times New Roman" pitchFamily="18" charset="0"/>
                        </a:rPr>
                        <a:t>Worst Case</a:t>
                      </a:r>
                      <a:endParaRPr lang="en-IN" b="1">
                        <a:solidFill>
                          <a:srgbClr val="000000"/>
                        </a:solidFill>
                        <a:effectLst/>
                        <a:latin typeface="Times New Roman" pitchFamily="18" charset="0"/>
                        <a:cs typeface="Times New Roman" pitchFamily="18" charset="0"/>
                      </a:endParaRPr>
                    </a:p>
                  </a:txBody>
                  <a:tcPr marL="114300" marR="114300" marT="114300" marB="114300"/>
                </a:tc>
                <a:extLst>
                  <a:ext uri="{0D108BD9-81ED-4DB2-BD59-A6C34878D82A}">
                    <a16:rowId xmlns:a16="http://schemas.microsoft.com/office/drawing/2014/main" xmlns="" val="10000"/>
                  </a:ext>
                </a:extLst>
              </a:tr>
              <a:tr h="849019">
                <a:tc>
                  <a:txBody>
                    <a:bodyPr/>
                    <a:lstStyle/>
                    <a:p>
                      <a:pPr algn="ctr" fontAlgn="t"/>
                      <a:r>
                        <a:rPr lang="en-IN" b="1">
                          <a:effectLst/>
                          <a:latin typeface="Times New Roman" pitchFamily="18" charset="0"/>
                          <a:cs typeface="Times New Roman" pitchFamily="18" charset="0"/>
                        </a:rPr>
                        <a:t>Time</a:t>
                      </a:r>
                      <a:endParaRPr lang="en-IN" b="1">
                        <a:solidFill>
                          <a:srgbClr val="333333"/>
                        </a:solidFill>
                        <a:effectLst/>
                        <a:latin typeface="Times New Roman" pitchFamily="18" charset="0"/>
                        <a:cs typeface="Times New Roman" pitchFamily="18" charset="0"/>
                      </a:endParaRPr>
                    </a:p>
                  </a:txBody>
                  <a:tcPr marL="76200" marR="76200" marT="76200" marB="7620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effectLst/>
                          <a:latin typeface="Times New Roman" pitchFamily="18" charset="0"/>
                          <a:cs typeface="Times New Roman" pitchFamily="18" charset="0"/>
                        </a:rPr>
                        <a:t>O(</a:t>
                      </a:r>
                      <a:r>
                        <a:rPr lang="en-US" sz="1800" kern="1200" dirty="0">
                          <a:solidFill>
                            <a:schemeClr val="tx1"/>
                          </a:solidFill>
                          <a:latin typeface="Times New Roman" pitchFamily="18" charset="0"/>
                          <a:ea typeface="+mn-ea"/>
                          <a:cs typeface="Times New Roman" pitchFamily="18" charset="0"/>
                        </a:rPr>
                        <a:t>n log n</a:t>
                      </a:r>
                      <a:r>
                        <a:rPr lang="en-IN" dirty="0">
                          <a:effectLst/>
                          <a:latin typeface="Times New Roman" pitchFamily="18" charset="0"/>
                          <a:cs typeface="Times New Roman" pitchFamily="18" charset="0"/>
                        </a:rPr>
                        <a:t>)</a:t>
                      </a:r>
                      <a:endParaRPr lang="en-IN" dirty="0">
                        <a:solidFill>
                          <a:srgbClr val="333333"/>
                        </a:solidFill>
                        <a:effectLst/>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effectLst/>
                          <a:latin typeface="Times New Roman" pitchFamily="18" charset="0"/>
                          <a:cs typeface="Times New Roman" pitchFamily="18" charset="0"/>
                        </a:rPr>
                        <a:t>O(</a:t>
                      </a:r>
                      <a:r>
                        <a:rPr lang="en-US" sz="1800" kern="1200" dirty="0">
                          <a:solidFill>
                            <a:schemeClr val="tx1"/>
                          </a:solidFill>
                          <a:latin typeface="Times New Roman" pitchFamily="18" charset="0"/>
                          <a:ea typeface="+mn-ea"/>
                          <a:cs typeface="Times New Roman" pitchFamily="18" charset="0"/>
                        </a:rPr>
                        <a:t>n log n</a:t>
                      </a:r>
                      <a:r>
                        <a:rPr lang="en-IN" dirty="0">
                          <a:effectLst/>
                          <a:latin typeface="Times New Roman" pitchFamily="18" charset="0"/>
                          <a:cs typeface="Times New Roman" pitchFamily="18" charset="0"/>
                        </a:rPr>
                        <a:t>)</a:t>
                      </a:r>
                      <a:endParaRPr lang="en-IN" dirty="0">
                        <a:solidFill>
                          <a:srgbClr val="333333"/>
                        </a:solidFill>
                        <a:effectLst/>
                        <a:latin typeface="Times New Roman" pitchFamily="18" charset="0"/>
                        <a:cs typeface="Times New Roman"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endParaRPr lang="en-IN" dirty="0">
                        <a:solidFill>
                          <a:srgbClr val="333333"/>
                        </a:solidFill>
                        <a:effectLst/>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effectLst/>
                          <a:latin typeface="Times New Roman" pitchFamily="18" charset="0"/>
                          <a:cs typeface="Times New Roman" pitchFamily="18" charset="0"/>
                        </a:rPr>
                        <a:t>O(</a:t>
                      </a:r>
                      <a:r>
                        <a:rPr lang="en-US" sz="1800" kern="1200" dirty="0">
                          <a:solidFill>
                            <a:schemeClr val="tx1"/>
                          </a:solidFill>
                          <a:latin typeface="Times New Roman" pitchFamily="18" charset="0"/>
                          <a:ea typeface="+mn-ea"/>
                          <a:cs typeface="Times New Roman" pitchFamily="18" charset="0"/>
                        </a:rPr>
                        <a:t>n log n</a:t>
                      </a:r>
                      <a:r>
                        <a:rPr lang="en-IN" dirty="0">
                          <a:effectLst/>
                          <a:latin typeface="Times New Roman" pitchFamily="18" charset="0"/>
                          <a:cs typeface="Times New Roman" pitchFamily="18" charset="0"/>
                        </a:rPr>
                        <a:t>)</a:t>
                      </a:r>
                      <a:endParaRPr lang="en-IN" dirty="0">
                        <a:solidFill>
                          <a:srgbClr val="333333"/>
                        </a:solidFill>
                        <a:effectLst/>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849019">
                <a:tc>
                  <a:txBody>
                    <a:bodyPr/>
                    <a:lstStyle/>
                    <a:p>
                      <a:pPr algn="ctr" fontAlgn="t"/>
                      <a:r>
                        <a:rPr lang="en-IN" b="1">
                          <a:effectLst/>
                          <a:latin typeface="Times New Roman" pitchFamily="18" charset="0"/>
                          <a:cs typeface="Times New Roman" pitchFamily="18" charset="0"/>
                        </a:rPr>
                        <a:t>Space</a:t>
                      </a:r>
                      <a:endParaRPr lang="en-IN" b="1">
                        <a:solidFill>
                          <a:srgbClr val="333333"/>
                        </a:solidFill>
                        <a:effectLst/>
                        <a:latin typeface="Times New Roman" pitchFamily="18" charset="0"/>
                        <a:cs typeface="Times New Roman" pitchFamily="18" charset="0"/>
                      </a:endParaRPr>
                    </a:p>
                  </a:txBody>
                  <a:tcPr marL="76200" marR="76200" marT="76200" marB="76200"/>
                </a:tc>
                <a:tc>
                  <a:txBody>
                    <a:bodyPr/>
                    <a:lstStyle/>
                    <a:p>
                      <a:pPr algn="ctr"/>
                      <a:endParaRPr lang="en-IN" dirty="0">
                        <a:latin typeface="Times New Roman" pitchFamily="18" charset="0"/>
                        <a:cs typeface="Times New Roman" pitchFamily="18" charset="0"/>
                      </a:endParaRPr>
                    </a:p>
                  </a:txBody>
                  <a:tcPr/>
                </a:tc>
                <a:tc>
                  <a:txBody>
                    <a:bodyPr/>
                    <a:lstStyle/>
                    <a:p>
                      <a:pPr algn="ctr"/>
                      <a:endParaRPr lang="en-IN">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dirty="0">
                          <a:effectLst/>
                          <a:latin typeface="Times New Roman" pitchFamily="18" charset="0"/>
                          <a:cs typeface="Times New Roman" pitchFamily="18" charset="0"/>
                        </a:rPr>
                        <a:t>O(n)</a:t>
                      </a:r>
                      <a:endParaRPr lang="en-IN" dirty="0">
                        <a:solidFill>
                          <a:srgbClr val="333333"/>
                        </a:solidFill>
                        <a:effectLst/>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1600200"/>
            <a:ext cx="8159178" cy="206204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304800" y="4343400"/>
            <a:ext cx="7848600" cy="2195794"/>
          </a:xfrm>
          <a:prstGeom prst="rect">
            <a:avLst/>
          </a:prstGeom>
          <a:noFill/>
        </p:spPr>
        <p:txBody>
          <a:bodyPr wrap="square" rtlCol="0">
            <a:spAutoFit/>
          </a:bodyPr>
          <a:lstStyle/>
          <a:p>
            <a:pPr algn="just">
              <a:lnSpc>
                <a:spcPct val="200000"/>
              </a:lnSpc>
              <a:buFont typeface="Wingdings" pitchFamily="2" charset="2"/>
              <a:buChar char="Ø"/>
            </a:pPr>
            <a:r>
              <a:rPr lang="en-US" sz="2400" dirty="0">
                <a:latin typeface="Times New Roman" pitchFamily="18" charset="0"/>
                <a:cs typeface="Times New Roman" pitchFamily="18" charset="0"/>
              </a:rPr>
              <a:t>Compare target element with first element of the array.</a:t>
            </a:r>
          </a:p>
          <a:p>
            <a:pPr algn="just">
              <a:lnSpc>
                <a:spcPct val="200000"/>
              </a:lnSpc>
              <a:buFont typeface="Wingdings" pitchFamily="2" charset="2"/>
              <a:buChar char="Ø"/>
            </a:pPr>
            <a:r>
              <a:rPr lang="en-US" sz="2400" dirty="0">
                <a:latin typeface="Times New Roman" pitchFamily="18" charset="0"/>
                <a:cs typeface="Times New Roman" pitchFamily="18" charset="0"/>
              </a:rPr>
              <a:t>If not found increment the index value and compare with next element.</a:t>
            </a:r>
          </a:p>
        </p:txBody>
      </p:sp>
    </p:spTree>
    <p:extLst>
      <p:ext uri="{BB962C8B-B14F-4D97-AF65-F5344CB8AC3E}">
        <p14:creationId xmlns:p14="http://schemas.microsoft.com/office/powerpoint/2010/main" xmlns="" val="243909997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Lightbox"/>
          <p:cNvPicPr>
            <a:picLocks noChangeAspect="1" noChangeArrowheads="1"/>
          </p:cNvPicPr>
          <p:nvPr/>
        </p:nvPicPr>
        <p:blipFill>
          <a:blip r:embed="rId2"/>
          <a:srcRect/>
          <a:stretch>
            <a:fillRect/>
          </a:stretch>
        </p:blipFill>
        <p:spPr bwMode="auto">
          <a:xfrm>
            <a:off x="569626" y="321266"/>
            <a:ext cx="6505731" cy="6263609"/>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Algorithm</a:t>
            </a:r>
            <a:br>
              <a:rPr lang="en-US" b="1" dirty="0"/>
            </a:br>
            <a:endParaRPr lang="en-US" dirty="0"/>
          </a:p>
        </p:txBody>
      </p:sp>
      <p:sp>
        <p:nvSpPr>
          <p:cNvPr id="3" name="Content Placeholder 2"/>
          <p:cNvSpPr>
            <a:spLocks noGrp="1"/>
          </p:cNvSpPr>
          <p:nvPr>
            <p:ph idx="1"/>
          </p:nvPr>
        </p:nvSpPr>
        <p:spPr>
          <a:xfrm>
            <a:off x="1" y="1294410"/>
            <a:ext cx="8122714" cy="5118264"/>
          </a:xfrm>
        </p:spPr>
        <p:txBody>
          <a:bodyPr/>
          <a:lstStyle/>
          <a:p>
            <a:pPr algn="just">
              <a:lnSpc>
                <a:spcPct val="150000"/>
              </a:lnSpc>
              <a:buNone/>
            </a:pPr>
            <a:r>
              <a:rPr lang="en-US" b="1" dirty="0">
                <a:latin typeface="Times New Roman" pitchFamily="18" charset="0"/>
                <a:cs typeface="Times New Roman" pitchFamily="18" charset="0"/>
              </a:rPr>
              <a:t>MergeSort (arr[], l, r)</a:t>
            </a:r>
            <a:r>
              <a:rPr lang="en-US" dirty="0">
                <a:latin typeface="Times New Roman" pitchFamily="18" charset="0"/>
                <a:cs typeface="Times New Roman" pitchFamily="18" charset="0"/>
              </a:rPr>
              <a:t> </a:t>
            </a:r>
          </a:p>
          <a:p>
            <a:pPr algn="just">
              <a:lnSpc>
                <a:spcPct val="150000"/>
              </a:lnSpc>
              <a:buNone/>
            </a:pPr>
            <a:r>
              <a:rPr lang="en-US" dirty="0">
                <a:latin typeface="Times New Roman" pitchFamily="18" charset="0"/>
                <a:cs typeface="Times New Roman" pitchFamily="18" charset="0"/>
              </a:rPr>
              <a:t>	If r &gt; l </a:t>
            </a:r>
          </a:p>
          <a:p>
            <a:pPr algn="just">
              <a:lnSpc>
                <a:spcPct val="150000"/>
              </a:lnSpc>
              <a:buNone/>
            </a:pPr>
            <a:r>
              <a:rPr lang="en-US" b="1" dirty="0">
                <a:latin typeface="Times New Roman" pitchFamily="18" charset="0"/>
                <a:cs typeface="Times New Roman" pitchFamily="18" charset="0"/>
              </a:rPr>
              <a:t>Step 1. </a:t>
            </a:r>
            <a:r>
              <a:rPr lang="en-US" dirty="0">
                <a:latin typeface="Times New Roman" pitchFamily="18" charset="0"/>
                <a:cs typeface="Times New Roman" pitchFamily="18" charset="0"/>
              </a:rPr>
              <a:t>Find the middle point to divide the array into two halves: middle m = l+ (r-l)/2 </a:t>
            </a:r>
          </a:p>
          <a:p>
            <a:pPr algn="just">
              <a:lnSpc>
                <a:spcPct val="150000"/>
              </a:lnSpc>
              <a:buNone/>
            </a:pPr>
            <a:r>
              <a:rPr lang="en-US" b="1" dirty="0">
                <a:latin typeface="Times New Roman" pitchFamily="18" charset="0"/>
                <a:cs typeface="Times New Roman" pitchFamily="18" charset="0"/>
              </a:rPr>
              <a:t>Step 2. </a:t>
            </a:r>
            <a:r>
              <a:rPr lang="en-US" dirty="0">
                <a:latin typeface="Times New Roman" pitchFamily="18" charset="0"/>
                <a:cs typeface="Times New Roman" pitchFamily="18" charset="0"/>
              </a:rPr>
              <a:t>Call MergeSort for first half: Call MergeSort( arr, l, m) </a:t>
            </a:r>
          </a:p>
          <a:p>
            <a:pPr algn="just">
              <a:lnSpc>
                <a:spcPct val="150000"/>
              </a:lnSpc>
              <a:buNone/>
            </a:pPr>
            <a:r>
              <a:rPr lang="en-US" b="1" dirty="0">
                <a:latin typeface="Times New Roman" pitchFamily="18" charset="0"/>
                <a:cs typeface="Times New Roman" pitchFamily="18" charset="0"/>
              </a:rPr>
              <a:t>Step 3.</a:t>
            </a:r>
            <a:r>
              <a:rPr lang="en-US" dirty="0">
                <a:latin typeface="Times New Roman" pitchFamily="18" charset="0"/>
                <a:cs typeface="Times New Roman" pitchFamily="18" charset="0"/>
              </a:rPr>
              <a:t> Call MergeSort for second half: Call MergeSort( arr, m+1, r) </a:t>
            </a:r>
          </a:p>
          <a:p>
            <a:pPr algn="just">
              <a:lnSpc>
                <a:spcPct val="150000"/>
              </a:lnSpc>
              <a:buNone/>
            </a:pPr>
            <a:r>
              <a:rPr lang="en-US" b="1" dirty="0">
                <a:latin typeface="Times New Roman" pitchFamily="18" charset="0"/>
                <a:cs typeface="Times New Roman" pitchFamily="18" charset="0"/>
              </a:rPr>
              <a:t>Step 4. </a:t>
            </a:r>
            <a:r>
              <a:rPr lang="en-US" dirty="0">
                <a:latin typeface="Times New Roman" pitchFamily="18" charset="0"/>
                <a:cs typeface="Times New Roman" pitchFamily="18" charset="0"/>
              </a:rPr>
              <a:t>Merge the two halves sorted in step 2 and 3: Call Merge( arr, l, m, r)</a:t>
            </a:r>
          </a:p>
          <a:p>
            <a:pPr>
              <a:lnSpc>
                <a:spcPct val="150000"/>
              </a:lnSpc>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 Code</a:t>
            </a:r>
            <a:endParaRPr lang="en-US" dirty="0"/>
          </a:p>
        </p:txBody>
      </p:sp>
      <p:sp>
        <p:nvSpPr>
          <p:cNvPr id="3" name="Content Placeholder 2"/>
          <p:cNvSpPr>
            <a:spLocks noGrp="1"/>
          </p:cNvSpPr>
          <p:nvPr>
            <p:ph idx="1"/>
          </p:nvPr>
        </p:nvSpPr>
        <p:spPr/>
        <p:txBody>
          <a:bodyPr>
            <a:normAutofit/>
          </a:bodyPr>
          <a:lstStyle/>
          <a:p>
            <a:pPr>
              <a:buNone/>
            </a:pPr>
            <a:r>
              <a:rPr lang="en-US" dirty="0" smtClean="0">
                <a:latin typeface="Times New Roman" pitchFamily="18" charset="0"/>
                <a:cs typeface="Times New Roman" pitchFamily="18" charset="0"/>
              </a:rPr>
              <a:t>MergeSort (a, lb, </a:t>
            </a:r>
            <a:r>
              <a:rPr lang="en-US" dirty="0" err="1" smtClean="0">
                <a:latin typeface="Times New Roman" pitchFamily="18" charset="0"/>
                <a:cs typeface="Times New Roman" pitchFamily="18" charset="0"/>
              </a:rPr>
              <a:t>ub</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if(lb&lt; </a:t>
            </a:r>
            <a:r>
              <a:rPr lang="en-US" dirty="0" err="1" smtClean="0">
                <a:latin typeface="Times New Roman" pitchFamily="18" charset="0"/>
                <a:cs typeface="Times New Roman" pitchFamily="18" charset="0"/>
              </a:rPr>
              <a:t>ub</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mid=(lb + </a:t>
            </a:r>
            <a:r>
              <a:rPr lang="en-US" dirty="0" err="1" smtClean="0">
                <a:latin typeface="Times New Roman" pitchFamily="18" charset="0"/>
                <a:cs typeface="Times New Roman" pitchFamily="18" charset="0"/>
              </a:rPr>
              <a:t>ub</a:t>
            </a:r>
            <a:r>
              <a:rPr lang="en-US" dirty="0" smtClean="0">
                <a:latin typeface="Times New Roman" pitchFamily="18" charset="0"/>
                <a:cs typeface="Times New Roman" pitchFamily="18" charset="0"/>
              </a:rPr>
              <a:t>)/2;</a:t>
            </a:r>
          </a:p>
          <a:p>
            <a:pPr>
              <a:buNone/>
            </a:pPr>
            <a:r>
              <a:rPr lang="en-US" dirty="0" smtClean="0">
                <a:latin typeface="Times New Roman" pitchFamily="18" charset="0"/>
                <a:cs typeface="Times New Roman" pitchFamily="18" charset="0"/>
              </a:rPr>
              <a:t>             MergeSort(a, lb, mid);</a:t>
            </a:r>
          </a:p>
          <a:p>
            <a:pPr>
              <a:buNone/>
            </a:pPr>
            <a:r>
              <a:rPr lang="en-US" dirty="0" smtClean="0">
                <a:latin typeface="Times New Roman" pitchFamily="18" charset="0"/>
                <a:cs typeface="Times New Roman" pitchFamily="18" charset="0"/>
              </a:rPr>
              <a:t>             MergeSort(a,mid+1,ub);</a:t>
            </a:r>
          </a:p>
          <a:p>
            <a:pPr>
              <a:buNone/>
            </a:pPr>
            <a:r>
              <a:rPr lang="en-US" dirty="0" smtClean="0">
                <a:latin typeface="Times New Roman" pitchFamily="18" charset="0"/>
                <a:cs typeface="Times New Roman" pitchFamily="18" charset="0"/>
              </a:rPr>
              <a:t>             Merge(a, lb, mid, </a:t>
            </a:r>
            <a:r>
              <a:rPr lang="en-US" dirty="0" err="1" smtClean="0">
                <a:latin typeface="Times New Roman" pitchFamily="18" charset="0"/>
                <a:cs typeface="Times New Roman" pitchFamily="18" charset="0"/>
              </a:rPr>
              <a:t>ub</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154650" cy="6858000"/>
          </a:xfrm>
        </p:spPr>
        <p:txBody>
          <a:bodyPr>
            <a:normAutofit fontScale="92500" lnSpcReduction="10000"/>
          </a:bodyPr>
          <a:lstStyle/>
          <a:p>
            <a:pPr>
              <a:buNone/>
            </a:pPr>
            <a:r>
              <a:rPr lang="en-US" dirty="0" smtClean="0">
                <a:latin typeface="Times New Roman" pitchFamily="18" charset="0"/>
                <a:cs typeface="Times New Roman" pitchFamily="18" charset="0"/>
              </a:rPr>
              <a:t>Merge(a, l b, mid, </a:t>
            </a:r>
            <a:r>
              <a:rPr lang="en-US" dirty="0" err="1" smtClean="0">
                <a:latin typeface="Times New Roman" pitchFamily="18" charset="0"/>
                <a:cs typeface="Times New Roman" pitchFamily="18" charset="0"/>
              </a:rPr>
              <a:t>ub</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=lb;</a:t>
            </a:r>
          </a:p>
          <a:p>
            <a:pPr>
              <a:buNone/>
            </a:pPr>
            <a:r>
              <a:rPr lang="en-US" dirty="0" smtClean="0">
                <a:latin typeface="Times New Roman" pitchFamily="18" charset="0"/>
                <a:cs typeface="Times New Roman" pitchFamily="18" charset="0"/>
              </a:rPr>
              <a:t>     j=mid+1;</a:t>
            </a:r>
          </a:p>
          <a:p>
            <a:pPr>
              <a:buNone/>
            </a:pPr>
            <a:r>
              <a:rPr lang="en-US" dirty="0" smtClean="0">
                <a:latin typeface="Times New Roman" pitchFamily="18" charset="0"/>
                <a:cs typeface="Times New Roman" pitchFamily="18" charset="0"/>
              </a:rPr>
              <a:t>     k=lb;</a:t>
            </a:r>
          </a:p>
          <a:p>
            <a:pPr>
              <a:buNone/>
            </a:pPr>
            <a:r>
              <a:rPr lang="en-US" dirty="0" smtClean="0">
                <a:latin typeface="Times New Roman" pitchFamily="18" charset="0"/>
                <a:cs typeface="Times New Roman" pitchFamily="18" charset="0"/>
              </a:rPr>
              <a:t>    while(</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&lt;=mid &amp;&amp; j&lt;=</a:t>
            </a:r>
            <a:r>
              <a:rPr lang="en-US" dirty="0" err="1" smtClean="0">
                <a:latin typeface="Times New Roman" pitchFamily="18" charset="0"/>
                <a:cs typeface="Times New Roman" pitchFamily="18" charset="0"/>
              </a:rPr>
              <a:t>ub</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if(a[</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]&lt;=a[j])</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b[k]=a[</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else</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b[k]=a[j];</a:t>
            </a:r>
          </a:p>
          <a:p>
            <a:pPr>
              <a:buNone/>
            </a:pPr>
            <a:r>
              <a:rPr lang="en-US" dirty="0" smtClean="0">
                <a:latin typeface="Times New Roman" pitchFamily="18" charset="0"/>
                <a:cs typeface="Times New Roman" pitchFamily="18" charset="0"/>
              </a:rPr>
              <a:t>                   j++;</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k++;</a:t>
            </a:r>
          </a:p>
          <a:p>
            <a:pPr>
              <a:buNone/>
            </a:pPr>
            <a:r>
              <a:rPr lang="en-US" dirty="0" smtClean="0">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348" y="0"/>
            <a:ext cx="7952282" cy="6857999"/>
          </a:xfrm>
        </p:spPr>
        <p:txBody>
          <a:bodyPr>
            <a:noAutofit/>
          </a:bodyPr>
          <a:lstStyle/>
          <a:p>
            <a:pPr>
              <a:buNone/>
            </a:pPr>
            <a:r>
              <a:rPr lang="en-US" sz="1800" dirty="0" smtClean="0">
                <a:latin typeface="Times New Roman" pitchFamily="18" charset="0"/>
                <a:cs typeface="Times New Roman" pitchFamily="18" charset="0"/>
              </a:rPr>
              <a:t> if(</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&gt;mid)</a:t>
            </a: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while(j&lt;=</a:t>
            </a:r>
            <a:r>
              <a:rPr lang="en-US" sz="1800" dirty="0" err="1" smtClean="0">
                <a:latin typeface="Times New Roman" pitchFamily="18" charset="0"/>
                <a:cs typeface="Times New Roman" pitchFamily="18" charset="0"/>
              </a:rPr>
              <a:t>ub</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b[k]=a[j];</a:t>
            </a:r>
          </a:p>
          <a:p>
            <a:pPr>
              <a:buNone/>
            </a:pPr>
            <a:r>
              <a:rPr lang="en-US" sz="1800" dirty="0" smtClean="0">
                <a:latin typeface="Times New Roman" pitchFamily="18" charset="0"/>
                <a:cs typeface="Times New Roman" pitchFamily="18" charset="0"/>
              </a:rPr>
              <a:t>                   j++;</a:t>
            </a:r>
          </a:p>
          <a:p>
            <a:pPr>
              <a:buNone/>
            </a:pPr>
            <a:r>
              <a:rPr lang="en-US" sz="1800" dirty="0" smtClean="0">
                <a:latin typeface="Times New Roman" pitchFamily="18" charset="0"/>
                <a:cs typeface="Times New Roman" pitchFamily="18" charset="0"/>
              </a:rPr>
              <a:t>                  k++;</a:t>
            </a:r>
          </a:p>
          <a:p>
            <a:pPr>
              <a:buNone/>
            </a:pPr>
            <a:r>
              <a:rPr lang="en-US" sz="1800" dirty="0" smtClean="0">
                <a:latin typeface="Times New Roman" pitchFamily="18" charset="0"/>
                <a:cs typeface="Times New Roman" pitchFamily="18" charset="0"/>
              </a:rPr>
              <a:t>             } }</a:t>
            </a:r>
          </a:p>
          <a:p>
            <a:pPr>
              <a:buNone/>
            </a:pPr>
            <a:r>
              <a:rPr lang="en-US" sz="1800" dirty="0" smtClean="0">
                <a:latin typeface="Times New Roman" pitchFamily="18" charset="0"/>
                <a:cs typeface="Times New Roman" pitchFamily="18" charset="0"/>
              </a:rPr>
              <a:t>Else</a:t>
            </a: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while(</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&lt;=mid)</a:t>
            </a: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                 b[k]=a[</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a:t>
            </a:r>
          </a:p>
          <a:p>
            <a:pPr>
              <a:buNone/>
            </a:pPr>
            <a:r>
              <a:rPr lang="en-US" sz="1800" dirty="0" smtClean="0">
                <a:latin typeface="Times New Roman" pitchFamily="18" charset="0"/>
                <a:cs typeface="Times New Roman" pitchFamily="18" charset="0"/>
              </a:rPr>
              <a:t>                  k++;</a:t>
            </a:r>
          </a:p>
          <a:p>
            <a:pPr>
              <a:buNone/>
            </a:pPr>
            <a:r>
              <a:rPr lang="en-US" sz="1800" dirty="0" smtClean="0">
                <a:latin typeface="Times New Roman" pitchFamily="18" charset="0"/>
                <a:cs typeface="Times New Roman" pitchFamily="18" charset="0"/>
              </a:rPr>
              <a:t>             } }</a:t>
            </a:r>
          </a:p>
          <a:p>
            <a:pPr>
              <a:buNone/>
            </a:pPr>
            <a:r>
              <a:rPr lang="en-US" sz="1800" dirty="0" smtClean="0">
                <a:latin typeface="Times New Roman" pitchFamily="18" charset="0"/>
                <a:cs typeface="Times New Roman" pitchFamily="18" charset="0"/>
              </a:rPr>
              <a:t>For(k=lb; k&lt;</a:t>
            </a:r>
            <a:r>
              <a:rPr lang="en-US" sz="1800" dirty="0" err="1" smtClean="0">
                <a:latin typeface="Times New Roman" pitchFamily="18" charset="0"/>
                <a:cs typeface="Times New Roman" pitchFamily="18" charset="0"/>
              </a:rPr>
              <a:t>ub</a:t>
            </a:r>
            <a:r>
              <a:rPr lang="en-US" sz="1800" dirty="0" smtClean="0">
                <a:latin typeface="Times New Roman" pitchFamily="18" charset="0"/>
                <a:cs typeface="Times New Roman" pitchFamily="18" charset="0"/>
              </a:rPr>
              <a:t>; k++)</a:t>
            </a:r>
          </a:p>
          <a:p>
            <a:pPr>
              <a:buNone/>
            </a:pPr>
            <a:r>
              <a:rPr lang="en-US" sz="1800" dirty="0" smtClean="0">
                <a:latin typeface="Times New Roman" pitchFamily="18" charset="0"/>
                <a:cs typeface="Times New Roman" pitchFamily="18" charset="0"/>
              </a:rPr>
              <a:t>    {   a[k]=b[k];</a:t>
            </a:r>
          </a:p>
          <a:p>
            <a:pPr>
              <a:buNone/>
            </a:pPr>
            <a:r>
              <a:rPr lang="en-US" sz="1800" dirty="0" smtClean="0">
                <a:latin typeface="Times New Roman" pitchFamily="18" charset="0"/>
                <a:cs typeface="Times New Roman" pitchFamily="18" charset="0"/>
              </a:rPr>
              <a:t>    }</a:t>
            </a:r>
          </a:p>
          <a:p>
            <a:pPr>
              <a:buNone/>
            </a:pPr>
            <a:r>
              <a:rPr lang="en-US" sz="1800" dirty="0" smtClean="0">
                <a:latin typeface="Times New Roman" pitchFamily="18" charset="0"/>
                <a:cs typeface="Times New Roman" pitchFamily="18" charset="0"/>
              </a:rPr>
              <a:t>}</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347" y="0"/>
            <a:ext cx="7620000" cy="1143000"/>
          </a:xfrm>
        </p:spPr>
        <p:txBody>
          <a:bodyPr/>
          <a:lstStyle/>
          <a:p>
            <a:r>
              <a:rPr lang="en-US" dirty="0" smtClean="0"/>
              <a:t>Counting sort	</a:t>
            </a:r>
            <a:endParaRPr lang="en-US" dirty="0"/>
          </a:p>
        </p:txBody>
      </p:sp>
      <p:sp>
        <p:nvSpPr>
          <p:cNvPr id="3" name="Content Placeholder 2"/>
          <p:cNvSpPr>
            <a:spLocks noGrp="1"/>
          </p:cNvSpPr>
          <p:nvPr>
            <p:ph idx="1"/>
          </p:nvPr>
        </p:nvSpPr>
        <p:spPr>
          <a:xfrm>
            <a:off x="187377" y="895662"/>
            <a:ext cx="7620000" cy="5962338"/>
          </a:xfrm>
        </p:spPr>
        <p:txBody>
          <a:bodyPr>
            <a:noAutofit/>
          </a:bodyPr>
          <a:lstStyle/>
          <a:p>
            <a:pPr>
              <a:buFont typeface="Wingdings" pitchFamily="2" charset="2"/>
              <a:buChar char="Ø"/>
            </a:pPr>
            <a:r>
              <a:rPr lang="en-US" sz="1600" dirty="0" smtClean="0">
                <a:latin typeface="Times New Roman" pitchFamily="18" charset="0"/>
                <a:cs typeface="Times New Roman" pitchFamily="18" charset="0"/>
              </a:rPr>
              <a:t>Sorting according to keys.</a:t>
            </a:r>
          </a:p>
          <a:p>
            <a:pPr>
              <a:buFont typeface="Wingdings" pitchFamily="2" charset="2"/>
              <a:buChar char="Ø"/>
            </a:pPr>
            <a:r>
              <a:rPr lang="en-US" sz="1600" dirty="0" smtClean="0">
                <a:latin typeface="Times New Roman" pitchFamily="18" charset="0"/>
                <a:cs typeface="Times New Roman" pitchFamily="18" charset="0"/>
              </a:rPr>
              <a:t>Counting the elements having distinct key values.</a:t>
            </a:r>
          </a:p>
          <a:p>
            <a:pPr>
              <a:buNone/>
            </a:pPr>
            <a:r>
              <a:rPr lang="en-US" sz="1600" dirty="0" smtClean="0">
                <a:latin typeface="Times New Roman" pitchFamily="18" charset="0"/>
                <a:cs typeface="Times New Roman" pitchFamily="18" charset="0"/>
              </a:rPr>
              <a:t>Pseudo code:-</a:t>
            </a:r>
          </a:p>
          <a:p>
            <a:pPr>
              <a:buNone/>
            </a:pPr>
            <a:r>
              <a:rPr lang="en-US" sz="1600" dirty="0" smtClean="0">
                <a:latin typeface="Times New Roman" pitchFamily="18" charset="0"/>
                <a:cs typeface="Times New Roman" pitchFamily="18" charset="0"/>
              </a:rPr>
              <a:t>CountSort (a, n, k)</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count[k+1]={0}; </a:t>
            </a:r>
            <a:r>
              <a:rPr lang="en-US" sz="1600" dirty="0" err="1" smtClean="0">
                <a:latin typeface="Times New Roman" pitchFamily="18" charset="0"/>
                <a:cs typeface="Times New Roman" pitchFamily="18" charset="0"/>
              </a:rPr>
              <a:t>int</a:t>
            </a:r>
            <a:r>
              <a:rPr lang="en-US" sz="1600" dirty="0" smtClean="0">
                <a:latin typeface="Times New Roman" pitchFamily="18" charset="0"/>
                <a:cs typeface="Times New Roman" pitchFamily="18" charset="0"/>
              </a:rPr>
              <a:t> b[n];</a:t>
            </a:r>
          </a:p>
          <a:p>
            <a:pPr>
              <a:buNone/>
            </a:pPr>
            <a:r>
              <a:rPr lang="en-US" sz="1600" dirty="0" smtClean="0">
                <a:latin typeface="Times New Roman" pitchFamily="18" charset="0"/>
                <a:cs typeface="Times New Roman" pitchFamily="18" charset="0"/>
              </a:rPr>
              <a:t>   for(</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=0;i&lt;</a:t>
            </a:r>
            <a:r>
              <a:rPr lang="en-US" sz="1600" dirty="0" err="1" smtClean="0">
                <a:latin typeface="Times New Roman" pitchFamily="18" charset="0"/>
                <a:cs typeface="Times New Roman" pitchFamily="18" charset="0"/>
              </a:rPr>
              <a:t>n;i</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++count[a[</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for(</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=1;i&lt;=</a:t>
            </a:r>
            <a:r>
              <a:rPr lang="en-US" sz="1600" dirty="0" err="1" smtClean="0">
                <a:latin typeface="Times New Roman" pitchFamily="18" charset="0"/>
                <a:cs typeface="Times New Roman" pitchFamily="18" charset="0"/>
              </a:rPr>
              <a:t>k;i</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count[</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]=count[</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]+count[i-1];                 }</a:t>
            </a:r>
          </a:p>
          <a:p>
            <a:pPr>
              <a:buNone/>
            </a:pPr>
            <a:r>
              <a:rPr lang="en-US" sz="1600" dirty="0" smtClean="0">
                <a:latin typeface="Times New Roman" pitchFamily="18" charset="0"/>
                <a:cs typeface="Times New Roman" pitchFamily="18" charset="0"/>
              </a:rPr>
              <a:t>   for(</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=n-1;i&gt;=0;i--)</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b[--count[a[</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]]]=a[</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for(</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=0;i&lt;</a:t>
            </a:r>
            <a:r>
              <a:rPr lang="en-US" sz="1600" dirty="0" err="1" smtClean="0">
                <a:latin typeface="Times New Roman" pitchFamily="18" charset="0"/>
                <a:cs typeface="Times New Roman" pitchFamily="18" charset="0"/>
              </a:rPr>
              <a:t>n;i</a:t>
            </a:r>
            <a:r>
              <a:rPr lang="en-US" sz="1600" dirty="0" smtClean="0">
                <a:latin typeface="Times New Roman" pitchFamily="18" charset="0"/>
                <a:cs typeface="Times New Roman" pitchFamily="18" charset="0"/>
              </a:rPr>
              <a:t>++)</a:t>
            </a:r>
          </a:p>
          <a:p>
            <a:pPr>
              <a:buNone/>
            </a:pP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        a[</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]=b[</a:t>
            </a:r>
            <a:r>
              <a:rPr lang="en-US" sz="1600" dirty="0" err="1" smtClean="0">
                <a:latin typeface="Times New Roman" pitchFamily="18" charset="0"/>
                <a:cs typeface="Times New Roman" pitchFamily="18" charset="0"/>
              </a:rPr>
              <a:t>i</a:t>
            </a:r>
            <a:r>
              <a:rPr lang="en-US" sz="1600" dirty="0" smtClean="0">
                <a:latin typeface="Times New Roman" pitchFamily="18" charset="0"/>
                <a:cs typeface="Times New Roman" pitchFamily="18" charset="0"/>
              </a:rPr>
              <a:t>];          }</a:t>
            </a:r>
          </a:p>
          <a:p>
            <a:pPr>
              <a:buNone/>
            </a:pP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US" dirty="0"/>
          </a:p>
        </p:txBody>
      </p:sp>
      <p:sp>
        <p:nvSpPr>
          <p:cNvPr id="3" name="Content Placeholder 2"/>
          <p:cNvSpPr>
            <a:spLocks noGrp="1"/>
          </p:cNvSpPr>
          <p:nvPr>
            <p:ph idx="1"/>
          </p:nvPr>
        </p:nvSpPr>
        <p:spPr/>
        <p:txBody>
          <a:bodyPr/>
          <a:lstStyle/>
          <a:p>
            <a:pPr>
              <a:buFont typeface="Wingdings" pitchFamily="2" charset="2"/>
              <a:buChar char="Ø"/>
            </a:pPr>
            <a:r>
              <a:rPr lang="en-US" dirty="0" smtClean="0">
                <a:latin typeface="Times New Roman" pitchFamily="18" charset="0"/>
                <a:cs typeface="Times New Roman" pitchFamily="18" charset="0"/>
              </a:rPr>
              <a:t>Complexity:- O(n)</a:t>
            </a: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Drawback:-</a:t>
            </a:r>
          </a:p>
          <a:p>
            <a:pPr marL="571500" indent="-457200">
              <a:buAutoNum type="arabicPeriod"/>
            </a:pPr>
            <a:r>
              <a:rPr lang="en-US" dirty="0" smtClean="0">
                <a:latin typeface="Times New Roman" pitchFamily="18" charset="0"/>
                <a:cs typeface="Times New Roman" pitchFamily="18" charset="0"/>
              </a:rPr>
              <a:t>Can not work on negative values.</a:t>
            </a:r>
          </a:p>
          <a:p>
            <a:pPr marL="571500" indent="-457200">
              <a:buAutoNum type="arabicPeriod"/>
            </a:pPr>
            <a:r>
              <a:rPr lang="en-US" dirty="0" smtClean="0">
                <a:latin typeface="Times New Roman" pitchFamily="18" charset="0"/>
                <a:cs typeface="Times New Roman" pitchFamily="18" charset="0"/>
              </a:rPr>
              <a:t>k upper bound is k=O(n)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Radix sort</a:t>
            </a:r>
            <a:endParaRPr lang="en-US"/>
          </a:p>
        </p:txBody>
      </p:sp>
      <p:sp>
        <p:nvSpPr>
          <p:cNvPr id="3" name="Content Placeholder 2"/>
          <p:cNvSpPr>
            <a:spLocks noGrp="1"/>
          </p:cNvSpPr>
          <p:nvPr>
            <p:ph idx="1"/>
          </p:nvPr>
        </p:nvSpPr>
        <p:spPr/>
        <p:txBody>
          <a:bodyPr/>
          <a:lstStyle/>
          <a:p>
            <a:pPr>
              <a:buNone/>
            </a:pPr>
            <a:r>
              <a:rPr lang="en-US" dirty="0" smtClean="0">
                <a:latin typeface="Times New Roman" pitchFamily="18" charset="0"/>
                <a:cs typeface="Times New Roman" pitchFamily="18" charset="0"/>
              </a:rPr>
              <a:t>RadixSort (a, n)</a:t>
            </a:r>
          </a:p>
          <a:p>
            <a:pPr>
              <a:buNone/>
            </a:pP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max=</a:t>
            </a:r>
            <a:r>
              <a:rPr lang="en-US" dirty="0" err="1" smtClean="0">
                <a:latin typeface="Times New Roman" pitchFamily="18" charset="0"/>
                <a:cs typeface="Times New Roman" pitchFamily="18" charset="0"/>
              </a:rPr>
              <a:t>getMax</a:t>
            </a:r>
            <a:r>
              <a:rPr lang="en-US" dirty="0" smtClean="0">
                <a:latin typeface="Times New Roman" pitchFamily="18" charset="0"/>
                <a:cs typeface="Times New Roman" pitchFamily="18" charset="0"/>
              </a:rPr>
              <a:t>(a, n)</a:t>
            </a:r>
          </a:p>
          <a:p>
            <a:pPr>
              <a:buNone/>
            </a:pPr>
            <a:r>
              <a:rPr lang="en-US" dirty="0" smtClean="0">
                <a:latin typeface="Times New Roman" pitchFamily="18" charset="0"/>
                <a:cs typeface="Times New Roman" pitchFamily="18" charset="0"/>
              </a:rPr>
              <a:t>    for(pos=1;max/pos&gt;0;pos*10)</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CountSort(a, n, pos)</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377" y="251084"/>
            <a:ext cx="7620000" cy="6606916"/>
          </a:xfrm>
        </p:spPr>
        <p:txBody>
          <a:bodyPr>
            <a:normAutofit fontScale="85000" lnSpcReduction="20000"/>
          </a:bodyPr>
          <a:lstStyle/>
          <a:p>
            <a:pPr>
              <a:buNone/>
            </a:pPr>
            <a:r>
              <a:rPr lang="en-US" dirty="0" smtClean="0">
                <a:latin typeface="Times New Roman" pitchFamily="18" charset="0"/>
                <a:cs typeface="Times New Roman" pitchFamily="18" charset="0"/>
              </a:rPr>
              <a:t>CountSort(a, n, pos)</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count[10]={0};</a:t>
            </a:r>
          </a:p>
          <a:p>
            <a:pPr>
              <a:buNone/>
            </a:pPr>
            <a:r>
              <a:rPr lang="en-US" dirty="0" smtClean="0">
                <a:latin typeface="Times New Roman" pitchFamily="18" charset="0"/>
                <a:cs typeface="Times New Roman" pitchFamily="18" charset="0"/>
              </a:rPr>
              <a:t>       for(</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=0;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&lt;n;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++count[(a[</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]/pos)%10];</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for(</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=1;i&lt;=10;i++)</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count[</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]=count[</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]+count[i-1];</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for(</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=n-1;i&gt;=0;i--)</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b[--count[(a[</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]/pos)%10]]=a[</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for(</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=0;I&lt;</a:t>
            </a:r>
            <a:r>
              <a:rPr lang="en-US" dirty="0" err="1" smtClean="0">
                <a:latin typeface="Times New Roman" pitchFamily="18" charset="0"/>
                <a:cs typeface="Times New Roman" pitchFamily="18" charset="0"/>
              </a:rPr>
              <a:t>n;i</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p>
          <a:p>
            <a:pPr>
              <a:buNone/>
            </a:pPr>
            <a:r>
              <a:rPr lang="en-US" dirty="0" smtClean="0">
                <a:latin typeface="Times New Roman" pitchFamily="18" charset="0"/>
                <a:cs typeface="Times New Roman" pitchFamily="18" charset="0"/>
              </a:rPr>
              <a:t>                 a[</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]=b[</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p>
          <a:p>
            <a:pPr>
              <a:buNone/>
            </a:pPr>
            <a:r>
              <a:rPr lang="en-US" dirty="0" smtClean="0">
                <a:latin typeface="Times New Roman" pitchFamily="18" charset="0"/>
                <a:cs typeface="Times New Roman" pitchFamily="18" charset="0"/>
              </a:rPr>
              <a:t>          }</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a:t>
            </a:r>
            <a:endParaRPr lang="en-US" dirty="0"/>
          </a:p>
        </p:txBody>
      </p:sp>
      <p:sp>
        <p:nvSpPr>
          <p:cNvPr id="3" name="Content Placeholder 2"/>
          <p:cNvSpPr>
            <a:spLocks noGrp="1"/>
          </p:cNvSpPr>
          <p:nvPr>
            <p:ph idx="1"/>
          </p:nvPr>
        </p:nvSpPr>
        <p:spPr/>
        <p:txBody>
          <a:bodyPr>
            <a:normAutofit lnSpcReduction="10000"/>
          </a:bodyPr>
          <a:lstStyle/>
          <a:p>
            <a:pPr algn="just" fontAlgn="base">
              <a:lnSpc>
                <a:spcPct val="150000"/>
              </a:lnSpc>
              <a:buFont typeface="Wingdings" pitchFamily="2" charset="2"/>
              <a:buChar char="Ø"/>
            </a:pPr>
            <a:r>
              <a:rPr lang="en-US" b="1" dirty="0" smtClean="0">
                <a:latin typeface="Times New Roman" pitchFamily="18" charset="0"/>
                <a:cs typeface="Times New Roman" pitchFamily="18" charset="0"/>
              </a:rPr>
              <a:t>Hashing</a:t>
            </a:r>
            <a:r>
              <a:rPr lang="en-US" dirty="0" smtClean="0">
                <a:latin typeface="Times New Roman" pitchFamily="18" charset="0"/>
                <a:cs typeface="Times New Roman" pitchFamily="18" charset="0"/>
              </a:rPr>
              <a:t> is a technique used in data structures that efficiently stores and retrieves data in a way that allows for quick access.</a:t>
            </a:r>
          </a:p>
          <a:p>
            <a:pPr algn="just" fontAlgn="base">
              <a:lnSpc>
                <a:spcPct val="150000"/>
              </a:lnSpc>
              <a:buFont typeface="Wingdings" pitchFamily="2" charset="2"/>
              <a:buChar char="Ø"/>
            </a:pPr>
            <a:r>
              <a:rPr lang="en-US" dirty="0" smtClean="0">
                <a:latin typeface="Times New Roman" pitchFamily="18" charset="0"/>
                <a:cs typeface="Times New Roman" pitchFamily="18" charset="0"/>
              </a:rPr>
              <a:t>Hashing involves mapping data to a specific index in a hash table (an array of items) using a </a:t>
            </a:r>
            <a:r>
              <a:rPr lang="en-US" b="1" dirty="0" smtClean="0">
                <a:latin typeface="Times New Roman" pitchFamily="18" charset="0"/>
                <a:cs typeface="Times New Roman" pitchFamily="18" charset="0"/>
              </a:rPr>
              <a:t>hash function </a:t>
            </a:r>
            <a:r>
              <a:rPr lang="en-US" dirty="0" smtClean="0">
                <a:latin typeface="Times New Roman" pitchFamily="18" charset="0"/>
                <a:cs typeface="Times New Roman" pitchFamily="18" charset="0"/>
              </a:rPr>
              <a:t>that enables fast retrieval of information based on its key.</a:t>
            </a:r>
          </a:p>
          <a:p>
            <a:pPr algn="just" fontAlgn="base">
              <a:lnSpc>
                <a:spcPct val="150000"/>
              </a:lnSpc>
              <a:buFont typeface="Wingdings" pitchFamily="2" charset="2"/>
              <a:buChar char="Ø"/>
            </a:pPr>
            <a:r>
              <a:rPr lang="en-US" dirty="0" smtClean="0">
                <a:latin typeface="Times New Roman" pitchFamily="18" charset="0"/>
                <a:cs typeface="Times New Roman" pitchFamily="18" charset="0"/>
              </a:rPr>
              <a:t>The great thing about hashing is, </a:t>
            </a:r>
            <a:r>
              <a:rPr lang="en-US" dirty="0" smtClean="0">
                <a:latin typeface="Times New Roman" pitchFamily="18" charset="0"/>
                <a:cs typeface="Times New Roman" pitchFamily="18" charset="0"/>
              </a:rPr>
              <a:t>it</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can achieve all three operations (search, insert and delete) in O(1) time on average.</a:t>
            </a:r>
          </a:p>
          <a:p>
            <a:pPr algn="just" fontAlgn="base">
              <a:lnSpc>
                <a:spcPct val="150000"/>
              </a:lnSpc>
              <a:buFont typeface="Wingdings" pitchFamily="2" charset="2"/>
              <a:buChar char="Ø"/>
            </a:pPr>
            <a:r>
              <a:rPr lang="en-US" dirty="0" smtClean="0">
                <a:latin typeface="Times New Roman" pitchFamily="18" charset="0"/>
                <a:cs typeface="Times New Roman" pitchFamily="18" charset="0"/>
              </a:rPr>
              <a:t>Hashing is mainly used to implement a set of distinct items and dictionaries (key value pairs).</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Algorithm</a:t>
            </a:r>
            <a:endParaRPr lang="en-IN"/>
          </a:p>
        </p:txBody>
      </p:sp>
      <p:sp>
        <p:nvSpPr>
          <p:cNvPr id="3" name="Content Placeholder 2"/>
          <p:cNvSpPr>
            <a:spLocks noGrp="1"/>
          </p:cNvSpPr>
          <p:nvPr>
            <p:ph idx="1"/>
          </p:nvPr>
        </p:nvSpPr>
        <p:spPr>
          <a:xfrm>
            <a:off x="107504" y="1412776"/>
            <a:ext cx="8136904" cy="5184576"/>
          </a:xfrm>
        </p:spPr>
        <p:txBody>
          <a:bodyPr>
            <a:normAutofit lnSpcReduction="10000"/>
          </a:bodyPr>
          <a:lstStyle/>
          <a:p>
            <a:pPr marL="114300" indent="0">
              <a:buNone/>
            </a:pPr>
            <a:r>
              <a:rPr lang="en-IN" dirty="0">
                <a:latin typeface="Times New Roman" pitchFamily="18" charset="0"/>
                <a:cs typeface="Times New Roman" pitchFamily="18" charset="0"/>
              </a:rPr>
              <a:t>LINEAR_SEARCH(A, N, VAL)</a:t>
            </a:r>
          </a:p>
          <a:p>
            <a:pPr marL="114300" indent="0">
              <a:buNone/>
            </a:pPr>
            <a:r>
              <a:rPr lang="en-IN" b="1" dirty="0">
                <a:latin typeface="Times New Roman" pitchFamily="18" charset="0"/>
                <a:cs typeface="Times New Roman" pitchFamily="18" charset="0"/>
              </a:rPr>
              <a:t>Step 1:</a:t>
            </a:r>
            <a:r>
              <a:rPr lang="en-IN" dirty="0">
                <a:latin typeface="Times New Roman" pitchFamily="18" charset="0"/>
                <a:cs typeface="Times New Roman" pitchFamily="18" charset="0"/>
              </a:rPr>
              <a:t> [INITIALIZE] SET POS = -1</a:t>
            </a:r>
          </a:p>
          <a:p>
            <a:pPr marL="114300" indent="0">
              <a:buNone/>
            </a:pPr>
            <a:r>
              <a:rPr lang="en-IN" b="1" dirty="0">
                <a:latin typeface="Times New Roman" pitchFamily="18" charset="0"/>
                <a:cs typeface="Times New Roman" pitchFamily="18" charset="0"/>
              </a:rPr>
              <a:t>Step 2:</a:t>
            </a:r>
            <a:r>
              <a:rPr lang="en-IN" dirty="0">
                <a:latin typeface="Times New Roman" pitchFamily="18" charset="0"/>
                <a:cs typeface="Times New Roman" pitchFamily="18" charset="0"/>
              </a:rPr>
              <a:t> [INITIALIZE] SET </a:t>
            </a:r>
            <a:r>
              <a:rPr lang="en-IN" dirty="0" err="1">
                <a:latin typeface="Times New Roman" pitchFamily="18" charset="0"/>
                <a:cs typeface="Times New Roman" pitchFamily="18" charset="0"/>
              </a:rPr>
              <a:t>i</a:t>
            </a:r>
            <a:r>
              <a:rPr lang="en-IN" dirty="0">
                <a:latin typeface="Times New Roman" pitchFamily="18" charset="0"/>
                <a:cs typeface="Times New Roman" pitchFamily="18" charset="0"/>
              </a:rPr>
              <a:t> = 1</a:t>
            </a:r>
          </a:p>
          <a:p>
            <a:pPr marL="114300" indent="0">
              <a:buNone/>
            </a:pPr>
            <a:r>
              <a:rPr lang="en-IN" b="1" dirty="0">
                <a:latin typeface="Times New Roman" pitchFamily="18" charset="0"/>
                <a:cs typeface="Times New Roman" pitchFamily="18" charset="0"/>
              </a:rPr>
              <a:t>Step 3:</a:t>
            </a:r>
            <a:r>
              <a:rPr lang="en-IN" dirty="0">
                <a:latin typeface="Times New Roman" pitchFamily="18" charset="0"/>
                <a:cs typeface="Times New Roman" pitchFamily="18" charset="0"/>
              </a:rPr>
              <a:t> Repeat Step 4 while </a:t>
            </a:r>
            <a:r>
              <a:rPr lang="en-IN" dirty="0" err="1">
                <a:latin typeface="Times New Roman" pitchFamily="18" charset="0"/>
                <a:cs typeface="Times New Roman" pitchFamily="18" charset="0"/>
              </a:rPr>
              <a:t>i</a:t>
            </a:r>
            <a:r>
              <a:rPr lang="en-IN" dirty="0">
                <a:latin typeface="Times New Roman" pitchFamily="18" charset="0"/>
                <a:cs typeface="Times New Roman" pitchFamily="18" charset="0"/>
              </a:rPr>
              <a:t>&lt;=N</a:t>
            </a:r>
          </a:p>
          <a:p>
            <a:pPr marL="114300" indent="0">
              <a:buNone/>
            </a:pPr>
            <a:r>
              <a:rPr lang="en-IN" b="1" dirty="0">
                <a:latin typeface="Times New Roman" pitchFamily="18" charset="0"/>
                <a:cs typeface="Times New Roman" pitchFamily="18" charset="0"/>
              </a:rPr>
              <a:t>Step 4:</a:t>
            </a:r>
            <a:r>
              <a:rPr lang="en-IN" dirty="0">
                <a:latin typeface="Times New Roman" pitchFamily="18" charset="0"/>
                <a:cs typeface="Times New Roman" pitchFamily="18" charset="0"/>
              </a:rPr>
              <a:t> IF A[</a:t>
            </a:r>
            <a:r>
              <a:rPr lang="en-IN" dirty="0" err="1">
                <a:latin typeface="Times New Roman" pitchFamily="18" charset="0"/>
                <a:cs typeface="Times New Roman" pitchFamily="18" charset="0"/>
              </a:rPr>
              <a:t>i</a:t>
            </a:r>
            <a:r>
              <a:rPr lang="en-IN" dirty="0">
                <a:latin typeface="Times New Roman" pitchFamily="18" charset="0"/>
                <a:cs typeface="Times New Roman" pitchFamily="18" charset="0"/>
              </a:rPr>
              <a:t>] = VAL</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SET POS = </a:t>
            </a:r>
            <a:r>
              <a:rPr lang="en-IN" dirty="0" err="1">
                <a:latin typeface="Times New Roman" pitchFamily="18" charset="0"/>
                <a:cs typeface="Times New Roman" pitchFamily="18" charset="0"/>
              </a:rPr>
              <a:t>i</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PRINT POS</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Go to Step 6</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[END OF IF]</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SET </a:t>
            </a:r>
            <a:r>
              <a:rPr lang="en-IN" dirty="0" err="1">
                <a:latin typeface="Times New Roman" pitchFamily="18" charset="0"/>
                <a:cs typeface="Times New Roman" pitchFamily="18" charset="0"/>
              </a:rPr>
              <a:t>i</a:t>
            </a:r>
            <a:r>
              <a:rPr lang="en-IN" dirty="0">
                <a:latin typeface="Times New Roman" pitchFamily="18" charset="0"/>
                <a:cs typeface="Times New Roman" pitchFamily="18" charset="0"/>
              </a:rPr>
              <a:t> = </a:t>
            </a:r>
            <a:r>
              <a:rPr lang="en-IN" dirty="0" err="1">
                <a:latin typeface="Times New Roman" pitchFamily="18" charset="0"/>
                <a:cs typeface="Times New Roman" pitchFamily="18" charset="0"/>
              </a:rPr>
              <a:t>i</a:t>
            </a:r>
            <a:r>
              <a:rPr lang="en-IN" dirty="0">
                <a:latin typeface="Times New Roman" pitchFamily="18" charset="0"/>
                <a:cs typeface="Times New Roman" pitchFamily="18" charset="0"/>
              </a:rPr>
              <a:t> + 1</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[END OF LOOP]</a:t>
            </a:r>
          </a:p>
          <a:p>
            <a:pPr marL="114300" indent="0">
              <a:buNone/>
            </a:pPr>
            <a:r>
              <a:rPr lang="en-IN" b="1" dirty="0">
                <a:latin typeface="Times New Roman" pitchFamily="18" charset="0"/>
                <a:cs typeface="Times New Roman" pitchFamily="18" charset="0"/>
              </a:rPr>
              <a:t>Step 5:</a:t>
            </a:r>
            <a:r>
              <a:rPr lang="en-IN" dirty="0">
                <a:latin typeface="Times New Roman" pitchFamily="18" charset="0"/>
                <a:cs typeface="Times New Roman" pitchFamily="18" charset="0"/>
              </a:rPr>
              <a:t> IF POS = -1</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PRINT " VALUE IS NOT PRESENTIN THE ARRAY "</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[END OF IF]</a:t>
            </a:r>
          </a:p>
          <a:p>
            <a:pPr marL="114300" indent="0">
              <a:buNone/>
            </a:pPr>
            <a:r>
              <a:rPr lang="en-IN" b="1" dirty="0">
                <a:latin typeface="Times New Roman" pitchFamily="18" charset="0"/>
                <a:cs typeface="Times New Roman" pitchFamily="18" charset="0"/>
              </a:rPr>
              <a:t>Step 6:</a:t>
            </a:r>
            <a:r>
              <a:rPr lang="en-IN" dirty="0">
                <a:latin typeface="Times New Roman" pitchFamily="18" charset="0"/>
                <a:cs typeface="Times New Roman" pitchFamily="18" charset="0"/>
              </a:rPr>
              <a:t> EXIT</a:t>
            </a:r>
          </a:p>
          <a:p>
            <a:pPr marL="11430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xmlns="" val="3353448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Components of Hashing</a:t>
            </a:r>
            <a:br>
              <a:rPr lang="en-US" b="1" dirty="0" smtClean="0"/>
            </a:br>
            <a:endParaRPr lang="en-US" dirty="0"/>
          </a:p>
        </p:txBody>
      </p:sp>
      <p:sp>
        <p:nvSpPr>
          <p:cNvPr id="3" name="Content Placeholder 2"/>
          <p:cNvSpPr>
            <a:spLocks noGrp="1"/>
          </p:cNvSpPr>
          <p:nvPr>
            <p:ph idx="1"/>
          </p:nvPr>
        </p:nvSpPr>
        <p:spPr>
          <a:xfrm>
            <a:off x="0" y="1214203"/>
            <a:ext cx="8394492" cy="5186597"/>
          </a:xfrm>
        </p:spPr>
        <p:txBody>
          <a:bodyPr>
            <a:normAutofit lnSpcReduction="10000"/>
          </a:bodyPr>
          <a:lstStyle/>
          <a:p>
            <a:pPr algn="just" fontAlgn="base">
              <a:lnSpc>
                <a:spcPct val="150000"/>
              </a:lnSpc>
              <a:buNone/>
            </a:pPr>
            <a:r>
              <a:rPr lang="en-US" dirty="0" smtClean="0">
                <a:latin typeface="Times New Roman" pitchFamily="18" charset="0"/>
                <a:cs typeface="Times New Roman" pitchFamily="18" charset="0"/>
              </a:rPr>
              <a:t>There are majorly three components of hashing:</a:t>
            </a:r>
          </a:p>
          <a:p>
            <a:pPr marL="571500" indent="-457200" algn="just" fontAlgn="base">
              <a:lnSpc>
                <a:spcPct val="150000"/>
              </a:lnSpc>
              <a:buFont typeface="+mj-lt"/>
              <a:buAutoNum type="arabicPeriod"/>
            </a:pPr>
            <a:r>
              <a:rPr lang="en-US" b="1" dirty="0" smtClean="0">
                <a:latin typeface="Times New Roman" pitchFamily="18" charset="0"/>
                <a:cs typeface="Times New Roman" pitchFamily="18" charset="0"/>
              </a:rPr>
              <a:t>Key: </a:t>
            </a:r>
            <a:r>
              <a:rPr lang="en-US" dirty="0" smtClean="0">
                <a:latin typeface="Times New Roman" pitchFamily="18" charset="0"/>
                <a:cs typeface="Times New Roman" pitchFamily="18" charset="0"/>
              </a:rPr>
              <a:t>A Key</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can be anything string or integer which is fed as input in the hash function the technique that determines an index or location for storage of an item in a data structure.</a:t>
            </a:r>
          </a:p>
          <a:p>
            <a:pPr marL="571500" indent="-457200" algn="just" fontAlgn="base">
              <a:lnSpc>
                <a:spcPct val="150000"/>
              </a:lnSpc>
              <a:buFont typeface="+mj-lt"/>
              <a:buAutoNum type="arabicPeriod"/>
            </a:pPr>
            <a:r>
              <a:rPr lang="en-US" b="1" dirty="0" smtClean="0">
                <a:latin typeface="Times New Roman" pitchFamily="18" charset="0"/>
                <a:cs typeface="Times New Roman" pitchFamily="18" charset="0"/>
              </a:rPr>
              <a:t>Hash Function: </a:t>
            </a:r>
            <a:r>
              <a:rPr lang="en-US" dirty="0" smtClean="0">
                <a:latin typeface="Times New Roman" pitchFamily="18" charset="0"/>
                <a:cs typeface="Times New Roman" pitchFamily="18" charset="0"/>
              </a:rPr>
              <a:t>Receives the input key and returns the index of an element in an array called a hash table. The index is known as the hash index</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a:t>
            </a:r>
          </a:p>
          <a:p>
            <a:pPr marL="571500" indent="-457200" algn="just" fontAlgn="base">
              <a:lnSpc>
                <a:spcPct val="150000"/>
              </a:lnSpc>
              <a:buFont typeface="+mj-lt"/>
              <a:buAutoNum type="arabicPeriod"/>
            </a:pPr>
            <a:r>
              <a:rPr lang="en-US" b="1" dirty="0" smtClean="0">
                <a:latin typeface="Times New Roman" pitchFamily="18" charset="0"/>
                <a:cs typeface="Times New Roman" pitchFamily="18" charset="0"/>
              </a:rPr>
              <a:t>Hash Table: </a:t>
            </a:r>
            <a:r>
              <a:rPr lang="en-US" dirty="0" smtClean="0">
                <a:latin typeface="Times New Roman" pitchFamily="18" charset="0"/>
                <a:cs typeface="Times New Roman" pitchFamily="18" charset="0"/>
              </a:rPr>
              <a:t>Hash table is typically an array of lists. It stores values corresponding to the keys. Hash stores the data in an associative manner in an array where each data value has its own unique index.</a:t>
            </a:r>
          </a:p>
          <a:p>
            <a:pPr algn="just">
              <a:lnSpc>
                <a:spcPct val="15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6.JPG"/>
          <p:cNvPicPr>
            <a:picLocks noGrp="1" noChangeAspect="1"/>
          </p:cNvPicPr>
          <p:nvPr>
            <p:ph idx="1"/>
          </p:nvPr>
        </p:nvPicPr>
        <p:blipFill>
          <a:blip r:embed="rId2"/>
          <a:stretch>
            <a:fillRect/>
          </a:stretch>
        </p:blipFill>
        <p:spPr>
          <a:xfrm>
            <a:off x="214702" y="1927016"/>
            <a:ext cx="8245821" cy="3709285"/>
          </a:xfr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Hash function</a:t>
            </a:r>
            <a:br>
              <a:rPr lang="en-US" b="1" dirty="0" smtClean="0"/>
            </a:br>
            <a:endParaRPr lang="en-US" dirty="0"/>
          </a:p>
        </p:txBody>
      </p:sp>
      <p:sp>
        <p:nvSpPr>
          <p:cNvPr id="3" name="Content Placeholder 2"/>
          <p:cNvSpPr>
            <a:spLocks noGrp="1"/>
          </p:cNvSpPr>
          <p:nvPr>
            <p:ph idx="1"/>
          </p:nvPr>
        </p:nvSpPr>
        <p:spPr/>
        <p:txBody>
          <a:bodyPr/>
          <a:lstStyle/>
          <a:p>
            <a:pPr algn="just">
              <a:lnSpc>
                <a:spcPct val="150000"/>
              </a:lnSpc>
              <a:buFont typeface="Wingdings" pitchFamily="2" charset="2"/>
              <a:buChar char="Ø"/>
            </a:pPr>
            <a:r>
              <a:rPr lang="en-US" dirty="0" smtClean="0">
                <a:latin typeface="Times New Roman" pitchFamily="18" charset="0"/>
                <a:cs typeface="Times New Roman" pitchFamily="18" charset="0"/>
              </a:rPr>
              <a:t>A hash function creates a mapping from an input key to an index in hash table, this is done through the use of mathematical formulas known as hash functions.</a:t>
            </a:r>
          </a:p>
          <a:p>
            <a:pPr algn="just">
              <a:lnSpc>
                <a:spcPct val="150000"/>
              </a:lnSpc>
              <a:buFont typeface="Wingdings" pitchFamily="2" charset="2"/>
              <a:buChar char="Ø"/>
            </a:pPr>
            <a:r>
              <a:rPr lang="en-US" b="1" dirty="0" smtClean="0">
                <a:latin typeface="Times New Roman" pitchFamily="18" charset="0"/>
                <a:cs typeface="Times New Roman" pitchFamily="18" charset="0"/>
              </a:rPr>
              <a:t>Types of Hash functions</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Division Method</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Mid Square Method</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Folding Method</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Multiplication Method</a:t>
            </a:r>
          </a:p>
          <a:p>
            <a:pPr algn="just">
              <a:lnSpc>
                <a:spcPct val="15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Division Method</a:t>
            </a:r>
            <a:br>
              <a:rPr lang="en-US" b="1" dirty="0" smtClean="0">
                <a:latin typeface="Times New Roman" pitchFamily="18" charset="0"/>
                <a:cs typeface="Times New Roman" pitchFamily="18" charset="0"/>
              </a:rPr>
            </a:br>
            <a:endParaRPr lang="en-US" b="1" dirty="0"/>
          </a:p>
        </p:txBody>
      </p:sp>
      <p:sp>
        <p:nvSpPr>
          <p:cNvPr id="3" name="Content Placeholder 2"/>
          <p:cNvSpPr>
            <a:spLocks noGrp="1"/>
          </p:cNvSpPr>
          <p:nvPr>
            <p:ph idx="1"/>
          </p:nvPr>
        </p:nvSpPr>
        <p:spPr/>
        <p:txBody>
          <a:bodyPr>
            <a:normAutofit lnSpcReduction="10000"/>
          </a:bodyPr>
          <a:lstStyle/>
          <a:p>
            <a:pPr algn="just">
              <a:lnSpc>
                <a:spcPct val="150000"/>
              </a:lnSpc>
              <a:buFont typeface="Wingdings" pitchFamily="2" charset="2"/>
              <a:buChar char="Ø"/>
            </a:pPr>
            <a:r>
              <a:rPr lang="en-US" dirty="0" smtClean="0">
                <a:latin typeface="Times New Roman" pitchFamily="18" charset="0"/>
                <a:cs typeface="Times New Roman" pitchFamily="18" charset="0"/>
              </a:rPr>
              <a:t>The division method involves dividing the key by a prime number and using the remainder as the hash value.</a:t>
            </a:r>
          </a:p>
          <a:p>
            <a:pPr algn="just" fontAlgn="base">
              <a:lnSpc>
                <a:spcPct val="150000"/>
              </a:lnSpc>
              <a:buNone/>
            </a:pPr>
            <a:r>
              <a:rPr lang="en-US" i="1" dirty="0" smtClean="0">
                <a:latin typeface="Times New Roman" pitchFamily="18" charset="0"/>
                <a:cs typeface="Times New Roman" pitchFamily="18" charset="0"/>
              </a:rPr>
              <a:t>h(k)=k mod m</a:t>
            </a:r>
          </a:p>
          <a:p>
            <a:pPr algn="just" fontAlgn="base">
              <a:lnSpc>
                <a:spcPct val="150000"/>
              </a:lnSpc>
              <a:buNone/>
            </a:pPr>
            <a:r>
              <a:rPr lang="en-US" i="1" dirty="0" smtClean="0">
                <a:latin typeface="Times New Roman" pitchFamily="18" charset="0"/>
                <a:cs typeface="Times New Roman" pitchFamily="18" charset="0"/>
              </a:rPr>
              <a:t>Where k is the key and m is a prime number.</a:t>
            </a:r>
          </a:p>
          <a:p>
            <a:pPr algn="just" fontAlgn="base">
              <a:lnSpc>
                <a:spcPct val="150000"/>
              </a:lnSpc>
              <a:buNone/>
            </a:pPr>
            <a:r>
              <a:rPr lang="en-US" b="1" dirty="0" smtClean="0">
                <a:latin typeface="Times New Roman" pitchFamily="18" charset="0"/>
                <a:cs typeface="Times New Roman" pitchFamily="18" charset="0"/>
              </a:rPr>
              <a:t>Advantages</a:t>
            </a:r>
            <a:r>
              <a:rPr lang="en-US" dirty="0" smtClean="0">
                <a:latin typeface="Times New Roman" pitchFamily="18" charset="0"/>
                <a:cs typeface="Times New Roman" pitchFamily="18" charset="0"/>
              </a:rPr>
              <a:t>:</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Simple to implement.</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Works well when </a:t>
            </a:r>
            <a:r>
              <a:rPr lang="en-US" i="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 is a prime number.</a:t>
            </a:r>
          </a:p>
          <a:p>
            <a:pPr algn="just" fontAlgn="base">
              <a:lnSpc>
                <a:spcPct val="150000"/>
              </a:lnSpc>
              <a:buNone/>
            </a:pPr>
            <a:r>
              <a:rPr lang="en-US" b="1" dirty="0" smtClean="0">
                <a:latin typeface="Times New Roman" pitchFamily="18" charset="0"/>
                <a:cs typeface="Times New Roman" pitchFamily="18" charset="0"/>
              </a:rPr>
              <a:t>Disadvantages</a:t>
            </a:r>
            <a:r>
              <a:rPr lang="en-US" dirty="0" smtClean="0">
                <a:latin typeface="Times New Roman" pitchFamily="18" charset="0"/>
                <a:cs typeface="Times New Roman" pitchFamily="18" charset="0"/>
              </a:rPr>
              <a:t>:</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Poor distribution if </a:t>
            </a:r>
            <a:r>
              <a:rPr lang="en-US" i="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 is not chosen wisely.</a:t>
            </a:r>
          </a:p>
          <a:p>
            <a:pPr algn="just">
              <a:lnSpc>
                <a:spcPct val="15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Multiplication Method</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pPr algn="just">
              <a:lnSpc>
                <a:spcPct val="150000"/>
              </a:lnSpc>
              <a:buFont typeface="Wingdings" pitchFamily="2" charset="2"/>
              <a:buChar char="Ø"/>
            </a:pPr>
            <a:r>
              <a:rPr lang="en-US" dirty="0" smtClean="0">
                <a:latin typeface="Times New Roman" pitchFamily="18" charset="0"/>
                <a:cs typeface="Times New Roman" pitchFamily="18" charset="0"/>
              </a:rPr>
              <a:t>In the multiplication method, a constant 𝐴</a:t>
            </a:r>
            <a:r>
              <a:rPr lang="en-US" i="1" dirty="0" smtClean="0">
                <a:latin typeface="Times New Roman" pitchFamily="18" charset="0"/>
                <a:cs typeface="Times New Roman" pitchFamily="18" charset="0"/>
              </a:rPr>
              <a:t>A</a:t>
            </a:r>
            <a:r>
              <a:rPr lang="en-US" dirty="0" smtClean="0">
                <a:latin typeface="Times New Roman" pitchFamily="18" charset="0"/>
                <a:cs typeface="Times New Roman" pitchFamily="18" charset="0"/>
              </a:rPr>
              <a:t> (0 &lt; A &lt; 1) is used to multiply the key. The fractional part of the product is then multiplied by 𝑚</a:t>
            </a:r>
            <a:r>
              <a:rPr lang="en-US" i="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 to get the hash value.</a:t>
            </a:r>
          </a:p>
          <a:p>
            <a:pPr algn="just" fontAlgn="base">
              <a:lnSpc>
                <a:spcPct val="150000"/>
              </a:lnSpc>
              <a:buNone/>
            </a:pPr>
            <a:r>
              <a:rPr lang="en-US" i="1" dirty="0" smtClean="0">
                <a:latin typeface="Times New Roman" pitchFamily="18" charset="0"/>
                <a:cs typeface="Times New Roman" pitchFamily="18" charset="0"/>
              </a:rPr>
              <a:t>h(k)=⌊m(kAmod1)⌋</a:t>
            </a:r>
          </a:p>
          <a:p>
            <a:pPr algn="just" fontAlgn="base">
              <a:lnSpc>
                <a:spcPct val="150000"/>
              </a:lnSpc>
              <a:buNone/>
            </a:pPr>
            <a:r>
              <a:rPr lang="en-US" i="1" dirty="0" smtClean="0">
                <a:latin typeface="Times New Roman" pitchFamily="18" charset="0"/>
                <a:cs typeface="Times New Roman" pitchFamily="18" charset="0"/>
              </a:rPr>
              <a:t>Where ⌊ ⌋ denotes the floor function.</a:t>
            </a:r>
          </a:p>
          <a:p>
            <a:pPr algn="just" fontAlgn="base">
              <a:lnSpc>
                <a:spcPct val="150000"/>
              </a:lnSpc>
              <a:buNone/>
            </a:pPr>
            <a:r>
              <a:rPr lang="en-US" b="1" dirty="0" smtClean="0">
                <a:latin typeface="Times New Roman" pitchFamily="18" charset="0"/>
                <a:cs typeface="Times New Roman" pitchFamily="18" charset="0"/>
              </a:rPr>
              <a:t>Advantages</a:t>
            </a:r>
            <a:r>
              <a:rPr lang="en-US" dirty="0" smtClean="0">
                <a:latin typeface="Times New Roman" pitchFamily="18" charset="0"/>
                <a:cs typeface="Times New Roman" pitchFamily="18" charset="0"/>
              </a:rPr>
              <a:t>:</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Less sensitive to the choice of </a:t>
            </a:r>
            <a:r>
              <a:rPr lang="en-US" i="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a:t>
            </a:r>
          </a:p>
          <a:p>
            <a:pPr algn="just" fontAlgn="base">
              <a:lnSpc>
                <a:spcPct val="150000"/>
              </a:lnSpc>
              <a:buNone/>
            </a:pPr>
            <a:r>
              <a:rPr lang="en-US" b="1" dirty="0" smtClean="0">
                <a:latin typeface="Times New Roman" pitchFamily="18" charset="0"/>
                <a:cs typeface="Times New Roman" pitchFamily="18" charset="0"/>
              </a:rPr>
              <a:t>Disadvantages</a:t>
            </a:r>
            <a:r>
              <a:rPr lang="en-US" dirty="0" smtClean="0">
                <a:latin typeface="Times New Roman" pitchFamily="18" charset="0"/>
                <a:cs typeface="Times New Roman" pitchFamily="18" charset="0"/>
              </a:rPr>
              <a:t>:</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More complex than the division method.</a:t>
            </a:r>
          </a:p>
          <a:p>
            <a:pPr algn="just">
              <a:lnSpc>
                <a:spcPct val="15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Mid-Square Method</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pPr algn="just" fontAlgn="base">
              <a:lnSpc>
                <a:spcPct val="150000"/>
              </a:lnSpc>
              <a:buFont typeface="Wingdings" pitchFamily="2" charset="2"/>
              <a:buChar char="Ø"/>
            </a:pPr>
            <a:r>
              <a:rPr lang="en-US" dirty="0" smtClean="0">
                <a:latin typeface="Times New Roman" pitchFamily="18" charset="0"/>
                <a:cs typeface="Times New Roman" pitchFamily="18" charset="0"/>
              </a:rPr>
              <a:t>In the mid-square method, the key is squared, and the middle digits of the result are taken as the hash value.</a:t>
            </a:r>
          </a:p>
          <a:p>
            <a:pPr algn="just" fontAlgn="base">
              <a:lnSpc>
                <a:spcPct val="150000"/>
              </a:lnSpc>
              <a:buNone/>
            </a:pPr>
            <a:r>
              <a:rPr lang="en-US" b="1" dirty="0" smtClean="0">
                <a:latin typeface="Times New Roman" pitchFamily="18" charset="0"/>
                <a:cs typeface="Times New Roman" pitchFamily="18" charset="0"/>
              </a:rPr>
              <a:t>Steps</a:t>
            </a:r>
            <a:r>
              <a:rPr lang="en-US" dirty="0" smtClean="0">
                <a:latin typeface="Times New Roman" pitchFamily="18" charset="0"/>
                <a:cs typeface="Times New Roman" pitchFamily="18" charset="0"/>
              </a:rPr>
              <a:t>:</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Square the key.</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Extract the middle digits of the squared value.</a:t>
            </a:r>
          </a:p>
          <a:p>
            <a:pPr algn="just" fontAlgn="base">
              <a:lnSpc>
                <a:spcPct val="150000"/>
              </a:lnSpc>
              <a:buNone/>
            </a:pPr>
            <a:r>
              <a:rPr lang="en-US" b="1" dirty="0" smtClean="0">
                <a:latin typeface="Times New Roman" pitchFamily="18" charset="0"/>
                <a:cs typeface="Times New Roman" pitchFamily="18" charset="0"/>
              </a:rPr>
              <a:t>Advantages</a:t>
            </a:r>
            <a:r>
              <a:rPr lang="en-US" dirty="0" smtClean="0">
                <a:latin typeface="Times New Roman" pitchFamily="18" charset="0"/>
                <a:cs typeface="Times New Roman" pitchFamily="18" charset="0"/>
              </a:rPr>
              <a:t>:</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Produces a good distribution of hash values.</a:t>
            </a:r>
          </a:p>
          <a:p>
            <a:pPr algn="just" fontAlgn="base">
              <a:lnSpc>
                <a:spcPct val="150000"/>
              </a:lnSpc>
              <a:buNone/>
            </a:pPr>
            <a:r>
              <a:rPr lang="en-US" b="1" dirty="0" smtClean="0">
                <a:latin typeface="Times New Roman" pitchFamily="18" charset="0"/>
                <a:cs typeface="Times New Roman" pitchFamily="18" charset="0"/>
              </a:rPr>
              <a:t>Disadvantages</a:t>
            </a:r>
            <a:r>
              <a:rPr lang="en-US" dirty="0" smtClean="0">
                <a:latin typeface="Times New Roman" pitchFamily="18" charset="0"/>
                <a:cs typeface="Times New Roman" pitchFamily="18" charset="0"/>
              </a:rPr>
              <a:t>:</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May require more computational effort.</a:t>
            </a:r>
          </a:p>
          <a:p>
            <a:pPr algn="just">
              <a:lnSpc>
                <a:spcPct val="15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Folding Method</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pPr algn="just" fontAlgn="base">
              <a:lnSpc>
                <a:spcPct val="150000"/>
              </a:lnSpc>
              <a:buFont typeface="Wingdings" pitchFamily="2" charset="2"/>
              <a:buChar char="Ø"/>
            </a:pPr>
            <a:r>
              <a:rPr lang="en-US" dirty="0" smtClean="0">
                <a:latin typeface="Times New Roman" pitchFamily="18" charset="0"/>
                <a:cs typeface="Times New Roman" pitchFamily="18" charset="0"/>
              </a:rPr>
              <a:t>The folding method involves dividing the key into equal parts, summing the parts, and then taking the modulo with respect to 𝑚</a:t>
            </a:r>
            <a:r>
              <a:rPr lang="en-US" i="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a:t>
            </a:r>
          </a:p>
          <a:p>
            <a:pPr algn="just" fontAlgn="base">
              <a:lnSpc>
                <a:spcPct val="150000"/>
              </a:lnSpc>
              <a:buNone/>
            </a:pPr>
            <a:r>
              <a:rPr lang="en-US" b="1" dirty="0" smtClean="0">
                <a:latin typeface="Times New Roman" pitchFamily="18" charset="0"/>
                <a:cs typeface="Times New Roman" pitchFamily="18" charset="0"/>
              </a:rPr>
              <a:t>Steps</a:t>
            </a:r>
            <a:r>
              <a:rPr lang="en-US" dirty="0" smtClean="0">
                <a:latin typeface="Times New Roman" pitchFamily="18" charset="0"/>
                <a:cs typeface="Times New Roman" pitchFamily="18" charset="0"/>
              </a:rPr>
              <a:t>:</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Divide the key into parts.</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Sum the parts.</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Take the modulo </a:t>
            </a:r>
            <a:r>
              <a:rPr lang="en-US" i="1" dirty="0" smtClean="0">
                <a:latin typeface="Times New Roman" pitchFamily="18" charset="0"/>
                <a:cs typeface="Times New Roman" pitchFamily="18" charset="0"/>
              </a:rPr>
              <a:t>m</a:t>
            </a:r>
            <a:r>
              <a:rPr lang="en-US" dirty="0" smtClean="0">
                <a:latin typeface="Times New Roman" pitchFamily="18" charset="0"/>
                <a:cs typeface="Times New Roman" pitchFamily="18" charset="0"/>
              </a:rPr>
              <a:t> of the sum.</a:t>
            </a:r>
          </a:p>
          <a:p>
            <a:pPr algn="just" fontAlgn="base">
              <a:lnSpc>
                <a:spcPct val="150000"/>
              </a:lnSpc>
              <a:buNone/>
            </a:pPr>
            <a:r>
              <a:rPr lang="en-US" b="1" dirty="0" smtClean="0">
                <a:latin typeface="Times New Roman" pitchFamily="18" charset="0"/>
                <a:cs typeface="Times New Roman" pitchFamily="18" charset="0"/>
              </a:rPr>
              <a:t>Advantages</a:t>
            </a:r>
            <a:r>
              <a:rPr lang="en-US" dirty="0" smtClean="0">
                <a:latin typeface="Times New Roman" pitchFamily="18" charset="0"/>
                <a:cs typeface="Times New Roman" pitchFamily="18" charset="0"/>
              </a:rPr>
              <a:t>:</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Simple and easy to implement.</a:t>
            </a:r>
          </a:p>
          <a:p>
            <a:pPr algn="just" fontAlgn="base">
              <a:lnSpc>
                <a:spcPct val="150000"/>
              </a:lnSpc>
              <a:buNone/>
            </a:pPr>
            <a:r>
              <a:rPr lang="en-US" b="1" dirty="0" smtClean="0">
                <a:latin typeface="Times New Roman" pitchFamily="18" charset="0"/>
                <a:cs typeface="Times New Roman" pitchFamily="18" charset="0"/>
              </a:rPr>
              <a:t>Disadvantages</a:t>
            </a:r>
            <a:r>
              <a:rPr lang="en-US" dirty="0" smtClean="0">
                <a:latin typeface="Times New Roman" pitchFamily="18" charset="0"/>
                <a:cs typeface="Times New Roman" pitchFamily="18" charset="0"/>
              </a:rPr>
              <a:t>:</a:t>
            </a:r>
          </a:p>
          <a:p>
            <a:pPr marL="571500" indent="-457200" algn="just" fontAlgn="base">
              <a:lnSpc>
                <a:spcPct val="150000"/>
              </a:lnSpc>
              <a:buFont typeface="+mj-lt"/>
              <a:buAutoNum type="arabicPeriod"/>
            </a:pPr>
            <a:r>
              <a:rPr lang="en-US" dirty="0" smtClean="0">
                <a:latin typeface="Times New Roman" pitchFamily="18" charset="0"/>
                <a:cs typeface="Times New Roman" pitchFamily="18" charset="0"/>
              </a:rPr>
              <a:t>Depends on the choice of partitioning scheme.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Collision</a:t>
            </a:r>
            <a:br>
              <a:rPr lang="en-US" b="1" dirty="0" smtClean="0"/>
            </a:br>
            <a:endParaRPr lang="en-US" dirty="0"/>
          </a:p>
        </p:txBody>
      </p:sp>
      <p:pic>
        <p:nvPicPr>
          <p:cNvPr id="6" name="Content Placeholder 5" descr="7.JPG"/>
          <p:cNvPicPr>
            <a:picLocks noGrp="1" noChangeAspect="1"/>
          </p:cNvPicPr>
          <p:nvPr>
            <p:ph idx="1"/>
          </p:nvPr>
        </p:nvPicPr>
        <p:blipFill>
          <a:blip r:embed="rId2"/>
          <a:stretch>
            <a:fillRect/>
          </a:stretch>
        </p:blipFill>
        <p:spPr>
          <a:xfrm>
            <a:off x="-1" y="1295322"/>
            <a:ext cx="8397453" cy="3381609"/>
          </a:xfrm>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handle Collisions</a:t>
            </a:r>
            <a:br>
              <a:rPr lang="en-US" b="1" dirty="0" smtClean="0"/>
            </a:br>
            <a:endParaRPr lang="en-US" dirty="0"/>
          </a:p>
        </p:txBody>
      </p:sp>
      <p:sp>
        <p:nvSpPr>
          <p:cNvPr id="3" name="Content Placeholder 2"/>
          <p:cNvSpPr>
            <a:spLocks noGrp="1"/>
          </p:cNvSpPr>
          <p:nvPr>
            <p:ph idx="1"/>
          </p:nvPr>
        </p:nvSpPr>
        <p:spPr>
          <a:xfrm>
            <a:off x="232347" y="1045567"/>
            <a:ext cx="7620000" cy="4800600"/>
          </a:xfrm>
        </p:spPr>
        <p:txBody>
          <a:bodyPr/>
          <a:lstStyle/>
          <a:p>
            <a:pPr algn="just" fontAlgn="base">
              <a:lnSpc>
                <a:spcPct val="150000"/>
              </a:lnSpc>
              <a:buNone/>
            </a:pPr>
            <a:r>
              <a:rPr lang="en-US" dirty="0" smtClean="0">
                <a:latin typeface="Times New Roman" pitchFamily="18" charset="0"/>
                <a:cs typeface="Times New Roman" pitchFamily="18" charset="0"/>
              </a:rPr>
              <a:t>There are mainly two methods to handle collision:</a:t>
            </a:r>
          </a:p>
          <a:p>
            <a:pPr marL="571500" indent="-457200">
              <a:buFont typeface="+mj-lt"/>
              <a:buAutoNum type="arabicPeriod"/>
            </a:pPr>
            <a:r>
              <a:rPr lang="en-US" dirty="0" smtClean="0">
                <a:latin typeface="Times New Roman" pitchFamily="18" charset="0"/>
                <a:cs typeface="Times New Roman" pitchFamily="18" charset="0"/>
              </a:rPr>
              <a:t>Open hashing/separate chaining/closed addressing</a:t>
            </a:r>
          </a:p>
          <a:p>
            <a:pPr marL="571500" indent="-457200">
              <a:buFont typeface="+mj-lt"/>
              <a:buAutoNum type="arabicPeriod"/>
            </a:pPr>
            <a:r>
              <a:rPr lang="en-US" dirty="0" smtClean="0">
                <a:latin typeface="Times New Roman" pitchFamily="18" charset="0"/>
                <a:cs typeface="Times New Roman" pitchFamily="18" charset="0"/>
              </a:rPr>
              <a:t>Open addressing/closed hashing</a:t>
            </a:r>
          </a:p>
          <a:p>
            <a:pPr algn="just">
              <a:lnSpc>
                <a:spcPct val="150000"/>
              </a:lnSpc>
              <a:buNone/>
            </a:pPr>
            <a:endParaRPr lang="en-US" dirty="0">
              <a:latin typeface="Times New Roman" pitchFamily="18" charset="0"/>
              <a:cs typeface="Times New Roman" pitchFamily="18" charset="0"/>
            </a:endParaRPr>
          </a:p>
        </p:txBody>
      </p:sp>
      <p:pic>
        <p:nvPicPr>
          <p:cNvPr id="5" name="Picture 4" descr="8.JPG"/>
          <p:cNvPicPr>
            <a:picLocks noChangeAspect="1"/>
          </p:cNvPicPr>
          <p:nvPr/>
        </p:nvPicPr>
        <p:blipFill>
          <a:blip r:embed="rId2"/>
          <a:stretch>
            <a:fillRect/>
          </a:stretch>
        </p:blipFill>
        <p:spPr>
          <a:xfrm>
            <a:off x="1011211" y="2588304"/>
            <a:ext cx="6233756" cy="4269696"/>
          </a:xfrm>
          <a:prstGeom prst="rect">
            <a:avLst/>
          </a:prstGeom>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842" y="589432"/>
            <a:ext cx="8169640" cy="1143000"/>
          </a:xfrm>
        </p:spPr>
        <p:txBody>
          <a:bodyPr/>
          <a:lstStyle/>
          <a:p>
            <a:r>
              <a:rPr lang="en-US" dirty="0" smtClean="0"/>
              <a:t>Open hashing/separate chaining/closed addressing</a:t>
            </a:r>
            <a:br>
              <a:rPr lang="en-US" dirty="0" smtClean="0"/>
            </a:br>
            <a:endParaRPr lang="en-US" dirty="0"/>
          </a:p>
        </p:txBody>
      </p:sp>
      <p:sp>
        <p:nvSpPr>
          <p:cNvPr id="3" name="Content Placeholder 2"/>
          <p:cNvSpPr>
            <a:spLocks noGrp="1"/>
          </p:cNvSpPr>
          <p:nvPr>
            <p:ph idx="1"/>
          </p:nvPr>
        </p:nvSpPr>
        <p:spPr>
          <a:xfrm>
            <a:off x="457200" y="2057400"/>
            <a:ext cx="7620000" cy="4800600"/>
          </a:xfrm>
        </p:spPr>
        <p:txBody>
          <a:bodyPr/>
          <a:lstStyle/>
          <a:p>
            <a:pPr algn="just">
              <a:lnSpc>
                <a:spcPct val="150000"/>
              </a:lnSpc>
              <a:buFont typeface="Wingdings" pitchFamily="2" charset="2"/>
              <a:buChar char="Ø"/>
            </a:pPr>
            <a:r>
              <a:rPr lang="en-US" dirty="0" smtClean="0">
                <a:latin typeface="Times New Roman" pitchFamily="18" charset="0"/>
                <a:cs typeface="Times New Roman" pitchFamily="18" charset="0"/>
              </a:rPr>
              <a:t>A typical collision handling technique called "separate chaining" links components with the same hash using linked lists. It is also known as closed addressing and employs </a:t>
            </a:r>
            <a:r>
              <a:rPr lang="en-US" b="1" dirty="0" smtClean="0">
                <a:latin typeface="Times New Roman" pitchFamily="18" charset="0"/>
                <a:cs typeface="Times New Roman" pitchFamily="18" charset="0"/>
              </a:rPr>
              <a:t>arrays </a:t>
            </a:r>
            <a:r>
              <a:rPr lang="en-US" dirty="0" smtClean="0">
                <a:latin typeface="Times New Roman" pitchFamily="18" charset="0"/>
                <a:cs typeface="Times New Roman" pitchFamily="18" charset="0"/>
              </a:rPr>
              <a:t>of  </a:t>
            </a:r>
            <a:r>
              <a:rPr lang="en-US" b="1" dirty="0" smtClean="0">
                <a:latin typeface="Times New Roman" pitchFamily="18" charset="0"/>
                <a:cs typeface="Times New Roman" pitchFamily="18" charset="0"/>
              </a:rPr>
              <a:t>linked lists </a:t>
            </a:r>
            <a:r>
              <a:rPr lang="en-US" dirty="0" smtClean="0">
                <a:latin typeface="Times New Roman" pitchFamily="18" charset="0"/>
                <a:cs typeface="Times New Roman" pitchFamily="18" charset="0"/>
              </a:rPr>
              <a:t>to successfully prevent hash collisions.</a:t>
            </a:r>
          </a:p>
          <a:p>
            <a:pPr algn="just">
              <a:lnSpc>
                <a:spcPct val="150000"/>
              </a:lnSpc>
              <a:buNone/>
            </a:pPr>
            <a:endParaRPr lang="en-US" b="1" dirty="0" smtClean="0">
              <a:latin typeface="Times New Roman" pitchFamily="18" charset="0"/>
              <a:cs typeface="Times New Roman" pitchFamily="18" charset="0"/>
            </a:endParaRPr>
          </a:p>
          <a:p>
            <a:pPr algn="just">
              <a:lnSpc>
                <a:spcPct val="150000"/>
              </a:lnSpc>
              <a:buNone/>
            </a:pPr>
            <a:r>
              <a:rPr lang="en-US" b="1" dirty="0" smtClean="0">
                <a:latin typeface="Times New Roman" pitchFamily="18" charset="0"/>
                <a:cs typeface="Times New Roman" pitchFamily="18" charset="0"/>
              </a:rPr>
              <a:t>Example:</a:t>
            </a:r>
            <a:r>
              <a:rPr lang="en-US" dirty="0" smtClean="0">
                <a:latin typeface="Times New Roman" pitchFamily="18" charset="0"/>
                <a:cs typeface="Times New Roman" pitchFamily="18" charset="0"/>
              </a:rPr>
              <a:t> Let us consider a simple hash function as “</a:t>
            </a:r>
            <a:r>
              <a:rPr lang="en-US" b="1" dirty="0" smtClean="0">
                <a:latin typeface="Times New Roman" pitchFamily="18" charset="0"/>
                <a:cs typeface="Times New Roman" pitchFamily="18" charset="0"/>
              </a:rPr>
              <a:t>key mod 5</a:t>
            </a:r>
            <a:r>
              <a:rPr lang="en-US" dirty="0" smtClean="0">
                <a:latin typeface="Times New Roman" pitchFamily="18" charset="0"/>
                <a:cs typeface="Times New Roman" pitchFamily="18" charset="0"/>
              </a:rPr>
              <a:t>” and a sequence of keys as 12, 22, 15, 25</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Complexity of algorithm</a:t>
            </a:r>
            <a:br>
              <a:rPr lang="en-IN"/>
            </a:br>
            <a:endParaRPr lang="en-IN"/>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410285344"/>
              </p:ext>
            </p:extLst>
          </p:nvPr>
        </p:nvGraphicFramePr>
        <p:xfrm>
          <a:off x="251522" y="1484784"/>
          <a:ext cx="7848868" cy="3744415"/>
        </p:xfrm>
        <a:graphic>
          <a:graphicData uri="http://schemas.openxmlformats.org/drawingml/2006/table">
            <a:tbl>
              <a:tblPr>
                <a:tableStyleId>{616DA210-FB5B-4158-B5E0-FEB733F419BA}</a:tableStyleId>
              </a:tblPr>
              <a:tblGrid>
                <a:gridCol w="1962217">
                  <a:extLst>
                    <a:ext uri="{9D8B030D-6E8A-4147-A177-3AD203B41FA5}">
                      <a16:colId xmlns:a16="http://schemas.microsoft.com/office/drawing/2014/main" xmlns="" val="20000"/>
                    </a:ext>
                  </a:extLst>
                </a:gridCol>
                <a:gridCol w="1962217">
                  <a:extLst>
                    <a:ext uri="{9D8B030D-6E8A-4147-A177-3AD203B41FA5}">
                      <a16:colId xmlns:a16="http://schemas.microsoft.com/office/drawing/2014/main" xmlns="" val="20001"/>
                    </a:ext>
                  </a:extLst>
                </a:gridCol>
                <a:gridCol w="1962217">
                  <a:extLst>
                    <a:ext uri="{9D8B030D-6E8A-4147-A177-3AD203B41FA5}">
                      <a16:colId xmlns:a16="http://schemas.microsoft.com/office/drawing/2014/main" xmlns="" val="20002"/>
                    </a:ext>
                  </a:extLst>
                </a:gridCol>
                <a:gridCol w="1962217">
                  <a:extLst>
                    <a:ext uri="{9D8B030D-6E8A-4147-A177-3AD203B41FA5}">
                      <a16:colId xmlns:a16="http://schemas.microsoft.com/office/drawing/2014/main" xmlns="" val="20003"/>
                    </a:ext>
                  </a:extLst>
                </a:gridCol>
              </a:tblGrid>
              <a:tr h="1388379">
                <a:tc>
                  <a:txBody>
                    <a:bodyPr/>
                    <a:lstStyle/>
                    <a:p>
                      <a:pPr algn="ctr" fontAlgn="t"/>
                      <a:r>
                        <a:rPr lang="en-IN" b="1" dirty="0">
                          <a:effectLst/>
                          <a:latin typeface="Times New Roman" pitchFamily="18" charset="0"/>
                          <a:cs typeface="Times New Roman" pitchFamily="18" charset="0"/>
                        </a:rPr>
                        <a:t>Complexity</a:t>
                      </a:r>
                      <a:endParaRPr lang="en-IN" b="1" dirty="0">
                        <a:solidFill>
                          <a:srgbClr val="000000"/>
                        </a:solidFill>
                        <a:effectLst/>
                        <a:latin typeface="Times New Roman" pitchFamily="18" charset="0"/>
                        <a:cs typeface="Times New Roman" pitchFamily="18" charset="0"/>
                      </a:endParaRPr>
                    </a:p>
                  </a:txBody>
                  <a:tcPr marL="114300" marR="114300" marT="114300" marB="114300"/>
                </a:tc>
                <a:tc>
                  <a:txBody>
                    <a:bodyPr/>
                    <a:lstStyle/>
                    <a:p>
                      <a:pPr algn="ctr" fontAlgn="t"/>
                      <a:r>
                        <a:rPr lang="en-IN" b="1">
                          <a:effectLst/>
                          <a:latin typeface="Times New Roman" pitchFamily="18" charset="0"/>
                          <a:cs typeface="Times New Roman" pitchFamily="18" charset="0"/>
                        </a:rPr>
                        <a:t>Best Case</a:t>
                      </a:r>
                      <a:endParaRPr lang="en-IN" b="1">
                        <a:solidFill>
                          <a:srgbClr val="000000"/>
                        </a:solidFill>
                        <a:effectLst/>
                        <a:latin typeface="Times New Roman" pitchFamily="18" charset="0"/>
                        <a:cs typeface="Times New Roman" pitchFamily="18" charset="0"/>
                      </a:endParaRPr>
                    </a:p>
                  </a:txBody>
                  <a:tcPr marL="114300" marR="114300" marT="114300" marB="114300"/>
                </a:tc>
                <a:tc>
                  <a:txBody>
                    <a:bodyPr/>
                    <a:lstStyle/>
                    <a:p>
                      <a:pPr algn="ctr" fontAlgn="t"/>
                      <a:r>
                        <a:rPr lang="en-IN" b="1">
                          <a:effectLst/>
                          <a:latin typeface="Times New Roman" pitchFamily="18" charset="0"/>
                          <a:cs typeface="Times New Roman" pitchFamily="18" charset="0"/>
                        </a:rPr>
                        <a:t>Average Case</a:t>
                      </a:r>
                      <a:endParaRPr lang="en-IN" b="1">
                        <a:solidFill>
                          <a:srgbClr val="000000"/>
                        </a:solidFill>
                        <a:effectLst/>
                        <a:latin typeface="Times New Roman" pitchFamily="18" charset="0"/>
                        <a:cs typeface="Times New Roman" pitchFamily="18" charset="0"/>
                      </a:endParaRPr>
                    </a:p>
                  </a:txBody>
                  <a:tcPr marL="114300" marR="114300" marT="114300" marB="114300"/>
                </a:tc>
                <a:tc>
                  <a:txBody>
                    <a:bodyPr/>
                    <a:lstStyle/>
                    <a:p>
                      <a:pPr algn="ctr" fontAlgn="t"/>
                      <a:r>
                        <a:rPr lang="en-IN" b="1">
                          <a:effectLst/>
                          <a:latin typeface="Times New Roman" pitchFamily="18" charset="0"/>
                          <a:cs typeface="Times New Roman" pitchFamily="18" charset="0"/>
                        </a:rPr>
                        <a:t>Worst Case</a:t>
                      </a:r>
                      <a:endParaRPr lang="en-IN" b="1">
                        <a:solidFill>
                          <a:srgbClr val="000000"/>
                        </a:solidFill>
                        <a:effectLst/>
                        <a:latin typeface="Times New Roman" pitchFamily="18" charset="0"/>
                        <a:cs typeface="Times New Roman" pitchFamily="18" charset="0"/>
                      </a:endParaRPr>
                    </a:p>
                  </a:txBody>
                  <a:tcPr marL="114300" marR="114300" marT="114300" marB="114300"/>
                </a:tc>
                <a:extLst>
                  <a:ext uri="{0D108BD9-81ED-4DB2-BD59-A6C34878D82A}">
                    <a16:rowId xmlns:a16="http://schemas.microsoft.com/office/drawing/2014/main" xmlns="" val="10000"/>
                  </a:ext>
                </a:extLst>
              </a:tr>
              <a:tr h="1178018">
                <a:tc>
                  <a:txBody>
                    <a:bodyPr/>
                    <a:lstStyle/>
                    <a:p>
                      <a:pPr algn="ctr" fontAlgn="t"/>
                      <a:r>
                        <a:rPr lang="en-IN" b="1" dirty="0">
                          <a:effectLst/>
                          <a:latin typeface="Times New Roman" pitchFamily="18" charset="0"/>
                          <a:cs typeface="Times New Roman" pitchFamily="18" charset="0"/>
                        </a:rPr>
                        <a:t>Time</a:t>
                      </a:r>
                      <a:endParaRPr lang="en-IN" b="1" dirty="0">
                        <a:solidFill>
                          <a:srgbClr val="333333"/>
                        </a:solidFill>
                        <a:effectLst/>
                        <a:latin typeface="Times New Roman" pitchFamily="18" charset="0"/>
                        <a:cs typeface="Times New Roman" pitchFamily="18" charset="0"/>
                      </a:endParaRPr>
                    </a:p>
                  </a:txBody>
                  <a:tcPr marL="76200" marR="76200" marT="76200" marB="76200"/>
                </a:tc>
                <a:tc>
                  <a:txBody>
                    <a:bodyPr/>
                    <a:lstStyle/>
                    <a:p>
                      <a:pPr algn="ctr" fontAlgn="t"/>
                      <a:r>
                        <a:rPr lang="en-IN">
                          <a:effectLst/>
                          <a:latin typeface="Times New Roman" pitchFamily="18" charset="0"/>
                          <a:cs typeface="Times New Roman" pitchFamily="18" charset="0"/>
                        </a:rPr>
                        <a:t>O(1)</a:t>
                      </a:r>
                      <a:endParaRPr lang="en-IN">
                        <a:solidFill>
                          <a:srgbClr val="333333"/>
                        </a:solidFill>
                        <a:effectLst/>
                        <a:latin typeface="Times New Roman" pitchFamily="18" charset="0"/>
                        <a:cs typeface="Times New Roman" pitchFamily="18" charset="0"/>
                      </a:endParaRPr>
                    </a:p>
                  </a:txBody>
                  <a:tcPr marL="76200" marR="76200" marT="76200" marB="76200"/>
                </a:tc>
                <a:tc>
                  <a:txBody>
                    <a:bodyPr/>
                    <a:lstStyle/>
                    <a:p>
                      <a:pPr algn="ctr" fontAlgn="t"/>
                      <a:r>
                        <a:rPr lang="en-IN">
                          <a:effectLst/>
                          <a:latin typeface="Times New Roman" pitchFamily="18" charset="0"/>
                          <a:cs typeface="Times New Roman" pitchFamily="18" charset="0"/>
                        </a:rPr>
                        <a:t>O(n)</a:t>
                      </a:r>
                      <a:endParaRPr lang="en-IN">
                        <a:solidFill>
                          <a:srgbClr val="333333"/>
                        </a:solidFill>
                        <a:effectLst/>
                        <a:latin typeface="Times New Roman" pitchFamily="18" charset="0"/>
                        <a:cs typeface="Times New Roman" pitchFamily="18" charset="0"/>
                      </a:endParaRPr>
                    </a:p>
                  </a:txBody>
                  <a:tcPr marL="76200" marR="76200" marT="76200" marB="76200"/>
                </a:tc>
                <a:tc>
                  <a:txBody>
                    <a:bodyPr/>
                    <a:lstStyle/>
                    <a:p>
                      <a:pPr algn="ctr" fontAlgn="t"/>
                      <a:r>
                        <a:rPr lang="en-IN">
                          <a:effectLst/>
                          <a:latin typeface="Times New Roman" pitchFamily="18" charset="0"/>
                          <a:cs typeface="Times New Roman" pitchFamily="18" charset="0"/>
                        </a:rPr>
                        <a:t>O(n)</a:t>
                      </a:r>
                      <a:endParaRPr lang="en-IN">
                        <a:solidFill>
                          <a:srgbClr val="333333"/>
                        </a:solidFill>
                        <a:effectLst/>
                        <a:latin typeface="Times New Roman" pitchFamily="18" charset="0"/>
                        <a:cs typeface="Times New Roman" pitchFamily="18" charset="0"/>
                      </a:endParaRPr>
                    </a:p>
                  </a:txBody>
                  <a:tcPr marL="76200" marR="76200" marT="76200" marB="76200"/>
                </a:tc>
                <a:extLst>
                  <a:ext uri="{0D108BD9-81ED-4DB2-BD59-A6C34878D82A}">
                    <a16:rowId xmlns:a16="http://schemas.microsoft.com/office/drawing/2014/main" xmlns="" val="10001"/>
                  </a:ext>
                </a:extLst>
              </a:tr>
              <a:tr h="1178018">
                <a:tc>
                  <a:txBody>
                    <a:bodyPr/>
                    <a:lstStyle/>
                    <a:p>
                      <a:pPr algn="ctr" fontAlgn="t"/>
                      <a:r>
                        <a:rPr lang="en-IN" b="1">
                          <a:effectLst/>
                          <a:latin typeface="Times New Roman" pitchFamily="18" charset="0"/>
                          <a:cs typeface="Times New Roman" pitchFamily="18" charset="0"/>
                        </a:rPr>
                        <a:t>Space</a:t>
                      </a:r>
                      <a:endParaRPr lang="en-IN" b="1">
                        <a:solidFill>
                          <a:srgbClr val="333333"/>
                        </a:solidFill>
                        <a:effectLst/>
                        <a:latin typeface="Times New Roman" pitchFamily="18" charset="0"/>
                        <a:cs typeface="Times New Roman" pitchFamily="18" charset="0"/>
                      </a:endParaRPr>
                    </a:p>
                  </a:txBody>
                  <a:tcPr marL="76200" marR="76200" marT="76200" marB="76200"/>
                </a:tc>
                <a:tc>
                  <a:txBody>
                    <a:bodyPr/>
                    <a:lstStyle/>
                    <a:p>
                      <a:pPr algn="ctr" fontAlgn="t"/>
                      <a:endParaRPr lang="en-IN">
                        <a:solidFill>
                          <a:srgbClr val="333333"/>
                        </a:solidFill>
                        <a:effectLst/>
                        <a:latin typeface="Times New Roman" pitchFamily="18" charset="0"/>
                        <a:cs typeface="Times New Roman" pitchFamily="18" charset="0"/>
                      </a:endParaRPr>
                    </a:p>
                  </a:txBody>
                  <a:tcPr marL="76200" marR="76200" marT="76200" marB="76200"/>
                </a:tc>
                <a:tc>
                  <a:txBody>
                    <a:bodyPr/>
                    <a:lstStyle/>
                    <a:p>
                      <a:pPr algn="ctr" fontAlgn="t"/>
                      <a:endParaRPr lang="en-IN">
                        <a:solidFill>
                          <a:srgbClr val="333333"/>
                        </a:solidFill>
                        <a:effectLst/>
                        <a:latin typeface="Times New Roman" pitchFamily="18" charset="0"/>
                        <a:cs typeface="Times New Roman" pitchFamily="18" charset="0"/>
                      </a:endParaRPr>
                    </a:p>
                  </a:txBody>
                  <a:tcPr marL="76200" marR="76200" marT="76200" marB="76200"/>
                </a:tc>
                <a:tc>
                  <a:txBody>
                    <a:bodyPr/>
                    <a:lstStyle/>
                    <a:p>
                      <a:pPr algn="ctr" fontAlgn="t"/>
                      <a:r>
                        <a:rPr lang="en-IN" dirty="0">
                          <a:effectLst/>
                          <a:latin typeface="Times New Roman" pitchFamily="18" charset="0"/>
                          <a:cs typeface="Times New Roman" pitchFamily="18" charset="0"/>
                        </a:rPr>
                        <a:t>O(1)</a:t>
                      </a:r>
                      <a:endParaRPr lang="en-IN" dirty="0">
                        <a:solidFill>
                          <a:srgbClr val="333333"/>
                        </a:solidFill>
                        <a:effectLst/>
                        <a:latin typeface="Times New Roman" pitchFamily="18" charset="0"/>
                        <a:cs typeface="Times New Roman" pitchFamily="18" charset="0"/>
                      </a:endParaRPr>
                    </a:p>
                  </a:txBody>
                  <a:tcPr marL="76200" marR="76200" marT="76200" marB="76200"/>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xmlns="" val="213059129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5.JPG"/>
          <p:cNvPicPr>
            <a:picLocks noGrp="1" noChangeAspect="1"/>
          </p:cNvPicPr>
          <p:nvPr>
            <p:ph idx="1"/>
          </p:nvPr>
        </p:nvPicPr>
        <p:blipFill>
          <a:blip r:embed="rId2"/>
          <a:stretch>
            <a:fillRect/>
          </a:stretch>
        </p:blipFill>
        <p:spPr>
          <a:xfrm>
            <a:off x="59962" y="44970"/>
            <a:ext cx="4667250" cy="2333625"/>
          </a:xfrm>
        </p:spPr>
      </p:pic>
      <p:pic>
        <p:nvPicPr>
          <p:cNvPr id="5" name="Picture 4" descr="26.JPG"/>
          <p:cNvPicPr>
            <a:picLocks noChangeAspect="1"/>
          </p:cNvPicPr>
          <p:nvPr/>
        </p:nvPicPr>
        <p:blipFill>
          <a:blip r:embed="rId3"/>
          <a:stretch>
            <a:fillRect/>
          </a:stretch>
        </p:blipFill>
        <p:spPr>
          <a:xfrm>
            <a:off x="3612620" y="2362355"/>
            <a:ext cx="4714875" cy="2343150"/>
          </a:xfrm>
          <a:prstGeom prst="rect">
            <a:avLst/>
          </a:prstGeom>
        </p:spPr>
      </p:pic>
      <p:pic>
        <p:nvPicPr>
          <p:cNvPr id="6" name="Picture 5" descr="27.JPG"/>
          <p:cNvPicPr>
            <a:picLocks noChangeAspect="1"/>
          </p:cNvPicPr>
          <p:nvPr/>
        </p:nvPicPr>
        <p:blipFill>
          <a:blip r:embed="rId4"/>
          <a:stretch>
            <a:fillRect/>
          </a:stretch>
        </p:blipFill>
        <p:spPr>
          <a:xfrm>
            <a:off x="0" y="4655227"/>
            <a:ext cx="5591175" cy="2352675"/>
          </a:xfrm>
          <a:prstGeom prst="rect">
            <a:avLst/>
          </a:prstGeom>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28.JPG"/>
          <p:cNvPicPr>
            <a:picLocks noChangeAspect="1"/>
          </p:cNvPicPr>
          <p:nvPr/>
        </p:nvPicPr>
        <p:blipFill>
          <a:blip r:embed="rId2"/>
          <a:stretch>
            <a:fillRect/>
          </a:stretch>
        </p:blipFill>
        <p:spPr>
          <a:xfrm>
            <a:off x="269822" y="555416"/>
            <a:ext cx="5248275" cy="2419350"/>
          </a:xfrm>
          <a:prstGeom prst="rect">
            <a:avLst/>
          </a:prstGeom>
        </p:spPr>
      </p:pic>
      <p:pic>
        <p:nvPicPr>
          <p:cNvPr id="6" name="Picture 5" descr="29.JPG"/>
          <p:cNvPicPr>
            <a:picLocks noChangeAspect="1"/>
          </p:cNvPicPr>
          <p:nvPr/>
        </p:nvPicPr>
        <p:blipFill>
          <a:blip r:embed="rId3"/>
          <a:stretch>
            <a:fillRect/>
          </a:stretch>
        </p:blipFill>
        <p:spPr>
          <a:xfrm>
            <a:off x="1427423" y="3541739"/>
            <a:ext cx="5419725" cy="2266950"/>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4520"/>
            <a:ext cx="7620000" cy="1143000"/>
          </a:xfrm>
        </p:spPr>
        <p:txBody>
          <a:bodyPr/>
          <a:lstStyle/>
          <a:p>
            <a:r>
              <a:rPr lang="en-US" dirty="0" smtClean="0"/>
              <a:t>Closed hashing (Open addressing)</a:t>
            </a:r>
            <a:br>
              <a:rPr lang="en-US" dirty="0" smtClean="0"/>
            </a:br>
            <a:endParaRPr lang="en-US" dirty="0"/>
          </a:p>
        </p:txBody>
      </p:sp>
      <p:sp>
        <p:nvSpPr>
          <p:cNvPr id="3" name="Content Placeholder 2"/>
          <p:cNvSpPr>
            <a:spLocks noGrp="1"/>
          </p:cNvSpPr>
          <p:nvPr>
            <p:ph idx="1"/>
          </p:nvPr>
        </p:nvSpPr>
        <p:spPr/>
        <p:txBody>
          <a:bodyPr>
            <a:normAutofit fontScale="92500"/>
          </a:bodyPr>
          <a:lstStyle/>
          <a:p>
            <a:pPr algn="just">
              <a:lnSpc>
                <a:spcPct val="150000"/>
              </a:lnSpc>
              <a:buFont typeface="Wingdings" pitchFamily="2" charset="2"/>
              <a:buChar char="Ø"/>
            </a:pPr>
            <a:r>
              <a:rPr lang="en-US" dirty="0" smtClean="0">
                <a:latin typeface="Times New Roman" pitchFamily="18" charset="0"/>
                <a:cs typeface="Times New Roman" pitchFamily="18" charset="0"/>
              </a:rPr>
              <a:t>Instead of using linked lists, open addressing stores each entry in the array itself. </a:t>
            </a:r>
          </a:p>
          <a:p>
            <a:pPr algn="just">
              <a:lnSpc>
                <a:spcPct val="150000"/>
              </a:lnSpc>
              <a:buFont typeface="Wingdings" pitchFamily="2" charset="2"/>
              <a:buChar char="Ø"/>
            </a:pPr>
            <a:r>
              <a:rPr lang="en-US" dirty="0" smtClean="0">
                <a:latin typeface="Times New Roman" pitchFamily="18" charset="0"/>
                <a:cs typeface="Times New Roman" pitchFamily="18" charset="0"/>
              </a:rPr>
              <a:t>The hash value is not used to locate objects. </a:t>
            </a:r>
          </a:p>
          <a:p>
            <a:pPr algn="just">
              <a:lnSpc>
                <a:spcPct val="150000"/>
              </a:lnSpc>
              <a:buFont typeface="Wingdings" pitchFamily="2" charset="2"/>
              <a:buChar char="Ø"/>
            </a:pPr>
            <a:r>
              <a:rPr lang="en-US" dirty="0" smtClean="0">
                <a:latin typeface="Times New Roman" pitchFamily="18" charset="0"/>
                <a:cs typeface="Times New Roman" pitchFamily="18" charset="0"/>
              </a:rPr>
              <a:t>To insert, it first verifies the array beginning from the hashed index and then searches for an empty slot using probing sequences.</a:t>
            </a:r>
          </a:p>
          <a:p>
            <a:pPr algn="just">
              <a:lnSpc>
                <a:spcPct val="150000"/>
              </a:lnSpc>
              <a:buFont typeface="Wingdings" pitchFamily="2" charset="2"/>
              <a:buChar char="Ø"/>
            </a:pPr>
            <a:r>
              <a:rPr lang="en-US" dirty="0" smtClean="0">
                <a:latin typeface="Times New Roman" pitchFamily="18" charset="0"/>
                <a:cs typeface="Times New Roman" pitchFamily="18" charset="0"/>
              </a:rPr>
              <a:t> The probe sequence, with changing gaps between subsequent probes, is the process of progressing through entries. </a:t>
            </a:r>
          </a:p>
          <a:p>
            <a:pPr algn="just">
              <a:lnSpc>
                <a:spcPct val="150000"/>
              </a:lnSpc>
              <a:buFont typeface="Wingdings" pitchFamily="2" charset="2"/>
              <a:buChar char="Ø"/>
            </a:pPr>
            <a:r>
              <a:rPr lang="en-US" dirty="0" smtClean="0">
                <a:latin typeface="Times New Roman" pitchFamily="18" charset="0"/>
                <a:cs typeface="Times New Roman" pitchFamily="18" charset="0"/>
              </a:rPr>
              <a:t>There are three methods for dealing with collisions in closed hashing.</a:t>
            </a:r>
          </a:p>
          <a:p>
            <a:pPr algn="just">
              <a:lnSpc>
                <a:spcPct val="15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71500" indent="-457200" algn="just">
              <a:buFont typeface="+mj-lt"/>
              <a:buAutoNum type="arabicPeriod"/>
            </a:pPr>
            <a:r>
              <a:rPr lang="en-US" b="1" dirty="0" smtClean="0">
                <a:latin typeface="Times New Roman" pitchFamily="18" charset="0"/>
                <a:cs typeface="Times New Roman" pitchFamily="18" charset="0"/>
              </a:rPr>
              <a:t>Linear Probing</a:t>
            </a:r>
          </a:p>
          <a:p>
            <a:pPr algn="just">
              <a:buFont typeface="Wingdings" pitchFamily="2" charset="2"/>
              <a:buChar char="Ø"/>
            </a:pPr>
            <a:r>
              <a:rPr lang="en-US" dirty="0" smtClean="0">
                <a:latin typeface="Times New Roman" pitchFamily="18" charset="0"/>
                <a:cs typeface="Times New Roman" pitchFamily="18" charset="0"/>
              </a:rPr>
              <a:t>Linear probing includes inspecting the hash table sequentially from the very beginning. </a:t>
            </a:r>
          </a:p>
          <a:p>
            <a:pPr algn="just">
              <a:buFont typeface="Wingdings" pitchFamily="2" charset="2"/>
              <a:buChar char="Ø"/>
            </a:pPr>
            <a:r>
              <a:rPr lang="en-US" dirty="0" smtClean="0">
                <a:latin typeface="Times New Roman" pitchFamily="18" charset="0"/>
                <a:cs typeface="Times New Roman" pitchFamily="18" charset="0"/>
              </a:rPr>
              <a:t>If the site requested is already occupied, a different one is searched. The distance between probes in linear probing is typically fixed (often set to a value of 1).</a:t>
            </a:r>
          </a:p>
          <a:p>
            <a:pPr>
              <a:buNone/>
            </a:pPr>
            <a:endParaRPr lang="en-US" b="1" dirty="0" smtClean="0">
              <a:latin typeface="Times New Roman" pitchFamily="18" charset="0"/>
              <a:cs typeface="Times New Roman" pitchFamily="18" charset="0"/>
            </a:endParaRPr>
          </a:p>
          <a:p>
            <a:pPr>
              <a:buNone/>
            </a:pPr>
            <a:r>
              <a:rPr lang="en-US" b="1" dirty="0" smtClean="0">
                <a:latin typeface="Times New Roman" pitchFamily="18" charset="0"/>
                <a:cs typeface="Times New Roman" pitchFamily="18" charset="0"/>
              </a:rPr>
              <a:t>index = key % </a:t>
            </a:r>
            <a:r>
              <a:rPr lang="en-US" b="1" dirty="0" err="1" smtClean="0">
                <a:latin typeface="Times New Roman" pitchFamily="18" charset="0"/>
                <a:cs typeface="Times New Roman" pitchFamily="18" charset="0"/>
              </a:rPr>
              <a:t>hashTableSize</a:t>
            </a:r>
            <a:endParaRPr lang="en-US" b="1"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index = ( hash(n) % T) </a:t>
            </a:r>
          </a:p>
          <a:p>
            <a:pPr>
              <a:buNone/>
            </a:pPr>
            <a:r>
              <a:rPr lang="en-US" dirty="0" smtClean="0">
                <a:latin typeface="Times New Roman" pitchFamily="18" charset="0"/>
                <a:cs typeface="Times New Roman" pitchFamily="18" charset="0"/>
              </a:rPr>
              <a:t>(hash(n) + 1) % T </a:t>
            </a:r>
          </a:p>
          <a:p>
            <a:pPr>
              <a:buNone/>
            </a:pPr>
            <a:r>
              <a:rPr lang="en-US" dirty="0" smtClean="0">
                <a:latin typeface="Times New Roman" pitchFamily="18" charset="0"/>
                <a:cs typeface="Times New Roman" pitchFamily="18" charset="0"/>
              </a:rPr>
              <a:t>(hash(n) + 2) % T </a:t>
            </a:r>
          </a:p>
          <a:p>
            <a:pPr>
              <a:buNone/>
            </a:pPr>
            <a:r>
              <a:rPr lang="en-US" dirty="0" smtClean="0">
                <a:latin typeface="Times New Roman" pitchFamily="18" charset="0"/>
                <a:cs typeface="Times New Roman" pitchFamily="18" charset="0"/>
              </a:rPr>
              <a:t>(hash(n) + 3) % T … and so 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b="1" dirty="0" smtClean="0">
                <a:latin typeface="Times New Roman" pitchFamily="18" charset="0"/>
                <a:cs typeface="Times New Roman" pitchFamily="18" charset="0"/>
              </a:rPr>
              <a:t>Example:</a:t>
            </a:r>
            <a:r>
              <a:rPr lang="en-US" dirty="0" smtClean="0">
                <a:latin typeface="Times New Roman" pitchFamily="18" charset="0"/>
                <a:cs typeface="Times New Roman" pitchFamily="18" charset="0"/>
              </a:rPr>
              <a:t> Let us consider a simple hash function as “key mod 5” and a sequence of keys that are to be inserted are 50, 70, 76, 85, 93. </a:t>
            </a:r>
            <a:endParaRPr lang="en-US" dirty="0">
              <a:latin typeface="Times New Roman" pitchFamily="18" charset="0"/>
              <a:cs typeface="Times New Roman" pitchFamily="18" charset="0"/>
            </a:endParaRPr>
          </a:p>
        </p:txBody>
      </p:sp>
      <p:pic>
        <p:nvPicPr>
          <p:cNvPr id="4" name="Picture 3" descr="10.JPG"/>
          <p:cNvPicPr>
            <a:picLocks noChangeAspect="1"/>
          </p:cNvPicPr>
          <p:nvPr/>
        </p:nvPicPr>
        <p:blipFill>
          <a:blip r:embed="rId2"/>
          <a:stretch>
            <a:fillRect/>
          </a:stretch>
        </p:blipFill>
        <p:spPr>
          <a:xfrm>
            <a:off x="199088" y="2706114"/>
            <a:ext cx="3829050" cy="1895475"/>
          </a:xfrm>
          <a:prstGeom prst="rect">
            <a:avLst/>
          </a:prstGeom>
        </p:spPr>
      </p:pic>
      <p:pic>
        <p:nvPicPr>
          <p:cNvPr id="5" name="Picture 4" descr="11.JPG"/>
          <p:cNvPicPr>
            <a:picLocks noChangeAspect="1"/>
          </p:cNvPicPr>
          <p:nvPr/>
        </p:nvPicPr>
        <p:blipFill>
          <a:blip r:embed="rId3"/>
          <a:stretch>
            <a:fillRect/>
          </a:stretch>
        </p:blipFill>
        <p:spPr>
          <a:xfrm>
            <a:off x="4050855" y="2715639"/>
            <a:ext cx="3800475" cy="1876425"/>
          </a:xfrm>
          <a:prstGeom prst="rect">
            <a:avLst/>
          </a:prstGeom>
        </p:spPr>
      </p:pic>
      <p:pic>
        <p:nvPicPr>
          <p:cNvPr id="6" name="Picture 5" descr="12.JPG"/>
          <p:cNvPicPr>
            <a:picLocks noChangeAspect="1"/>
          </p:cNvPicPr>
          <p:nvPr/>
        </p:nvPicPr>
        <p:blipFill>
          <a:blip r:embed="rId4"/>
          <a:stretch>
            <a:fillRect/>
          </a:stretch>
        </p:blipFill>
        <p:spPr>
          <a:xfrm>
            <a:off x="239842" y="4744075"/>
            <a:ext cx="3762375" cy="1866900"/>
          </a:xfrm>
          <a:prstGeom prst="rect">
            <a:avLst/>
          </a:prstGeom>
        </p:spPr>
      </p:pic>
      <p:pic>
        <p:nvPicPr>
          <p:cNvPr id="7" name="Picture 6" descr="13.JPG"/>
          <p:cNvPicPr>
            <a:picLocks noChangeAspect="1"/>
          </p:cNvPicPr>
          <p:nvPr/>
        </p:nvPicPr>
        <p:blipFill>
          <a:blip r:embed="rId5"/>
          <a:stretch>
            <a:fillRect/>
          </a:stretch>
        </p:blipFill>
        <p:spPr>
          <a:xfrm>
            <a:off x="4050311" y="4769291"/>
            <a:ext cx="3981450" cy="1876425"/>
          </a:xfrm>
          <a:prstGeom prst="rect">
            <a:avLst/>
          </a:prstGeom>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14.JPG"/>
          <p:cNvPicPr>
            <a:picLocks noGrp="1" noChangeAspect="1"/>
          </p:cNvPicPr>
          <p:nvPr>
            <p:ph idx="1"/>
          </p:nvPr>
        </p:nvPicPr>
        <p:blipFill>
          <a:blip r:embed="rId2"/>
          <a:stretch>
            <a:fillRect/>
          </a:stretch>
        </p:blipFill>
        <p:spPr>
          <a:xfrm>
            <a:off x="393024" y="2102917"/>
            <a:ext cx="3790950" cy="1876425"/>
          </a:xfrm>
        </p:spPr>
      </p:pic>
      <p:pic>
        <p:nvPicPr>
          <p:cNvPr id="5" name="Picture 4" descr="15.JPG"/>
          <p:cNvPicPr>
            <a:picLocks noChangeAspect="1"/>
          </p:cNvPicPr>
          <p:nvPr/>
        </p:nvPicPr>
        <p:blipFill>
          <a:blip r:embed="rId3"/>
          <a:stretch>
            <a:fillRect/>
          </a:stretch>
        </p:blipFill>
        <p:spPr>
          <a:xfrm>
            <a:off x="4229645" y="2141251"/>
            <a:ext cx="4162425" cy="1885950"/>
          </a:xfrm>
          <a:prstGeom prst="rect">
            <a:avLst/>
          </a:prstGeom>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71500" indent="-457200" algn="just">
              <a:lnSpc>
                <a:spcPct val="150000"/>
              </a:lnSpc>
              <a:buFont typeface="+mj-lt"/>
              <a:buAutoNum type="arabicPeriod" startAt="2"/>
            </a:pPr>
            <a:r>
              <a:rPr lang="en-US" b="1" dirty="0" smtClean="0">
                <a:latin typeface="Times New Roman" pitchFamily="18" charset="0"/>
                <a:cs typeface="Times New Roman" pitchFamily="18" charset="0"/>
              </a:rPr>
              <a:t>Quadratic Probing</a:t>
            </a:r>
          </a:p>
          <a:p>
            <a:pPr algn="just">
              <a:lnSpc>
                <a:spcPct val="150000"/>
              </a:lnSpc>
              <a:buFont typeface="Wingdings" pitchFamily="2" charset="2"/>
              <a:buChar char="Ø"/>
            </a:pPr>
            <a:r>
              <a:rPr lang="en-US" dirty="0" smtClean="0">
                <a:latin typeface="Times New Roman" pitchFamily="18" charset="0"/>
                <a:cs typeface="Times New Roman" pitchFamily="18" charset="0"/>
              </a:rPr>
              <a:t>The distance between subsequent probes or entry slots is the only difference between linear and quadratic probing. </a:t>
            </a:r>
          </a:p>
          <a:p>
            <a:pPr algn="just">
              <a:lnSpc>
                <a:spcPct val="150000"/>
              </a:lnSpc>
              <a:buFont typeface="Wingdings" pitchFamily="2" charset="2"/>
              <a:buChar char="Ø"/>
            </a:pPr>
            <a:r>
              <a:rPr lang="en-US" dirty="0" smtClean="0">
                <a:latin typeface="Times New Roman" pitchFamily="18" charset="0"/>
                <a:cs typeface="Times New Roman" pitchFamily="18" charset="0"/>
              </a:rPr>
              <a:t>You must begin traversing until you find an available hashed index slot for an entry record if the slot is already taken.</a:t>
            </a:r>
          </a:p>
          <a:p>
            <a:pPr algn="just">
              <a:lnSpc>
                <a:spcPct val="150000"/>
              </a:lnSpc>
              <a:buFont typeface="Wingdings" pitchFamily="2" charset="2"/>
              <a:buChar char="Ø"/>
            </a:pPr>
            <a:r>
              <a:rPr lang="en-US" dirty="0" smtClean="0">
                <a:latin typeface="Times New Roman" pitchFamily="18" charset="0"/>
                <a:cs typeface="Times New Roman" pitchFamily="18" charset="0"/>
              </a:rPr>
              <a:t> By adding each succeeding value of any arbitrary polynomial in the original hashed index, the distance between slots is determined.</a:t>
            </a:r>
          </a:p>
          <a:p>
            <a:pPr algn="just">
              <a:lnSpc>
                <a:spcPct val="15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b="1" dirty="0" smtClean="0">
                <a:latin typeface="Times New Roman" pitchFamily="18" charset="0"/>
                <a:cs typeface="Times New Roman" pitchFamily="18" charset="0"/>
              </a:rPr>
              <a:t>index = index % </a:t>
            </a:r>
            <a:r>
              <a:rPr lang="en-US" b="1" dirty="0" err="1" smtClean="0">
                <a:latin typeface="Times New Roman" pitchFamily="18" charset="0"/>
                <a:cs typeface="Times New Roman" pitchFamily="18" charset="0"/>
              </a:rPr>
              <a:t>hashTableSize</a:t>
            </a:r>
            <a:endParaRPr lang="en-US" b="1" dirty="0" smtClean="0">
              <a:latin typeface="Times New Roman" pitchFamily="18" charset="0"/>
              <a:cs typeface="Times New Roman" pitchFamily="18" charset="0"/>
            </a:endParaRPr>
          </a:p>
          <a:p>
            <a:pPr algn="just">
              <a:buNone/>
            </a:pPr>
            <a:r>
              <a:rPr lang="en-US" dirty="0" smtClean="0">
                <a:latin typeface="Times New Roman" pitchFamily="18" charset="0"/>
                <a:cs typeface="Times New Roman" pitchFamily="18" charset="0"/>
              </a:rPr>
              <a:t>index = ( hash(n) % T) </a:t>
            </a:r>
          </a:p>
          <a:p>
            <a:pPr algn="just">
              <a:buNone/>
            </a:pPr>
            <a:r>
              <a:rPr lang="en-US" dirty="0" smtClean="0">
                <a:latin typeface="Times New Roman" pitchFamily="18" charset="0"/>
                <a:cs typeface="Times New Roman" pitchFamily="18" charset="0"/>
              </a:rPr>
              <a:t>(hash(n) + 1 x 1) % T </a:t>
            </a:r>
          </a:p>
          <a:p>
            <a:pPr algn="just">
              <a:buNone/>
            </a:pPr>
            <a:r>
              <a:rPr lang="en-US" dirty="0" smtClean="0">
                <a:latin typeface="Times New Roman" pitchFamily="18" charset="0"/>
                <a:cs typeface="Times New Roman" pitchFamily="18" charset="0"/>
              </a:rPr>
              <a:t>(hash(n) + 2 x 2) % T </a:t>
            </a:r>
          </a:p>
          <a:p>
            <a:pPr algn="just">
              <a:buNone/>
            </a:pPr>
            <a:r>
              <a:rPr lang="en-US" dirty="0" smtClean="0">
                <a:latin typeface="Times New Roman" pitchFamily="18" charset="0"/>
                <a:cs typeface="Times New Roman" pitchFamily="18" charset="0"/>
              </a:rPr>
              <a:t>(hash(n) + 3 x 3) % T … and so on</a:t>
            </a:r>
          </a:p>
          <a:p>
            <a:pPr algn="just">
              <a:buNone/>
            </a:pPr>
            <a:endParaRPr lang="en-US" dirty="0" smtClean="0">
              <a:latin typeface="Times New Roman" pitchFamily="18" charset="0"/>
              <a:cs typeface="Times New Roman" pitchFamily="18" charset="0"/>
            </a:endParaRPr>
          </a:p>
          <a:p>
            <a:pPr algn="just">
              <a:buNone/>
            </a:pPr>
            <a:r>
              <a:rPr lang="en-US" b="1" dirty="0" smtClean="0">
                <a:latin typeface="Times New Roman" pitchFamily="18" charset="0"/>
                <a:cs typeface="Times New Roman" pitchFamily="18" charset="0"/>
              </a:rPr>
              <a:t>Example:</a:t>
            </a:r>
            <a:r>
              <a:rPr lang="en-US" dirty="0" smtClean="0">
                <a:latin typeface="Times New Roman" pitchFamily="18" charset="0"/>
                <a:cs typeface="Times New Roman" pitchFamily="18" charset="0"/>
              </a:rPr>
              <a:t> Let us consider table Size = 7, hash function as Hash(x) = x % 7 and collision resolution strategy to be f(</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 i</a:t>
            </a:r>
            <a:r>
              <a:rPr lang="en-US" baseline="30000" dirty="0" smtClean="0">
                <a:latin typeface="Times New Roman" pitchFamily="18" charset="0"/>
                <a:cs typeface="Times New Roman" pitchFamily="18" charset="0"/>
              </a:rPr>
              <a:t>2 </a:t>
            </a:r>
            <a:r>
              <a:rPr lang="en-US" dirty="0" smtClean="0">
                <a:latin typeface="Times New Roman" pitchFamily="18" charset="0"/>
                <a:cs typeface="Times New Roman" pitchFamily="18" charset="0"/>
              </a:rPr>
              <a:t>. </a:t>
            </a:r>
          </a:p>
          <a:p>
            <a:pPr algn="just">
              <a:buNone/>
            </a:pPr>
            <a:r>
              <a:rPr lang="en-US" dirty="0" smtClean="0">
                <a:latin typeface="Times New Roman" pitchFamily="18" charset="0"/>
                <a:cs typeface="Times New Roman" pitchFamily="18" charset="0"/>
              </a:rPr>
              <a:t>Insert = 22, 30, and 50.</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6.JPG"/>
          <p:cNvPicPr>
            <a:picLocks noGrp="1" noChangeAspect="1"/>
          </p:cNvPicPr>
          <p:nvPr>
            <p:ph idx="1"/>
          </p:nvPr>
        </p:nvPicPr>
        <p:blipFill>
          <a:blip r:embed="rId2"/>
          <a:stretch>
            <a:fillRect/>
          </a:stretch>
        </p:blipFill>
        <p:spPr>
          <a:xfrm>
            <a:off x="29980" y="171454"/>
            <a:ext cx="3790950" cy="2171700"/>
          </a:xfrm>
        </p:spPr>
      </p:pic>
      <p:pic>
        <p:nvPicPr>
          <p:cNvPr id="5" name="Picture 4" descr="17.JPG"/>
          <p:cNvPicPr>
            <a:picLocks noChangeAspect="1"/>
          </p:cNvPicPr>
          <p:nvPr/>
        </p:nvPicPr>
        <p:blipFill>
          <a:blip r:embed="rId3"/>
          <a:stretch>
            <a:fillRect/>
          </a:stretch>
        </p:blipFill>
        <p:spPr>
          <a:xfrm>
            <a:off x="4115187" y="158101"/>
            <a:ext cx="4181475" cy="2314575"/>
          </a:xfrm>
          <a:prstGeom prst="rect">
            <a:avLst/>
          </a:prstGeom>
        </p:spPr>
      </p:pic>
      <p:pic>
        <p:nvPicPr>
          <p:cNvPr id="6" name="Picture 5" descr="18.JPG"/>
          <p:cNvPicPr>
            <a:picLocks noChangeAspect="1"/>
          </p:cNvPicPr>
          <p:nvPr/>
        </p:nvPicPr>
        <p:blipFill>
          <a:blip r:embed="rId4"/>
          <a:stretch>
            <a:fillRect/>
          </a:stretch>
        </p:blipFill>
        <p:spPr>
          <a:xfrm>
            <a:off x="0" y="2414046"/>
            <a:ext cx="4267200" cy="2209800"/>
          </a:xfrm>
          <a:prstGeom prst="rect">
            <a:avLst/>
          </a:prstGeom>
        </p:spPr>
      </p:pic>
      <p:pic>
        <p:nvPicPr>
          <p:cNvPr id="7" name="Picture 6" descr="19.JPG"/>
          <p:cNvPicPr>
            <a:picLocks noChangeAspect="1"/>
          </p:cNvPicPr>
          <p:nvPr/>
        </p:nvPicPr>
        <p:blipFill>
          <a:blip r:embed="rId5"/>
          <a:stretch>
            <a:fillRect/>
          </a:stretch>
        </p:blipFill>
        <p:spPr>
          <a:xfrm>
            <a:off x="2672861" y="4679430"/>
            <a:ext cx="5267325" cy="2133600"/>
          </a:xfrm>
          <a:prstGeom prst="rect">
            <a:avLst/>
          </a:prstGeom>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71500" indent="-457200">
              <a:buFont typeface="+mj-lt"/>
              <a:buAutoNum type="arabicPeriod" startAt="3"/>
            </a:pPr>
            <a:r>
              <a:rPr lang="en-US" b="1" dirty="0" smtClean="0">
                <a:latin typeface="Times New Roman" pitchFamily="18" charset="0"/>
                <a:cs typeface="Times New Roman" pitchFamily="18" charset="0"/>
              </a:rPr>
              <a:t>Double-Hashing</a:t>
            </a:r>
          </a:p>
          <a:p>
            <a:pPr>
              <a:buFont typeface="Wingdings" pitchFamily="2" charset="2"/>
              <a:buChar char="Ø"/>
            </a:pPr>
            <a:r>
              <a:rPr lang="en-US" dirty="0" smtClean="0">
                <a:latin typeface="Times New Roman" pitchFamily="18" charset="0"/>
                <a:cs typeface="Times New Roman" pitchFamily="18" charset="0"/>
              </a:rPr>
              <a:t>The time between probes is determined by yet another hash function. </a:t>
            </a:r>
          </a:p>
          <a:p>
            <a:pPr>
              <a:buFont typeface="Wingdings" pitchFamily="2" charset="2"/>
              <a:buChar char="Ø"/>
            </a:pPr>
            <a:r>
              <a:rPr lang="en-US" dirty="0" smtClean="0">
                <a:latin typeface="Times New Roman" pitchFamily="18" charset="0"/>
                <a:cs typeface="Times New Roman" pitchFamily="18" charset="0"/>
              </a:rPr>
              <a:t>Double hashing is an optimized technique for decreasing clustering. </a:t>
            </a:r>
          </a:p>
          <a:p>
            <a:pPr>
              <a:buFont typeface="Wingdings" pitchFamily="2" charset="2"/>
              <a:buChar char="Ø"/>
            </a:pPr>
            <a:r>
              <a:rPr lang="en-US" dirty="0" smtClean="0">
                <a:latin typeface="Times New Roman" pitchFamily="18" charset="0"/>
                <a:cs typeface="Times New Roman" pitchFamily="18" charset="0"/>
              </a:rPr>
              <a:t>The increments for the probing sequence are computed using an extra hash function.</a:t>
            </a:r>
          </a:p>
          <a:p>
            <a:pPr>
              <a:buNone/>
            </a:pPr>
            <a:r>
              <a:rPr lang="en-US" b="1" dirty="0" smtClean="0">
                <a:latin typeface="Times New Roman" pitchFamily="18" charset="0"/>
                <a:cs typeface="Times New Roman" pitchFamily="18" charset="0"/>
              </a:rPr>
              <a:t>(first hash(key) + </a:t>
            </a:r>
            <a:r>
              <a:rPr lang="en-US" b="1" dirty="0" err="1" smtClean="0">
                <a:latin typeface="Times New Roman" pitchFamily="18" charset="0"/>
                <a:cs typeface="Times New Roman" pitchFamily="18" charset="0"/>
              </a:rPr>
              <a:t>i</a:t>
            </a:r>
            <a:r>
              <a:rPr lang="en-US" b="1" dirty="0" smtClean="0">
                <a:latin typeface="Times New Roman" pitchFamily="18" charset="0"/>
                <a:cs typeface="Times New Roman" pitchFamily="18" charset="0"/>
              </a:rPr>
              <a:t> * </a:t>
            </a:r>
            <a:r>
              <a:rPr lang="en-US" b="1" dirty="0" err="1" smtClean="0">
                <a:latin typeface="Times New Roman" pitchFamily="18" charset="0"/>
                <a:cs typeface="Times New Roman" pitchFamily="18" charset="0"/>
              </a:rPr>
              <a:t>secondHash</a:t>
            </a:r>
            <a:r>
              <a:rPr lang="en-US" b="1" dirty="0" smtClean="0">
                <a:latin typeface="Times New Roman" pitchFamily="18" charset="0"/>
                <a:cs typeface="Times New Roman" pitchFamily="18" charset="0"/>
              </a:rPr>
              <a:t>(key)) % size of the table</a:t>
            </a:r>
          </a:p>
          <a:p>
            <a:pPr>
              <a:buNone/>
            </a:pPr>
            <a:r>
              <a:rPr lang="en-US" dirty="0" smtClean="0">
                <a:latin typeface="Times New Roman" pitchFamily="18" charset="0"/>
                <a:cs typeface="Times New Roman" pitchFamily="18" charset="0"/>
              </a:rPr>
              <a:t>index = hash(x) % S</a:t>
            </a:r>
          </a:p>
          <a:p>
            <a:pPr>
              <a:buNone/>
            </a:pPr>
            <a:r>
              <a:rPr lang="en-US" dirty="0" smtClean="0">
                <a:latin typeface="Times New Roman" pitchFamily="18" charset="0"/>
                <a:cs typeface="Times New Roman" pitchFamily="18" charset="0"/>
              </a:rPr>
              <a:t>(hash(x) + 1*hash2(x)) % S </a:t>
            </a:r>
          </a:p>
          <a:p>
            <a:pPr>
              <a:buNone/>
            </a:pPr>
            <a:r>
              <a:rPr lang="en-US" dirty="0" smtClean="0">
                <a:latin typeface="Times New Roman" pitchFamily="18" charset="0"/>
                <a:cs typeface="Times New Roman" pitchFamily="18" charset="0"/>
              </a:rPr>
              <a:t>(hash(x) + 2*hash2(x)) % S </a:t>
            </a:r>
          </a:p>
          <a:p>
            <a:pPr>
              <a:buNone/>
            </a:pPr>
            <a:r>
              <a:rPr lang="en-US" dirty="0" smtClean="0">
                <a:latin typeface="Times New Roman" pitchFamily="18" charset="0"/>
                <a:cs typeface="Times New Roman" pitchFamily="18" charset="0"/>
              </a:rPr>
              <a:t>(hash(x) + 3*hash2(x)) % S … and so 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Binary Search</a:t>
            </a:r>
            <a:endParaRPr lang="en-IN"/>
          </a:p>
        </p:txBody>
      </p:sp>
      <p:sp>
        <p:nvSpPr>
          <p:cNvPr id="3" name="Content Placeholder 2"/>
          <p:cNvSpPr>
            <a:spLocks noGrp="1"/>
          </p:cNvSpPr>
          <p:nvPr>
            <p:ph idx="1"/>
          </p:nvPr>
        </p:nvSpPr>
        <p:spPr>
          <a:xfrm>
            <a:off x="1" y="1600200"/>
            <a:ext cx="8319540" cy="4800600"/>
          </a:xfrm>
        </p:spPr>
        <p:txBody>
          <a:bodyPr/>
          <a:lstStyle/>
          <a:p>
            <a:pPr algn="just">
              <a:lnSpc>
                <a:spcPct val="150000"/>
              </a:lnSpc>
              <a:buFont typeface="Wingdings" pitchFamily="2" charset="2"/>
              <a:buChar char="Ø"/>
            </a:pPr>
            <a:r>
              <a:rPr lang="en-IN" dirty="0">
                <a:latin typeface="Times New Roman" pitchFamily="18" charset="0"/>
                <a:cs typeface="Times New Roman" pitchFamily="18" charset="0"/>
              </a:rPr>
              <a:t>Binary search is the search technique which works efficiently on the sorted lists.</a:t>
            </a:r>
          </a:p>
          <a:p>
            <a:pPr algn="just">
              <a:lnSpc>
                <a:spcPct val="150000"/>
              </a:lnSpc>
              <a:buFont typeface="Wingdings" pitchFamily="2" charset="2"/>
              <a:buChar char="Ø"/>
            </a:pPr>
            <a:r>
              <a:rPr lang="en-IN" dirty="0">
                <a:latin typeface="Times New Roman" pitchFamily="18" charset="0"/>
                <a:cs typeface="Times New Roman" pitchFamily="18" charset="0"/>
              </a:rPr>
              <a:t>Binary search follows divide and conquer approach in which, the list is divided into two halves and the item is compared with the middle element of the list. </a:t>
            </a:r>
          </a:p>
          <a:p>
            <a:pPr algn="just">
              <a:lnSpc>
                <a:spcPct val="150000"/>
              </a:lnSpc>
              <a:buFont typeface="Wingdings" pitchFamily="2" charset="2"/>
              <a:buChar char="Ø"/>
            </a:pPr>
            <a:r>
              <a:rPr lang="en-IN" dirty="0">
                <a:latin typeface="Times New Roman" pitchFamily="18" charset="0"/>
                <a:cs typeface="Times New Roman" pitchFamily="18" charset="0"/>
              </a:rPr>
              <a:t>If the match is found then, the location of middle element is returned otherwise, we search into either of the halves depending upon the result produced through the match.</a:t>
            </a:r>
          </a:p>
        </p:txBody>
      </p:sp>
    </p:spTree>
    <p:extLst>
      <p:ext uri="{BB962C8B-B14F-4D97-AF65-F5344CB8AC3E}">
        <p14:creationId xmlns:p14="http://schemas.microsoft.com/office/powerpoint/2010/main" xmlns="" val="296446912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b="1" dirty="0" smtClean="0">
                <a:latin typeface="Times New Roman" pitchFamily="18" charset="0"/>
                <a:cs typeface="Times New Roman" pitchFamily="18" charset="0"/>
              </a:rPr>
              <a:t>Example: </a:t>
            </a:r>
            <a:r>
              <a:rPr lang="en-US" dirty="0" smtClean="0">
                <a:latin typeface="Times New Roman" pitchFamily="18" charset="0"/>
                <a:cs typeface="Times New Roman" pitchFamily="18" charset="0"/>
              </a:rPr>
              <a:t>Insert the keys 27, 43, 692, 72 into the Hash Table of size 7. where first hash-function is</a:t>
            </a:r>
            <a:r>
              <a:rPr lang="en-US" b="1" dirty="0" smtClean="0">
                <a:latin typeface="Times New Roman" pitchFamily="18" charset="0"/>
                <a:cs typeface="Times New Roman" pitchFamily="18" charset="0"/>
              </a:rPr>
              <a:t> h1​(k) = k mod 7</a:t>
            </a:r>
            <a:r>
              <a:rPr lang="en-US" dirty="0" smtClean="0">
                <a:latin typeface="Times New Roman" pitchFamily="18" charset="0"/>
                <a:cs typeface="Times New Roman" pitchFamily="18" charset="0"/>
              </a:rPr>
              <a:t> and second hash-function is </a:t>
            </a:r>
            <a:r>
              <a:rPr lang="en-US" b="1" dirty="0" smtClean="0">
                <a:latin typeface="Times New Roman" pitchFamily="18" charset="0"/>
                <a:cs typeface="Times New Roman" pitchFamily="18" charset="0"/>
              </a:rPr>
              <a:t>h2(k) = 1 + (k mod 5)</a:t>
            </a:r>
            <a:endParaRPr lang="en-US" dirty="0">
              <a:latin typeface="Times New Roman" pitchFamily="18" charset="0"/>
              <a:cs typeface="Times New Roman" pitchFamily="18" charset="0"/>
            </a:endParaRPr>
          </a:p>
        </p:txBody>
      </p:sp>
      <p:pic>
        <p:nvPicPr>
          <p:cNvPr id="4" name="Picture 3" descr="20.JPG"/>
          <p:cNvPicPr>
            <a:picLocks noChangeAspect="1"/>
          </p:cNvPicPr>
          <p:nvPr/>
        </p:nvPicPr>
        <p:blipFill>
          <a:blip r:embed="rId2"/>
          <a:stretch>
            <a:fillRect/>
          </a:stretch>
        </p:blipFill>
        <p:spPr>
          <a:xfrm>
            <a:off x="224852" y="3070797"/>
            <a:ext cx="3819525" cy="2095500"/>
          </a:xfrm>
          <a:prstGeom prst="rect">
            <a:avLst/>
          </a:prstGeom>
        </p:spPr>
      </p:pic>
      <p:pic>
        <p:nvPicPr>
          <p:cNvPr id="5" name="Picture 4" descr="21.JPG"/>
          <p:cNvPicPr>
            <a:picLocks noChangeAspect="1"/>
          </p:cNvPicPr>
          <p:nvPr/>
        </p:nvPicPr>
        <p:blipFill>
          <a:blip r:embed="rId3"/>
          <a:stretch>
            <a:fillRect/>
          </a:stretch>
        </p:blipFill>
        <p:spPr>
          <a:xfrm>
            <a:off x="4158755" y="2939399"/>
            <a:ext cx="4124325" cy="2238375"/>
          </a:xfrm>
          <a:prstGeom prst="rect">
            <a:avLst/>
          </a:prstGeom>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22.JPG"/>
          <p:cNvPicPr>
            <a:picLocks noGrp="1" noChangeAspect="1"/>
          </p:cNvPicPr>
          <p:nvPr>
            <p:ph idx="1"/>
          </p:nvPr>
        </p:nvPicPr>
        <p:blipFill>
          <a:blip r:embed="rId2"/>
          <a:stretch>
            <a:fillRect/>
          </a:stretch>
        </p:blipFill>
        <p:spPr>
          <a:xfrm>
            <a:off x="0" y="1836061"/>
            <a:ext cx="3924300" cy="2200275"/>
          </a:xfrm>
        </p:spPr>
      </p:pic>
      <p:pic>
        <p:nvPicPr>
          <p:cNvPr id="5" name="Picture 4" descr="23.JPG"/>
          <p:cNvPicPr>
            <a:picLocks noChangeAspect="1"/>
          </p:cNvPicPr>
          <p:nvPr/>
        </p:nvPicPr>
        <p:blipFill>
          <a:blip r:embed="rId3"/>
          <a:stretch>
            <a:fillRect/>
          </a:stretch>
        </p:blipFill>
        <p:spPr>
          <a:xfrm>
            <a:off x="3877612" y="1804909"/>
            <a:ext cx="4476750" cy="2228850"/>
          </a:xfrm>
          <a:prstGeom prst="rect">
            <a:avLst/>
          </a:prstGeom>
        </p:spPr>
      </p:pic>
      <p:pic>
        <p:nvPicPr>
          <p:cNvPr id="6" name="Picture 5" descr="24.JPG"/>
          <p:cNvPicPr>
            <a:picLocks noChangeAspect="1"/>
          </p:cNvPicPr>
          <p:nvPr/>
        </p:nvPicPr>
        <p:blipFill>
          <a:blip r:embed="rId4"/>
          <a:stretch>
            <a:fillRect/>
          </a:stretch>
        </p:blipFill>
        <p:spPr>
          <a:xfrm>
            <a:off x="194872" y="4266653"/>
            <a:ext cx="4714875" cy="216217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Algorithm</a:t>
            </a:r>
            <a:endParaRPr lang="en-IN"/>
          </a:p>
        </p:txBody>
      </p:sp>
      <p:sp>
        <p:nvSpPr>
          <p:cNvPr id="3" name="Content Placeholder 2"/>
          <p:cNvSpPr>
            <a:spLocks noGrp="1"/>
          </p:cNvSpPr>
          <p:nvPr>
            <p:ph idx="1"/>
          </p:nvPr>
        </p:nvSpPr>
        <p:spPr>
          <a:xfrm>
            <a:off x="179512" y="1340768"/>
            <a:ext cx="8136904" cy="5517232"/>
          </a:xfrm>
        </p:spPr>
        <p:txBody>
          <a:bodyPr>
            <a:normAutofit fontScale="92500" lnSpcReduction="20000"/>
          </a:bodyPr>
          <a:lstStyle/>
          <a:p>
            <a:pPr marL="114300" indent="0">
              <a:buNone/>
            </a:pPr>
            <a:r>
              <a:rPr lang="en-IN" dirty="0">
                <a:latin typeface="Times New Roman" pitchFamily="18" charset="0"/>
                <a:cs typeface="Times New Roman" pitchFamily="18" charset="0"/>
              </a:rPr>
              <a:t>BINARY_SEARCH(A, </a:t>
            </a:r>
            <a:r>
              <a:rPr lang="en-IN" dirty="0" err="1">
                <a:latin typeface="Times New Roman" pitchFamily="18" charset="0"/>
                <a:cs typeface="Times New Roman" pitchFamily="18" charset="0"/>
              </a:rPr>
              <a:t>lower_bound</a:t>
            </a:r>
            <a:r>
              <a:rPr lang="en-IN" dirty="0">
                <a:latin typeface="Times New Roman" pitchFamily="18" charset="0"/>
                <a:cs typeface="Times New Roman" pitchFamily="18" charset="0"/>
              </a:rPr>
              <a:t>, </a:t>
            </a:r>
            <a:r>
              <a:rPr lang="en-IN" dirty="0" err="1">
                <a:latin typeface="Times New Roman" pitchFamily="18" charset="0"/>
                <a:cs typeface="Times New Roman" pitchFamily="18" charset="0"/>
              </a:rPr>
              <a:t>upper_bound</a:t>
            </a:r>
            <a:r>
              <a:rPr lang="en-IN" dirty="0">
                <a:latin typeface="Times New Roman" pitchFamily="18" charset="0"/>
                <a:cs typeface="Times New Roman" pitchFamily="18" charset="0"/>
              </a:rPr>
              <a:t>, VAL)</a:t>
            </a:r>
            <a:endParaRPr lang="en-IN" b="1" dirty="0">
              <a:latin typeface="Times New Roman" pitchFamily="18" charset="0"/>
              <a:cs typeface="Times New Roman" pitchFamily="18" charset="0"/>
            </a:endParaRPr>
          </a:p>
          <a:p>
            <a:pPr marL="114300" indent="0">
              <a:buNone/>
            </a:pPr>
            <a:r>
              <a:rPr lang="en-IN" b="1" dirty="0">
                <a:latin typeface="Times New Roman" pitchFamily="18" charset="0"/>
                <a:cs typeface="Times New Roman" pitchFamily="18" charset="0"/>
              </a:rPr>
              <a:t>Step 1:</a:t>
            </a:r>
            <a:r>
              <a:rPr lang="en-IN" dirty="0">
                <a:latin typeface="Times New Roman" pitchFamily="18" charset="0"/>
                <a:cs typeface="Times New Roman" pitchFamily="18" charset="0"/>
              </a:rPr>
              <a:t> [INITIALIZE] SET BEG = </a:t>
            </a:r>
            <a:r>
              <a:rPr lang="en-IN" dirty="0" err="1">
                <a:latin typeface="Times New Roman" pitchFamily="18" charset="0"/>
                <a:cs typeface="Times New Roman" pitchFamily="18" charset="0"/>
              </a:rPr>
              <a:t>lower_bound</a:t>
            </a: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END = </a:t>
            </a:r>
            <a:r>
              <a:rPr lang="en-IN" dirty="0" err="1">
                <a:latin typeface="Times New Roman" pitchFamily="18" charset="0"/>
                <a:cs typeface="Times New Roman" pitchFamily="18" charset="0"/>
              </a:rPr>
              <a:t>upper_bound</a:t>
            </a:r>
            <a:r>
              <a:rPr lang="en-IN" dirty="0">
                <a:latin typeface="Times New Roman" pitchFamily="18" charset="0"/>
                <a:cs typeface="Times New Roman" pitchFamily="18" charset="0"/>
              </a:rPr>
              <a:t>, POS = - 1</a:t>
            </a:r>
          </a:p>
          <a:p>
            <a:pPr marL="114300" indent="0">
              <a:buNone/>
            </a:pPr>
            <a:r>
              <a:rPr lang="en-IN" b="1" dirty="0">
                <a:latin typeface="Times New Roman" pitchFamily="18" charset="0"/>
                <a:cs typeface="Times New Roman" pitchFamily="18" charset="0"/>
              </a:rPr>
              <a:t>Step 2:</a:t>
            </a:r>
            <a:r>
              <a:rPr lang="en-IN" dirty="0">
                <a:latin typeface="Times New Roman" pitchFamily="18" charset="0"/>
                <a:cs typeface="Times New Roman" pitchFamily="18" charset="0"/>
              </a:rPr>
              <a:t> Repeat Steps 3 and 4 while BEG &lt;=END</a:t>
            </a:r>
          </a:p>
          <a:p>
            <a:pPr marL="114300" indent="0">
              <a:buNone/>
            </a:pPr>
            <a:r>
              <a:rPr lang="en-IN" b="1" dirty="0">
                <a:latin typeface="Times New Roman" pitchFamily="18" charset="0"/>
                <a:cs typeface="Times New Roman" pitchFamily="18" charset="0"/>
              </a:rPr>
              <a:t>Step 3:</a:t>
            </a:r>
            <a:r>
              <a:rPr lang="en-IN" dirty="0">
                <a:latin typeface="Times New Roman" pitchFamily="18" charset="0"/>
                <a:cs typeface="Times New Roman" pitchFamily="18" charset="0"/>
              </a:rPr>
              <a:t> SET MID = (BEG + END)/2</a:t>
            </a:r>
          </a:p>
          <a:p>
            <a:pPr marL="114300" indent="0">
              <a:buNone/>
            </a:pPr>
            <a:r>
              <a:rPr lang="en-IN" b="1" dirty="0">
                <a:latin typeface="Times New Roman" pitchFamily="18" charset="0"/>
                <a:cs typeface="Times New Roman" pitchFamily="18" charset="0"/>
              </a:rPr>
              <a:t>Step 4:</a:t>
            </a:r>
            <a:r>
              <a:rPr lang="en-IN" dirty="0">
                <a:latin typeface="Times New Roman" pitchFamily="18" charset="0"/>
                <a:cs typeface="Times New Roman" pitchFamily="18" charset="0"/>
              </a:rPr>
              <a:t> IF A[MID] = VAL</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SET POS = MID</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PRINT POS</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Go to Step 6</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ELSE IF A[MID] &gt; VAL</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SET END = MID - 1</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ELSE</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SET BEG = MID + 1</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[END OF IF]</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[END OF LOOP]</a:t>
            </a:r>
          </a:p>
          <a:p>
            <a:pPr marL="114300" indent="0">
              <a:buNone/>
            </a:pPr>
            <a:r>
              <a:rPr lang="en-IN" b="1" dirty="0">
                <a:latin typeface="Times New Roman" pitchFamily="18" charset="0"/>
                <a:cs typeface="Times New Roman" pitchFamily="18" charset="0"/>
              </a:rPr>
              <a:t>Step 5:</a:t>
            </a:r>
            <a:r>
              <a:rPr lang="en-IN" dirty="0">
                <a:latin typeface="Times New Roman" pitchFamily="18" charset="0"/>
                <a:cs typeface="Times New Roman" pitchFamily="18" charset="0"/>
              </a:rPr>
              <a:t> IF POS = -1</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PRINT "VALUE IS NOT PRESENT IN THE ARRAY"</a:t>
            </a:r>
            <a:br>
              <a:rPr lang="en-IN" dirty="0">
                <a:latin typeface="Times New Roman" pitchFamily="18" charset="0"/>
                <a:cs typeface="Times New Roman" pitchFamily="18" charset="0"/>
              </a:rPr>
            </a:br>
            <a:r>
              <a:rPr lang="en-IN" dirty="0">
                <a:latin typeface="Times New Roman" pitchFamily="18" charset="0"/>
                <a:cs typeface="Times New Roman" pitchFamily="18" charset="0"/>
              </a:rPr>
              <a:t>	[END OF IF]</a:t>
            </a:r>
          </a:p>
          <a:p>
            <a:pPr marL="114300" indent="0">
              <a:buNone/>
            </a:pPr>
            <a:r>
              <a:rPr lang="en-IN" b="1" dirty="0">
                <a:latin typeface="Times New Roman" pitchFamily="18" charset="0"/>
                <a:cs typeface="Times New Roman" pitchFamily="18" charset="0"/>
              </a:rPr>
              <a:t>Step 6:</a:t>
            </a:r>
            <a:r>
              <a:rPr lang="en-IN" dirty="0">
                <a:latin typeface="Times New Roman" pitchFamily="18" charset="0"/>
                <a:cs typeface="Times New Roman" pitchFamily="18" charset="0"/>
              </a:rPr>
              <a:t> EXIT</a:t>
            </a:r>
          </a:p>
          <a:p>
            <a:pPr marL="114300" indent="0">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34659543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a:t>
            </a:r>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dirty="0">
                <a:latin typeface="Times New Roman" pitchFamily="18" charset="0"/>
                <a:cs typeface="Times New Roman" pitchFamily="18" charset="0"/>
              </a:rPr>
              <a:t>Search element (target) : 31</a:t>
            </a: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Calculate mid</a:t>
            </a: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endParaRPr lang="en-US" sz="2400" dirty="0">
              <a:latin typeface="Times New Roman" pitchFamily="18" charset="0"/>
              <a:cs typeface="Times New Roman" pitchFamily="18" charset="0"/>
            </a:endParaRPr>
          </a:p>
          <a:p>
            <a:pPr>
              <a:buFont typeface="Wingdings" pitchFamily="2" charset="2"/>
              <a:buChar char="Ø"/>
            </a:pPr>
            <a:r>
              <a:rPr lang="en-US" sz="2400" dirty="0">
                <a:latin typeface="Times New Roman" pitchFamily="18" charset="0"/>
                <a:cs typeface="Times New Roman" pitchFamily="18" charset="0"/>
              </a:rPr>
              <a:t>Compare target with mid</a:t>
            </a:r>
          </a:p>
          <a:p>
            <a:pPr>
              <a:buFont typeface="Wingdings" pitchFamily="2" charset="2"/>
              <a:buChar char="Ø"/>
            </a:pPr>
            <a:endParaRPr lang="en-US" sz="2400" dirty="0">
              <a:latin typeface="Times New Roman" pitchFamily="18" charset="0"/>
              <a:cs typeface="Times New Roman" pitchFamily="18" charset="0"/>
            </a:endParaRPr>
          </a:p>
        </p:txBody>
      </p:sp>
      <p:pic>
        <p:nvPicPr>
          <p:cNvPr id="1028" name="Picture 4"/>
          <p:cNvPicPr>
            <a:picLocks noChangeAspect="1" noChangeArrowheads="1"/>
          </p:cNvPicPr>
          <p:nvPr/>
        </p:nvPicPr>
        <p:blipFill>
          <a:blip r:embed="rId2"/>
          <a:srcRect/>
          <a:stretch>
            <a:fillRect/>
          </a:stretch>
        </p:blipFill>
        <p:spPr bwMode="auto">
          <a:xfrm>
            <a:off x="228600" y="2057400"/>
            <a:ext cx="7620000" cy="1262209"/>
          </a:xfrm>
          <a:prstGeom prst="rect">
            <a:avLst/>
          </a:prstGeom>
          <a:noFill/>
          <a:ln w="9525">
            <a:noFill/>
            <a:miter lim="800000"/>
            <a:headEnd/>
            <a:tailEnd/>
          </a:ln>
          <a:effectLst/>
        </p:spPr>
      </p:pic>
      <p:sp>
        <p:nvSpPr>
          <p:cNvPr id="1029" name="Rectangle 5"/>
          <p:cNvSpPr>
            <a:spLocks noChangeArrowheads="1"/>
          </p:cNvSpPr>
          <p:nvPr/>
        </p:nvSpPr>
        <p:spPr bwMode="auto">
          <a:xfrm>
            <a:off x="1130508" y="3867458"/>
            <a:ext cx="7278974" cy="539649"/>
          </a:xfrm>
          <a:prstGeom prst="rect">
            <a:avLst/>
          </a:prstGeom>
          <a:solidFill>
            <a:srgbClr val="EEEEEE"/>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Times New Roman" pitchFamily="18" charset="0"/>
                <a:cs typeface="Times New Roman" pitchFamily="18" charset="0"/>
              </a:rPr>
              <a:t>mid = low + (high - low) / 2 </a:t>
            </a:r>
            <a:endParaRPr kumimoji="0" lang="en-US" sz="44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1030" name="Picture 6"/>
          <p:cNvPicPr>
            <a:picLocks noChangeAspect="1" noChangeArrowheads="1"/>
          </p:cNvPicPr>
          <p:nvPr/>
        </p:nvPicPr>
        <p:blipFill>
          <a:blip r:embed="rId3"/>
          <a:srcRect/>
          <a:stretch>
            <a:fillRect/>
          </a:stretch>
        </p:blipFill>
        <p:spPr bwMode="auto">
          <a:xfrm>
            <a:off x="637080" y="5176600"/>
            <a:ext cx="7391400" cy="161455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57E15E4E2BA224F82F006A8D3502491" ma:contentTypeVersion="8" ma:contentTypeDescription="Create a new document." ma:contentTypeScope="" ma:versionID="2ddad5e9e66fcbda426eef20eb8869e8">
  <xsd:schema xmlns:xsd="http://www.w3.org/2001/XMLSchema" xmlns:xs="http://www.w3.org/2001/XMLSchema" xmlns:p="http://schemas.microsoft.com/office/2006/metadata/properties" xmlns:ns2="b56e7787-d95a-462d-be97-2e0f8c518f8b" targetNamespace="http://schemas.microsoft.com/office/2006/metadata/properties" ma:root="true" ma:fieldsID="fd8212ed97f36af6b63d2b5657cbe313" ns2:_="">
    <xsd:import namespace="b56e7787-d95a-462d-be97-2e0f8c518f8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6e7787-d95a-462d-be97-2e0f8c518f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551344F-BAD7-4C30-92F8-918A3608EE06}">
  <ds:schemaRefs>
    <ds:schemaRef ds:uri="http://schemas.microsoft.com/office/2006/metadata/contentType"/>
    <ds:schemaRef ds:uri="http://schemas.microsoft.com/office/2006/metadata/properties/metaAttributes"/>
    <ds:schemaRef ds:uri="http://www.w3.org/2000/xmlns/"/>
    <ds:schemaRef ds:uri="http://www.w3.org/2001/XMLSchema"/>
    <ds:schemaRef ds:uri="b56e7787-d95a-462d-be97-2e0f8c518f8b"/>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FDA896-B9A7-4B4E-A7AF-F48B04926037}">
  <ds:schemaRefs>
    <ds:schemaRef ds:uri="http://schemas.microsoft.com/office/2006/metadata/properties"/>
    <ds:schemaRef ds:uri="http://www.w3.org/2000/xmlns/"/>
    <ds:schemaRef ds:uri="http://schemas.microsoft.com/office/infopath/2007/PartnerControls"/>
  </ds:schemaRefs>
</ds:datastoreItem>
</file>

<file path=customXml/itemProps3.xml><?xml version="1.0" encoding="utf-8"?>
<ds:datastoreItem xmlns:ds="http://schemas.openxmlformats.org/officeDocument/2006/customXml" ds:itemID="{00216C2F-79A8-43AE-8076-B320727B7E1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Adjacency</Template>
  <TotalTime>826</TotalTime>
  <Words>2021</Words>
  <Application>Microsoft Office PowerPoint</Application>
  <PresentationFormat>On-screen Show (4:3)</PresentationFormat>
  <Paragraphs>475</Paragraphs>
  <Slides>71</Slides>
  <Notes>0</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Adjacency</vt:lpstr>
      <vt:lpstr>Searching and Sorting Techniques</vt:lpstr>
      <vt:lpstr>Searching </vt:lpstr>
      <vt:lpstr>Linear Search</vt:lpstr>
      <vt:lpstr>Example</vt:lpstr>
      <vt:lpstr>Algorithm</vt:lpstr>
      <vt:lpstr>Complexity of algorithm </vt:lpstr>
      <vt:lpstr>Binary Search</vt:lpstr>
      <vt:lpstr>Algorithm</vt:lpstr>
      <vt:lpstr>Example</vt:lpstr>
      <vt:lpstr>Contd…</vt:lpstr>
      <vt:lpstr>Contd…</vt:lpstr>
      <vt:lpstr>Complexity of algorithm </vt:lpstr>
      <vt:lpstr>Slide 13</vt:lpstr>
      <vt:lpstr>Sorting</vt:lpstr>
      <vt:lpstr>Bubble Sort</vt:lpstr>
      <vt:lpstr>Slide 16</vt:lpstr>
      <vt:lpstr>Slide 17</vt:lpstr>
      <vt:lpstr>Slide 18</vt:lpstr>
      <vt:lpstr>Contd…</vt:lpstr>
      <vt:lpstr> Algorithm for optimized bubble sort </vt:lpstr>
      <vt:lpstr>Insertion Sort</vt:lpstr>
      <vt:lpstr>Algorithm</vt:lpstr>
      <vt:lpstr>Slide 23</vt:lpstr>
      <vt:lpstr>Pseudo Code </vt:lpstr>
      <vt:lpstr>Slide 25</vt:lpstr>
      <vt:lpstr>Selection Sort</vt:lpstr>
      <vt:lpstr>Algorithm</vt:lpstr>
      <vt:lpstr>Slide 28</vt:lpstr>
      <vt:lpstr>Slide 29</vt:lpstr>
      <vt:lpstr>Slide 30</vt:lpstr>
      <vt:lpstr>Pseudo code</vt:lpstr>
      <vt:lpstr>Recursion </vt:lpstr>
      <vt:lpstr>Example</vt:lpstr>
      <vt:lpstr>Quick Sort</vt:lpstr>
      <vt:lpstr>Slide 35</vt:lpstr>
      <vt:lpstr>Algorithm</vt:lpstr>
      <vt:lpstr>Pseudo Code</vt:lpstr>
      <vt:lpstr>Contd...</vt:lpstr>
      <vt:lpstr>Merge Sort</vt:lpstr>
      <vt:lpstr>Slide 40</vt:lpstr>
      <vt:lpstr>Algorithm </vt:lpstr>
      <vt:lpstr>Pseudo Code</vt:lpstr>
      <vt:lpstr>Slide 43</vt:lpstr>
      <vt:lpstr>Slide 44</vt:lpstr>
      <vt:lpstr>Counting sort </vt:lpstr>
      <vt:lpstr>Contd…</vt:lpstr>
      <vt:lpstr>Radix sort</vt:lpstr>
      <vt:lpstr>Slide 48</vt:lpstr>
      <vt:lpstr>Hashing</vt:lpstr>
      <vt:lpstr>Components of Hashing </vt:lpstr>
      <vt:lpstr>Slide 51</vt:lpstr>
      <vt:lpstr>Hash function </vt:lpstr>
      <vt:lpstr>Division Method </vt:lpstr>
      <vt:lpstr>Multiplication Method </vt:lpstr>
      <vt:lpstr>Mid-Square Method </vt:lpstr>
      <vt:lpstr>Folding Method </vt:lpstr>
      <vt:lpstr>Collision </vt:lpstr>
      <vt:lpstr>handle Collisions </vt:lpstr>
      <vt:lpstr>Open hashing/separate chaining/closed addressing </vt:lpstr>
      <vt:lpstr>Slide 60</vt:lpstr>
      <vt:lpstr>Slide 61</vt:lpstr>
      <vt:lpstr>Closed hashing (Open addressing) </vt:lpstr>
      <vt:lpstr>Slide 63</vt:lpstr>
      <vt:lpstr>Slide 64</vt:lpstr>
      <vt:lpstr>Slide 65</vt:lpstr>
      <vt:lpstr>Slide 66</vt:lpstr>
      <vt:lpstr>Slide 67</vt:lpstr>
      <vt:lpstr>Slide 68</vt:lpstr>
      <vt:lpstr>Slide 69</vt:lpstr>
      <vt:lpstr>Slide 70</vt:lpstr>
      <vt:lpstr>Slide 71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DELL</dc:creator>
  <cp:lastModifiedBy>dyp</cp:lastModifiedBy>
  <cp:revision>262</cp:revision>
  <dcterms:created xsi:type="dcterms:W3CDTF">2021-09-19T12:04:47Z</dcterms:created>
  <dcterms:modified xsi:type="dcterms:W3CDTF">2025-02-17T10:03:53Z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0x010100C57E15E4E2BA224F82F006A8D3502491</vt:lpwstr>
  </property>
</Properties>
</file>