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9" r:id="rId50"/>
    <p:sldId id="303" r:id="rId51"/>
    <p:sldId id="304" r:id="rId52"/>
    <p:sldId id="308" r:id="rId53"/>
    <p:sldId id="305" r:id="rId54"/>
    <p:sldId id="306" r:id="rId55"/>
    <p:sldId id="307" r:id="rId56"/>
    <p:sldId id="310" r:id="rId57"/>
    <p:sldId id="311" r:id="rId58"/>
    <p:sldId id="312" r:id="rId59"/>
    <p:sldId id="313" r:id="rId60"/>
    <p:sldId id="314" r:id="rId61"/>
    <p:sldId id="315" r:id="rId62"/>
    <p:sldId id="316" r:id="rId63"/>
    <p:sldId id="317" r:id="rId64"/>
    <p:sldId id="320" r:id="rId65"/>
    <p:sldId id="321" r:id="rId66"/>
    <p:sldId id="318" r:id="rId67"/>
    <p:sldId id="319" r:id="rId68"/>
    <p:sldId id="322" r:id="rId69"/>
    <p:sldId id="323" r:id="rId70"/>
    <p:sldId id="324" r:id="rId71"/>
    <p:sldId id="325"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B09D3-1B76-4008-BC58-8A3D4D0C7284}" v="75" dt="2021-10-04T05:43:47.305"/>
    <p1510:client id="{FB51ABBE-C6DD-4AE4-9758-10A4286D2EAD}" v="308" dt="2021-10-12T04:17:10.277"/>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4" d="100"/>
          <a:sy n="64" d="100"/>
        </p:scale>
        <p:origin x="-1566"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Vishwajeet Shinge" userId="S::svshinge.dypcet@dypgroup.edu.in::8b1be142-7208-4a9a-92fc-49c4f1743a57" providerId="AD" clId="Web-{03EB09D3-1B76-4008-BC58-8A3D4D0C7284}"/>
    <pc:docChg chg="modSld">
      <pc:chgData name="Sonali Vishwajeet Shinge" userId="S::svshinge.dypcet@dypgroup.edu.in::8b1be142-7208-4a9a-92fc-49c4f1743a57" providerId="AD" clId="Web-{03EB09D3-1B76-4008-BC58-8A3D4D0C7284}" dt="2021-10-04T05:43:47.305" v="74" actId="20577"/>
      <pc:docMkLst>
        <pc:docMk/>
      </pc:docMkLst>
      <pc:sldChg chg="modSp">
        <pc:chgData name="Sonali Vishwajeet Shinge" userId="S::svshinge.dypcet@dypgroup.edu.in::8b1be142-7208-4a9a-92fc-49c4f1743a57" providerId="AD" clId="Web-{03EB09D3-1B76-4008-BC58-8A3D4D0C7284}" dt="2021-10-04T05:42:03.740" v="0" actId="1076"/>
        <pc:sldMkLst>
          <pc:docMk/>
          <pc:sldMk cId="0" sldId="266"/>
        </pc:sldMkLst>
        <pc:spChg chg="mod">
          <ac:chgData name="Sonali Vishwajeet Shinge" userId="S::svshinge.dypcet@dypgroup.edu.in::8b1be142-7208-4a9a-92fc-49c4f1743a57" providerId="AD" clId="Web-{03EB09D3-1B76-4008-BC58-8A3D4D0C7284}" dt="2021-10-04T05:42:03.740" v="0" actId="1076"/>
          <ac:spMkLst>
            <pc:docMk/>
            <pc:sldMk cId="0" sldId="266"/>
            <ac:spMk id="3" creationId="{00000000-0000-0000-0000-000000000000}"/>
          </ac:spMkLst>
        </pc:spChg>
      </pc:sldChg>
      <pc:sldChg chg="modSp">
        <pc:chgData name="Sonali Vishwajeet Shinge" userId="S::svshinge.dypcet@dypgroup.edu.in::8b1be142-7208-4a9a-92fc-49c4f1743a57" providerId="AD" clId="Web-{03EB09D3-1B76-4008-BC58-8A3D4D0C7284}" dt="2021-10-04T05:43:47.305" v="74" actId="20577"/>
        <pc:sldMkLst>
          <pc:docMk/>
          <pc:sldMk cId="0" sldId="268"/>
        </pc:sldMkLst>
        <pc:spChg chg="mod">
          <ac:chgData name="Sonali Vishwajeet Shinge" userId="S::svshinge.dypcet@dypgroup.edu.in::8b1be142-7208-4a9a-92fc-49c4f1743a57" providerId="AD" clId="Web-{03EB09D3-1B76-4008-BC58-8A3D4D0C7284}" dt="2021-10-04T05:43:47.305" v="74" actId="20577"/>
          <ac:spMkLst>
            <pc:docMk/>
            <pc:sldMk cId="0" sldId="268"/>
            <ac:spMk id="3" creationId="{00000000-0000-0000-0000-000000000000}"/>
          </ac:spMkLst>
        </pc:spChg>
      </pc:sldChg>
    </pc:docChg>
  </pc:docChgLst>
  <pc:docChgLst>
    <pc:chgData name="Sonali Vishwajeet Shinge" userId="S::svshinge.dypcet@dypgroup.edu.in::8b1be142-7208-4a9a-92fc-49c4f1743a57" providerId="AD" clId="Web-{FB51ABBE-C6DD-4AE4-9758-10A4286D2EAD}"/>
    <pc:docChg chg="addSld modSld">
      <pc:chgData name="Sonali Vishwajeet Shinge" userId="S::svshinge.dypcet@dypgroup.edu.in::8b1be142-7208-4a9a-92fc-49c4f1743a57" providerId="AD" clId="Web-{FB51ABBE-C6DD-4AE4-9758-10A4286D2EAD}" dt="2021-10-12T04:17:10.277" v="309" actId="20577"/>
      <pc:docMkLst>
        <pc:docMk/>
      </pc:docMkLst>
      <pc:sldChg chg="modSp new">
        <pc:chgData name="Sonali Vishwajeet Shinge" userId="S::svshinge.dypcet@dypgroup.edu.in::8b1be142-7208-4a9a-92fc-49c4f1743a57" providerId="AD" clId="Web-{FB51ABBE-C6DD-4AE4-9758-10A4286D2EAD}" dt="2021-10-12T04:17:10.277" v="309" actId="20577"/>
        <pc:sldMkLst>
          <pc:docMk/>
          <pc:sldMk cId="231776922" sldId="291"/>
        </pc:sldMkLst>
        <pc:spChg chg="mod">
          <ac:chgData name="Sonali Vishwajeet Shinge" userId="S::svshinge.dypcet@dypgroup.edu.in::8b1be142-7208-4a9a-92fc-49c4f1743a57" providerId="AD" clId="Web-{FB51ABBE-C6DD-4AE4-9758-10A4286D2EAD}" dt="2021-10-12T04:10:23.920" v="6" actId="20577"/>
          <ac:spMkLst>
            <pc:docMk/>
            <pc:sldMk cId="231776922" sldId="291"/>
            <ac:spMk id="2" creationId="{53E0EFEE-40F2-4ECC-8AC2-96036E79510C}"/>
          </ac:spMkLst>
        </pc:spChg>
        <pc:spChg chg="mod">
          <ac:chgData name="Sonali Vishwajeet Shinge" userId="S::svshinge.dypcet@dypgroup.edu.in::8b1be142-7208-4a9a-92fc-49c4f1743a57" providerId="AD" clId="Web-{FB51ABBE-C6DD-4AE4-9758-10A4286D2EAD}" dt="2021-10-12T04:17:10.277" v="309" actId="20577"/>
          <ac:spMkLst>
            <pc:docMk/>
            <pc:sldMk cId="231776922" sldId="291"/>
            <ac:spMk id="3" creationId="{F1BB0CB9-730F-4F51-B1A5-AC02FB2979B4}"/>
          </ac:spMkLst>
        </pc:spChg>
      </pc:sldChg>
      <pc:sldChg chg="modSp new">
        <pc:chgData name="Sonali Vishwajeet Shinge" userId="S::svshinge.dypcet@dypgroup.edu.in::8b1be142-7208-4a9a-92fc-49c4f1743a57" providerId="AD" clId="Web-{FB51ABBE-C6DD-4AE4-9758-10A4286D2EAD}" dt="2021-10-12T04:16:51.323" v="305" actId="20577"/>
        <pc:sldMkLst>
          <pc:docMk/>
          <pc:sldMk cId="3133189367" sldId="292"/>
        </pc:sldMkLst>
        <pc:spChg chg="mod">
          <ac:chgData name="Sonali Vishwajeet Shinge" userId="S::svshinge.dypcet@dypgroup.edu.in::8b1be142-7208-4a9a-92fc-49c4f1743a57" providerId="AD" clId="Web-{FB51ABBE-C6DD-4AE4-9758-10A4286D2EAD}" dt="2021-10-12T04:16:28.854" v="295" actId="20577"/>
          <ac:spMkLst>
            <pc:docMk/>
            <pc:sldMk cId="3133189367" sldId="292"/>
            <ac:spMk id="2" creationId="{521FD22E-97CA-498C-BBE6-35024FA1692A}"/>
          </ac:spMkLst>
        </pc:spChg>
        <pc:spChg chg="mod">
          <ac:chgData name="Sonali Vishwajeet Shinge" userId="S::svshinge.dypcet@dypgroup.edu.in::8b1be142-7208-4a9a-92fc-49c4f1743a57" providerId="AD" clId="Web-{FB51ABBE-C6DD-4AE4-9758-10A4286D2EAD}" dt="2021-10-12T04:16:51.323" v="305" actId="20577"/>
          <ac:spMkLst>
            <pc:docMk/>
            <pc:sldMk cId="3133189367" sldId="292"/>
            <ac:spMk id="3" creationId="{4D72362C-EE55-4894-B74C-7DA39E7EC9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94245-48E7-4AE9-8E2D-FEFA6B2A08E9}" type="datetimeFigureOut">
              <a:rPr lang="en-IN" smtClean="0"/>
              <a:pPr/>
              <a:t>14-03-2025</a:t>
            </a:fld>
            <a:endParaRPr lang="en-IN"/>
          </a:p>
        </p:txBody>
      </p:sp>
      <p:sp>
        <p:nvSpPr>
          <p:cNvPr id="9" name="Slide Number Placeholder 8"/>
          <p:cNvSpPr>
            <a:spLocks noGrp="1"/>
          </p:cNvSpPr>
          <p:nvPr>
            <p:ph type="sldNum" sz="quarter" idx="11"/>
          </p:nvPr>
        </p:nvSpPr>
        <p:spPr/>
        <p:txBody>
          <a:bodyPr/>
          <a:lstStyle/>
          <a:p>
            <a:fld id="{76047A74-33A9-4F0C-AF5F-C10317CE665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047A74-33A9-4F0C-AF5F-C10317CE6658}"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C94245-48E7-4AE9-8E2D-FEFA6B2A08E9}" type="datetimeFigureOut">
              <a:rPr lang="en-IN" smtClean="0"/>
              <a:pPr/>
              <a:t>14-03-2025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543800" cy="2593975"/>
          </a:xfrm>
        </p:spPr>
        <p:txBody>
          <a:bodyPr/>
          <a:lstStyle/>
          <a:p>
            <a:pPr algn="ctr"/>
            <a:r>
              <a:rPr lang="en-US" dirty="0" smtClean="0">
                <a:latin typeface="Times New Roman" pitchFamily="18" charset="0"/>
                <a:cs typeface="Times New Roman" pitchFamily="18" charset="0"/>
              </a:rPr>
              <a:t>Stack and Queue</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4509120"/>
            <a:ext cx="6461760" cy="1066800"/>
          </a:xfrm>
        </p:spPr>
        <p:txBody>
          <a:bodyPr/>
          <a:lstStyle/>
          <a:p>
            <a:pPr algn="ctr"/>
            <a:r>
              <a:rPr lang="en-US">
                <a:latin typeface="Times New Roman" pitchFamily="18" charset="0"/>
                <a:cs typeface="Times New Roman" pitchFamily="18" charset="0"/>
              </a:rPr>
              <a:t>Mrs. Sonali V. Shinge</a:t>
            </a:r>
            <a:endParaRPr lang="en-IN">
              <a:latin typeface="Times New Roman" pitchFamily="18" charset="0"/>
              <a:cs typeface="Times New Roman" pitchFamily="18" charset="0"/>
            </a:endParaRPr>
          </a:p>
        </p:txBody>
      </p:sp>
    </p:spTree>
    <p:extLst>
      <p:ext uri="{BB962C8B-B14F-4D97-AF65-F5344CB8AC3E}">
        <p14:creationId xmlns="" xmlns:p14="http://schemas.microsoft.com/office/powerpoint/2010/main" val="36396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3.JPG"/>
          <p:cNvPicPr>
            <a:picLocks noGrp="1" noChangeAspect="1"/>
          </p:cNvPicPr>
          <p:nvPr>
            <p:ph idx="1"/>
          </p:nvPr>
        </p:nvPicPr>
        <p:blipFill>
          <a:blip r:embed="rId2"/>
          <a:stretch>
            <a:fillRect/>
          </a:stretch>
        </p:blipFill>
        <p:spPr>
          <a:xfrm>
            <a:off x="373505" y="1691701"/>
            <a:ext cx="7616252" cy="490440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isEmpty</a:t>
            </a:r>
            <a:r>
              <a:rPr lang="en-US" b="1" dirty="0" smtClean="0"/>
              <a:t> Operation in Stack</a:t>
            </a:r>
            <a:br>
              <a:rPr lang="en-US" b="1" dirty="0" smtClean="0"/>
            </a:br>
            <a:endParaRPr lang="en-US" dirty="0"/>
          </a:p>
        </p:txBody>
      </p:sp>
      <p:sp>
        <p:nvSpPr>
          <p:cNvPr id="3" name="Content Placeholder 2"/>
          <p:cNvSpPr>
            <a:spLocks noGrp="1"/>
          </p:cNvSpPr>
          <p:nvPr>
            <p:ph idx="1"/>
          </p:nvPr>
        </p:nvSpPr>
        <p:spPr/>
        <p:txBody>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Returns true if the stack is empty, else false.</a:t>
            </a:r>
          </a:p>
          <a:p>
            <a:pPr algn="just" fontAlgn="base">
              <a:lnSpc>
                <a:spcPct val="150000"/>
              </a:lnSpc>
              <a:buNone/>
            </a:pPr>
            <a:r>
              <a:rPr lang="en-US" b="1" dirty="0" smtClean="0">
                <a:latin typeface="Times New Roman" pitchFamily="18" charset="0"/>
                <a:cs typeface="Times New Roman" pitchFamily="18" charset="0"/>
              </a:rPr>
              <a:t>Algorithm for </a:t>
            </a:r>
            <a:r>
              <a:rPr lang="en-US" b="1" dirty="0" err="1" smtClean="0">
                <a:latin typeface="Times New Roman" pitchFamily="18" charset="0"/>
                <a:cs typeface="Times New Roman" pitchFamily="18" charset="0"/>
              </a:rPr>
              <a:t>isEmpty</a:t>
            </a:r>
            <a:r>
              <a:rPr lang="en-US" b="1" dirty="0" smtClean="0">
                <a:latin typeface="Times New Roman" pitchFamily="18" charset="0"/>
                <a:cs typeface="Times New Roman" pitchFamily="18" charset="0"/>
              </a:rPr>
              <a:t> Operation</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for the value of </a:t>
            </a:r>
            <a:r>
              <a:rPr lang="en-US" b="1" dirty="0" smtClean="0">
                <a:latin typeface="Times New Roman" pitchFamily="18" charset="0"/>
                <a:cs typeface="Times New Roman" pitchFamily="18" charset="0"/>
              </a:rPr>
              <a:t>top </a:t>
            </a:r>
            <a:r>
              <a:rPr lang="en-US" dirty="0" smtClean="0">
                <a:latin typeface="Times New Roman" pitchFamily="18" charset="0"/>
                <a:cs typeface="Times New Roman" pitchFamily="18" charset="0"/>
              </a:rPr>
              <a:t>in stack.</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(top == -1)</a:t>
            </a:r>
            <a:r>
              <a:rPr lang="en-US" dirty="0" smtClean="0">
                <a:latin typeface="Times New Roman" pitchFamily="18" charset="0"/>
                <a:cs typeface="Times New Roman" pitchFamily="18" charset="0"/>
              </a:rPr>
              <a:t>, then the stack is </a:t>
            </a:r>
            <a:r>
              <a:rPr lang="en-US" b="1" dirty="0" smtClean="0">
                <a:latin typeface="Times New Roman" pitchFamily="18" charset="0"/>
                <a:cs typeface="Times New Roman" pitchFamily="18" charset="0"/>
              </a:rPr>
              <a:t>empty </a:t>
            </a:r>
            <a:r>
              <a:rPr lang="en-US" dirty="0" smtClean="0">
                <a:latin typeface="Times New Roman" pitchFamily="18" charset="0"/>
                <a:cs typeface="Times New Roman" pitchFamily="18" charset="0"/>
              </a:rPr>
              <a:t>so return </a:t>
            </a:r>
            <a:r>
              <a:rPr lang="en-US" b="1" dirty="0" smtClean="0">
                <a:latin typeface="Times New Roman" pitchFamily="18" charset="0"/>
                <a:cs typeface="Times New Roman" pitchFamily="18" charset="0"/>
              </a:rPr>
              <a:t>true </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the stack is not empty so return </a:t>
            </a:r>
            <a:r>
              <a:rPr lang="en-US" b="1" dirty="0" smtClean="0">
                <a:latin typeface="Times New Roman" pitchFamily="18" charset="0"/>
                <a:cs typeface="Times New Roman" pitchFamily="18" charset="0"/>
              </a:rPr>
              <a:t>false </a:t>
            </a:r>
            <a:r>
              <a:rPr lang="en-US" dirty="0" smtClean="0">
                <a:latin typeface="Times New Roman" pitchFamily="18" charset="0"/>
                <a:cs typeface="Times New Roman" pitchFamily="18" charset="0"/>
              </a:rPr>
              <a:t>.</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4.JPG"/>
          <p:cNvPicPr>
            <a:picLocks noGrp="1" noChangeAspect="1"/>
          </p:cNvPicPr>
          <p:nvPr>
            <p:ph idx="1"/>
          </p:nvPr>
        </p:nvPicPr>
        <p:blipFill>
          <a:blip r:embed="rId2"/>
          <a:stretch>
            <a:fillRect/>
          </a:stretch>
        </p:blipFill>
        <p:spPr>
          <a:xfrm>
            <a:off x="353907" y="1788356"/>
            <a:ext cx="7719870" cy="456747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isFull</a:t>
            </a:r>
            <a:r>
              <a:rPr lang="en-US" b="1" dirty="0" smtClean="0"/>
              <a:t> Operation in Stack </a:t>
            </a:r>
            <a:br>
              <a:rPr lang="en-US" b="1" dirty="0" smtClean="0"/>
            </a:br>
            <a:endParaRPr lang="en-US" dirty="0"/>
          </a:p>
        </p:txBody>
      </p:sp>
      <p:sp>
        <p:nvSpPr>
          <p:cNvPr id="3" name="Content Placeholder 2"/>
          <p:cNvSpPr>
            <a:spLocks noGrp="1"/>
          </p:cNvSpPr>
          <p:nvPr>
            <p:ph idx="1"/>
          </p:nvPr>
        </p:nvSpPr>
        <p:spPr/>
        <p:txBody>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Returns true if the stack is full, else false.</a:t>
            </a:r>
          </a:p>
          <a:p>
            <a:pPr algn="just" fontAlgn="base">
              <a:lnSpc>
                <a:spcPct val="150000"/>
              </a:lnSpc>
              <a:buNone/>
            </a:pPr>
            <a:r>
              <a:rPr lang="en-US" b="1" dirty="0" smtClean="0">
                <a:latin typeface="Times New Roman" pitchFamily="18" charset="0"/>
                <a:cs typeface="Times New Roman" pitchFamily="18" charset="0"/>
              </a:rPr>
              <a:t>Algorithm for </a:t>
            </a:r>
            <a:r>
              <a:rPr lang="en-US" b="1" dirty="0" err="1" smtClean="0">
                <a:latin typeface="Times New Roman" pitchFamily="18" charset="0"/>
                <a:cs typeface="Times New Roman" pitchFamily="18" charset="0"/>
              </a:rPr>
              <a:t>isFull</a:t>
            </a:r>
            <a:r>
              <a:rPr lang="en-US" b="1" dirty="0" smtClean="0">
                <a:latin typeface="Times New Roman" pitchFamily="18" charset="0"/>
                <a:cs typeface="Times New Roman" pitchFamily="18" charset="0"/>
              </a:rPr>
              <a:t> Operation:</a:t>
            </a:r>
            <a:endParaRPr lang="en-US" dirty="0" smtClean="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for the value of </a:t>
            </a:r>
            <a:r>
              <a:rPr lang="en-US" b="1" dirty="0" smtClean="0">
                <a:latin typeface="Times New Roman" pitchFamily="18" charset="0"/>
                <a:cs typeface="Times New Roman" pitchFamily="18" charset="0"/>
              </a:rPr>
              <a:t>top </a:t>
            </a:r>
            <a:r>
              <a:rPr lang="en-US" dirty="0" smtClean="0">
                <a:latin typeface="Times New Roman" pitchFamily="18" charset="0"/>
                <a:cs typeface="Times New Roman" pitchFamily="18" charset="0"/>
              </a:rPr>
              <a:t>in stack.</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(top == capacity-1), </a:t>
            </a:r>
            <a:r>
              <a:rPr lang="en-US" dirty="0" smtClean="0">
                <a:latin typeface="Times New Roman" pitchFamily="18" charset="0"/>
                <a:cs typeface="Times New Roman" pitchFamily="18" charset="0"/>
              </a:rPr>
              <a:t>then the stack is </a:t>
            </a:r>
            <a:r>
              <a:rPr lang="en-US" b="1" dirty="0" smtClean="0">
                <a:latin typeface="Times New Roman" pitchFamily="18" charset="0"/>
                <a:cs typeface="Times New Roman" pitchFamily="18" charset="0"/>
              </a:rPr>
              <a:t>full </a:t>
            </a:r>
            <a:r>
              <a:rPr lang="en-US" dirty="0" smtClean="0">
                <a:latin typeface="Times New Roman" pitchFamily="18" charset="0"/>
                <a:cs typeface="Times New Roman" pitchFamily="18" charset="0"/>
              </a:rPr>
              <a:t>so return </a:t>
            </a:r>
            <a:r>
              <a:rPr lang="en-US" b="1" dirty="0" smtClean="0">
                <a:latin typeface="Times New Roman" pitchFamily="18" charset="0"/>
                <a:cs typeface="Times New Roman" pitchFamily="18" charset="0"/>
              </a:rPr>
              <a:t>true</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the stack is not full so return </a:t>
            </a:r>
            <a:r>
              <a:rPr lang="en-US" b="1" dirty="0" smtClean="0">
                <a:latin typeface="Times New Roman" pitchFamily="18" charset="0"/>
                <a:cs typeface="Times New Roman" pitchFamily="18" charset="0"/>
              </a:rPr>
              <a:t>false</a:t>
            </a:r>
            <a:r>
              <a:rPr lang="en-US" dirty="0" smtClean="0">
                <a:latin typeface="Times New Roman" pitchFamily="18" charset="0"/>
                <a:cs typeface="Times New Roman" pitchFamily="18" charset="0"/>
              </a:rPr>
              <a:t>.</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5.JPG"/>
          <p:cNvPicPr>
            <a:picLocks noGrp="1" noChangeAspect="1"/>
          </p:cNvPicPr>
          <p:nvPr>
            <p:ph idx="1"/>
          </p:nvPr>
        </p:nvPicPr>
        <p:blipFill>
          <a:blip r:embed="rId2"/>
          <a:stretch>
            <a:fillRect/>
          </a:stretch>
        </p:blipFill>
        <p:spPr>
          <a:xfrm>
            <a:off x="276849" y="1720433"/>
            <a:ext cx="7832830" cy="514481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196"/>
          <a:ext cx="7622498" cy="4200996"/>
        </p:xfrm>
        <a:graphic>
          <a:graphicData uri="http://schemas.openxmlformats.org/drawingml/2006/table">
            <a:tbl>
              <a:tblPr firstRow="1" bandRow="1">
                <a:tableStyleId>{5C22544A-7EE6-4342-B048-85BDC9FD1C3A}</a:tableStyleId>
              </a:tblPr>
              <a:tblGrid>
                <a:gridCol w="2136798"/>
                <a:gridCol w="2474188"/>
                <a:gridCol w="3011512"/>
              </a:tblGrid>
              <a:tr h="700166">
                <a:tc>
                  <a:txBody>
                    <a:bodyPr/>
                    <a:lstStyle/>
                    <a:p>
                      <a:r>
                        <a:rPr lang="en-US" sz="2400" dirty="0" smtClean="0">
                          <a:latin typeface="Times New Roman" pitchFamily="18" charset="0"/>
                          <a:cs typeface="Times New Roman" pitchFamily="18" charset="0"/>
                        </a:rPr>
                        <a:t>Operations</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Time Complexity</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Space Complexity</a:t>
                      </a:r>
                      <a:endParaRPr lang="en-US" sz="2400" dirty="0">
                        <a:latin typeface="Times New Roman" pitchFamily="18" charset="0"/>
                        <a:cs typeface="Times New Roman" pitchFamily="18" charset="0"/>
                      </a:endParaRPr>
                    </a:p>
                  </a:txBody>
                  <a:tcPr/>
                </a:tc>
              </a:tr>
              <a:tr h="700166">
                <a:tc>
                  <a:txBody>
                    <a:bodyPr/>
                    <a:lstStyle/>
                    <a:p>
                      <a:pPr algn="ctr"/>
                      <a:r>
                        <a:rPr lang="en-US" dirty="0" smtClean="0">
                          <a:latin typeface="Times New Roman" pitchFamily="18" charset="0"/>
                          <a:cs typeface="Times New Roman" pitchFamily="18" charset="0"/>
                        </a:rPr>
                        <a:t>push()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O(1)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O(1)</a:t>
                      </a:r>
                      <a:endParaRPr lang="en-US" dirty="0">
                        <a:latin typeface="Times New Roman" pitchFamily="18" charset="0"/>
                        <a:cs typeface="Times New Roman" pitchFamily="18" charset="0"/>
                      </a:endParaRPr>
                    </a:p>
                  </a:txBody>
                  <a:tcPr/>
                </a:tc>
              </a:tr>
              <a:tr h="700166">
                <a:tc>
                  <a:txBody>
                    <a:bodyPr/>
                    <a:lstStyle/>
                    <a:p>
                      <a:pPr algn="ctr"/>
                      <a:r>
                        <a:rPr lang="en-US" dirty="0" smtClean="0">
                          <a:latin typeface="Times New Roman" pitchFamily="18" charset="0"/>
                          <a:cs typeface="Times New Roman" pitchFamily="18" charset="0"/>
                        </a:rPr>
                        <a:t>pop()</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r>
              <a:tr h="700166">
                <a:tc>
                  <a:txBody>
                    <a:bodyPr/>
                    <a:lstStyle/>
                    <a:p>
                      <a:pPr algn="ctr"/>
                      <a:r>
                        <a:rPr lang="en-US" dirty="0" smtClean="0">
                          <a:latin typeface="Times New Roman" pitchFamily="18" charset="0"/>
                          <a:cs typeface="Times New Roman" pitchFamily="18" charset="0"/>
                        </a:rPr>
                        <a:t>top() or peek()</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r>
              <a:tr h="700166">
                <a:tc>
                  <a:txBody>
                    <a:bodyPr/>
                    <a:lstStyle/>
                    <a:p>
                      <a:pPr algn="ctr"/>
                      <a:r>
                        <a:rPr lang="en-US" dirty="0" err="1" smtClean="0">
                          <a:latin typeface="Times New Roman" pitchFamily="18" charset="0"/>
                          <a:cs typeface="Times New Roman" pitchFamily="18" charset="0"/>
                        </a:rPr>
                        <a:t>isfull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r>
              <a:tr h="700166">
                <a:tc>
                  <a:txBody>
                    <a:bodyPr/>
                    <a:lstStyle/>
                    <a:p>
                      <a:pPr algn="ctr"/>
                      <a:r>
                        <a:rPr lang="en-US" dirty="0" err="1" smtClean="0">
                          <a:latin typeface="Times New Roman" pitchFamily="18" charset="0"/>
                          <a:cs typeface="Times New Roman" pitchFamily="18" charset="0"/>
                        </a:rPr>
                        <a:t>isempty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O(1)</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Stacks</a:t>
            </a:r>
            <a:br>
              <a:rPr lang="en-US" b="1" dirty="0" smtClean="0"/>
            </a:br>
            <a:endParaRPr lang="en-US" dirty="0"/>
          </a:p>
        </p:txBody>
      </p:sp>
      <p:sp>
        <p:nvSpPr>
          <p:cNvPr id="3" name="Content Placeholder 2"/>
          <p:cNvSpPr>
            <a:spLocks noGrp="1"/>
          </p:cNvSpPr>
          <p:nvPr>
            <p:ph idx="1"/>
          </p:nvPr>
        </p:nvSpPr>
        <p:spPr>
          <a:xfrm>
            <a:off x="194871" y="1319134"/>
            <a:ext cx="8109679" cy="5538866"/>
          </a:xfrm>
        </p:spPr>
        <p:txBody>
          <a:bodyPr>
            <a:normAutofit fontScale="92500" lnSpcReduction="10000"/>
          </a:bodyPr>
          <a:lstStyle/>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Function calls:</a:t>
            </a:r>
            <a:r>
              <a:rPr lang="en-US" dirty="0" smtClean="0">
                <a:latin typeface="Times New Roman" pitchFamily="18" charset="0"/>
                <a:cs typeface="Times New Roman" pitchFamily="18" charset="0"/>
              </a:rPr>
              <a:t> Stacks are used to keep track of the return addresses of function calls, allowing the program to return to the correct location after a function has finished executing.</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Recursion: </a:t>
            </a:r>
            <a:r>
              <a:rPr lang="en-US" dirty="0" smtClean="0">
                <a:latin typeface="Times New Roman" pitchFamily="18" charset="0"/>
                <a:cs typeface="Times New Roman" pitchFamily="18" charset="0"/>
              </a:rPr>
              <a:t>Stacks are used to store the local variables and return addresses of recursive function calls, allowing the program to keep track of the current state of the recursion.</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Expression evaluation: </a:t>
            </a:r>
            <a:r>
              <a:rPr lang="en-US" dirty="0" smtClean="0">
                <a:latin typeface="Times New Roman" pitchFamily="18" charset="0"/>
                <a:cs typeface="Times New Roman" pitchFamily="18" charset="0"/>
              </a:rPr>
              <a:t>Stacks are used to evaluate expressions in postfix notation (Reverse Polish Notation).</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Syntax parsing: </a:t>
            </a:r>
            <a:r>
              <a:rPr lang="en-US" dirty="0" smtClean="0">
                <a:latin typeface="Times New Roman" pitchFamily="18" charset="0"/>
                <a:cs typeface="Times New Roman" pitchFamily="18" charset="0"/>
              </a:rPr>
              <a:t>Stacks are used to check the validity of syntax in programming languages and other formal languages.</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Memory management: </a:t>
            </a:r>
            <a:r>
              <a:rPr lang="en-US" dirty="0" smtClean="0">
                <a:latin typeface="Times New Roman" pitchFamily="18" charset="0"/>
                <a:cs typeface="Times New Roman" pitchFamily="18" charset="0"/>
              </a:rPr>
              <a:t>Stacks are used to allocate and manage memory in some operating systems and programming languages.</a:t>
            </a:r>
          </a:p>
          <a:p>
            <a:pPr>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Expression Evaluation</a:t>
            </a:r>
            <a:br>
              <a:rPr lang="en-US" b="1" dirty="0" smtClean="0"/>
            </a:br>
            <a:endParaRPr lang="en-US" dirty="0"/>
          </a:p>
        </p:txBody>
      </p:sp>
      <p:sp>
        <p:nvSpPr>
          <p:cNvPr id="3" name="Content Placeholder 2"/>
          <p:cNvSpPr>
            <a:spLocks noGrp="1"/>
          </p:cNvSpPr>
          <p:nvPr>
            <p:ph idx="1"/>
          </p:nvPr>
        </p:nvSpPr>
        <p:spPr/>
        <p:txBody>
          <a:bodyPr/>
          <a:lstStyle/>
          <a:p>
            <a:pPr marL="571500" indent="-457200" algn="just" fontAlgn="base">
              <a:lnSpc>
                <a:spcPct val="150000"/>
              </a:lnSpc>
              <a:buFont typeface="+mj-lt"/>
              <a:buAutoNum type="arabicPeriod"/>
            </a:pPr>
            <a:r>
              <a:rPr lang="en-US" b="1" i="1" dirty="0" smtClean="0">
                <a:latin typeface="Times New Roman" pitchFamily="18" charset="0"/>
                <a:cs typeface="Times New Roman" pitchFamily="18" charset="0"/>
              </a:rPr>
              <a:t>Infix Notation:</a:t>
            </a:r>
            <a:r>
              <a:rPr lang="en-US" dirty="0" smtClean="0">
                <a:latin typeface="Times New Roman" pitchFamily="18" charset="0"/>
                <a:cs typeface="Times New Roman" pitchFamily="18" charset="0"/>
              </a:rPr>
              <a:t> Operators are written between the operands they operate on, e.g. A + B.</a:t>
            </a:r>
          </a:p>
          <a:p>
            <a:pPr marL="571500" indent="-457200" algn="just" fontAlgn="base">
              <a:lnSpc>
                <a:spcPct val="150000"/>
              </a:lnSpc>
              <a:buFont typeface="+mj-lt"/>
              <a:buAutoNum type="arabicPeriod"/>
            </a:pPr>
            <a:r>
              <a:rPr lang="en-US" b="1" i="1" dirty="0" smtClean="0">
                <a:latin typeface="Times New Roman" pitchFamily="18" charset="0"/>
                <a:cs typeface="Times New Roman" pitchFamily="18" charset="0"/>
              </a:rPr>
              <a:t>Prefix Notation:</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Operators are written before the operands,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 A B</a:t>
            </a:r>
          </a:p>
          <a:p>
            <a:pPr marL="571500" indent="-457200" algn="just" fontAlgn="base">
              <a:lnSpc>
                <a:spcPct val="150000"/>
              </a:lnSpc>
              <a:buFont typeface="+mj-lt"/>
              <a:buAutoNum type="arabicPeriod"/>
            </a:pPr>
            <a:r>
              <a:rPr lang="en-US" b="1" i="1" dirty="0" smtClean="0">
                <a:latin typeface="Times New Roman" pitchFamily="18" charset="0"/>
                <a:cs typeface="Times New Roman" pitchFamily="18" charset="0"/>
              </a:rPr>
              <a:t>Postfix Notation:</a:t>
            </a:r>
            <a:r>
              <a:rPr lang="en-US" dirty="0" smtClean="0">
                <a:latin typeface="Times New Roman" pitchFamily="18" charset="0"/>
                <a:cs typeface="Times New Roman" pitchFamily="18" charset="0"/>
              </a:rPr>
              <a:t> Operators are written after operands.</a:t>
            </a:r>
          </a:p>
          <a:p>
            <a:pPr marL="571500" indent="-457200" algn="just" fontAlgn="base">
              <a:lnSpc>
                <a:spcPct val="15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AB+</a:t>
            </a: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infix to postfix</a:t>
            </a:r>
            <a:endParaRPr lang="en-US" dirty="0"/>
          </a:p>
        </p:txBody>
      </p:sp>
      <p:sp>
        <p:nvSpPr>
          <p:cNvPr id="3" name="Content Placeholder 2"/>
          <p:cNvSpPr>
            <a:spLocks noGrp="1"/>
          </p:cNvSpPr>
          <p:nvPr>
            <p:ph idx="1"/>
          </p:nvPr>
        </p:nvSpPr>
        <p:spPr/>
        <p:txBody>
          <a:bodyPr>
            <a:normAutofit fontScale="85000" lnSpcReduction="10000"/>
          </a:bodyPr>
          <a:lstStyle/>
          <a:p>
            <a:pPr algn="just" fontAlgn="base">
              <a:lnSpc>
                <a:spcPct val="170000"/>
              </a:lnSpc>
              <a:buNone/>
            </a:pPr>
            <a:r>
              <a:rPr lang="en-US" dirty="0" smtClean="0">
                <a:latin typeface="Times New Roman" pitchFamily="18" charset="0"/>
                <a:cs typeface="Times New Roman" pitchFamily="18" charset="0"/>
              </a:rPr>
              <a:t>The steps to convert infix to postfix expression:</a:t>
            </a:r>
          </a:p>
          <a:p>
            <a:pPr marL="571500" indent="-457200" algn="just" fontAlgn="base">
              <a:lnSpc>
                <a:spcPct val="170000"/>
              </a:lnSpc>
              <a:buFont typeface="+mj-lt"/>
              <a:buAutoNum type="arabicPeriod"/>
            </a:pPr>
            <a:r>
              <a:rPr lang="en-US" dirty="0" smtClean="0">
                <a:latin typeface="Times New Roman" pitchFamily="18" charset="0"/>
                <a:cs typeface="Times New Roman" pitchFamily="18" charset="0"/>
              </a:rPr>
              <a:t>Scan the infix expression </a:t>
            </a:r>
            <a:r>
              <a:rPr lang="en-US" b="1" dirty="0" smtClean="0">
                <a:latin typeface="Times New Roman" pitchFamily="18" charset="0"/>
                <a:cs typeface="Times New Roman" pitchFamily="18" charset="0"/>
              </a:rPr>
              <a:t>from left to right</a:t>
            </a:r>
            <a:r>
              <a:rPr lang="en-US" dirty="0" smtClean="0">
                <a:latin typeface="Times New Roman" pitchFamily="18" charset="0"/>
                <a:cs typeface="Times New Roman" pitchFamily="18" charset="0"/>
              </a:rPr>
              <a:t>. </a:t>
            </a:r>
          </a:p>
          <a:p>
            <a:pPr marL="571500" indent="-457200" algn="just" fontAlgn="base">
              <a:lnSpc>
                <a:spcPct val="170000"/>
              </a:lnSpc>
              <a:buFont typeface="+mj-lt"/>
              <a:buAutoNum type="arabicPeriod"/>
            </a:pPr>
            <a:r>
              <a:rPr lang="en-US" dirty="0" smtClean="0">
                <a:latin typeface="Times New Roman" pitchFamily="18" charset="0"/>
                <a:cs typeface="Times New Roman" pitchFamily="18" charset="0"/>
              </a:rPr>
              <a:t>If the scanned character is an operand, put it in the postfix expression. </a:t>
            </a:r>
          </a:p>
          <a:p>
            <a:pPr marL="571500" indent="-457200" algn="just" fontAlgn="base">
              <a:lnSpc>
                <a:spcPct val="170000"/>
              </a:lnSpc>
              <a:buFont typeface="+mj-lt"/>
              <a:buAutoNum type="arabicPeriod"/>
            </a:pPr>
            <a:r>
              <a:rPr lang="en-US" dirty="0" smtClean="0">
                <a:latin typeface="Times New Roman" pitchFamily="18" charset="0"/>
                <a:cs typeface="Times New Roman" pitchFamily="18" charset="0"/>
              </a:rPr>
              <a:t>Otherwise, do the following</a:t>
            </a:r>
          </a:p>
          <a:p>
            <a:pPr marL="868680" lvl="1" indent="-457200" algn="just" fontAlgn="base">
              <a:lnSpc>
                <a:spcPct val="170000"/>
              </a:lnSpc>
              <a:buFont typeface="+mj-lt"/>
              <a:buAutoNum type="alphaLcParenR"/>
            </a:pPr>
            <a:r>
              <a:rPr lang="en-US" dirty="0" smtClean="0">
                <a:latin typeface="Times New Roman" pitchFamily="18" charset="0"/>
                <a:cs typeface="Times New Roman" pitchFamily="18" charset="0"/>
              </a:rPr>
              <a:t>If the precedence of the current scanned operator is higher than the precedence of the operator on top of the stack, or if the stack is empty, or if the stack contains a ‘(‘, then push the current operator onto the stack.</a:t>
            </a:r>
          </a:p>
          <a:p>
            <a:pPr marL="868680" lvl="1" indent="-457200" algn="just" fontAlgn="base">
              <a:lnSpc>
                <a:spcPct val="170000"/>
              </a:lnSpc>
              <a:buFont typeface="+mj-lt"/>
              <a:buAutoNum type="alphaLcParenR"/>
            </a:pPr>
            <a:r>
              <a:rPr lang="en-US" dirty="0" smtClean="0">
                <a:latin typeface="Times New Roman" pitchFamily="18" charset="0"/>
                <a:cs typeface="Times New Roman" pitchFamily="18" charset="0"/>
              </a:rPr>
              <a:t>Else, pop all operators from the stack that have precedence higher than or equal to that of the current operator. After that push the current operator onto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457200" algn="just" fontAlgn="base">
              <a:lnSpc>
                <a:spcPct val="150000"/>
              </a:lnSpc>
              <a:buFont typeface="+mj-lt"/>
              <a:buAutoNum type="arabicPeriod" startAt="4"/>
            </a:pPr>
            <a:r>
              <a:rPr lang="en-US" dirty="0" smtClean="0">
                <a:latin typeface="Times New Roman" pitchFamily="18" charset="0"/>
                <a:cs typeface="Times New Roman" pitchFamily="18" charset="0"/>
              </a:rPr>
              <a:t>If the scanned character is a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push it to the stack. </a:t>
            </a:r>
          </a:p>
          <a:p>
            <a:pPr marL="571500" indent="-457200" algn="just" fontAlgn="base">
              <a:lnSpc>
                <a:spcPct val="150000"/>
              </a:lnSpc>
              <a:buFont typeface="+mj-lt"/>
              <a:buAutoNum type="arabicPeriod" startAt="4"/>
            </a:pPr>
            <a:r>
              <a:rPr lang="en-US" dirty="0" smtClean="0">
                <a:latin typeface="Times New Roman" pitchFamily="18" charset="0"/>
                <a:cs typeface="Times New Roman" pitchFamily="18" charset="0"/>
              </a:rPr>
              <a:t>If the scanned character is a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pop the stack and output it until a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is encountered, and discard both the parenthesis. </a:t>
            </a:r>
          </a:p>
          <a:p>
            <a:pPr marL="571500" indent="-457200" algn="just" fontAlgn="base">
              <a:lnSpc>
                <a:spcPct val="150000"/>
              </a:lnSpc>
              <a:buFont typeface="+mj-lt"/>
              <a:buAutoNum type="arabicPeriod" startAt="4"/>
            </a:pPr>
            <a:r>
              <a:rPr lang="en-US" dirty="0" smtClean="0">
                <a:latin typeface="Times New Roman" pitchFamily="18" charset="0"/>
                <a:cs typeface="Times New Roman" pitchFamily="18" charset="0"/>
              </a:rPr>
              <a:t>Repeat steps </a:t>
            </a:r>
            <a:r>
              <a:rPr lang="en-US" b="1" dirty="0" smtClean="0">
                <a:latin typeface="Times New Roman" pitchFamily="18" charset="0"/>
                <a:cs typeface="Times New Roman" pitchFamily="18" charset="0"/>
              </a:rPr>
              <a:t>2-5</a:t>
            </a:r>
            <a:r>
              <a:rPr lang="en-US" dirty="0" smtClean="0">
                <a:latin typeface="Times New Roman" pitchFamily="18" charset="0"/>
                <a:cs typeface="Times New Roman" pitchFamily="18" charset="0"/>
              </a:rPr>
              <a:t> until the infix expression is scanned. </a:t>
            </a:r>
          </a:p>
          <a:p>
            <a:pPr marL="571500" indent="-457200" algn="just" fontAlgn="base">
              <a:lnSpc>
                <a:spcPct val="150000"/>
              </a:lnSpc>
              <a:buFont typeface="+mj-lt"/>
              <a:buAutoNum type="arabicPeriod" startAt="4"/>
            </a:pPr>
            <a:r>
              <a:rPr lang="en-US" dirty="0" smtClean="0">
                <a:latin typeface="Times New Roman" pitchFamily="18" charset="0"/>
                <a:cs typeface="Times New Roman" pitchFamily="18" charset="0"/>
              </a:rPr>
              <a:t>Once the scanning is over, Pop the stack and add the operators in the postfix expression until it is not empty.</a:t>
            </a:r>
          </a:p>
          <a:p>
            <a:pPr marL="571500" indent="-457200" algn="just" fontAlgn="base">
              <a:lnSpc>
                <a:spcPct val="150000"/>
              </a:lnSpc>
              <a:buFont typeface="+mj-lt"/>
              <a:buAutoNum type="arabicPeriod" startAt="4"/>
            </a:pPr>
            <a:r>
              <a:rPr lang="en-US" dirty="0" smtClean="0">
                <a:latin typeface="Times New Roman" pitchFamily="18" charset="0"/>
                <a:cs typeface="Times New Roman" pitchFamily="18" charset="0"/>
              </a:rPr>
              <a:t>Finally, print the postfix expression.</a:t>
            </a:r>
          </a:p>
          <a:p>
            <a:pPr algn="just">
              <a:lnSpc>
                <a:spcPct val="150000"/>
              </a:lnSpc>
            </a:pPr>
            <a:endParaRPr lang="en-US" dirty="0" smtClean="0">
              <a:latin typeface="Times New Roman" pitchFamily="18" charset="0"/>
              <a:cs typeface="Times New Roman" pitchFamily="18" charset="0"/>
            </a:endParaRPr>
          </a:p>
          <a:p>
            <a:pPr>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a:t>
            </a:r>
            <a:r>
              <a:rPr lang="en-IN" dirty="0"/>
              <a:t/>
            </a:r>
            <a:br>
              <a:rPr lang="en-IN" dirty="0"/>
            </a:br>
            <a:endParaRPr lang="en-IN" dirty="0"/>
          </a:p>
        </p:txBody>
      </p:sp>
      <p:sp>
        <p:nvSpPr>
          <p:cNvPr id="3" name="Content Placeholder 2"/>
          <p:cNvSpPr>
            <a:spLocks noGrp="1"/>
          </p:cNvSpPr>
          <p:nvPr>
            <p:ph idx="1"/>
          </p:nvPr>
        </p:nvSpPr>
        <p:spPr>
          <a:xfrm>
            <a:off x="322288" y="1240436"/>
            <a:ext cx="7620000" cy="4800600"/>
          </a:xfrm>
        </p:spPr>
        <p:txBody>
          <a:bodyPr/>
          <a:lstStyle/>
          <a:p>
            <a:pPr algn="just">
              <a:lnSpc>
                <a:spcPct val="150000"/>
              </a:lnSpc>
              <a:buFont typeface="Wingdings" pitchFamily="2" charset="2"/>
              <a:buChar char="Ø"/>
            </a:pPr>
            <a:r>
              <a:rPr lang="en-US" dirty="0">
                <a:latin typeface="Times New Roman" pitchFamily="18" charset="0"/>
                <a:cs typeface="Times New Roman" pitchFamily="18" charset="0"/>
              </a:rPr>
              <a:t>Stack is a linear data structure that follows a particular order in which the operations are performed.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order may be LIFO(Last In First Out) or FILO(First In Last Out).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LIFO </a:t>
            </a:r>
            <a:r>
              <a:rPr lang="en-US" dirty="0">
                <a:latin typeface="Times New Roman" pitchFamily="18" charset="0"/>
                <a:cs typeface="Times New Roman" pitchFamily="18" charset="0"/>
              </a:rPr>
              <a:t>implies that the element that is inserted last, comes out first and FILO implies that the element that is inserted first, comes out last.</a:t>
            </a:r>
          </a:p>
          <a:p>
            <a:pPr marL="114300" indent="0" algn="just">
              <a:buNone/>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91220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infix expression </a:t>
            </a:r>
            <a:r>
              <a:rPr lang="en-US" b="1" dirty="0" smtClean="0">
                <a:latin typeface="Times New Roman" pitchFamily="18" charset="0"/>
                <a:cs typeface="Times New Roman" pitchFamily="18" charset="0"/>
              </a:rPr>
              <a:t>exp = </a:t>
            </a:r>
            <a:r>
              <a:rPr lang="en-US" b="1" dirty="0" err="1" smtClean="0">
                <a:latin typeface="Times New Roman" pitchFamily="18" charset="0"/>
                <a:cs typeface="Times New Roman" pitchFamily="18" charset="0"/>
              </a:rPr>
              <a:t>a+b</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c+d</a:t>
            </a:r>
            <a:endParaRPr lang="en-US" b="1"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1st Step:</a:t>
            </a:r>
            <a:r>
              <a:rPr lang="en-US" dirty="0" smtClean="0">
                <a:latin typeface="Times New Roman" pitchFamily="18" charset="0"/>
                <a:cs typeface="Times New Roman" pitchFamily="18" charset="0"/>
              </a:rPr>
              <a:t> Here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0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‘a’ i.e., an operand. So add this in the postfix expression. Therefore, </a:t>
            </a:r>
            <a:r>
              <a:rPr lang="en-US" b="1" dirty="0" smtClean="0">
                <a:latin typeface="Times New Roman" pitchFamily="18" charset="0"/>
                <a:cs typeface="Times New Roman" pitchFamily="18" charset="0"/>
              </a:rPr>
              <a:t>postfix = “a”</a:t>
            </a:r>
            <a:r>
              <a:rPr lang="en-US" dirty="0" smtClean="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p:txBody>
      </p:sp>
      <p:pic>
        <p:nvPicPr>
          <p:cNvPr id="4" name="Picture 3" descr="ss1.JPG"/>
          <p:cNvPicPr>
            <a:picLocks noChangeAspect="1"/>
          </p:cNvPicPr>
          <p:nvPr/>
        </p:nvPicPr>
        <p:blipFill>
          <a:blip r:embed="rId2"/>
          <a:stretch>
            <a:fillRect/>
          </a:stretch>
        </p:blipFill>
        <p:spPr>
          <a:xfrm>
            <a:off x="996221" y="2912620"/>
            <a:ext cx="4984854" cy="26195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2nd Step</a:t>
            </a:r>
            <a:r>
              <a:rPr lang="en-US" dirty="0" smtClean="0">
                <a:latin typeface="Times New Roman" pitchFamily="18" charset="0"/>
                <a:cs typeface="Times New Roman" pitchFamily="18" charset="0"/>
              </a:rPr>
              <a:t>: Here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 i.e., an operator. Push this into the stack. </a:t>
            </a:r>
            <a:r>
              <a:rPr lang="en-US" b="1" dirty="0" smtClean="0">
                <a:latin typeface="Times New Roman" pitchFamily="18" charset="0"/>
                <a:cs typeface="Times New Roman" pitchFamily="18" charset="0"/>
              </a:rPr>
              <a:t>postfix</a:t>
            </a:r>
            <a:r>
              <a:rPr lang="en-US" dirty="0" smtClean="0">
                <a:latin typeface="Times New Roman" pitchFamily="18" charset="0"/>
                <a:cs typeface="Times New Roman" pitchFamily="18" charset="0"/>
              </a:rPr>
              <a:t> = “a” and </a:t>
            </a:r>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 {+}.</a:t>
            </a:r>
            <a:endParaRPr lang="en-US" dirty="0">
              <a:latin typeface="Times New Roman" pitchFamily="18" charset="0"/>
              <a:cs typeface="Times New Roman" pitchFamily="18" charset="0"/>
            </a:endParaRPr>
          </a:p>
        </p:txBody>
      </p:sp>
      <p:pic>
        <p:nvPicPr>
          <p:cNvPr id="4" name="Picture 3" descr="ss2.JPG"/>
          <p:cNvPicPr>
            <a:picLocks noChangeAspect="1"/>
          </p:cNvPicPr>
          <p:nvPr/>
        </p:nvPicPr>
        <p:blipFill>
          <a:blip r:embed="rId2"/>
          <a:stretch>
            <a:fillRect/>
          </a:stretch>
        </p:blipFill>
        <p:spPr>
          <a:xfrm>
            <a:off x="1339277" y="2706584"/>
            <a:ext cx="4836669" cy="37477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buNone/>
            </a:pPr>
            <a:r>
              <a:rPr lang="en-US" b="1" dirty="0" smtClean="0">
                <a:latin typeface="Times New Roman" pitchFamily="18" charset="0"/>
                <a:cs typeface="Times New Roman" pitchFamily="18" charset="0"/>
              </a:rPr>
              <a:t>3rd Step:</a:t>
            </a:r>
            <a:r>
              <a:rPr lang="en-US" dirty="0" smtClean="0">
                <a:latin typeface="Times New Roman" pitchFamily="18" charset="0"/>
                <a:cs typeface="Times New Roman" pitchFamily="18" charset="0"/>
              </a:rPr>
              <a:t> Now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2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‘b’ i.e., an operand. So add this in the postfix expression.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stack =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ss3.JPG"/>
          <p:cNvPicPr>
            <a:picLocks noChangeAspect="1"/>
          </p:cNvPicPr>
          <p:nvPr/>
        </p:nvPicPr>
        <p:blipFill>
          <a:blip r:embed="rId2"/>
          <a:stretch>
            <a:fillRect/>
          </a:stretch>
        </p:blipFill>
        <p:spPr>
          <a:xfrm>
            <a:off x="998874" y="2994284"/>
            <a:ext cx="6361296" cy="31973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4th Step:</a:t>
            </a:r>
            <a:r>
              <a:rPr lang="en-US" dirty="0" smtClean="0">
                <a:latin typeface="Times New Roman" pitchFamily="18" charset="0"/>
                <a:cs typeface="Times New Roman" pitchFamily="18" charset="0"/>
              </a:rPr>
              <a:t> Now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3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 i.e., an operator. Push this into the stack.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stack = {+,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ss4.JPG"/>
          <p:cNvPicPr>
            <a:picLocks noChangeAspect="1"/>
          </p:cNvPicPr>
          <p:nvPr/>
        </p:nvPicPr>
        <p:blipFill>
          <a:blip r:embed="rId2"/>
          <a:stretch>
            <a:fillRect/>
          </a:stretch>
        </p:blipFill>
        <p:spPr>
          <a:xfrm>
            <a:off x="1273617" y="2670435"/>
            <a:ext cx="5546908" cy="3578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5th Step:</a:t>
            </a:r>
            <a:r>
              <a:rPr lang="en-US" dirty="0" smtClean="0">
                <a:latin typeface="Times New Roman" pitchFamily="18" charset="0"/>
                <a:cs typeface="Times New Roman" pitchFamily="18" charset="0"/>
              </a:rPr>
              <a:t> Now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4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‘c’ i.e., an operand. Add this in the postfix expression.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stack = {+, *}</a:t>
            </a:r>
            <a:r>
              <a:rPr lang="en-US" dirty="0" smtClean="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p:txBody>
      </p:sp>
      <p:pic>
        <p:nvPicPr>
          <p:cNvPr id="4" name="Picture 3" descr="ss5.JPG"/>
          <p:cNvPicPr>
            <a:picLocks noChangeAspect="1"/>
          </p:cNvPicPr>
          <p:nvPr/>
        </p:nvPicPr>
        <p:blipFill>
          <a:blip r:embed="rId2"/>
          <a:stretch>
            <a:fillRect/>
          </a:stretch>
        </p:blipFill>
        <p:spPr>
          <a:xfrm>
            <a:off x="520595" y="2601886"/>
            <a:ext cx="6519514" cy="33941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6th Step:</a:t>
            </a:r>
            <a:r>
              <a:rPr lang="en-US" dirty="0" smtClean="0">
                <a:latin typeface="Times New Roman" pitchFamily="18" charset="0"/>
                <a:cs typeface="Times New Roman" pitchFamily="18" charset="0"/>
              </a:rPr>
              <a:t> Now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5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 i.e., an operator. The topmost element of the stack has higher precedence. So pop until the stack becomes empty or the top element has less precedence. ‘*’ is popped and added in postfix. So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stack = {+}</a:t>
            </a:r>
            <a:r>
              <a:rPr lang="en-US" dirty="0" smtClean="0">
                <a:latin typeface="Times New Roman" pitchFamily="18" charset="0"/>
                <a:cs typeface="Times New Roman" pitchFamily="18" charset="0"/>
              </a:rPr>
              <a:t>. </a:t>
            </a:r>
          </a:p>
          <a:p>
            <a:pPr algn="just">
              <a:buNone/>
            </a:pPr>
            <a:endParaRPr lang="en-US" dirty="0">
              <a:latin typeface="Times New Roman" pitchFamily="18" charset="0"/>
              <a:cs typeface="Times New Roman" pitchFamily="18" charset="0"/>
            </a:endParaRPr>
          </a:p>
        </p:txBody>
      </p:sp>
      <p:pic>
        <p:nvPicPr>
          <p:cNvPr id="4" name="Picture 3" descr="ss6.JPG"/>
          <p:cNvPicPr>
            <a:picLocks noChangeAspect="1"/>
          </p:cNvPicPr>
          <p:nvPr/>
        </p:nvPicPr>
        <p:blipFill>
          <a:blip r:embed="rId2"/>
          <a:stretch>
            <a:fillRect/>
          </a:stretch>
        </p:blipFill>
        <p:spPr>
          <a:xfrm>
            <a:off x="2144686" y="3566152"/>
            <a:ext cx="4555917" cy="329184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Now top element is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that also doesn’t have less precedence. Pop it.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4" name="Picture 3" descr="ss7.JPG"/>
          <p:cNvPicPr>
            <a:picLocks noChangeAspect="1"/>
          </p:cNvPicPr>
          <p:nvPr/>
        </p:nvPicPr>
        <p:blipFill>
          <a:blip r:embed="rId2"/>
          <a:stretch>
            <a:fillRect/>
          </a:stretch>
        </p:blipFill>
        <p:spPr>
          <a:xfrm>
            <a:off x="1379485" y="2813466"/>
            <a:ext cx="5515990" cy="405256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buNone/>
            </a:pPr>
            <a:r>
              <a:rPr lang="en-US" dirty="0" smtClean="0">
                <a:latin typeface="Times New Roman" pitchFamily="18" charset="0"/>
                <a:cs typeface="Times New Roman" pitchFamily="18" charset="0"/>
              </a:rPr>
              <a:t>Now stack is empty. So push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in the stack. </a:t>
            </a:r>
            <a:r>
              <a:rPr lang="en-US" b="1" dirty="0" smtClean="0">
                <a:latin typeface="Times New Roman" pitchFamily="18" charset="0"/>
                <a:cs typeface="Times New Roman" pitchFamily="18" charset="0"/>
              </a:rPr>
              <a:t>stack = {+}</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ss8.JPG"/>
          <p:cNvPicPr>
            <a:picLocks noChangeAspect="1"/>
          </p:cNvPicPr>
          <p:nvPr/>
        </p:nvPicPr>
        <p:blipFill>
          <a:blip r:embed="rId2"/>
          <a:stretch>
            <a:fillRect/>
          </a:stretch>
        </p:blipFill>
        <p:spPr>
          <a:xfrm>
            <a:off x="1484027" y="2672541"/>
            <a:ext cx="5276538" cy="409045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7th Step:</a:t>
            </a:r>
            <a:r>
              <a:rPr lang="en-US" dirty="0" smtClean="0">
                <a:latin typeface="Times New Roman" pitchFamily="18" charset="0"/>
                <a:cs typeface="Times New Roman" pitchFamily="18" charset="0"/>
              </a:rPr>
              <a:t> Now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6 and exp[</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‘d’ i.e., an operand. Add this in the postfix expression.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ss9.JPG"/>
          <p:cNvPicPr>
            <a:picLocks noChangeAspect="1"/>
          </p:cNvPicPr>
          <p:nvPr/>
        </p:nvPicPr>
        <p:blipFill>
          <a:blip r:embed="rId2"/>
          <a:stretch>
            <a:fillRect/>
          </a:stretch>
        </p:blipFill>
        <p:spPr>
          <a:xfrm>
            <a:off x="514427" y="2847896"/>
            <a:ext cx="6601464" cy="356789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Final Step:</a:t>
            </a:r>
            <a:r>
              <a:rPr lang="en-US" dirty="0" smtClean="0">
                <a:latin typeface="Times New Roman" pitchFamily="18" charset="0"/>
                <a:cs typeface="Times New Roman" pitchFamily="18" charset="0"/>
              </a:rPr>
              <a:t> Now no element is left. So empty the stack and add it in the postfix expression. </a:t>
            </a:r>
            <a:r>
              <a:rPr lang="en-US" b="1" dirty="0" smtClean="0">
                <a:latin typeface="Times New Roman" pitchFamily="18" charset="0"/>
                <a:cs typeface="Times New Roman" pitchFamily="18" charset="0"/>
              </a:rPr>
              <a:t>postfix = “</a:t>
            </a:r>
            <a:r>
              <a:rPr lang="en-US" b="1" dirty="0" err="1" smtClean="0">
                <a:latin typeface="Times New Roman" pitchFamily="18" charset="0"/>
                <a:cs typeface="Times New Roman" pitchFamily="18" charset="0"/>
              </a:rPr>
              <a:t>abc</a:t>
            </a:r>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ss10.JPG"/>
          <p:cNvPicPr>
            <a:picLocks noChangeAspect="1"/>
          </p:cNvPicPr>
          <p:nvPr/>
        </p:nvPicPr>
        <p:blipFill>
          <a:blip r:embed="rId2"/>
          <a:stretch>
            <a:fillRect/>
          </a:stretch>
        </p:blipFill>
        <p:spPr>
          <a:xfrm>
            <a:off x="1468880" y="2906062"/>
            <a:ext cx="5861310" cy="39183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4108" y="1764700"/>
            <a:ext cx="6671092" cy="488793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Expression</a:t>
            </a:r>
            <a:endParaRPr lang="en-US" dirty="0"/>
          </a:p>
        </p:txBody>
      </p:sp>
      <p:sp>
        <p:nvSpPr>
          <p:cNvPr id="3" name="Content Placeholder 2"/>
          <p:cNvSpPr>
            <a:spLocks noGrp="1"/>
          </p:cNvSpPr>
          <p:nvPr>
            <p:ph idx="1"/>
          </p:nvPr>
        </p:nvSpPr>
        <p:spPr/>
        <p:txBody>
          <a:bodyPr/>
          <a:lstStyle/>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Convert the expression in Reverse Polish notation( post-fix notation). </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Push the operands into the stack in the order they appear. </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When any operator encounters then pop two topmost operands for executing the operation. </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After execution push the result obtained into the stack. </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After the complete execution of expression, the final result remains on the top of the stack. </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ev.JPG"/>
          <p:cNvPicPr>
            <a:picLocks noGrp="1" noChangeAspect="1"/>
          </p:cNvPicPr>
          <p:nvPr>
            <p:ph idx="1"/>
          </p:nvPr>
        </p:nvPicPr>
        <p:blipFill>
          <a:blip r:embed="rId2"/>
          <a:stretch>
            <a:fillRect/>
          </a:stretch>
        </p:blipFill>
        <p:spPr>
          <a:xfrm>
            <a:off x="224852" y="2603604"/>
            <a:ext cx="8061032" cy="3767216"/>
          </a:xfrm>
        </p:spPr>
      </p:pic>
      <p:sp>
        <p:nvSpPr>
          <p:cNvPr id="1025" name="Rectangle 1"/>
          <p:cNvSpPr>
            <a:spLocks noChangeArrowheads="1"/>
          </p:cNvSpPr>
          <p:nvPr/>
        </p:nvSpPr>
        <p:spPr bwMode="auto">
          <a:xfrm>
            <a:off x="119919" y="1738859"/>
            <a:ext cx="8049719" cy="828404"/>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Infix notation: (2+4) * (4+6)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Post-fix notation: 2 4 + 4 6 + *</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92" y="2763005"/>
            <a:ext cx="7620000" cy="1143000"/>
          </a:xfrm>
        </p:spPr>
        <p:txBody>
          <a:bodyPr/>
          <a:lstStyle/>
          <a:p>
            <a:r>
              <a:rPr lang="en-US" dirty="0" smtClean="0"/>
              <a:t>Conversion of infix to prefix</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82" y="266075"/>
            <a:ext cx="7897318" cy="4800600"/>
          </a:xfrm>
        </p:spPr>
        <p:txBody>
          <a:bodyPr>
            <a:noAutofit/>
          </a:bodyPr>
          <a:lstStyle/>
          <a:p>
            <a:pPr marL="571500" indent="-457200" algn="just" fontAlgn="base">
              <a:buFont typeface="+mj-lt"/>
              <a:buAutoNum type="arabicPeriod"/>
            </a:pPr>
            <a:r>
              <a:rPr lang="en-US" sz="2000" dirty="0" smtClean="0">
                <a:latin typeface="Times New Roman" pitchFamily="18" charset="0"/>
                <a:cs typeface="Times New Roman" pitchFamily="18" charset="0"/>
              </a:rPr>
              <a:t>Reverse the infix expression. Note while reversing each ‘(‘ will become ‘)’ and each ‘)’ becomes ‘(‘.</a:t>
            </a:r>
          </a:p>
          <a:p>
            <a:pPr marL="571500" indent="-457200" algn="just" fontAlgn="base">
              <a:buFont typeface="+mj-lt"/>
              <a:buAutoNum type="arabicPeriod"/>
            </a:pPr>
            <a:r>
              <a:rPr lang="en-US" sz="2000" dirty="0" smtClean="0">
                <a:latin typeface="Times New Roman" pitchFamily="18" charset="0"/>
                <a:cs typeface="Times New Roman" pitchFamily="18" charset="0"/>
              </a:rPr>
              <a:t>Convert the reversed infix expression to postfix expression.</a:t>
            </a:r>
          </a:p>
          <a:p>
            <a:pPr marL="868680" lvl="1" indent="-457200" algn="just" fontAlgn="base">
              <a:buFont typeface="+mj-lt"/>
              <a:buAutoNum type="alphaLcParenR"/>
            </a:pPr>
            <a:r>
              <a:rPr lang="en-US" b="1" dirty="0" smtClean="0">
                <a:latin typeface="Times New Roman" pitchFamily="18" charset="0"/>
                <a:cs typeface="Times New Roman" pitchFamily="18" charset="0"/>
              </a:rPr>
              <a:t>Initialize an empty stack</a:t>
            </a:r>
            <a:r>
              <a:rPr lang="en-US" dirty="0" smtClean="0">
                <a:latin typeface="Times New Roman" pitchFamily="18" charset="0"/>
                <a:cs typeface="Times New Roman" pitchFamily="18" charset="0"/>
              </a:rPr>
              <a:t> to store operators and an empty string for the postfix expression.</a:t>
            </a:r>
          </a:p>
          <a:p>
            <a:pPr marL="868680" lvl="1" indent="-457200" algn="just" fontAlgn="base">
              <a:buFont typeface="+mj-lt"/>
              <a:buAutoNum type="alphaLcParenR"/>
            </a:pPr>
            <a:r>
              <a:rPr lang="en-US" dirty="0" smtClean="0">
                <a:latin typeface="Times New Roman" pitchFamily="18" charset="0"/>
                <a:cs typeface="Times New Roman" pitchFamily="18" charset="0"/>
              </a:rPr>
              <a:t>Scan the infix expression from left to right.</a:t>
            </a:r>
          </a:p>
          <a:p>
            <a:pPr marL="868680" lvl="1" indent="-457200" algn="just" fontAlgn="base">
              <a:buFont typeface="+mj-lt"/>
              <a:buAutoNum type="alphaLcParenR"/>
            </a:pPr>
            <a:r>
              <a:rPr lang="en-US" b="1" dirty="0" smtClean="0">
                <a:latin typeface="Times New Roman" pitchFamily="18" charset="0"/>
                <a:cs typeface="Times New Roman" pitchFamily="18" charset="0"/>
              </a:rPr>
              <a:t>If the character is an operand,</a:t>
            </a:r>
            <a:r>
              <a:rPr lang="en-US" dirty="0" smtClean="0">
                <a:latin typeface="Times New Roman" pitchFamily="18" charset="0"/>
                <a:cs typeface="Times New Roman" pitchFamily="18" charset="0"/>
              </a:rPr>
              <a:t> append it to the postfix expression.</a:t>
            </a:r>
          </a:p>
          <a:p>
            <a:pPr marL="868680" lvl="1" indent="-457200" algn="just" fontAlgn="base">
              <a:buFont typeface="+mj-lt"/>
              <a:buAutoNum type="alphaLcParenR"/>
            </a:pPr>
            <a:r>
              <a:rPr lang="en-US" b="1" dirty="0" smtClean="0">
                <a:latin typeface="Times New Roman" pitchFamily="18" charset="0"/>
                <a:cs typeface="Times New Roman" pitchFamily="18" charset="0"/>
              </a:rPr>
              <a:t>If the character is ‘(‘,</a:t>
            </a:r>
            <a:r>
              <a:rPr lang="en-US" dirty="0" smtClean="0">
                <a:latin typeface="Times New Roman" pitchFamily="18" charset="0"/>
                <a:cs typeface="Times New Roman" pitchFamily="18" charset="0"/>
              </a:rPr>
              <a:t> push it onto the stack.</a:t>
            </a:r>
          </a:p>
          <a:p>
            <a:pPr marL="868680" lvl="1" indent="-457200" algn="just" fontAlgn="base">
              <a:buFont typeface="+mj-lt"/>
              <a:buAutoNum type="alphaLcParenR"/>
            </a:pPr>
            <a:r>
              <a:rPr lang="en-US" b="1" dirty="0" smtClean="0">
                <a:latin typeface="Times New Roman" pitchFamily="18" charset="0"/>
                <a:cs typeface="Times New Roman" pitchFamily="18" charset="0"/>
              </a:rPr>
              <a:t>If the character is ‘)’,</a:t>
            </a:r>
            <a:r>
              <a:rPr lang="en-US" dirty="0" smtClean="0">
                <a:latin typeface="Times New Roman" pitchFamily="18" charset="0"/>
                <a:cs typeface="Times New Roman" pitchFamily="18" charset="0"/>
              </a:rPr>
              <a:t> pop from the stack and append to the postfix expression until ‘(‘ is found, then pop ‘(‘ without appending.</a:t>
            </a:r>
          </a:p>
          <a:p>
            <a:pPr marL="868680" lvl="1" indent="-457200" algn="just" fontAlgn="base">
              <a:buFont typeface="+mj-lt"/>
              <a:buAutoNum type="alphaLcParenR"/>
            </a:pPr>
            <a:r>
              <a:rPr lang="en-US" b="1" dirty="0" smtClean="0">
                <a:latin typeface="Times New Roman" pitchFamily="18" charset="0"/>
                <a:cs typeface="Times New Roman" pitchFamily="18" charset="0"/>
              </a:rPr>
              <a:t>If the character is an operator,</a:t>
            </a:r>
            <a:r>
              <a:rPr lang="en-US" dirty="0" smtClean="0">
                <a:latin typeface="Times New Roman" pitchFamily="18" charset="0"/>
                <a:cs typeface="Times New Roman" pitchFamily="18" charset="0"/>
              </a:rPr>
              <a:t> pop and append operators from the stack until the stack is empty or a lower precedence operator is found, then push the current operator onto the stack.</a:t>
            </a:r>
          </a:p>
          <a:p>
            <a:pPr marL="868680" lvl="1" indent="-457200" algn="just" fontAlgn="base">
              <a:buFont typeface="+mj-lt"/>
              <a:buAutoNum type="alphaLcParenR"/>
            </a:pPr>
            <a:r>
              <a:rPr lang="en-US" b="1" dirty="0" smtClean="0">
                <a:latin typeface="Times New Roman" pitchFamily="18" charset="0"/>
                <a:cs typeface="Times New Roman" pitchFamily="18" charset="0"/>
              </a:rPr>
              <a:t>After scanning the expression,</a:t>
            </a:r>
            <a:r>
              <a:rPr lang="en-US" dirty="0" smtClean="0">
                <a:latin typeface="Times New Roman" pitchFamily="18" charset="0"/>
                <a:cs typeface="Times New Roman" pitchFamily="18" charset="0"/>
              </a:rPr>
              <a:t> pop and append all remaining operators from the stack to the postfix expression.</a:t>
            </a:r>
          </a:p>
          <a:p>
            <a:pPr marL="571500" indent="-457200" algn="just" fontAlgn="base">
              <a:buFont typeface="+mj-lt"/>
              <a:buAutoNum type="arabicPeriod"/>
            </a:pPr>
            <a:r>
              <a:rPr lang="en-US" sz="2000" dirty="0" smtClean="0">
                <a:latin typeface="Times New Roman" pitchFamily="18" charset="0"/>
                <a:cs typeface="Times New Roman" pitchFamily="18" charset="0"/>
              </a:rPr>
              <a:t>Reverse the postfix expression and return it.</a:t>
            </a:r>
          </a:p>
          <a:p>
            <a:pPr marL="571500" indent="-457200" algn="just">
              <a:buFont typeface="+mj-lt"/>
              <a:buAutoNum type="arabicPeriod"/>
            </a:pP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02" y="3062809"/>
            <a:ext cx="7620000" cy="1143000"/>
          </a:xfrm>
        </p:spPr>
        <p:txBody>
          <a:bodyPr/>
          <a:lstStyle/>
          <a:p>
            <a:pPr algn="ctr"/>
            <a:r>
              <a:rPr lang="en-US" sz="8000" b="1" dirty="0" smtClean="0"/>
              <a:t>Queue</a:t>
            </a:r>
            <a:endParaRPr lang="en-US" sz="8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Queue Data Structure </a:t>
            </a:r>
            <a:r>
              <a:rPr lang="en-US" dirty="0" smtClean="0">
                <a:latin typeface="Times New Roman" pitchFamily="18" charset="0"/>
                <a:cs typeface="Times New Roman" pitchFamily="18" charset="0"/>
              </a:rPr>
              <a:t>is a fundamental concept in computer science used for storing and managing data in a specific order. </a:t>
            </a:r>
          </a:p>
          <a:p>
            <a:pPr algn="just">
              <a:lnSpc>
                <a:spcPct val="150000"/>
              </a:lnSpc>
              <a:buFont typeface="Wingdings" pitchFamily="2" charset="2"/>
              <a:buChar char="Ø"/>
            </a:pPr>
            <a:r>
              <a:rPr lang="en-US" dirty="0" smtClean="0">
                <a:latin typeface="Times New Roman" pitchFamily="18" charset="0"/>
                <a:cs typeface="Times New Roman" pitchFamily="18" charset="0"/>
              </a:rPr>
              <a:t>Queue is a linear data structure.</a:t>
            </a:r>
          </a:p>
          <a:p>
            <a:pPr algn="just">
              <a:lnSpc>
                <a:spcPct val="150000"/>
              </a:lnSpc>
              <a:buFont typeface="Wingdings" pitchFamily="2" charset="2"/>
              <a:buChar char="Ø"/>
            </a:pPr>
            <a:r>
              <a:rPr lang="en-US" dirty="0" smtClean="0">
                <a:latin typeface="Times New Roman" pitchFamily="18" charset="0"/>
                <a:cs typeface="Times New Roman" pitchFamily="18" charset="0"/>
              </a:rPr>
              <a:t>It follows the principle of "</a:t>
            </a:r>
            <a:r>
              <a:rPr lang="en-US" b="1" dirty="0" smtClean="0">
                <a:latin typeface="Times New Roman" pitchFamily="18" charset="0"/>
                <a:cs typeface="Times New Roman" pitchFamily="18" charset="0"/>
              </a:rPr>
              <a:t>First in, First out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(FIFO)</a:t>
            </a:r>
            <a:r>
              <a:rPr lang="en-US" dirty="0" smtClean="0">
                <a:latin typeface="Times New Roman" pitchFamily="18" charset="0"/>
                <a:cs typeface="Times New Roman" pitchFamily="18" charset="0"/>
              </a:rPr>
              <a:t>, where the first element added to the queue is the first one to be removed. </a:t>
            </a:r>
          </a:p>
          <a:p>
            <a:pPr algn="just">
              <a:lnSpc>
                <a:spcPct val="150000"/>
              </a:lnSpc>
              <a:buFont typeface="Wingdings" pitchFamily="2" charset="2"/>
              <a:buChar char="Ø"/>
            </a:pPr>
            <a:r>
              <a:rPr lang="en-US" dirty="0" smtClean="0">
                <a:latin typeface="Times New Roman" pitchFamily="18" charset="0"/>
                <a:cs typeface="Times New Roman" pitchFamily="18" charset="0"/>
              </a:rPr>
              <a:t>Queues are commonly used in various algorithms and applications for their simplicity and efficiency in managing data flow.</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e.JPG"/>
          <p:cNvPicPr>
            <a:picLocks noGrp="1" noChangeAspect="1"/>
          </p:cNvPicPr>
          <p:nvPr>
            <p:ph idx="1"/>
          </p:nvPr>
        </p:nvPicPr>
        <p:blipFill>
          <a:blip r:embed="rId2"/>
          <a:stretch>
            <a:fillRect/>
          </a:stretch>
        </p:blipFill>
        <p:spPr>
          <a:xfrm>
            <a:off x="-1" y="1646809"/>
            <a:ext cx="8489119" cy="2775289"/>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 on Queue</a:t>
            </a:r>
            <a:br>
              <a:rPr lang="en-US" b="1" dirty="0" smtClean="0"/>
            </a:br>
            <a:endParaRPr lang="en-US" dirty="0"/>
          </a:p>
        </p:txBody>
      </p:sp>
      <p:sp>
        <p:nvSpPr>
          <p:cNvPr id="3" name="Content Placeholder 2"/>
          <p:cNvSpPr>
            <a:spLocks noGrp="1"/>
          </p:cNvSpPr>
          <p:nvPr>
            <p:ph idx="1"/>
          </p:nvPr>
        </p:nvSpPr>
        <p:spPr/>
        <p:txBody>
          <a:bodyPr/>
          <a:lstStyle/>
          <a:p>
            <a:pPr fontAlgn="base">
              <a:buNone/>
            </a:pPr>
            <a:r>
              <a:rPr lang="en-US" b="1" dirty="0" smtClean="0">
                <a:latin typeface="Times New Roman" pitchFamily="18" charset="0"/>
                <a:cs typeface="Times New Roman" pitchFamily="18" charset="0"/>
              </a:rPr>
              <a:t>1. </a:t>
            </a:r>
            <a:r>
              <a:rPr lang="en-US" b="1" dirty="0" err="1" smtClean="0">
                <a:latin typeface="Times New Roman" pitchFamily="18" charset="0"/>
                <a:cs typeface="Times New Roman" pitchFamily="18" charset="0"/>
              </a:rPr>
              <a:t>Enqueue</a:t>
            </a:r>
            <a:r>
              <a:rPr lang="en-US" b="1" dirty="0" smtClean="0">
                <a:latin typeface="Times New Roman" pitchFamily="18" charset="0"/>
                <a:cs typeface="Times New Roman" pitchFamily="18" charset="0"/>
              </a:rPr>
              <a:t>:</a:t>
            </a:r>
          </a:p>
          <a:p>
            <a:pPr fontAlgn="base">
              <a:buFont typeface="Wingdings" pitchFamily="2" charset="2"/>
              <a:buChar char="Ø"/>
            </a:pP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operation </a:t>
            </a:r>
            <a:r>
              <a:rPr lang="en-US" b="1" dirty="0" smtClean="0">
                <a:latin typeface="Times New Roman" pitchFamily="18" charset="0"/>
                <a:cs typeface="Times New Roman" pitchFamily="18" charset="0"/>
              </a:rPr>
              <a:t>adds (or stores) an element to the end of the queue</a:t>
            </a:r>
            <a:r>
              <a:rPr lang="en-US" dirty="0" smtClean="0">
                <a:latin typeface="Times New Roman" pitchFamily="18" charset="0"/>
                <a:cs typeface="Times New Roman" pitchFamily="18" charset="0"/>
              </a:rPr>
              <a:t>.</a:t>
            </a:r>
          </a:p>
          <a:p>
            <a:pPr fontAlgn="base">
              <a:buFont typeface="Wingdings" pitchFamily="2" charset="2"/>
              <a:buChar char="Ø"/>
            </a:pPr>
            <a:endParaRPr lang="en-US" dirty="0" smtClean="0">
              <a:latin typeface="Times New Roman" pitchFamily="18" charset="0"/>
              <a:cs typeface="Times New Roman" pitchFamily="18" charset="0"/>
            </a:endParaRPr>
          </a:p>
          <a:p>
            <a:pPr fontAlgn="base">
              <a:buNone/>
            </a:pPr>
            <a:r>
              <a:rPr lang="en-US" b="1" dirty="0" smtClean="0">
                <a:latin typeface="Times New Roman" pitchFamily="18" charset="0"/>
                <a:cs typeface="Times New Roman" pitchFamily="18" charset="0"/>
              </a:rPr>
              <a:t>Algorithm</a:t>
            </a:r>
            <a:endParaRPr lang="en-US" dirty="0" smtClean="0">
              <a:latin typeface="Times New Roman" pitchFamily="18" charset="0"/>
              <a:cs typeface="Times New Roman" pitchFamily="18" charset="0"/>
            </a:endParaRPr>
          </a:p>
          <a:p>
            <a:pPr marL="571500" indent="-457200">
              <a:buFont typeface="+mj-lt"/>
              <a:buAutoNum type="arabicPeriod"/>
            </a:pPr>
            <a:r>
              <a:rPr lang="en-US" dirty="0" smtClean="0">
                <a:latin typeface="Times New Roman" pitchFamily="18" charset="0"/>
                <a:cs typeface="Times New Roman" pitchFamily="18" charset="0"/>
              </a:rPr>
              <a:t>check if the queue is full</a:t>
            </a:r>
          </a:p>
          <a:p>
            <a:pPr marL="571500" indent="-457200">
              <a:buFont typeface="+mj-lt"/>
              <a:buAutoNum type="arabicPeriod"/>
            </a:pPr>
            <a:r>
              <a:rPr lang="en-US" dirty="0" smtClean="0">
                <a:latin typeface="Times New Roman" pitchFamily="18" charset="0"/>
                <a:cs typeface="Times New Roman" pitchFamily="18" charset="0"/>
              </a:rPr>
              <a:t>for the first element, set the value of FRONT to 0</a:t>
            </a:r>
          </a:p>
          <a:p>
            <a:pPr marL="571500" indent="-457200">
              <a:buFont typeface="+mj-lt"/>
              <a:buAutoNum type="arabicPeriod"/>
            </a:pPr>
            <a:r>
              <a:rPr lang="en-US" dirty="0" smtClean="0">
                <a:latin typeface="Times New Roman" pitchFamily="18" charset="0"/>
                <a:cs typeface="Times New Roman" pitchFamily="18" charset="0"/>
              </a:rPr>
              <a:t>increase the REAR index by 1</a:t>
            </a:r>
          </a:p>
          <a:p>
            <a:pPr marL="571500" indent="-457200">
              <a:buFont typeface="+mj-lt"/>
              <a:buAutoNum type="arabicPeriod"/>
            </a:pPr>
            <a:r>
              <a:rPr lang="en-US" dirty="0" smtClean="0">
                <a:latin typeface="Times New Roman" pitchFamily="18" charset="0"/>
                <a:cs typeface="Times New Roman" pitchFamily="18" charset="0"/>
              </a:rPr>
              <a:t>add the new element in the position pointed to by REAR</a:t>
            </a:r>
          </a:p>
          <a:p>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q1.JPG"/>
          <p:cNvPicPr>
            <a:picLocks noGrp="1" noChangeAspect="1"/>
          </p:cNvPicPr>
          <p:nvPr>
            <p:ph idx="1"/>
          </p:nvPr>
        </p:nvPicPr>
        <p:blipFill>
          <a:blip r:embed="rId2"/>
          <a:stretch>
            <a:fillRect/>
          </a:stretch>
        </p:blipFill>
        <p:spPr>
          <a:xfrm>
            <a:off x="0" y="1682957"/>
            <a:ext cx="8334531" cy="3629779"/>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e2.JPG"/>
          <p:cNvPicPr>
            <a:picLocks noGrp="1" noChangeAspect="1"/>
          </p:cNvPicPr>
          <p:nvPr>
            <p:ph idx="1"/>
          </p:nvPr>
        </p:nvPicPr>
        <p:blipFill>
          <a:blip r:embed="rId2"/>
          <a:stretch>
            <a:fillRect/>
          </a:stretch>
        </p:blipFill>
        <p:spPr>
          <a:xfrm>
            <a:off x="0" y="1816465"/>
            <a:ext cx="8084752" cy="377486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Operations on Stack</a:t>
            </a:r>
            <a:br>
              <a:rPr lang="en-US" b="1" dirty="0" smtClean="0"/>
            </a:br>
            <a:endParaRPr lang="en-US" dirty="0"/>
          </a:p>
        </p:txBody>
      </p:sp>
      <p:sp>
        <p:nvSpPr>
          <p:cNvPr id="3" name="Content Placeholder 2"/>
          <p:cNvSpPr>
            <a:spLocks noGrp="1"/>
          </p:cNvSpPr>
          <p:nvPr>
            <p:ph idx="1"/>
          </p:nvPr>
        </p:nvSpPr>
        <p:spPr/>
        <p:txBody>
          <a:bodyPr/>
          <a:lstStyle/>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push() </a:t>
            </a:r>
            <a:r>
              <a:rPr lang="en-US" dirty="0" smtClean="0">
                <a:latin typeface="Times New Roman" pitchFamily="18" charset="0"/>
                <a:cs typeface="Times New Roman" pitchFamily="18" charset="0"/>
              </a:rPr>
              <a:t>to insert an element into the stack</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pop() </a:t>
            </a:r>
            <a:r>
              <a:rPr lang="en-US" dirty="0" smtClean="0">
                <a:latin typeface="Times New Roman" pitchFamily="18" charset="0"/>
                <a:cs typeface="Times New Roman" pitchFamily="18" charset="0"/>
              </a:rPr>
              <a:t>to remove an element from the stack</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top() </a:t>
            </a:r>
            <a:r>
              <a:rPr lang="en-US" dirty="0" smtClean="0">
                <a:latin typeface="Times New Roman" pitchFamily="18" charset="0"/>
                <a:cs typeface="Times New Roman" pitchFamily="18" charset="0"/>
              </a:rPr>
              <a:t>Returns the top element of the stack.</a:t>
            </a:r>
          </a:p>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isEmpty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returns true if stack is empty else false.</a:t>
            </a:r>
          </a:p>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isFull</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returns true if the stack is full else false.</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e3.JPG"/>
          <p:cNvPicPr>
            <a:picLocks noGrp="1" noChangeAspect="1"/>
          </p:cNvPicPr>
          <p:nvPr>
            <p:ph idx="1"/>
          </p:nvPr>
        </p:nvPicPr>
        <p:blipFill>
          <a:blip r:embed="rId2"/>
          <a:stretch>
            <a:fillRect/>
          </a:stretch>
        </p:blipFill>
        <p:spPr>
          <a:xfrm>
            <a:off x="234690" y="1704117"/>
            <a:ext cx="8063802" cy="3857234"/>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None/>
            </a:pPr>
            <a:r>
              <a:rPr lang="en-US" b="1" dirty="0" smtClean="0">
                <a:latin typeface="Times New Roman" pitchFamily="18" charset="0"/>
                <a:cs typeface="Times New Roman" pitchFamily="18" charset="0"/>
              </a:rPr>
              <a:t>2. </a:t>
            </a:r>
            <a:r>
              <a:rPr lang="en-US" b="1" dirty="0" err="1" smtClean="0">
                <a:latin typeface="Times New Roman" pitchFamily="18" charset="0"/>
                <a:cs typeface="Times New Roman" pitchFamily="18" charset="0"/>
              </a:rPr>
              <a:t>Dequeue</a:t>
            </a:r>
            <a:r>
              <a:rPr lang="en-US" b="1" dirty="0" smtClean="0">
                <a:latin typeface="Times New Roman" pitchFamily="18" charset="0"/>
                <a:cs typeface="Times New Roman" pitchFamily="18" charset="0"/>
              </a:rPr>
              <a:t>: </a:t>
            </a:r>
          </a:p>
          <a:p>
            <a:pPr fontAlgn="base">
              <a:buFont typeface="Wingdings" pitchFamily="2" charset="2"/>
              <a:buChar char="Ø"/>
            </a:pP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 removes the element at the front of the queue. </a:t>
            </a:r>
          </a:p>
          <a:p>
            <a:pPr fontAlgn="base">
              <a:buFont typeface="Wingdings" pitchFamily="2" charset="2"/>
              <a:buChar char="Ø"/>
            </a:pPr>
            <a:endParaRPr lang="en-US" dirty="0" smtClean="0">
              <a:latin typeface="Times New Roman" pitchFamily="18" charset="0"/>
              <a:cs typeface="Times New Roman" pitchFamily="18" charset="0"/>
            </a:endParaRPr>
          </a:p>
          <a:p>
            <a:pPr fontAlgn="base">
              <a:buNone/>
            </a:pPr>
            <a:r>
              <a:rPr lang="en-US" b="1" dirty="0" smtClean="0">
                <a:latin typeface="Times New Roman" pitchFamily="18" charset="0"/>
                <a:cs typeface="Times New Roman" pitchFamily="18" charset="0"/>
              </a:rPr>
              <a:t>Algorithm:</a:t>
            </a:r>
          </a:p>
          <a:p>
            <a:pPr marL="571500" indent="-457200" algn="just">
              <a:buFont typeface="+mj-lt"/>
              <a:buAutoNum type="arabicPeriod"/>
            </a:pPr>
            <a:r>
              <a:rPr lang="en-US" dirty="0" smtClean="0">
                <a:latin typeface="Times New Roman" pitchFamily="18" charset="0"/>
                <a:cs typeface="Times New Roman" pitchFamily="18" charset="0"/>
              </a:rPr>
              <a:t>check if the queue is empty</a:t>
            </a:r>
          </a:p>
          <a:p>
            <a:pPr marL="571500" indent="-457200" algn="just">
              <a:buFont typeface="+mj-lt"/>
              <a:buAutoNum type="arabicPeriod"/>
            </a:pPr>
            <a:r>
              <a:rPr lang="en-US" dirty="0" smtClean="0">
                <a:latin typeface="Times New Roman" pitchFamily="18" charset="0"/>
                <a:cs typeface="Times New Roman" pitchFamily="18" charset="0"/>
              </a:rPr>
              <a:t>return the value pointed by FRONT</a:t>
            </a:r>
          </a:p>
          <a:p>
            <a:pPr marL="571500" indent="-457200" algn="just">
              <a:buFont typeface="+mj-lt"/>
              <a:buAutoNum type="arabicPeriod"/>
            </a:pPr>
            <a:r>
              <a:rPr lang="en-US" dirty="0" smtClean="0">
                <a:latin typeface="Times New Roman" pitchFamily="18" charset="0"/>
                <a:cs typeface="Times New Roman" pitchFamily="18" charset="0"/>
              </a:rPr>
              <a:t>increase the FRONT index by 1</a:t>
            </a:r>
          </a:p>
          <a:p>
            <a:pPr marL="571500" indent="-457200">
              <a:buFont typeface="+mj-lt"/>
              <a:buAutoNum type="arabicPeriod"/>
            </a:pPr>
            <a:r>
              <a:rPr lang="en-US" dirty="0" smtClean="0">
                <a:latin typeface="Times New Roman" pitchFamily="18" charset="0"/>
                <a:cs typeface="Times New Roman" pitchFamily="18" charset="0"/>
              </a:rPr>
              <a:t>for the last element, reset the values of FRONT and REAR to -1</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e4.JPG"/>
          <p:cNvPicPr>
            <a:picLocks noGrp="1" noChangeAspect="1"/>
          </p:cNvPicPr>
          <p:nvPr>
            <p:ph idx="1"/>
          </p:nvPr>
        </p:nvPicPr>
        <p:blipFill>
          <a:blip r:embed="rId2"/>
          <a:stretch>
            <a:fillRect/>
          </a:stretch>
        </p:blipFill>
        <p:spPr>
          <a:xfrm>
            <a:off x="387792" y="1764779"/>
            <a:ext cx="7422083" cy="3788797"/>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ue5.JPG"/>
          <p:cNvPicPr>
            <a:picLocks noGrp="1" noChangeAspect="1"/>
          </p:cNvPicPr>
          <p:nvPr>
            <p:ph idx="1"/>
          </p:nvPr>
        </p:nvPicPr>
        <p:blipFill>
          <a:blip r:embed="rId2"/>
          <a:stretch>
            <a:fillRect/>
          </a:stretch>
        </p:blipFill>
        <p:spPr>
          <a:xfrm>
            <a:off x="350238" y="1772353"/>
            <a:ext cx="7864169" cy="4268683"/>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buNone/>
            </a:pPr>
            <a:r>
              <a:rPr lang="en-US" b="1" dirty="0" smtClean="0">
                <a:latin typeface="Times New Roman" pitchFamily="18" charset="0"/>
                <a:cs typeface="Times New Roman" pitchFamily="18" charset="0"/>
              </a:rPr>
              <a:t>3. Peek or Front Operation: </a:t>
            </a:r>
          </a:p>
          <a:p>
            <a:pPr algn="just" fontAlgn="base">
              <a:buFont typeface="Wingdings" pitchFamily="2" charset="2"/>
              <a:buChar char="Ø"/>
            </a:pPr>
            <a:r>
              <a:rPr lang="en-US" dirty="0" smtClean="0">
                <a:latin typeface="Times New Roman" pitchFamily="18" charset="0"/>
                <a:cs typeface="Times New Roman" pitchFamily="18" charset="0"/>
              </a:rPr>
              <a:t>This operation returns the element at the front end without removing it.</a:t>
            </a:r>
          </a:p>
          <a:p>
            <a:pPr algn="just" fontAlgn="base">
              <a:buNone/>
            </a:pPr>
            <a:r>
              <a:rPr lang="en-US" b="1" dirty="0" smtClean="0">
                <a:latin typeface="Times New Roman" pitchFamily="18" charset="0"/>
                <a:cs typeface="Times New Roman" pitchFamily="18" charset="0"/>
              </a:rPr>
              <a:t>4. Size Operation:</a:t>
            </a:r>
          </a:p>
          <a:p>
            <a:pPr algn="just" fontAlgn="base">
              <a:buFont typeface="Wingdings" pitchFamily="2" charset="2"/>
              <a:buChar char="Ø"/>
            </a:pPr>
            <a:r>
              <a:rPr lang="en-US" dirty="0" smtClean="0">
                <a:latin typeface="Times New Roman" pitchFamily="18" charset="0"/>
                <a:cs typeface="Times New Roman" pitchFamily="18" charset="0"/>
              </a:rPr>
              <a:t>This operation returns the numbers of elements present in the queue.</a:t>
            </a:r>
          </a:p>
          <a:p>
            <a:pPr algn="just" fontAlgn="base">
              <a:buNone/>
            </a:pPr>
            <a:r>
              <a:rPr lang="en-US" b="1" dirty="0" smtClean="0">
                <a:latin typeface="Times New Roman" pitchFamily="18" charset="0"/>
                <a:cs typeface="Times New Roman" pitchFamily="18" charset="0"/>
              </a:rPr>
              <a:t>5. </a:t>
            </a:r>
            <a:r>
              <a:rPr lang="en-US" b="1" dirty="0" err="1" smtClean="0">
                <a:latin typeface="Times New Roman" pitchFamily="18" charset="0"/>
                <a:cs typeface="Times New Roman" pitchFamily="18" charset="0"/>
              </a:rPr>
              <a:t>isEmpty</a:t>
            </a:r>
            <a:r>
              <a:rPr lang="en-US" b="1" dirty="0" smtClean="0">
                <a:latin typeface="Times New Roman" pitchFamily="18" charset="0"/>
                <a:cs typeface="Times New Roman" pitchFamily="18" charset="0"/>
              </a:rPr>
              <a:t> Operation: </a:t>
            </a:r>
          </a:p>
          <a:p>
            <a:pPr algn="just" fontAlgn="base">
              <a:buFont typeface="Wingdings" pitchFamily="2" charset="2"/>
              <a:buChar char="Ø"/>
            </a:pPr>
            <a:r>
              <a:rPr lang="en-US" dirty="0" smtClean="0">
                <a:latin typeface="Times New Roman" pitchFamily="18" charset="0"/>
                <a:cs typeface="Times New Roman" pitchFamily="18" charset="0"/>
              </a:rPr>
              <a:t>This operation returns a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 that indicates whether the queue is empty or not.</a:t>
            </a:r>
          </a:p>
          <a:p>
            <a:pPr algn="just" fontAlgn="base">
              <a:buNone/>
            </a:pPr>
            <a:r>
              <a:rPr lang="en-US" b="1" dirty="0" smtClean="0">
                <a:latin typeface="Times New Roman" pitchFamily="18" charset="0"/>
                <a:cs typeface="Times New Roman" pitchFamily="18" charset="0"/>
              </a:rPr>
              <a:t>6. </a:t>
            </a:r>
            <a:r>
              <a:rPr lang="en-US" b="1" dirty="0" err="1" smtClean="0">
                <a:latin typeface="Times New Roman" pitchFamily="18" charset="0"/>
                <a:cs typeface="Times New Roman" pitchFamily="18" charset="0"/>
              </a:rPr>
              <a:t>isFull</a:t>
            </a:r>
            <a:r>
              <a:rPr lang="en-US" b="1" dirty="0" smtClean="0">
                <a:latin typeface="Times New Roman" pitchFamily="18" charset="0"/>
                <a:cs typeface="Times New Roman" pitchFamily="18" charset="0"/>
              </a:rPr>
              <a:t> Operation: </a:t>
            </a:r>
          </a:p>
          <a:p>
            <a:pPr algn="just" fontAlgn="base">
              <a:buFont typeface="Wingdings" pitchFamily="2" charset="2"/>
              <a:buChar char="Ø"/>
            </a:pPr>
            <a:r>
              <a:rPr lang="en-US" dirty="0" smtClean="0">
                <a:latin typeface="Times New Roman" pitchFamily="18" charset="0"/>
                <a:cs typeface="Times New Roman" pitchFamily="18" charset="0"/>
              </a:rPr>
              <a:t>This operation returns a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value that indicates whether the queue is full or not</a:t>
            </a:r>
          </a:p>
          <a:p>
            <a:pPr algn="just"/>
            <a:endParaRPr lang="en-US"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que.JPG"/>
          <p:cNvPicPr>
            <a:picLocks noGrp="1" noChangeAspect="1"/>
          </p:cNvPicPr>
          <p:nvPr>
            <p:ph idx="1"/>
          </p:nvPr>
        </p:nvPicPr>
        <p:blipFill>
          <a:blip r:embed="rId2"/>
          <a:stretch>
            <a:fillRect/>
          </a:stretch>
        </p:blipFill>
        <p:spPr>
          <a:xfrm>
            <a:off x="262795" y="184099"/>
            <a:ext cx="6737612" cy="6625784"/>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Queue</a:t>
            </a:r>
            <a:br>
              <a:rPr lang="en-US" b="1" dirty="0" smtClean="0"/>
            </a:br>
            <a:endParaRPr lang="en-US" dirty="0"/>
          </a:p>
        </p:txBody>
      </p:sp>
      <p:sp>
        <p:nvSpPr>
          <p:cNvPr id="3" name="Content Placeholder 2"/>
          <p:cNvSpPr>
            <a:spLocks noGrp="1"/>
          </p:cNvSpPr>
          <p:nvPr>
            <p:ph idx="1"/>
          </p:nvPr>
        </p:nvSpPr>
        <p:spPr>
          <a:xfrm>
            <a:off x="239843" y="1600200"/>
            <a:ext cx="8004747" cy="4800600"/>
          </a:xfrm>
        </p:spPr>
        <p:txBody>
          <a:bodyPr/>
          <a:lstStyle/>
          <a:p>
            <a:pPr marL="571500" indent="-457200" algn="just">
              <a:lnSpc>
                <a:spcPct val="150000"/>
              </a:lnSpc>
              <a:buFont typeface="+mj-lt"/>
              <a:buAutoNum type="arabicPeriod"/>
            </a:pPr>
            <a:r>
              <a:rPr lang="en-US" dirty="0" smtClean="0">
                <a:latin typeface="Times New Roman" pitchFamily="18" charset="0"/>
                <a:cs typeface="Times New Roman" pitchFamily="18" charset="0"/>
              </a:rPr>
              <a:t>CPU scheduling, Disk Scheduling</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When data is transferred asynchronously between two processes. The queue is used for synchronization. For example: IO Buffers, pipes, file IO, etc</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Handling of interrupts in real-time systems.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Call Center phone systems use Queues to hold people calling them in order.</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Queues</a:t>
            </a:r>
            <a:br>
              <a:rPr lang="en-US" b="1" dirty="0" smtClean="0"/>
            </a:br>
            <a:endParaRPr lang="en-US" dirty="0"/>
          </a:p>
        </p:txBody>
      </p:sp>
      <p:pic>
        <p:nvPicPr>
          <p:cNvPr id="4" name="Content Placeholder 3" descr="type-que.JPG"/>
          <p:cNvPicPr>
            <a:picLocks noGrp="1" noChangeAspect="1"/>
          </p:cNvPicPr>
          <p:nvPr>
            <p:ph idx="1"/>
          </p:nvPr>
        </p:nvPicPr>
        <p:blipFill>
          <a:blip r:embed="rId2"/>
          <a:stretch>
            <a:fillRect/>
          </a:stretch>
        </p:blipFill>
        <p:spPr>
          <a:xfrm>
            <a:off x="316667" y="1237001"/>
            <a:ext cx="7822992" cy="5411796"/>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Circular Queue</a:t>
            </a:r>
            <a:br>
              <a:rPr lang="en-US" b="1" dirty="0" smtClean="0"/>
            </a:br>
            <a:endParaRPr lang="en-US" dirty="0"/>
          </a:p>
        </p:txBody>
      </p:sp>
      <p:sp>
        <p:nvSpPr>
          <p:cNvPr id="3" name="Content Placeholder 2"/>
          <p:cNvSpPr>
            <a:spLocks noGrp="1"/>
          </p:cNvSpPr>
          <p:nvPr>
            <p:ph idx="1"/>
          </p:nvPr>
        </p:nvSpPr>
        <p:spPr/>
        <p:txBody>
          <a:bodyPr/>
          <a:lstStyle/>
          <a:p>
            <a:pPr algn="just" fontAlgn="base">
              <a:buFont typeface="Wingdings" pitchFamily="2" charset="2"/>
              <a:buChar char="Ø"/>
            </a:pPr>
            <a:r>
              <a:rPr lang="en-US" dirty="0" smtClean="0">
                <a:latin typeface="Times New Roman" pitchFamily="18" charset="0"/>
                <a:cs typeface="Times New Roman" pitchFamily="18" charset="0"/>
              </a:rPr>
              <a:t>A Circular Queue is another way of implementing a normal queue where the</a:t>
            </a:r>
            <a:r>
              <a:rPr lang="en-US" b="1" dirty="0" smtClean="0">
                <a:latin typeface="Times New Roman" pitchFamily="18" charset="0"/>
                <a:cs typeface="Times New Roman" pitchFamily="18" charset="0"/>
              </a:rPr>
              <a:t> last element </a:t>
            </a:r>
            <a:r>
              <a:rPr lang="en-US" dirty="0" smtClean="0">
                <a:latin typeface="Times New Roman" pitchFamily="18" charset="0"/>
                <a:cs typeface="Times New Roman" pitchFamily="18" charset="0"/>
              </a:rPr>
              <a:t>of the queue is </a:t>
            </a:r>
            <a:r>
              <a:rPr lang="en-US" b="1" dirty="0" smtClean="0">
                <a:latin typeface="Times New Roman" pitchFamily="18" charset="0"/>
                <a:cs typeface="Times New Roman" pitchFamily="18" charset="0"/>
              </a:rPr>
              <a:t>connected </a:t>
            </a:r>
            <a:r>
              <a:rPr lang="en-US" dirty="0" smtClean="0">
                <a:latin typeface="Times New Roman" pitchFamily="18" charset="0"/>
                <a:cs typeface="Times New Roman" pitchFamily="18" charset="0"/>
              </a:rPr>
              <a:t>to the </a:t>
            </a:r>
            <a:r>
              <a:rPr lang="en-US" b="1" dirty="0" smtClean="0">
                <a:latin typeface="Times New Roman" pitchFamily="18" charset="0"/>
                <a:cs typeface="Times New Roman" pitchFamily="18" charset="0"/>
              </a:rPr>
              <a:t>first element </a:t>
            </a:r>
            <a:r>
              <a:rPr lang="en-US" dirty="0" smtClean="0">
                <a:latin typeface="Times New Roman" pitchFamily="18" charset="0"/>
                <a:cs typeface="Times New Roman" pitchFamily="18" charset="0"/>
              </a:rPr>
              <a:t>of the queue forming a circle.</a:t>
            </a:r>
          </a:p>
          <a:p>
            <a:pPr algn="just" fontAlgn="base">
              <a:buFont typeface="Wingdings" pitchFamily="2" charset="2"/>
              <a:buChar char="Ø"/>
            </a:pPr>
            <a:r>
              <a:rPr lang="en-US" dirty="0" smtClean="0">
                <a:latin typeface="Times New Roman" pitchFamily="18" charset="0"/>
                <a:cs typeface="Times New Roman" pitchFamily="18" charset="0"/>
              </a:rPr>
              <a:t>The operations are performed based on the </a:t>
            </a:r>
            <a:r>
              <a:rPr lang="en-US" b="1" dirty="0" smtClean="0">
                <a:latin typeface="Times New Roman" pitchFamily="18" charset="0"/>
                <a:cs typeface="Times New Roman" pitchFamily="18" charset="0"/>
              </a:rPr>
              <a:t>FIFO (First In First Out)</a:t>
            </a:r>
            <a:r>
              <a:rPr lang="en-US" dirty="0" smtClean="0">
                <a:latin typeface="Times New Roman" pitchFamily="18" charset="0"/>
                <a:cs typeface="Times New Roman" pitchFamily="18" charset="0"/>
              </a:rPr>
              <a:t> principle. </a:t>
            </a:r>
          </a:p>
          <a:p>
            <a:pPr algn="just" fontAlgn="base">
              <a:buFont typeface="Wingdings" pitchFamily="2" charset="2"/>
              <a:buChar char="Ø"/>
            </a:pPr>
            <a:r>
              <a:rPr lang="en-US" dirty="0" smtClean="0">
                <a:latin typeface="Times New Roman" pitchFamily="18" charset="0"/>
                <a:cs typeface="Times New Roman" pitchFamily="18" charset="0"/>
              </a:rPr>
              <a:t>It is also called </a:t>
            </a:r>
            <a:r>
              <a:rPr lang="en-US" b="1" dirty="0" smtClean="0">
                <a:latin typeface="Times New Roman" pitchFamily="18" charset="0"/>
                <a:cs typeface="Times New Roman" pitchFamily="18" charset="0"/>
              </a:rPr>
              <a:t>‘Ring Buffer’. </a:t>
            </a:r>
          </a:p>
          <a:p>
            <a:pPr algn="just" fontAlgn="base">
              <a:buNone/>
            </a:pPr>
            <a:endParaRPr lang="en-US" b="1" dirty="0" smtClean="0">
              <a:latin typeface="Times New Roman" pitchFamily="18" charset="0"/>
              <a:cs typeface="Times New Roman" pitchFamily="18" charset="0"/>
            </a:endParaRPr>
          </a:p>
          <a:p>
            <a:pPr algn="just" fontAlgn="base">
              <a:buFont typeface="Wingdings" pitchFamily="2" charset="2"/>
              <a:buChar char="Ø"/>
            </a:pPr>
            <a:r>
              <a:rPr lang="en-US" i="1" dirty="0" smtClean="0">
                <a:latin typeface="Times New Roman" pitchFamily="18" charset="0"/>
                <a:cs typeface="Times New Roman" pitchFamily="18" charset="0"/>
              </a:rPr>
              <a:t>In a normal Queue, we can</a:t>
            </a:r>
            <a:r>
              <a:rPr lang="en-US" b="1" i="1" dirty="0" smtClean="0">
                <a:latin typeface="Times New Roman" pitchFamily="18" charset="0"/>
                <a:cs typeface="Times New Roman" pitchFamily="18" charset="0"/>
              </a:rPr>
              <a:t> insert </a:t>
            </a:r>
            <a:r>
              <a:rPr lang="en-US" i="1" dirty="0" smtClean="0">
                <a:latin typeface="Times New Roman" pitchFamily="18" charset="0"/>
                <a:cs typeface="Times New Roman" pitchFamily="18" charset="0"/>
              </a:rPr>
              <a:t>elements until the </a:t>
            </a:r>
            <a:r>
              <a:rPr lang="en-US" b="1" i="1" dirty="0" smtClean="0">
                <a:latin typeface="Times New Roman" pitchFamily="18" charset="0"/>
                <a:cs typeface="Times New Roman" pitchFamily="18" charset="0"/>
              </a:rPr>
              <a:t>queue becomes full</a:t>
            </a:r>
            <a:r>
              <a:rPr lang="en-US" i="1" dirty="0" smtClean="0">
                <a:latin typeface="Times New Roman" pitchFamily="18" charset="0"/>
                <a:cs typeface="Times New Roman" pitchFamily="18" charset="0"/>
              </a:rPr>
              <a:t>. </a:t>
            </a:r>
          </a:p>
          <a:p>
            <a:pPr algn="just" fontAlgn="base">
              <a:buFont typeface="Wingdings" pitchFamily="2" charset="2"/>
              <a:buChar char="Ø"/>
            </a:pPr>
            <a:r>
              <a:rPr lang="en-US" i="1" dirty="0" smtClean="0">
                <a:latin typeface="Times New Roman" pitchFamily="18" charset="0"/>
                <a:cs typeface="Times New Roman" pitchFamily="18" charset="0"/>
              </a:rPr>
              <a:t>However once the queue becomes full, we can not insert the next element even if there is a space in front of the queue.</a:t>
            </a: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ir.JPG"/>
          <p:cNvPicPr>
            <a:picLocks noGrp="1" noChangeAspect="1"/>
          </p:cNvPicPr>
          <p:nvPr>
            <p:ph idx="1"/>
          </p:nvPr>
        </p:nvPicPr>
        <p:blipFill>
          <a:blip r:embed="rId2"/>
          <a:stretch>
            <a:fillRect/>
          </a:stretch>
        </p:blipFill>
        <p:spPr>
          <a:xfrm>
            <a:off x="989351" y="503502"/>
            <a:ext cx="5658259" cy="546258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Push Operation on Stack</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Adds an item to the stack. If the stack is full, then it is said to be an </a:t>
            </a:r>
            <a:r>
              <a:rPr lang="en-US" b="1" dirty="0" smtClean="0">
                <a:latin typeface="Times New Roman" pitchFamily="18" charset="0"/>
                <a:cs typeface="Times New Roman" pitchFamily="18" charset="0"/>
              </a:rPr>
              <a:t>Overflow condition.</a:t>
            </a:r>
            <a:endParaRPr lang="en-US" dirty="0" smtClean="0">
              <a:latin typeface="Times New Roman" pitchFamily="18" charset="0"/>
              <a:cs typeface="Times New Roman" pitchFamily="18" charset="0"/>
            </a:endParaRPr>
          </a:p>
          <a:p>
            <a:pPr algn="just" fontAlgn="base">
              <a:lnSpc>
                <a:spcPct val="150000"/>
              </a:lnSpc>
              <a:buNone/>
            </a:pPr>
            <a:r>
              <a:rPr lang="en-US" b="1" dirty="0" smtClean="0">
                <a:latin typeface="Times New Roman" pitchFamily="18" charset="0"/>
                <a:cs typeface="Times New Roman" pitchFamily="18" charset="0"/>
              </a:rPr>
              <a:t>Algorithm for Push Operation:</a:t>
            </a:r>
            <a:endParaRPr lang="en-US" dirty="0" smtClean="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Before pushing the element to the stack, check if the stack is </a:t>
            </a:r>
            <a:r>
              <a:rPr lang="en-US" b="1" dirty="0" smtClean="0">
                <a:latin typeface="Times New Roman" pitchFamily="18" charset="0"/>
                <a:cs typeface="Times New Roman" pitchFamily="18" charset="0"/>
              </a:rPr>
              <a:t>full </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If the stack is full </a:t>
            </a:r>
            <a:r>
              <a:rPr lang="en-US" b="1" dirty="0" smtClean="0">
                <a:latin typeface="Times New Roman" pitchFamily="18" charset="0"/>
                <a:cs typeface="Times New Roman" pitchFamily="18" charset="0"/>
              </a:rPr>
              <a:t>(top == capacity-1) </a:t>
            </a:r>
            <a:r>
              <a:rPr lang="en-US" dirty="0" smtClean="0">
                <a:latin typeface="Times New Roman" pitchFamily="18" charset="0"/>
                <a:cs typeface="Times New Roman" pitchFamily="18" charset="0"/>
              </a:rPr>
              <a:t>, then </a:t>
            </a:r>
            <a:r>
              <a:rPr lang="en-US" b="1" dirty="0" smtClean="0">
                <a:latin typeface="Times New Roman" pitchFamily="18" charset="0"/>
                <a:cs typeface="Times New Roman" pitchFamily="18" charset="0"/>
              </a:rPr>
              <a:t>Stack Overflows </a:t>
            </a:r>
            <a:r>
              <a:rPr lang="en-US" dirty="0" smtClean="0">
                <a:latin typeface="Times New Roman" pitchFamily="18" charset="0"/>
                <a:cs typeface="Times New Roman" pitchFamily="18" charset="0"/>
              </a:rPr>
              <a:t>and cannot insert the element to the stack.</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increment the value of top by 1 </a:t>
            </a:r>
            <a:r>
              <a:rPr lang="en-US" b="1" dirty="0" smtClean="0">
                <a:latin typeface="Times New Roman" pitchFamily="18" charset="0"/>
                <a:cs typeface="Times New Roman" pitchFamily="18" charset="0"/>
              </a:rPr>
              <a:t>(top = top + 1) </a:t>
            </a:r>
            <a:r>
              <a:rPr lang="en-US" dirty="0" smtClean="0">
                <a:latin typeface="Times New Roman" pitchFamily="18" charset="0"/>
                <a:cs typeface="Times New Roman" pitchFamily="18" charset="0"/>
              </a:rPr>
              <a:t>and the new value is inserted at </a:t>
            </a:r>
            <a:r>
              <a:rPr lang="en-US" b="1" dirty="0" smtClean="0">
                <a:latin typeface="Times New Roman" pitchFamily="18" charset="0"/>
                <a:cs typeface="Times New Roman" pitchFamily="18" charset="0"/>
              </a:rPr>
              <a:t>top position </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The elements can be pushed into the stack till  reach the </a:t>
            </a:r>
            <a:r>
              <a:rPr lang="en-US" b="1" dirty="0" smtClean="0">
                <a:latin typeface="Times New Roman" pitchFamily="18" charset="0"/>
                <a:cs typeface="Times New Roman" pitchFamily="18" charset="0"/>
              </a:rPr>
              <a:t>capacity </a:t>
            </a:r>
            <a:r>
              <a:rPr lang="en-US" dirty="0" smtClean="0">
                <a:latin typeface="Times New Roman" pitchFamily="18" charset="0"/>
                <a:cs typeface="Times New Roman" pitchFamily="18" charset="0"/>
              </a:rPr>
              <a:t>of the stack.</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2" y="274638"/>
            <a:ext cx="7882328" cy="1143000"/>
          </a:xfrm>
        </p:spPr>
        <p:txBody>
          <a:bodyPr/>
          <a:lstStyle/>
          <a:p>
            <a:r>
              <a:rPr lang="en-US" b="1" dirty="0" smtClean="0"/>
              <a:t>Operations on Circular Queue</a:t>
            </a:r>
            <a:br>
              <a:rPr lang="en-US" b="1" dirty="0" smtClean="0"/>
            </a:br>
            <a:endParaRPr lang="en-US" dirty="0"/>
          </a:p>
        </p:txBody>
      </p:sp>
      <p:sp>
        <p:nvSpPr>
          <p:cNvPr id="3" name="Content Placeholder 2"/>
          <p:cNvSpPr>
            <a:spLocks noGrp="1"/>
          </p:cNvSpPr>
          <p:nvPr>
            <p:ph idx="1"/>
          </p:nvPr>
        </p:nvSpPr>
        <p:spPr/>
        <p:txBody>
          <a:bodyPr/>
          <a:lstStyle/>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getFront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Get the front item from the queue.</a:t>
            </a:r>
          </a:p>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getRear</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Get the last item from the queue.</a:t>
            </a:r>
          </a:p>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enqueue</a:t>
            </a:r>
            <a:r>
              <a:rPr lang="en-US" b="1" dirty="0" smtClean="0">
                <a:latin typeface="Times New Roman" pitchFamily="18" charset="0"/>
                <a:cs typeface="Times New Roman" pitchFamily="18" charset="0"/>
              </a:rPr>
              <a:t>(value): </a:t>
            </a:r>
            <a:r>
              <a:rPr lang="en-US"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insert </a:t>
            </a:r>
            <a:r>
              <a:rPr lang="en-US" dirty="0" smtClean="0">
                <a:latin typeface="Times New Roman" pitchFamily="18" charset="0"/>
                <a:cs typeface="Times New Roman" pitchFamily="18" charset="0"/>
              </a:rPr>
              <a:t>an element into the circular queue. In a circular queue, the new element is always inserted at the rear position. </a:t>
            </a:r>
          </a:p>
          <a:p>
            <a:pPr marL="571500" indent="-457200" algn="just" fontAlgn="base">
              <a:lnSpc>
                <a:spcPct val="150000"/>
              </a:lnSpc>
              <a:buFont typeface="+mj-lt"/>
              <a:buAutoNum type="arabicPeriod"/>
            </a:pPr>
            <a:r>
              <a:rPr lang="en-US" b="1" dirty="0" err="1" smtClean="0">
                <a:latin typeface="Times New Roman" pitchFamily="18" charset="0"/>
                <a:cs typeface="Times New Roman" pitchFamily="18" charset="0"/>
              </a:rPr>
              <a:t>dequeue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delete </a:t>
            </a:r>
            <a:r>
              <a:rPr lang="en-US" dirty="0" smtClean="0">
                <a:latin typeface="Times New Roman" pitchFamily="18" charset="0"/>
                <a:cs typeface="Times New Roman" pitchFamily="18" charset="0"/>
              </a:rPr>
              <a:t>an element from the circular queue. In a circular queue, the element is always deleted from the front position.</a:t>
            </a:r>
          </a:p>
          <a:p>
            <a:pPr marL="571500" indent="-457200">
              <a:buFont typeface="+mj-lt"/>
              <a:buAutoNum type="arabicPeriod"/>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buFont typeface="Wingdings" pitchFamily="2" charset="2"/>
              <a:buChar char="Ø"/>
            </a:pPr>
            <a:r>
              <a:rPr lang="en-US" dirty="0" smtClean="0">
                <a:latin typeface="Times New Roman" pitchFamily="18" charset="0"/>
                <a:cs typeface="Times New Roman" pitchFamily="18" charset="0"/>
              </a:rPr>
              <a:t>Initialize an </a:t>
            </a:r>
            <a:r>
              <a:rPr lang="en-US" b="1" dirty="0" smtClean="0">
                <a:latin typeface="Times New Roman" pitchFamily="18" charset="0"/>
                <a:cs typeface="Times New Roman" pitchFamily="18" charset="0"/>
              </a:rPr>
              <a:t>array </a:t>
            </a:r>
            <a:r>
              <a:rPr lang="en-US" dirty="0" smtClean="0">
                <a:latin typeface="Times New Roman" pitchFamily="18" charset="0"/>
                <a:cs typeface="Times New Roman" pitchFamily="18" charset="0"/>
              </a:rPr>
              <a:t>of </a:t>
            </a:r>
            <a:r>
              <a:rPr lang="en-US" b="1" dirty="0" smtClean="0">
                <a:latin typeface="Times New Roman" pitchFamily="18" charset="0"/>
                <a:cs typeface="Times New Roman" pitchFamily="18" charset="0"/>
              </a:rPr>
              <a:t>size n</a:t>
            </a:r>
            <a:r>
              <a:rPr lang="en-US" dirty="0" smtClean="0">
                <a:latin typeface="Times New Roman" pitchFamily="18" charset="0"/>
                <a:cs typeface="Times New Roman" pitchFamily="18" charset="0"/>
              </a:rPr>
              <a:t>, where </a:t>
            </a:r>
            <a:r>
              <a:rPr lang="en-US" b="1" dirty="0" smtClean="0">
                <a:latin typeface="Times New Roman" pitchFamily="18" charset="0"/>
                <a:cs typeface="Times New Roman" pitchFamily="18" charset="0"/>
              </a:rPr>
              <a:t>n is the maximum number of element</a:t>
            </a:r>
            <a:r>
              <a:rPr lang="en-US" dirty="0" smtClean="0">
                <a:latin typeface="Times New Roman" pitchFamily="18" charset="0"/>
                <a:cs typeface="Times New Roman" pitchFamily="18" charset="0"/>
              </a:rPr>
              <a:t>s that the queue can hold.</a:t>
            </a:r>
          </a:p>
          <a:p>
            <a:pPr algn="just" fontAlgn="base">
              <a:buFont typeface="Wingdings" pitchFamily="2" charset="2"/>
              <a:buChar char="Ø"/>
            </a:pPr>
            <a:r>
              <a:rPr lang="en-US" dirty="0" smtClean="0">
                <a:latin typeface="Times New Roman" pitchFamily="18" charset="0"/>
                <a:cs typeface="Times New Roman" pitchFamily="18" charset="0"/>
              </a:rPr>
              <a:t>Initialize </a:t>
            </a:r>
            <a:r>
              <a:rPr lang="en-US" b="1" dirty="0" smtClean="0">
                <a:latin typeface="Times New Roman" pitchFamily="18" charset="0"/>
                <a:cs typeface="Times New Roman" pitchFamily="18" charset="0"/>
              </a:rPr>
              <a:t>three variables (size, capacity, and front.)</a:t>
            </a:r>
            <a:endParaRPr lang="en-US" dirty="0" smtClean="0">
              <a:latin typeface="Times New Roman" pitchFamily="18" charset="0"/>
              <a:cs typeface="Times New Roman" pitchFamily="18" charset="0"/>
            </a:endParaRPr>
          </a:p>
          <a:p>
            <a:pPr algn="just" fontAlgn="base">
              <a:buNone/>
            </a:pPr>
            <a:endParaRPr lang="en-US" b="1" dirty="0" smtClean="0">
              <a:latin typeface="Times New Roman" pitchFamily="18" charset="0"/>
              <a:cs typeface="Times New Roman" pitchFamily="18" charset="0"/>
            </a:endParaRPr>
          </a:p>
          <a:p>
            <a:pPr algn="just" fontAlgn="base">
              <a:buNone/>
            </a:pPr>
            <a:r>
              <a:rPr lang="en-US" b="1" dirty="0" err="1" smtClean="0">
                <a:latin typeface="Times New Roman" pitchFamily="18" charset="0"/>
                <a:cs typeface="Times New Roman" pitchFamily="18" charset="0"/>
              </a:rPr>
              <a:t>Enqueue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an </a:t>
            </a:r>
            <a:r>
              <a:rPr lang="en-US" b="1" dirty="0" smtClean="0">
                <a:latin typeface="Times New Roman" pitchFamily="18" charset="0"/>
                <a:cs typeface="Times New Roman" pitchFamily="18" charset="0"/>
              </a:rPr>
              <a:t>element x </a:t>
            </a:r>
            <a:r>
              <a:rPr lang="en-US" dirty="0" smtClean="0">
                <a:latin typeface="Times New Roman" pitchFamily="18" charset="0"/>
                <a:cs typeface="Times New Roman" pitchFamily="18" charset="0"/>
              </a:rPr>
              <a:t>into the queue, do the following:</a:t>
            </a:r>
          </a:p>
          <a:p>
            <a:pPr marL="571500" indent="-457200" algn="just" fontAlgn="base">
              <a:buFont typeface="+mj-lt"/>
              <a:buAutoNum type="arabicPeriod"/>
            </a:pPr>
            <a:r>
              <a:rPr lang="en-US" dirty="0" smtClean="0">
                <a:latin typeface="Times New Roman" pitchFamily="18" charset="0"/>
                <a:cs typeface="Times New Roman" pitchFamily="18" charset="0"/>
              </a:rPr>
              <a:t>Check if </a:t>
            </a:r>
            <a:r>
              <a:rPr lang="en-US" b="1" dirty="0" smtClean="0">
                <a:latin typeface="Times New Roman" pitchFamily="18" charset="0"/>
                <a:cs typeface="Times New Roman" pitchFamily="18" charset="0"/>
              </a:rPr>
              <a:t>size == capacity </a:t>
            </a:r>
            <a:r>
              <a:rPr lang="en-US" dirty="0" smtClean="0">
                <a:latin typeface="Times New Roman" pitchFamily="18" charset="0"/>
                <a:cs typeface="Times New Roman" pitchFamily="18" charset="0"/>
              </a:rPr>
              <a:t>(queue is full), display </a:t>
            </a:r>
            <a:r>
              <a:rPr lang="en-US" b="1" dirty="0" smtClean="0">
                <a:latin typeface="Times New Roman" pitchFamily="18" charset="0"/>
                <a:cs typeface="Times New Roman" pitchFamily="18" charset="0"/>
              </a:rPr>
              <a:t>“Queue is full”.</a:t>
            </a:r>
            <a:endParaRPr lang="en-US" dirty="0" smtClean="0">
              <a:latin typeface="Times New Roman" pitchFamily="18" charset="0"/>
              <a:cs typeface="Times New Roman" pitchFamily="18" charset="0"/>
            </a:endParaRPr>
          </a:p>
          <a:p>
            <a:pPr marL="571500" indent="-457200" algn="just" fontAlgn="base">
              <a:buFont typeface="+mj-lt"/>
              <a:buAutoNum type="arabicPeriod"/>
            </a:pPr>
            <a:r>
              <a:rPr lang="en-US" dirty="0" smtClean="0">
                <a:latin typeface="Times New Roman" pitchFamily="18" charset="0"/>
                <a:cs typeface="Times New Roman" pitchFamily="18" charset="0"/>
              </a:rPr>
              <a:t>If not full: calculate </a:t>
            </a:r>
            <a:r>
              <a:rPr lang="en-US" b="1" dirty="0" smtClean="0">
                <a:latin typeface="Times New Roman" pitchFamily="18" charset="0"/>
                <a:cs typeface="Times New Roman" pitchFamily="18" charset="0"/>
              </a:rPr>
              <a:t>rear = (front + size) % capacity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Insert </a:t>
            </a:r>
            <a:r>
              <a:rPr lang="en-US" dirty="0" smtClean="0">
                <a:latin typeface="Times New Roman" pitchFamily="18" charset="0"/>
                <a:cs typeface="Times New Roman" pitchFamily="18" charset="0"/>
              </a:rPr>
              <a:t>value at the rear index. </a:t>
            </a:r>
            <a:r>
              <a:rPr lang="en-US" b="1" dirty="0" smtClean="0">
                <a:latin typeface="Times New Roman" pitchFamily="18" charset="0"/>
                <a:cs typeface="Times New Roman" pitchFamily="18" charset="0"/>
              </a:rPr>
              <a:t>Increment </a:t>
            </a:r>
            <a:r>
              <a:rPr lang="en-US" dirty="0" smtClean="0">
                <a:latin typeface="Times New Roman" pitchFamily="18" charset="0"/>
                <a:cs typeface="Times New Roman" pitchFamily="18" charset="0"/>
              </a:rPr>
              <a:t>size by 1</a:t>
            </a:r>
          </a:p>
          <a:p>
            <a:pPr algn="just"/>
            <a:endParaRPr lang="en-US"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lnSpc>
                <a:spcPct val="150000"/>
              </a:lnSpc>
              <a:buNone/>
            </a:pPr>
            <a:r>
              <a:rPr lang="en-US" b="1" dirty="0" err="1" smtClean="0">
                <a:latin typeface="Times New Roman" pitchFamily="18" charset="0"/>
                <a:cs typeface="Times New Roman" pitchFamily="18" charset="0"/>
              </a:rPr>
              <a:t>Dequeue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an element from the queue, do the following:</a:t>
            </a:r>
          </a:p>
          <a:p>
            <a:pPr marL="868680" lvl="1" indent="-457200" algn="just" fontAlgn="base">
              <a:lnSpc>
                <a:spcPct val="150000"/>
              </a:lnSpc>
              <a:buFont typeface="+mj-lt"/>
              <a:buAutoNum type="arabicPeriod"/>
            </a:pPr>
            <a:r>
              <a:rPr lang="en-US" dirty="0" smtClean="0">
                <a:latin typeface="Times New Roman" pitchFamily="18" charset="0"/>
                <a:cs typeface="Times New Roman" pitchFamily="18" charset="0"/>
              </a:rPr>
              <a:t>Check if </a:t>
            </a:r>
            <a:r>
              <a:rPr lang="en-US" b="1" dirty="0" smtClean="0">
                <a:latin typeface="Times New Roman" pitchFamily="18" charset="0"/>
                <a:cs typeface="Times New Roman" pitchFamily="18" charset="0"/>
              </a:rPr>
              <a:t>size == 0 (</a:t>
            </a:r>
            <a:r>
              <a:rPr lang="en-US" dirty="0" smtClean="0">
                <a:latin typeface="Times New Roman" pitchFamily="18" charset="0"/>
                <a:cs typeface="Times New Roman" pitchFamily="18" charset="0"/>
              </a:rPr>
              <a:t>queue is empty), display </a:t>
            </a:r>
            <a:r>
              <a:rPr lang="en-US" b="1" dirty="0" smtClean="0">
                <a:latin typeface="Times New Roman" pitchFamily="18" charset="0"/>
                <a:cs typeface="Times New Roman" pitchFamily="18" charset="0"/>
              </a:rPr>
              <a:t>“Queue is empty”.</a:t>
            </a:r>
            <a:endParaRPr lang="en-US" dirty="0" smtClean="0">
              <a:latin typeface="Times New Roman" pitchFamily="18" charset="0"/>
              <a:cs typeface="Times New Roman" pitchFamily="18" charset="0"/>
            </a:endParaRPr>
          </a:p>
          <a:p>
            <a:pPr marL="868680" lvl="1" indent="-457200" algn="just" fontAlgn="base">
              <a:lnSpc>
                <a:spcPct val="150000"/>
              </a:lnSpc>
              <a:buFont typeface="+mj-lt"/>
              <a:buAutoNum type="arabicPeriod"/>
            </a:pPr>
            <a:r>
              <a:rPr lang="en-US" dirty="0" smtClean="0">
                <a:latin typeface="Times New Roman" pitchFamily="18" charset="0"/>
                <a:cs typeface="Times New Roman" pitchFamily="18" charset="0"/>
              </a:rPr>
              <a:t>If not empty: </a:t>
            </a:r>
            <a:r>
              <a:rPr lang="en-US" b="1" dirty="0" smtClean="0">
                <a:latin typeface="Times New Roman" pitchFamily="18" charset="0"/>
                <a:cs typeface="Times New Roman" pitchFamily="18" charset="0"/>
              </a:rPr>
              <a:t>retrieve </a:t>
            </a:r>
            <a:r>
              <a:rPr lang="en-US" dirty="0" smtClean="0">
                <a:latin typeface="Times New Roman" pitchFamily="18" charset="0"/>
                <a:cs typeface="Times New Roman" pitchFamily="18" charset="0"/>
              </a:rPr>
              <a:t>the element at the </a:t>
            </a:r>
            <a:r>
              <a:rPr lang="en-US" b="1" dirty="0" smtClean="0">
                <a:latin typeface="Times New Roman" pitchFamily="18" charset="0"/>
                <a:cs typeface="Times New Roman" pitchFamily="18" charset="0"/>
              </a:rPr>
              <a:t>front index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move front = (front + 1) % capacity</a:t>
            </a:r>
            <a:r>
              <a:rPr lang="en-US" dirty="0" smtClean="0">
                <a:latin typeface="Times New Roman" pitchFamily="18" charset="0"/>
                <a:cs typeface="Times New Roman" pitchFamily="18" charset="0"/>
              </a:rPr>
              <a:t>. Also, </a:t>
            </a:r>
            <a:r>
              <a:rPr lang="en-US" b="1" dirty="0" smtClean="0">
                <a:latin typeface="Times New Roman" pitchFamily="18" charset="0"/>
                <a:cs typeface="Times New Roman" pitchFamily="18" charset="0"/>
              </a:rPr>
              <a:t>decrement </a:t>
            </a:r>
            <a:r>
              <a:rPr lang="en-US" dirty="0" smtClean="0">
                <a:latin typeface="Times New Roman" pitchFamily="18" charset="0"/>
                <a:cs typeface="Times New Roman" pitchFamily="18" charset="0"/>
              </a:rPr>
              <a:t>size by 1 and</a:t>
            </a:r>
            <a:r>
              <a:rPr lang="en-US" b="1" dirty="0" smtClean="0">
                <a:latin typeface="Times New Roman" pitchFamily="18" charset="0"/>
                <a:cs typeface="Times New Roman" pitchFamily="18" charset="0"/>
              </a:rPr>
              <a:t> return the removed element.</a:t>
            </a: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rtime.JPG"/>
          <p:cNvPicPr>
            <a:picLocks noGrp="1" noChangeAspect="1"/>
          </p:cNvPicPr>
          <p:nvPr>
            <p:ph idx="1"/>
          </p:nvPr>
        </p:nvPicPr>
        <p:blipFill>
          <a:blip r:embed="rId2"/>
          <a:stretch>
            <a:fillRect/>
          </a:stretch>
        </p:blipFill>
        <p:spPr>
          <a:xfrm>
            <a:off x="1960899" y="438306"/>
            <a:ext cx="4934575" cy="618424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priority queue</a:t>
            </a:r>
            <a:r>
              <a:rPr lang="en-US" dirty="0" smtClean="0">
                <a:latin typeface="Times New Roman" pitchFamily="18" charset="0"/>
                <a:cs typeface="Times New Roman" pitchFamily="18" charset="0"/>
              </a:rPr>
              <a:t> is a type of queue that arranges elements based on their priority values.</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Each element has a priority associated. When we add an item, it is inserted in a position based on its priority.</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Elements with higher priority are typically retrieved or removed before elements with lower priority.</a:t>
            </a:r>
          </a:p>
          <a:p>
            <a:pPr algn="just">
              <a:lnSpc>
                <a:spcPct val="150000"/>
              </a:lnSpc>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s-pri.JPG"/>
          <p:cNvPicPr>
            <a:picLocks noGrp="1" noChangeAspect="1"/>
          </p:cNvPicPr>
          <p:nvPr>
            <p:ph idx="1"/>
          </p:nvPr>
        </p:nvPicPr>
        <p:blipFill>
          <a:blip r:embed="rId2"/>
          <a:stretch>
            <a:fillRect/>
          </a:stretch>
        </p:blipFill>
        <p:spPr>
          <a:xfrm>
            <a:off x="-1" y="1960666"/>
            <a:ext cx="8402071" cy="3375832"/>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Ascending Order Priority Queue : </a:t>
            </a:r>
            <a:r>
              <a:rPr lang="en-US" dirty="0" smtClean="0">
                <a:latin typeface="Times New Roman" pitchFamily="18" charset="0"/>
                <a:cs typeface="Times New Roman" pitchFamily="18" charset="0"/>
              </a:rPr>
              <a:t>In this queue, elements with lower values have higher priority. For example, with elements 4, 6, 8, 9, and 10, 4 will be </a:t>
            </a:r>
            <a:r>
              <a:rPr lang="en-US" dirty="0" err="1" smtClean="0">
                <a:latin typeface="Times New Roman" pitchFamily="18" charset="0"/>
                <a:cs typeface="Times New Roman" pitchFamily="18" charset="0"/>
              </a:rPr>
              <a:t>dequeued</a:t>
            </a:r>
            <a:r>
              <a:rPr lang="en-US" dirty="0" smtClean="0">
                <a:latin typeface="Times New Roman" pitchFamily="18" charset="0"/>
                <a:cs typeface="Times New Roman" pitchFamily="18" charset="0"/>
              </a:rPr>
              <a:t> first since it has the smallest value, and the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 will return 4.</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Descending order Priority Queue : </a:t>
            </a:r>
            <a:r>
              <a:rPr lang="en-US" dirty="0" smtClean="0">
                <a:latin typeface="Times New Roman" pitchFamily="18" charset="0"/>
                <a:cs typeface="Times New Roman" pitchFamily="18" charset="0"/>
              </a:rPr>
              <a:t>Elements with higher values have higher priority. The root of the heap is the highest element, and it is </a:t>
            </a:r>
            <a:r>
              <a:rPr lang="en-US" dirty="0" err="1" smtClean="0">
                <a:latin typeface="Times New Roman" pitchFamily="18" charset="0"/>
                <a:cs typeface="Times New Roman" pitchFamily="18" charset="0"/>
              </a:rPr>
              <a:t>dequeued</a:t>
            </a:r>
            <a:r>
              <a:rPr lang="en-US" dirty="0" smtClean="0">
                <a:latin typeface="Times New Roman" pitchFamily="18" charset="0"/>
                <a:cs typeface="Times New Roman" pitchFamily="18" charset="0"/>
              </a:rPr>
              <a:t> first. The queue adjusts by maintaining the heap property after each insertion or deletion.</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i.JPG"/>
          <p:cNvPicPr>
            <a:picLocks noGrp="1" noChangeAspect="1"/>
          </p:cNvPicPr>
          <p:nvPr>
            <p:ph idx="1"/>
          </p:nvPr>
        </p:nvPicPr>
        <p:blipFill>
          <a:blip r:embed="rId2"/>
          <a:stretch>
            <a:fillRect/>
          </a:stretch>
        </p:blipFill>
        <p:spPr>
          <a:xfrm>
            <a:off x="199245" y="1783205"/>
            <a:ext cx="8123324" cy="4017988"/>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i1.JPG"/>
          <p:cNvPicPr>
            <a:picLocks noGrp="1" noChangeAspect="1"/>
          </p:cNvPicPr>
          <p:nvPr>
            <p:ph idx="1"/>
          </p:nvPr>
        </p:nvPicPr>
        <p:blipFill>
          <a:blip r:embed="rId2"/>
          <a:stretch>
            <a:fillRect/>
          </a:stretch>
        </p:blipFill>
        <p:spPr>
          <a:xfrm>
            <a:off x="0" y="1911246"/>
            <a:ext cx="8393222" cy="4099810"/>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7"/>
            <a:ext cx="8694295" cy="1374281"/>
          </a:xfrm>
        </p:spPr>
        <p:txBody>
          <a:bodyPr/>
          <a:lstStyle/>
          <a:p>
            <a:r>
              <a:rPr lang="en-US" b="1" dirty="0" smtClean="0"/>
              <a:t/>
            </a:r>
            <a:br>
              <a:rPr lang="en-US" b="1" dirty="0" smtClean="0"/>
            </a:br>
            <a:r>
              <a:rPr lang="en-US" b="1" dirty="0" err="1" smtClean="0"/>
              <a:t>Deque</a:t>
            </a:r>
            <a:r>
              <a:rPr lang="en-US" b="1" dirty="0" smtClean="0"/>
              <a:t> or </a:t>
            </a:r>
            <a:r>
              <a:rPr lang="en-US" b="1" dirty="0" smtClean="0"/>
              <a:t>Double-ended queue</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Font typeface="Wingdings" pitchFamily="2" charset="2"/>
              <a:buChar char="Ø"/>
            </a:pP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or Double Ended Queue is a generalized version of Queue data structure</a:t>
            </a:r>
            <a:r>
              <a:rPr lang="en-US"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that allows insert and delete at both ends. </a:t>
            </a:r>
            <a:endParaRPr lang="en-US" dirty="0" smtClean="0">
              <a:latin typeface="Times New Roman" pitchFamily="18" charset="0"/>
              <a:cs typeface="Times New Roman" pitchFamily="18" charset="0"/>
            </a:endParaRPr>
          </a:p>
          <a:p>
            <a:pPr marL="571500" indent="-457200" algn="just">
              <a:lnSpc>
                <a:spcPct val="150000"/>
              </a:lnSpc>
              <a:buFont typeface="Wingdings" pitchFamily="2" charset="2"/>
              <a:buChar char="Ø"/>
            </a:pPr>
            <a:r>
              <a:rPr lang="en-US" dirty="0" smtClean="0">
                <a:latin typeface="Times New Roman" pitchFamily="18" charset="0"/>
                <a:cs typeface="Times New Roman" pitchFamily="18" charset="0"/>
              </a:rPr>
              <a:t>it does not follow FIFO rule (First In First Out</a:t>
            </a:r>
            <a:r>
              <a:rPr lang="en-US" dirty="0" smtClean="0">
                <a:latin typeface="Times New Roman" pitchFamily="18" charset="0"/>
                <a:cs typeface="Times New Roman" pitchFamily="18" charset="0"/>
              </a:rPr>
              <a:t>).</a:t>
            </a:r>
          </a:p>
          <a:p>
            <a:pPr marL="571500" indent="-457200" algn="just">
              <a:lnSpc>
                <a:spcPct val="150000"/>
              </a:lnSpc>
              <a:buFont typeface="Wingdings" pitchFamily="2" charset="2"/>
              <a:buChar char="Ø"/>
            </a:pPr>
            <a:endParaRPr lang="en-US" dirty="0">
              <a:latin typeface="Times New Roman" pitchFamily="18" charset="0"/>
              <a:cs typeface="Times New Roman" pitchFamily="18" charset="0"/>
            </a:endParaRPr>
          </a:p>
        </p:txBody>
      </p:sp>
      <p:pic>
        <p:nvPicPr>
          <p:cNvPr id="4" name="Picture 3" descr="deque.JPG"/>
          <p:cNvPicPr>
            <a:picLocks noChangeAspect="1"/>
          </p:cNvPicPr>
          <p:nvPr/>
        </p:nvPicPr>
        <p:blipFill>
          <a:blip r:embed="rId2"/>
          <a:stretch>
            <a:fillRect/>
          </a:stretch>
        </p:blipFill>
        <p:spPr>
          <a:xfrm>
            <a:off x="389353" y="4220043"/>
            <a:ext cx="7889660" cy="11764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1.JPG"/>
          <p:cNvPicPr>
            <a:picLocks noGrp="1" noChangeAspect="1"/>
          </p:cNvPicPr>
          <p:nvPr>
            <p:ph idx="1"/>
          </p:nvPr>
        </p:nvPicPr>
        <p:blipFill>
          <a:blip r:embed="rId2"/>
          <a:stretch>
            <a:fillRect/>
          </a:stretch>
        </p:blipFill>
        <p:spPr>
          <a:xfrm>
            <a:off x="447909" y="1727694"/>
            <a:ext cx="7888512" cy="4658116"/>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Types of </a:t>
            </a:r>
            <a:r>
              <a:rPr lang="en-US" b="1" dirty="0" err="1" smtClean="0"/>
              <a:t>Deque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571500" indent="-457200">
              <a:lnSpc>
                <a:spcPct val="150000"/>
              </a:lnSpc>
              <a:buFont typeface="+mj-lt"/>
              <a:buAutoNum type="arabicPeriod"/>
            </a:pPr>
            <a:r>
              <a:rPr lang="en-US" b="1" dirty="0" smtClean="0">
                <a:latin typeface="Times New Roman" pitchFamily="18" charset="0"/>
                <a:cs typeface="Times New Roman" pitchFamily="18" charset="0"/>
              </a:rPr>
              <a:t>Input Restricted </a:t>
            </a:r>
            <a:r>
              <a:rPr lang="en-US" b="1"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this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input is restricted at a single end but allows deletion at both the ends.</a:t>
            </a:r>
          </a:p>
          <a:p>
            <a:pPr marL="571500" indent="-457200">
              <a:lnSpc>
                <a:spcPct val="150000"/>
              </a:lnSpc>
              <a:buFont typeface="+mj-lt"/>
              <a:buAutoNum type="arabicPeriod"/>
            </a:pPr>
            <a:r>
              <a:rPr lang="en-US" b="1" dirty="0" smtClean="0">
                <a:latin typeface="Times New Roman" pitchFamily="18" charset="0"/>
                <a:cs typeface="Times New Roman" pitchFamily="18" charset="0"/>
              </a:rPr>
              <a:t>Output Restricted </a:t>
            </a:r>
            <a:r>
              <a:rPr lang="en-US" b="1"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this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output is restricted at a single end but allows insertion at both the ends.</a:t>
            </a: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Input Restricted </a:t>
            </a:r>
            <a:r>
              <a:rPr lang="en-US" b="1" dirty="0" err="1" smtClean="0">
                <a:latin typeface="Times New Roman" pitchFamily="18" charset="0"/>
                <a:cs typeface="Times New Roman" pitchFamily="18" charset="0"/>
              </a:rPr>
              <a:t>Deque</a:t>
            </a:r>
            <a:endParaRPr lang="en-US" dirty="0"/>
          </a:p>
        </p:txBody>
      </p:sp>
      <p:pic>
        <p:nvPicPr>
          <p:cNvPr id="4" name="Content Placeholder 3" descr="input.JPG"/>
          <p:cNvPicPr>
            <a:picLocks noGrp="1" noChangeAspect="1"/>
          </p:cNvPicPr>
          <p:nvPr>
            <p:ph idx="1"/>
          </p:nvPr>
        </p:nvPicPr>
        <p:blipFill>
          <a:blip r:embed="rId2"/>
          <a:stretch>
            <a:fillRect/>
          </a:stretch>
        </p:blipFill>
        <p:spPr>
          <a:xfrm>
            <a:off x="181209" y="2119000"/>
            <a:ext cx="8018411" cy="2114307"/>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Output Restricted </a:t>
            </a:r>
            <a:r>
              <a:rPr lang="en-US" b="1" dirty="0" err="1" smtClean="0">
                <a:latin typeface="Times New Roman" pitchFamily="18" charset="0"/>
                <a:cs typeface="Times New Roman" pitchFamily="18" charset="0"/>
              </a:rPr>
              <a:t>Deque</a:t>
            </a:r>
            <a:endParaRPr lang="en-US" dirty="0"/>
          </a:p>
        </p:txBody>
      </p:sp>
      <p:pic>
        <p:nvPicPr>
          <p:cNvPr id="4" name="Content Placeholder 3" descr="output.JPG"/>
          <p:cNvPicPr>
            <a:picLocks noGrp="1" noChangeAspect="1"/>
          </p:cNvPicPr>
          <p:nvPr>
            <p:ph idx="1"/>
          </p:nvPr>
        </p:nvPicPr>
        <p:blipFill>
          <a:blip r:embed="rId2"/>
          <a:stretch>
            <a:fillRect/>
          </a:stretch>
        </p:blipFill>
        <p:spPr>
          <a:xfrm>
            <a:off x="284813" y="2903251"/>
            <a:ext cx="8001601" cy="215009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 on a </a:t>
            </a:r>
            <a:r>
              <a:rPr lang="en-US" b="1" dirty="0" err="1" smtClean="0"/>
              <a:t>Deque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nSpc>
                <a:spcPct val="150000"/>
              </a:lnSpc>
              <a:buNone/>
            </a:pPr>
            <a:r>
              <a:rPr lang="en-US" dirty="0" smtClean="0">
                <a:latin typeface="Times New Roman" pitchFamily="18" charset="0"/>
                <a:cs typeface="Times New Roman" pitchFamily="18" charset="0"/>
              </a:rPr>
              <a:t>1. Insert at the Front</a:t>
            </a:r>
          </a:p>
          <a:p>
            <a:pPr>
              <a:lnSpc>
                <a:spcPct val="150000"/>
              </a:lnSpc>
              <a:buNone/>
            </a:pPr>
            <a:r>
              <a:rPr lang="en-US" dirty="0" smtClean="0">
                <a:latin typeface="Times New Roman" pitchFamily="18" charset="0"/>
                <a:cs typeface="Times New Roman" pitchFamily="18" charset="0"/>
              </a:rPr>
              <a:t>2. Insert at the Rear</a:t>
            </a:r>
          </a:p>
          <a:p>
            <a:pPr>
              <a:lnSpc>
                <a:spcPct val="150000"/>
              </a:lnSpc>
              <a:buNone/>
            </a:pPr>
            <a:r>
              <a:rPr lang="en-US" dirty="0" smtClean="0">
                <a:latin typeface="Times New Roman" pitchFamily="18" charset="0"/>
                <a:cs typeface="Times New Roman" pitchFamily="18" charset="0"/>
              </a:rPr>
              <a:t>3. Delete from the Front</a:t>
            </a:r>
          </a:p>
          <a:p>
            <a:pPr>
              <a:lnSpc>
                <a:spcPct val="150000"/>
              </a:lnSpc>
              <a:buNone/>
            </a:pPr>
            <a:r>
              <a:rPr lang="en-US" dirty="0" smtClean="0">
                <a:latin typeface="Times New Roman" pitchFamily="18" charset="0"/>
                <a:cs typeface="Times New Roman" pitchFamily="18" charset="0"/>
              </a:rPr>
              <a:t>4. Delete from the Rear</a:t>
            </a:r>
          </a:p>
          <a:p>
            <a:pPr>
              <a:lnSpc>
                <a:spcPct val="150000"/>
              </a:lnSpc>
              <a:buNone/>
            </a:pPr>
            <a:r>
              <a:rPr lang="en-US" dirty="0" smtClean="0">
                <a:latin typeface="Times New Roman" pitchFamily="18" charset="0"/>
                <a:cs typeface="Times New Roman" pitchFamily="18" charset="0"/>
              </a:rPr>
              <a:t>5. Check Empty</a:t>
            </a:r>
          </a:p>
          <a:p>
            <a:pPr>
              <a:lnSpc>
                <a:spcPct val="150000"/>
              </a:lnSpc>
              <a:buNone/>
            </a:pPr>
            <a:r>
              <a:rPr lang="en-US" dirty="0" smtClean="0">
                <a:latin typeface="Times New Roman" pitchFamily="18" charset="0"/>
                <a:cs typeface="Times New Roman" pitchFamily="18" charset="0"/>
              </a:rPr>
              <a:t>6. Check Full</a:t>
            </a:r>
          </a:p>
          <a:p>
            <a:pPr>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 at the Front</a:t>
            </a:r>
            <a:endParaRPr lang="en-US"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this operation, the element is inserted from the front end of the queue. Before implementing the operation, we first have to check whether the queue is full or not. If the queue is not full, then the element can be inserted from the front end by using the below conditions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queue is empty, both rear and front are initialized with 0. Now, both will point to the first element.</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Otherwise, check the position of the front if the front is less than 1 (front &lt; 1), then reinitialize it by </a:t>
            </a:r>
            <a:r>
              <a:rPr lang="en-US" b="1" dirty="0" smtClean="0">
                <a:latin typeface="Times New Roman" pitchFamily="18" charset="0"/>
                <a:cs typeface="Times New Roman" pitchFamily="18" charset="0"/>
              </a:rPr>
              <a:t>front = n - 1</a:t>
            </a:r>
            <a:r>
              <a:rPr lang="en-US" dirty="0" smtClean="0">
                <a:latin typeface="Times New Roman" pitchFamily="18" charset="0"/>
                <a:cs typeface="Times New Roman" pitchFamily="18" charset="0"/>
              </a:rPr>
              <a:t>, i.e., the last index of the array.</a:t>
            </a:r>
          </a:p>
          <a:p>
            <a:pPr algn="just">
              <a:lnSpc>
                <a:spcPct val="150000"/>
              </a:lnSpc>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 at the Rear</a:t>
            </a:r>
            <a:endParaRPr lang="en-US"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this operation, the element is inserted from the rear end of the queue. Before implementing the operation, we first have to check again whether the queue is full or not. If the queue is not full, then the element can be inserted from the rear end by using the below conditions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queue is empty, both rear and front are initialized with 0. Now, both will point to the first element.</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Otherwise, increment the rear by 1. If the rear is at last index (or size - 1), then instead of increasing it by 1, we have to make it equal to 0.</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Delete from the Front</a:t>
            </a:r>
            <a:endParaRPr lang="en-US" dirty="0"/>
          </a:p>
        </p:txBody>
      </p:sp>
      <p:sp>
        <p:nvSpPr>
          <p:cNvPr id="3" name="Content Placeholder 2"/>
          <p:cNvSpPr>
            <a:spLocks noGrp="1"/>
          </p:cNvSpPr>
          <p:nvPr>
            <p:ph idx="1"/>
          </p:nvPr>
        </p:nvSpPr>
        <p:spPr/>
        <p:txBody>
          <a:bodyPr>
            <a:normAutofit fontScale="92500" lnSpcReduction="10000"/>
          </a:bodyPr>
          <a:lstStyle/>
          <a:p>
            <a:pPr marL="571500" indent="-457200" algn="just">
              <a:lnSpc>
                <a:spcPct val="150000"/>
              </a:lnSpc>
              <a:buFont typeface="Wingdings" pitchFamily="2" charset="2"/>
              <a:buChar char="Ø"/>
            </a:pPr>
            <a:r>
              <a:rPr lang="en-US" dirty="0" smtClean="0">
                <a:latin typeface="Times New Roman" pitchFamily="18" charset="0"/>
                <a:cs typeface="Times New Roman" pitchFamily="18" charset="0"/>
              </a:rPr>
              <a:t>In this operation, the element is deleted from the front end of the queue. Before implementing the operation, we first have to check whether the queue is empty or not.</a:t>
            </a:r>
          </a:p>
          <a:p>
            <a:pPr marL="571500" indent="-457200" algn="just">
              <a:lnSpc>
                <a:spcPct val="150000"/>
              </a:lnSpc>
              <a:buFont typeface="Wingdings" pitchFamily="2" charset="2"/>
              <a:buChar char="Ø"/>
            </a:pPr>
            <a:r>
              <a:rPr lang="en-US" dirty="0" smtClean="0">
                <a:latin typeface="Times New Roman" pitchFamily="18" charset="0"/>
                <a:cs typeface="Times New Roman" pitchFamily="18" charset="0"/>
              </a:rPr>
              <a:t>If the queue is empty, i.e., front = -1, it is the underflow condition, and we cannot perform the deletion. If the queue is not full, then the element can be inserted from the front end by using the below conditions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has only one element, set rear = -1 and front = -1.</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Else if front is at end (that means front = size - 1), set front = 0.</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Else increment the front by 1, (i.e., front = front + 1).</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Delete from the </a:t>
            </a:r>
            <a:r>
              <a:rPr lang="en-US" dirty="0" smtClean="0">
                <a:latin typeface="Times New Roman" pitchFamily="18" charset="0"/>
                <a:cs typeface="Times New Roman" pitchFamily="18" charset="0"/>
              </a:rPr>
              <a:t>Rear</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this operation, the element is deleted from the rear end of the queue. Before implementing the operation, we first have to check whether the queue is empty or not.</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queue is empty, i.e., front = -1, it is the underflow condition, and we cannot perform the deletion.</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has only one element, set rear = -1 and front = -1.</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rear = 0 (rear is at front), then set rear = n - 1.</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Else, decrement the rear by 1 (or, rear = rear -1).</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buNone/>
            </a:pPr>
            <a:r>
              <a:rPr lang="en-US" sz="3200" b="1" dirty="0" smtClean="0">
                <a:latin typeface="Times New Roman" pitchFamily="18" charset="0"/>
                <a:cs typeface="Times New Roman" pitchFamily="18" charset="0"/>
              </a:rPr>
              <a:t>Check Empty</a:t>
            </a:r>
            <a:endParaRPr lang="en-US" sz="3200" b="1"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operation is performed to check whether 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is empty or not. If front = -1, it means </a:t>
            </a:r>
            <a:r>
              <a:rPr lang="en-US" dirty="0" smtClean="0">
                <a:latin typeface="Times New Roman" pitchFamily="18" charset="0"/>
                <a:cs typeface="Times New Roman" pitchFamily="18" charset="0"/>
              </a:rPr>
              <a:t>that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is empty</a:t>
            </a:r>
            <a:r>
              <a:rPr lang="en-US" dirty="0" smtClean="0">
                <a:latin typeface="Times New Roman" pitchFamily="18" charset="0"/>
                <a:cs typeface="Times New Roman" pitchFamily="18" charset="0"/>
              </a:rPr>
              <a:t>.</a:t>
            </a: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sz="3200" b="1" dirty="0" smtClean="0">
                <a:latin typeface="Times New Roman" pitchFamily="18" charset="0"/>
                <a:cs typeface="Times New Roman" pitchFamily="18" charset="0"/>
              </a:rPr>
              <a:t>Check Full</a:t>
            </a:r>
            <a:endParaRPr lang="en-US" sz="3200" b="1"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This operation is performed to check whether 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is full or not. If front = rear + 1, or front = 0 and rear = n - 1 it means that the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is full.</a:t>
            </a: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a:t>
            </a:r>
            <a:r>
              <a:rPr lang="en-US" b="1" dirty="0" err="1" smtClean="0"/>
              <a:t>deque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Font typeface="+mj-lt"/>
              <a:buAutoNum type="arabicPeriod"/>
            </a:pP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can be used as both stack and queue, as it supports both operations.</a:t>
            </a:r>
          </a:p>
          <a:p>
            <a:pPr marL="571500" indent="-457200" algn="just">
              <a:lnSpc>
                <a:spcPct val="150000"/>
              </a:lnSpc>
              <a:buFont typeface="+mj-lt"/>
              <a:buAutoNum type="arabicPeriod"/>
            </a:pP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can be used as a palindrome checker means that if we read the string from both ends, the string would be the same.</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 Operation in Stack</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Removes an item from the stack. The items are popped in the reversed order in which they are pushed. If the stack is empty, then it is said to be an </a:t>
            </a:r>
            <a:r>
              <a:rPr lang="en-US" b="1" dirty="0" smtClean="0">
                <a:latin typeface="Times New Roman" pitchFamily="18" charset="0"/>
                <a:cs typeface="Times New Roman" pitchFamily="18" charset="0"/>
              </a:rPr>
              <a:t>Underflow condition.</a:t>
            </a:r>
            <a:endParaRPr lang="en-US" dirty="0" smtClean="0">
              <a:latin typeface="Times New Roman" pitchFamily="18" charset="0"/>
              <a:cs typeface="Times New Roman" pitchFamily="18" charset="0"/>
            </a:endParaRPr>
          </a:p>
          <a:p>
            <a:pPr algn="just" fontAlgn="base">
              <a:lnSpc>
                <a:spcPct val="150000"/>
              </a:lnSpc>
              <a:buNone/>
            </a:pPr>
            <a:r>
              <a:rPr lang="en-US" b="1" dirty="0" smtClean="0">
                <a:latin typeface="Times New Roman" pitchFamily="18" charset="0"/>
                <a:cs typeface="Times New Roman" pitchFamily="18" charset="0"/>
              </a:rPr>
              <a:t>Algorithm for Pop Operation:</a:t>
            </a:r>
            <a:endParaRPr lang="en-US" dirty="0" smtClean="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Before popping the element from the stack, check if the stack is </a:t>
            </a:r>
            <a:r>
              <a:rPr lang="en-US" b="1" dirty="0" smtClean="0">
                <a:latin typeface="Times New Roman" pitchFamily="18" charset="0"/>
                <a:cs typeface="Times New Roman" pitchFamily="18" charset="0"/>
              </a:rPr>
              <a:t>empty </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If the stack is empty (top == -1), then </a:t>
            </a:r>
            <a:r>
              <a:rPr lang="en-US" b="1" dirty="0" smtClean="0">
                <a:latin typeface="Times New Roman" pitchFamily="18" charset="0"/>
                <a:cs typeface="Times New Roman" pitchFamily="18" charset="0"/>
              </a:rPr>
              <a:t>Stack Underflows </a:t>
            </a:r>
            <a:r>
              <a:rPr lang="en-US" dirty="0" smtClean="0">
                <a:latin typeface="Times New Roman" pitchFamily="18" charset="0"/>
                <a:cs typeface="Times New Roman" pitchFamily="18" charset="0"/>
              </a:rPr>
              <a:t>and  cannot remove any element from the stack.</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store the value at top, decrement the value of top by 1 </a:t>
            </a:r>
            <a:r>
              <a:rPr lang="en-US" b="1" dirty="0" smtClean="0">
                <a:latin typeface="Times New Roman" pitchFamily="18" charset="0"/>
                <a:cs typeface="Times New Roman" pitchFamily="18" charset="0"/>
              </a:rPr>
              <a:t>(top = top – 1) </a:t>
            </a:r>
            <a:r>
              <a:rPr lang="en-US" dirty="0" smtClean="0">
                <a:latin typeface="Times New Roman" pitchFamily="18" charset="0"/>
                <a:cs typeface="Times New Roman" pitchFamily="18" charset="0"/>
              </a:rPr>
              <a:t>and return the stored top value.</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2.JPG"/>
          <p:cNvPicPr>
            <a:picLocks noGrp="1" noChangeAspect="1"/>
          </p:cNvPicPr>
          <p:nvPr>
            <p:ph idx="1"/>
          </p:nvPr>
        </p:nvPicPr>
        <p:blipFill>
          <a:blip r:embed="rId2"/>
          <a:stretch>
            <a:fillRect/>
          </a:stretch>
        </p:blipFill>
        <p:spPr>
          <a:xfrm>
            <a:off x="363198" y="1759392"/>
            <a:ext cx="7861345" cy="479131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274637"/>
            <a:ext cx="8259580" cy="1254360"/>
          </a:xfrm>
        </p:spPr>
        <p:txBody>
          <a:bodyPr/>
          <a:lstStyle/>
          <a:p>
            <a:r>
              <a:rPr lang="en-US" b="1" dirty="0" smtClean="0"/>
              <a:t>Top or Peek Operation on Stack</a:t>
            </a:r>
            <a:br>
              <a:rPr lang="en-US" b="1" dirty="0" smtClean="0"/>
            </a:br>
            <a:endParaRPr lang="en-US" dirty="0"/>
          </a:p>
        </p:txBody>
      </p:sp>
      <p:sp>
        <p:nvSpPr>
          <p:cNvPr id="3" name="Content Placeholder 2"/>
          <p:cNvSpPr>
            <a:spLocks noGrp="1"/>
          </p:cNvSpPr>
          <p:nvPr>
            <p:ph idx="1"/>
          </p:nvPr>
        </p:nvSpPr>
        <p:spPr/>
        <p:txBody>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Returns the top element of the stack.</a:t>
            </a:r>
          </a:p>
          <a:p>
            <a:pPr algn="just" fontAlgn="base">
              <a:lnSpc>
                <a:spcPct val="150000"/>
              </a:lnSpc>
              <a:buNone/>
            </a:pPr>
            <a:r>
              <a:rPr lang="en-US" b="1" dirty="0" smtClean="0">
                <a:latin typeface="Times New Roman" pitchFamily="18" charset="0"/>
                <a:cs typeface="Times New Roman" pitchFamily="18" charset="0"/>
              </a:rPr>
              <a:t>Algorithm for Top Operation:</a:t>
            </a:r>
            <a:endParaRPr lang="en-US" dirty="0" smtClean="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Before returning the top element from the stack,  check if the stack is empty.</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If the stack is empty (top == -1),  simply print “Stack is empty”.</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return the element stored at </a:t>
            </a:r>
            <a:r>
              <a:rPr lang="en-US" b="1" dirty="0" smtClean="0">
                <a:latin typeface="Times New Roman" pitchFamily="18" charset="0"/>
                <a:cs typeface="Times New Roman" pitchFamily="18" charset="0"/>
              </a:rPr>
              <a:t>index = top </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7E15E4E2BA224F82F006A8D3502491" ma:contentTypeVersion="8" ma:contentTypeDescription="Create a new document." ma:contentTypeScope="" ma:versionID="2ddad5e9e66fcbda426eef20eb8869e8">
  <xsd:schema xmlns:xsd="http://www.w3.org/2001/XMLSchema" xmlns:xs="http://www.w3.org/2001/XMLSchema" xmlns:p="http://schemas.microsoft.com/office/2006/metadata/properties" xmlns:ns2="b56e7787-d95a-462d-be97-2e0f8c518f8b" targetNamespace="http://schemas.microsoft.com/office/2006/metadata/properties" ma:root="true" ma:fieldsID="fd8212ed97f36af6b63d2b5657cbe313" ns2:_="">
    <xsd:import namespace="b56e7787-d95a-462d-be97-2e0f8c518f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e7787-d95a-462d-be97-2e0f8c518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51344F-BAD7-4C30-92F8-918A3608EE06}">
  <ds:schemaRefs>
    <ds:schemaRef ds:uri="http://schemas.microsoft.com/office/2006/metadata/contentType"/>
    <ds:schemaRef ds:uri="http://schemas.microsoft.com/office/2006/metadata/properties/metaAttributes"/>
    <ds:schemaRef ds:uri="http://www.w3.org/2000/xmlns/"/>
    <ds:schemaRef ds:uri="http://www.w3.org/2001/XMLSchema"/>
    <ds:schemaRef ds:uri="b56e7787-d95a-462d-be97-2e0f8c518f8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16C2F-79A8-43AE-8076-B320727B7E11}">
  <ds:schemaRefs>
    <ds:schemaRef ds:uri="http://schemas.microsoft.com/sharepoint/v3/contenttype/forms"/>
  </ds:schemaRefs>
</ds:datastoreItem>
</file>

<file path=customXml/itemProps3.xml><?xml version="1.0" encoding="utf-8"?>
<ds:datastoreItem xmlns:ds="http://schemas.openxmlformats.org/officeDocument/2006/customXml" ds:itemID="{09FDA896-B9A7-4B4E-A7AF-F48B0492603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56e7787-d95a-462d-be97-2e0f8c518f8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Adjacency</Template>
  <TotalTime>918</TotalTime>
  <Words>1509</Words>
  <Application>Microsoft Office PowerPoint</Application>
  <PresentationFormat>On-screen Show (4:3)</PresentationFormat>
  <Paragraphs>224</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Adjacency</vt:lpstr>
      <vt:lpstr>Stack and Queue</vt:lpstr>
      <vt:lpstr>Stack </vt:lpstr>
      <vt:lpstr>Slide 3</vt:lpstr>
      <vt:lpstr>Basic Operations on Stack </vt:lpstr>
      <vt:lpstr>Push Operation on Stack </vt:lpstr>
      <vt:lpstr>Slide 6</vt:lpstr>
      <vt:lpstr>Pop Operation in Stack </vt:lpstr>
      <vt:lpstr>Slide 8</vt:lpstr>
      <vt:lpstr>Top or Peek Operation on Stack </vt:lpstr>
      <vt:lpstr>Slide 10</vt:lpstr>
      <vt:lpstr>isEmpty Operation in Stack </vt:lpstr>
      <vt:lpstr>Slide 12</vt:lpstr>
      <vt:lpstr>isFull Operation in Stack  </vt:lpstr>
      <vt:lpstr>Slide 14</vt:lpstr>
      <vt:lpstr>Slide 15</vt:lpstr>
      <vt:lpstr>Applications of Stacks </vt:lpstr>
      <vt:lpstr>Expression Evaluation </vt:lpstr>
      <vt:lpstr>Conversion of infix to postfix</vt:lpstr>
      <vt:lpstr>Slide 19</vt:lpstr>
      <vt:lpstr>Slide 20</vt:lpstr>
      <vt:lpstr>Slide 21</vt:lpstr>
      <vt:lpstr>Slide 22</vt:lpstr>
      <vt:lpstr>Slide 23</vt:lpstr>
      <vt:lpstr>Slide 24</vt:lpstr>
      <vt:lpstr>Slide 25</vt:lpstr>
      <vt:lpstr>Slide 26</vt:lpstr>
      <vt:lpstr>Slide 27</vt:lpstr>
      <vt:lpstr>Slide 28</vt:lpstr>
      <vt:lpstr>Slide 29</vt:lpstr>
      <vt:lpstr>Evaluation of Expression</vt:lpstr>
      <vt:lpstr>Slide 31</vt:lpstr>
      <vt:lpstr>Conversion of infix to prefix</vt:lpstr>
      <vt:lpstr>Slide 33</vt:lpstr>
      <vt:lpstr>Queue</vt:lpstr>
      <vt:lpstr>Introduction</vt:lpstr>
      <vt:lpstr>Slide 36</vt:lpstr>
      <vt:lpstr>Operations on Queue </vt:lpstr>
      <vt:lpstr>Slide 38</vt:lpstr>
      <vt:lpstr>Slide 39</vt:lpstr>
      <vt:lpstr>Slide 40</vt:lpstr>
      <vt:lpstr>Slide 41</vt:lpstr>
      <vt:lpstr>Slide 42</vt:lpstr>
      <vt:lpstr>Slide 43</vt:lpstr>
      <vt:lpstr>Slide 44</vt:lpstr>
      <vt:lpstr>Slide 45</vt:lpstr>
      <vt:lpstr>Applications of Queue </vt:lpstr>
      <vt:lpstr>Types of Queues </vt:lpstr>
      <vt:lpstr>Circular Queue </vt:lpstr>
      <vt:lpstr>Slide 49</vt:lpstr>
      <vt:lpstr>Operations on Circular Queue </vt:lpstr>
      <vt:lpstr>Slide 51</vt:lpstr>
      <vt:lpstr>Slide 52</vt:lpstr>
      <vt:lpstr>Slide 53</vt:lpstr>
      <vt:lpstr>Priority Queue</vt:lpstr>
      <vt:lpstr>Slide 55</vt:lpstr>
      <vt:lpstr>Slide 56</vt:lpstr>
      <vt:lpstr>Slide 57</vt:lpstr>
      <vt:lpstr>Slide 58</vt:lpstr>
      <vt:lpstr> Deque or Double-ended queue  </vt:lpstr>
      <vt:lpstr>   Types of Deque </vt:lpstr>
      <vt:lpstr>Input Restricted Deque</vt:lpstr>
      <vt:lpstr>Output Restricted Deque</vt:lpstr>
      <vt:lpstr>Operations on a Deque </vt:lpstr>
      <vt:lpstr>Insert at the Front</vt:lpstr>
      <vt:lpstr>Insert at the Rear</vt:lpstr>
      <vt:lpstr>Delete from the Front</vt:lpstr>
      <vt:lpstr>Delete from the Rear</vt:lpstr>
      <vt:lpstr>Slide 68</vt:lpstr>
      <vt:lpstr>Applications of deque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DELL</dc:creator>
  <cp:lastModifiedBy>dyp</cp:lastModifiedBy>
  <cp:revision>268</cp:revision>
  <dcterms:created xsi:type="dcterms:W3CDTF">2021-09-19T12:04:47Z</dcterms:created>
  <dcterms:modified xsi:type="dcterms:W3CDTF">2025-03-14T07:54:20Z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0x010100C57E15E4E2BA224F82F006A8D3502491</vt:lpwstr>
  </property>
</Properties>
</file>