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0" r:id="rId6"/>
    <p:sldId id="261" r:id="rId7"/>
    <p:sldId id="257" r:id="rId8"/>
    <p:sldId id="258" r:id="rId9"/>
    <p:sldId id="259" r:id="rId10"/>
    <p:sldId id="262" r:id="rId11"/>
    <p:sldId id="263" r:id="rId12"/>
    <p:sldId id="264" r:id="rId13"/>
    <p:sldId id="265" r:id="rId14"/>
    <p:sldId id="266" r:id="rId15"/>
    <p:sldId id="267" r:id="rId16"/>
    <p:sldId id="270" r:id="rId17"/>
    <p:sldId id="268" r:id="rId18"/>
    <p:sldId id="271" r:id="rId19"/>
    <p:sldId id="269"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5" r:id="rId39"/>
    <p:sldId id="296" r:id="rId40"/>
    <p:sldId id="293" r:id="rId41"/>
    <p:sldId id="290" r:id="rId42"/>
    <p:sldId id="291" r:id="rId43"/>
    <p:sldId id="292" r:id="rId44"/>
    <p:sldId id="294" r:id="rId45"/>
    <p:sldId id="297" r:id="rId46"/>
    <p:sldId id="299" r:id="rId47"/>
    <p:sldId id="301" r:id="rId48"/>
    <p:sldId id="300" r:id="rId49"/>
    <p:sldId id="302" r:id="rId50"/>
    <p:sldId id="303" r:id="rId51"/>
    <p:sldId id="304"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B09D3-1B76-4008-BC58-8A3D4D0C7284}" v="75" dt="2021-10-04T05:43:47.305"/>
    <p1510:client id="{FB51ABBE-C6DD-4AE4-9758-10A4286D2EAD}" v="308" dt="2021-10-12T04:17:10.277"/>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4" d="100"/>
          <a:sy n="64" d="100"/>
        </p:scale>
        <p:origin x="-2154" y="-82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Vishwajeet Shinge" userId="S::svshinge.dypcet@dypgroup.edu.in::8b1be142-7208-4a9a-92fc-49c4f1743a57" providerId="AD" clId="Web-{03EB09D3-1B76-4008-BC58-8A3D4D0C7284}"/>
    <pc:docChg chg="modSld">
      <pc:chgData name="Sonali Vishwajeet Shinge" userId="S::svshinge.dypcet@dypgroup.edu.in::8b1be142-7208-4a9a-92fc-49c4f1743a57" providerId="AD" clId="Web-{03EB09D3-1B76-4008-BC58-8A3D4D0C7284}" dt="2021-10-04T05:43:47.305" v="74" actId="20577"/>
      <pc:docMkLst>
        <pc:docMk/>
      </pc:docMkLst>
      <pc:sldChg chg="modSp">
        <pc:chgData name="Sonali Vishwajeet Shinge" userId="S::svshinge.dypcet@dypgroup.edu.in::8b1be142-7208-4a9a-92fc-49c4f1743a57" providerId="AD" clId="Web-{03EB09D3-1B76-4008-BC58-8A3D4D0C7284}" dt="2021-10-04T05:42:03.740" v="0" actId="1076"/>
        <pc:sldMkLst>
          <pc:docMk/>
          <pc:sldMk cId="0" sldId="266"/>
        </pc:sldMkLst>
        <pc:spChg chg="mod">
          <ac:chgData name="Sonali Vishwajeet Shinge" userId="S::svshinge.dypcet@dypgroup.edu.in::8b1be142-7208-4a9a-92fc-49c4f1743a57" providerId="AD" clId="Web-{03EB09D3-1B76-4008-BC58-8A3D4D0C7284}" dt="2021-10-04T05:42:03.740" v="0" actId="1076"/>
          <ac:spMkLst>
            <pc:docMk/>
            <pc:sldMk cId="0" sldId="266"/>
            <ac:spMk id="3" creationId="{00000000-0000-0000-0000-000000000000}"/>
          </ac:spMkLst>
        </pc:spChg>
      </pc:sldChg>
      <pc:sldChg chg="modSp">
        <pc:chgData name="Sonali Vishwajeet Shinge" userId="S::svshinge.dypcet@dypgroup.edu.in::8b1be142-7208-4a9a-92fc-49c4f1743a57" providerId="AD" clId="Web-{03EB09D3-1B76-4008-BC58-8A3D4D0C7284}" dt="2021-10-04T05:43:47.305" v="74" actId="20577"/>
        <pc:sldMkLst>
          <pc:docMk/>
          <pc:sldMk cId="0" sldId="268"/>
        </pc:sldMkLst>
        <pc:spChg chg="mod">
          <ac:chgData name="Sonali Vishwajeet Shinge" userId="S::svshinge.dypcet@dypgroup.edu.in::8b1be142-7208-4a9a-92fc-49c4f1743a57" providerId="AD" clId="Web-{03EB09D3-1B76-4008-BC58-8A3D4D0C7284}" dt="2021-10-04T05:43:47.305" v="74" actId="20577"/>
          <ac:spMkLst>
            <pc:docMk/>
            <pc:sldMk cId="0" sldId="268"/>
            <ac:spMk id="3" creationId="{00000000-0000-0000-0000-000000000000}"/>
          </ac:spMkLst>
        </pc:spChg>
      </pc:sldChg>
    </pc:docChg>
  </pc:docChgLst>
  <pc:docChgLst>
    <pc:chgData name="Sonali Vishwajeet Shinge" userId="S::svshinge.dypcet@dypgroup.edu.in::8b1be142-7208-4a9a-92fc-49c4f1743a57" providerId="AD" clId="Web-{FB51ABBE-C6DD-4AE4-9758-10A4286D2EAD}"/>
    <pc:docChg chg="addSld modSld">
      <pc:chgData name="Sonali Vishwajeet Shinge" userId="S::svshinge.dypcet@dypgroup.edu.in::8b1be142-7208-4a9a-92fc-49c4f1743a57" providerId="AD" clId="Web-{FB51ABBE-C6DD-4AE4-9758-10A4286D2EAD}" dt="2021-10-12T04:17:10.277" v="309" actId="20577"/>
      <pc:docMkLst>
        <pc:docMk/>
      </pc:docMkLst>
      <pc:sldChg chg="modSp new">
        <pc:chgData name="Sonali Vishwajeet Shinge" userId="S::svshinge.dypcet@dypgroup.edu.in::8b1be142-7208-4a9a-92fc-49c4f1743a57" providerId="AD" clId="Web-{FB51ABBE-C6DD-4AE4-9758-10A4286D2EAD}" dt="2021-10-12T04:17:10.277" v="309" actId="20577"/>
        <pc:sldMkLst>
          <pc:docMk/>
          <pc:sldMk cId="231776922" sldId="291"/>
        </pc:sldMkLst>
        <pc:spChg chg="mod">
          <ac:chgData name="Sonali Vishwajeet Shinge" userId="S::svshinge.dypcet@dypgroup.edu.in::8b1be142-7208-4a9a-92fc-49c4f1743a57" providerId="AD" clId="Web-{FB51ABBE-C6DD-4AE4-9758-10A4286D2EAD}" dt="2021-10-12T04:10:23.920" v="6" actId="20577"/>
          <ac:spMkLst>
            <pc:docMk/>
            <pc:sldMk cId="231776922" sldId="291"/>
            <ac:spMk id="2" creationId="{53E0EFEE-40F2-4ECC-8AC2-96036E79510C}"/>
          </ac:spMkLst>
        </pc:spChg>
        <pc:spChg chg="mod">
          <ac:chgData name="Sonali Vishwajeet Shinge" userId="S::svshinge.dypcet@dypgroup.edu.in::8b1be142-7208-4a9a-92fc-49c4f1743a57" providerId="AD" clId="Web-{FB51ABBE-C6DD-4AE4-9758-10A4286D2EAD}" dt="2021-10-12T04:17:10.277" v="309" actId="20577"/>
          <ac:spMkLst>
            <pc:docMk/>
            <pc:sldMk cId="231776922" sldId="291"/>
            <ac:spMk id="3" creationId="{F1BB0CB9-730F-4F51-B1A5-AC02FB2979B4}"/>
          </ac:spMkLst>
        </pc:spChg>
      </pc:sldChg>
      <pc:sldChg chg="modSp new">
        <pc:chgData name="Sonali Vishwajeet Shinge" userId="S::svshinge.dypcet@dypgroup.edu.in::8b1be142-7208-4a9a-92fc-49c4f1743a57" providerId="AD" clId="Web-{FB51ABBE-C6DD-4AE4-9758-10A4286D2EAD}" dt="2021-10-12T04:16:51.323" v="305" actId="20577"/>
        <pc:sldMkLst>
          <pc:docMk/>
          <pc:sldMk cId="3133189367" sldId="292"/>
        </pc:sldMkLst>
        <pc:spChg chg="mod">
          <ac:chgData name="Sonali Vishwajeet Shinge" userId="S::svshinge.dypcet@dypgroup.edu.in::8b1be142-7208-4a9a-92fc-49c4f1743a57" providerId="AD" clId="Web-{FB51ABBE-C6DD-4AE4-9758-10A4286D2EAD}" dt="2021-10-12T04:16:28.854" v="295" actId="20577"/>
          <ac:spMkLst>
            <pc:docMk/>
            <pc:sldMk cId="3133189367" sldId="292"/>
            <ac:spMk id="2" creationId="{521FD22E-97CA-498C-BBE6-35024FA1692A}"/>
          </ac:spMkLst>
        </pc:spChg>
        <pc:spChg chg="mod">
          <ac:chgData name="Sonali Vishwajeet Shinge" userId="S::svshinge.dypcet@dypgroup.edu.in::8b1be142-7208-4a9a-92fc-49c4f1743a57" providerId="AD" clId="Web-{FB51ABBE-C6DD-4AE4-9758-10A4286D2EAD}" dt="2021-10-12T04:16:51.323" v="305" actId="20577"/>
          <ac:spMkLst>
            <pc:docMk/>
            <pc:sldMk cId="3133189367" sldId="292"/>
            <ac:spMk id="3" creationId="{4D72362C-EE55-4894-B74C-7DA39E7EC9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94245-48E7-4AE9-8E2D-FEFA6B2A08E9}" type="datetimeFigureOut">
              <a:rPr lang="en-IN" smtClean="0"/>
              <a:pPr/>
              <a:t>29-04-2025</a:t>
            </a:fld>
            <a:endParaRPr lang="en-IN"/>
          </a:p>
        </p:txBody>
      </p:sp>
      <p:sp>
        <p:nvSpPr>
          <p:cNvPr id="9" name="Slide Number Placeholder 8"/>
          <p:cNvSpPr>
            <a:spLocks noGrp="1"/>
          </p:cNvSpPr>
          <p:nvPr>
            <p:ph type="sldNum" sz="quarter" idx="11"/>
          </p:nvPr>
        </p:nvSpPr>
        <p:spPr/>
        <p:txBody>
          <a:bodyPr/>
          <a:lstStyle/>
          <a:p>
            <a:fld id="{76047A74-33A9-4F0C-AF5F-C10317CE665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047A74-33A9-4F0C-AF5F-C10317CE6658}"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C94245-48E7-4AE9-8E2D-FEFA6B2A08E9}" type="datetimeFigureOut">
              <a:rPr lang="en-IN" smtClean="0"/>
              <a:pPr/>
              <a:t>29-04-2025</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052736"/>
            <a:ext cx="7543800" cy="2593975"/>
          </a:xfrm>
        </p:spPr>
        <p:txBody>
          <a:bodyPr/>
          <a:lstStyle/>
          <a:p>
            <a:pPr algn="ctr"/>
            <a:r>
              <a:rPr lang="en-US" dirty="0" smtClean="0">
                <a:latin typeface="Times New Roman" pitchFamily="18" charset="0"/>
                <a:cs typeface="Times New Roman" pitchFamily="18" charset="0"/>
              </a:rPr>
              <a:t>Linked List</a:t>
            </a:r>
            <a:endParaRPr lang="en-IN" dirty="0">
              <a:latin typeface="Times New Roman" pitchFamily="18" charset="0"/>
              <a:cs typeface="Times New Roman" pitchFamily="18" charset="0"/>
            </a:endParaRPr>
          </a:p>
        </p:txBody>
      </p:sp>
      <p:sp>
        <p:nvSpPr>
          <p:cNvPr id="3" name="Subtitle 2"/>
          <p:cNvSpPr>
            <a:spLocks noGrp="1"/>
          </p:cNvSpPr>
          <p:nvPr>
            <p:ph type="subTitle" idx="1"/>
          </p:nvPr>
        </p:nvSpPr>
        <p:spPr>
          <a:xfrm>
            <a:off x="827584" y="4509120"/>
            <a:ext cx="6461760" cy="1066800"/>
          </a:xfrm>
        </p:spPr>
        <p:txBody>
          <a:bodyPr/>
          <a:lstStyle/>
          <a:p>
            <a:pPr algn="ctr"/>
            <a:r>
              <a:rPr lang="en-US">
                <a:latin typeface="Times New Roman" pitchFamily="18" charset="0"/>
                <a:cs typeface="Times New Roman" pitchFamily="18" charset="0"/>
              </a:rPr>
              <a:t>Mrs. Sonali V. Shinge</a:t>
            </a:r>
            <a:endParaRPr lang="en-IN">
              <a:latin typeface="Times New Roman" pitchFamily="18" charset="0"/>
              <a:cs typeface="Times New Roman" pitchFamily="18" charset="0"/>
            </a:endParaRPr>
          </a:p>
        </p:txBody>
      </p:sp>
    </p:spTree>
    <p:extLst>
      <p:ext uri="{BB962C8B-B14F-4D97-AF65-F5344CB8AC3E}">
        <p14:creationId xmlns:p14="http://schemas.microsoft.com/office/powerpoint/2010/main" xmlns="" val="363960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Circular Linked Lists</a:t>
            </a:r>
            <a:br>
              <a:rPr lang="en-US" dirty="0" smtClean="0"/>
            </a:br>
            <a:endParaRPr lang="en-US" dirty="0"/>
          </a:p>
        </p:txBody>
      </p:sp>
      <p:sp>
        <p:nvSpPr>
          <p:cNvPr id="6" name="Rectangle 5"/>
          <p:cNvSpPr/>
          <p:nvPr/>
        </p:nvSpPr>
        <p:spPr>
          <a:xfrm>
            <a:off x="299803" y="4935590"/>
            <a:ext cx="8042222" cy="2169825"/>
          </a:xfrm>
          <a:prstGeom prst="rect">
            <a:avLst/>
          </a:prstGeom>
        </p:spPr>
        <p:txBody>
          <a:bodyPr wrap="square">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Circular linked lists can exist in both singly linked list and doubly linked list.</a:t>
            </a:r>
          </a:p>
          <a:p>
            <a:pPr algn="just">
              <a:lnSpc>
                <a:spcPct val="150000"/>
              </a:lnSpc>
              <a:buFont typeface="Wingdings" pitchFamily="2" charset="2"/>
              <a:buChar char="Ø"/>
            </a:pPr>
            <a:r>
              <a:rPr lang="en-US" dirty="0" smtClean="0">
                <a:latin typeface="Times New Roman" pitchFamily="18" charset="0"/>
                <a:cs typeface="Times New Roman" pitchFamily="18" charset="0"/>
              </a:rPr>
              <a:t>The last node and the first node of the circular linked list are connected, the traversal in this linked list will go on forever until it is broken.</a:t>
            </a:r>
          </a:p>
          <a:p>
            <a:pPr algn="just">
              <a:lnSpc>
                <a:spcPct val="150000"/>
              </a:lnSpc>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5" name="Picture 4" descr="cir1.JPG"/>
          <p:cNvPicPr>
            <a:picLocks noChangeAspect="1"/>
          </p:cNvPicPr>
          <p:nvPr/>
        </p:nvPicPr>
        <p:blipFill>
          <a:blip r:embed="rId2"/>
          <a:stretch>
            <a:fillRect/>
          </a:stretch>
        </p:blipFill>
        <p:spPr>
          <a:xfrm>
            <a:off x="0" y="1150313"/>
            <a:ext cx="8309624" cy="1308074"/>
          </a:xfrm>
          <a:prstGeom prst="rect">
            <a:avLst/>
          </a:prstGeom>
        </p:spPr>
      </p:pic>
      <p:pic>
        <p:nvPicPr>
          <p:cNvPr id="8" name="Picture 7" descr="cir2.JPG"/>
          <p:cNvPicPr>
            <a:picLocks noChangeAspect="1"/>
          </p:cNvPicPr>
          <p:nvPr/>
        </p:nvPicPr>
        <p:blipFill>
          <a:blip r:embed="rId3"/>
          <a:stretch>
            <a:fillRect/>
          </a:stretch>
        </p:blipFill>
        <p:spPr>
          <a:xfrm>
            <a:off x="0" y="3044848"/>
            <a:ext cx="8208926" cy="1497172"/>
          </a:xfrm>
          <a:prstGeom prst="rect">
            <a:avLst/>
          </a:prstGeom>
        </p:spPr>
      </p:pic>
      <p:sp>
        <p:nvSpPr>
          <p:cNvPr id="9" name="TextBox 8"/>
          <p:cNvSpPr txBox="1"/>
          <p:nvPr/>
        </p:nvSpPr>
        <p:spPr>
          <a:xfrm>
            <a:off x="2128602" y="2533339"/>
            <a:ext cx="4047345"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Circular Singly Linked List</a:t>
            </a:r>
            <a:endParaRPr lang="en-US" b="1" dirty="0">
              <a:latin typeface="Times New Roman" pitchFamily="18" charset="0"/>
              <a:cs typeface="Times New Roman" pitchFamily="18" charset="0"/>
            </a:endParaRPr>
          </a:p>
        </p:txBody>
      </p:sp>
      <p:sp>
        <p:nvSpPr>
          <p:cNvPr id="10" name="TextBox 9"/>
          <p:cNvSpPr txBox="1"/>
          <p:nvPr/>
        </p:nvSpPr>
        <p:spPr>
          <a:xfrm>
            <a:off x="2041159" y="4589489"/>
            <a:ext cx="4047345"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Circular Doubly Linked List</a:t>
            </a:r>
            <a:endParaRPr lang="en-US"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Operations in Linked List</a:t>
            </a:r>
            <a:br>
              <a:rPr lang="en-US"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Font typeface="+mj-lt"/>
              <a:buAutoNum type="arabicPeriod"/>
            </a:pPr>
            <a:r>
              <a:rPr lang="en-US" b="1" dirty="0" smtClean="0">
                <a:latin typeface="Times New Roman" pitchFamily="18" charset="0"/>
                <a:cs typeface="Times New Roman" pitchFamily="18" charset="0"/>
              </a:rPr>
              <a:t>Insertion</a:t>
            </a:r>
            <a:r>
              <a:rPr lang="en-US" dirty="0" smtClean="0">
                <a:latin typeface="Times New Roman" pitchFamily="18" charset="0"/>
                <a:cs typeface="Times New Roman" pitchFamily="18" charset="0"/>
              </a:rPr>
              <a:t> − Adds an element in the list.</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Deletion</a:t>
            </a:r>
            <a:r>
              <a:rPr lang="en-US" dirty="0" smtClean="0">
                <a:latin typeface="Times New Roman" pitchFamily="18" charset="0"/>
                <a:cs typeface="Times New Roman" pitchFamily="18" charset="0"/>
              </a:rPr>
              <a:t> − Deletes an element from the list.</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Display</a:t>
            </a:r>
            <a:r>
              <a:rPr lang="en-US" dirty="0" smtClean="0">
                <a:latin typeface="Times New Roman" pitchFamily="18" charset="0"/>
                <a:cs typeface="Times New Roman" pitchFamily="18" charset="0"/>
              </a:rPr>
              <a:t> − Displays the complete list.</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Search</a:t>
            </a:r>
            <a:r>
              <a:rPr lang="en-US" dirty="0" smtClean="0">
                <a:latin typeface="Times New Roman" pitchFamily="18" charset="0"/>
                <a:cs typeface="Times New Roman" pitchFamily="18" charset="0"/>
              </a:rPr>
              <a:t> − Searches an element using the given key.</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Begin</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marL="571500" indent="-457200"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 START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Create a node to store the data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Check if the list is empty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list is empty, add the data to the node and assign the head pointer to it.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list is not empty, add the data to a node and link to the current head. Assign the head to the newly added node.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 END</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egin.JPG"/>
          <p:cNvPicPr>
            <a:picLocks noGrp="1" noChangeAspect="1"/>
          </p:cNvPicPr>
          <p:nvPr>
            <p:ph idx="1"/>
          </p:nvPr>
        </p:nvPicPr>
        <p:blipFill>
          <a:blip r:embed="rId2"/>
          <a:stretch>
            <a:fillRect/>
          </a:stretch>
        </p:blipFill>
        <p:spPr>
          <a:xfrm>
            <a:off x="-1" y="2125636"/>
            <a:ext cx="8311899" cy="247634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End</a:t>
            </a:r>
            <a:br>
              <a:rPr lang="en-US" dirty="0" smtClean="0"/>
            </a:br>
            <a:endParaRPr lang="en-US" dirty="0"/>
          </a:p>
        </p:txBody>
      </p:sp>
      <p:sp>
        <p:nvSpPr>
          <p:cNvPr id="3" name="Content Placeholder 2"/>
          <p:cNvSpPr>
            <a:spLocks noGrp="1"/>
          </p:cNvSpPr>
          <p:nvPr>
            <p:ph idx="1"/>
          </p:nvPr>
        </p:nvSpPr>
        <p:spPr/>
        <p:txBody>
          <a:bodyPr/>
          <a:lstStyle/>
          <a:p>
            <a:pPr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AutoNum type="arabicPeriod"/>
            </a:pPr>
            <a:r>
              <a:rPr lang="en-US" dirty="0" smtClean="0">
                <a:latin typeface="Times New Roman" pitchFamily="18" charset="0"/>
                <a:cs typeface="Times New Roman" pitchFamily="18" charset="0"/>
              </a:rPr>
              <a:t>START </a:t>
            </a:r>
          </a:p>
          <a:p>
            <a:pPr marL="571500" indent="-457200" algn="just">
              <a:lnSpc>
                <a:spcPct val="150000"/>
              </a:lnSpc>
              <a:buAutoNum type="arabicPeriod"/>
            </a:pPr>
            <a:r>
              <a:rPr lang="en-US" dirty="0" smtClean="0">
                <a:latin typeface="Times New Roman" pitchFamily="18" charset="0"/>
                <a:cs typeface="Times New Roman" pitchFamily="18" charset="0"/>
              </a:rPr>
              <a:t>Create a new node and assign the data </a:t>
            </a:r>
          </a:p>
          <a:p>
            <a:pPr marL="571500" indent="-457200" algn="just">
              <a:lnSpc>
                <a:spcPct val="150000"/>
              </a:lnSpc>
              <a:buAutoNum type="arabicPeriod"/>
            </a:pPr>
            <a:r>
              <a:rPr lang="en-US" dirty="0" smtClean="0">
                <a:latin typeface="Times New Roman" pitchFamily="18" charset="0"/>
                <a:cs typeface="Times New Roman" pitchFamily="18" charset="0"/>
              </a:rPr>
              <a:t>Find the last node </a:t>
            </a:r>
          </a:p>
          <a:p>
            <a:pPr marL="571500" indent="-457200" algn="just">
              <a:lnSpc>
                <a:spcPct val="150000"/>
              </a:lnSpc>
              <a:buAutoNum type="arabicPeriod"/>
            </a:pPr>
            <a:r>
              <a:rPr lang="en-US" dirty="0" smtClean="0">
                <a:latin typeface="Times New Roman" pitchFamily="18" charset="0"/>
                <a:cs typeface="Times New Roman" pitchFamily="18" charset="0"/>
              </a:rPr>
              <a:t>Point the last node to new node</a:t>
            </a:r>
          </a:p>
          <a:p>
            <a:pPr marL="571500" indent="-457200" algn="just">
              <a:lnSpc>
                <a:spcPct val="150000"/>
              </a:lnSpc>
              <a:buAutoNum type="arabicPeriod"/>
            </a:pPr>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nd.JPG"/>
          <p:cNvPicPr>
            <a:picLocks noGrp="1" noChangeAspect="1"/>
          </p:cNvPicPr>
          <p:nvPr>
            <p:ph idx="1"/>
          </p:nvPr>
        </p:nvPicPr>
        <p:blipFill>
          <a:blip r:embed="rId2"/>
          <a:stretch>
            <a:fillRect/>
          </a:stretch>
        </p:blipFill>
        <p:spPr>
          <a:xfrm>
            <a:off x="-1" y="2676055"/>
            <a:ext cx="8351555" cy="2405611"/>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 Given Position</a:t>
            </a:r>
            <a:br>
              <a:rPr lang="en-US" dirty="0" smtClean="0"/>
            </a:br>
            <a:endParaRPr lang="en-US" dirty="0"/>
          </a:p>
        </p:txBody>
      </p:sp>
      <p:sp>
        <p:nvSpPr>
          <p:cNvPr id="3" name="Content Placeholder 2"/>
          <p:cNvSpPr>
            <a:spLocks noGrp="1"/>
          </p:cNvSpPr>
          <p:nvPr>
            <p:ph idx="1"/>
          </p:nvPr>
        </p:nvSpPr>
        <p:spPr>
          <a:xfrm>
            <a:off x="262327" y="1195464"/>
            <a:ext cx="7892321" cy="5235315"/>
          </a:xfrm>
        </p:spPr>
        <p:txBody>
          <a:bodyPr>
            <a:normAutofit lnSpcReduction="10000"/>
          </a:bodyPr>
          <a:lstStyle/>
          <a:p>
            <a:pPr algn="just">
              <a:lnSpc>
                <a:spcPct val="160000"/>
              </a:lnSpc>
              <a:buNone/>
            </a:pPr>
            <a:r>
              <a:rPr lang="en-US" b="1" dirty="0" smtClean="0">
                <a:latin typeface="Times New Roman" pitchFamily="18" charset="0"/>
                <a:cs typeface="Times New Roman" pitchFamily="18" charset="0"/>
              </a:rPr>
              <a:t>Algorithm:</a:t>
            </a:r>
          </a:p>
          <a:p>
            <a:pPr marL="571500" indent="-457200" algn="just" fontAlgn="base">
              <a:lnSpc>
                <a:spcPct val="160000"/>
              </a:lnSpc>
              <a:buFont typeface="+mj-lt"/>
              <a:buAutoNum type="arabicPeriod"/>
            </a:pPr>
            <a:r>
              <a:rPr lang="en-US" dirty="0" smtClean="0">
                <a:latin typeface="Times New Roman" pitchFamily="18" charset="0"/>
                <a:cs typeface="Times New Roman" pitchFamily="18" charset="0"/>
              </a:rPr>
              <a:t>START</a:t>
            </a:r>
          </a:p>
          <a:p>
            <a:pPr marL="571500" indent="-457200" algn="just" fontAlgn="base">
              <a:lnSpc>
                <a:spcPct val="160000"/>
              </a:lnSpc>
              <a:buFont typeface="+mj-lt"/>
              <a:buAutoNum type="arabicPeriod"/>
            </a:pPr>
            <a:r>
              <a:rPr lang="en-US" dirty="0" smtClean="0">
                <a:latin typeface="Times New Roman" pitchFamily="18" charset="0"/>
                <a:cs typeface="Times New Roman" pitchFamily="18" charset="0"/>
              </a:rPr>
              <a:t>Traverse the Linked list </a:t>
            </a:r>
            <a:r>
              <a:rPr lang="en-US" dirty="0" err="1" smtClean="0">
                <a:latin typeface="Times New Roman" pitchFamily="18" charset="0"/>
                <a:cs typeface="Times New Roman" pitchFamily="18" charset="0"/>
              </a:rPr>
              <a:t>upto</a:t>
            </a:r>
            <a:r>
              <a:rPr lang="en-US" dirty="0" smtClean="0">
                <a:latin typeface="Times New Roman" pitchFamily="18" charset="0"/>
                <a:cs typeface="Times New Roman" pitchFamily="18" charset="0"/>
              </a:rPr>
              <a:t> position-1 nodes.</a:t>
            </a:r>
          </a:p>
          <a:p>
            <a:pPr marL="571500" indent="-457200" algn="just" fontAlgn="base">
              <a:lnSpc>
                <a:spcPct val="160000"/>
              </a:lnSpc>
              <a:buFont typeface="+mj-lt"/>
              <a:buAutoNum type="arabicPeriod"/>
            </a:pPr>
            <a:r>
              <a:rPr lang="en-US" dirty="0" smtClean="0">
                <a:latin typeface="Times New Roman" pitchFamily="18" charset="0"/>
                <a:cs typeface="Times New Roman" pitchFamily="18" charset="0"/>
              </a:rPr>
              <a:t>Once all the position-1 nodes are traversed, allocate memory and the given data to the new node.</a:t>
            </a:r>
          </a:p>
          <a:p>
            <a:pPr marL="571500" indent="-457200" algn="just" fontAlgn="base">
              <a:lnSpc>
                <a:spcPct val="160000"/>
              </a:lnSpc>
              <a:buFont typeface="+mj-lt"/>
              <a:buAutoNum type="arabicPeriod"/>
            </a:pPr>
            <a:r>
              <a:rPr lang="en-US" dirty="0" smtClean="0">
                <a:latin typeface="Times New Roman" pitchFamily="18" charset="0"/>
                <a:cs typeface="Times New Roman" pitchFamily="18" charset="0"/>
              </a:rPr>
              <a:t>Point the next pointer of the new node to the next of current node.</a:t>
            </a:r>
          </a:p>
          <a:p>
            <a:pPr marL="571500" indent="-457200" algn="just" fontAlgn="base">
              <a:lnSpc>
                <a:spcPct val="160000"/>
              </a:lnSpc>
              <a:buFont typeface="+mj-lt"/>
              <a:buAutoNum type="arabicPeriod"/>
            </a:pPr>
            <a:r>
              <a:rPr lang="en-US" dirty="0" smtClean="0">
                <a:latin typeface="Times New Roman" pitchFamily="18" charset="0"/>
                <a:cs typeface="Times New Roman" pitchFamily="18" charset="0"/>
              </a:rPr>
              <a:t>Point the next pointer of current node to the new node.</a:t>
            </a:r>
          </a:p>
          <a:p>
            <a:pPr marL="571500" indent="-457200" algn="just" fontAlgn="base">
              <a:lnSpc>
                <a:spcPct val="160000"/>
              </a:lnSpc>
              <a:buFont typeface="+mj-lt"/>
              <a:buAutoNum type="arabicPeriod"/>
            </a:pPr>
            <a:r>
              <a:rPr lang="en-US" dirty="0" smtClean="0">
                <a:latin typeface="Times New Roman" pitchFamily="18" charset="0"/>
                <a:cs typeface="Times New Roman" pitchFamily="18" charset="0"/>
              </a:rPr>
              <a:t>END</a:t>
            </a:r>
          </a:p>
          <a:p>
            <a:pPr algn="just">
              <a:lnSpc>
                <a:spcPct val="160000"/>
              </a:lnSpc>
              <a:buNone/>
            </a:pP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pos.JPG"/>
          <p:cNvPicPr>
            <a:picLocks noGrp="1" noChangeAspect="1"/>
          </p:cNvPicPr>
          <p:nvPr>
            <p:ph idx="1"/>
          </p:nvPr>
        </p:nvPicPr>
        <p:blipFill>
          <a:blip r:embed="rId2"/>
          <a:stretch>
            <a:fillRect/>
          </a:stretch>
        </p:blipFill>
        <p:spPr>
          <a:xfrm>
            <a:off x="0" y="2629134"/>
            <a:ext cx="8383315" cy="258744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Beginning</a:t>
            </a:r>
            <a:br>
              <a:rPr lang="en-US"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None/>
            </a:pPr>
            <a:r>
              <a:rPr lang="en-US" b="1" dirty="0" smtClean="0">
                <a:latin typeface="Times New Roman" pitchFamily="18" charset="0"/>
                <a:cs typeface="Times New Roman" pitchFamily="18" charset="0"/>
              </a:rPr>
              <a:t>Algorithm:</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Check if the list is empty</a:t>
            </a:r>
            <a:r>
              <a:rPr lang="en-US" dirty="0" smtClean="0">
                <a:latin typeface="Times New Roman" pitchFamily="18" charset="0"/>
                <a:cs typeface="Times New Roman" pitchFamily="18" charset="0"/>
              </a:rPr>
              <a:t>: If the head is NULL, the list is empty, and there’s nothing to delete.</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Update the head pointer</a:t>
            </a:r>
            <a:r>
              <a:rPr lang="en-US" dirty="0" smtClean="0">
                <a:latin typeface="Times New Roman" pitchFamily="18" charset="0"/>
                <a:cs typeface="Times New Roman" pitchFamily="18" charset="0"/>
              </a:rPr>
              <a:t>: Set the head to the second node (head = head-&gt;next).</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Delete the original head node</a:t>
            </a:r>
            <a:r>
              <a:rPr lang="en-US" dirty="0" smtClean="0">
                <a:latin typeface="Times New Roman" pitchFamily="18" charset="0"/>
                <a:cs typeface="Times New Roman" pitchFamily="18" charset="0"/>
              </a:rPr>
              <a:t>: The original head node is now unreferenced, and it can be freed/deleted if necessary.</a:t>
            </a:r>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e-del.JPG"/>
          <p:cNvPicPr>
            <a:picLocks noGrp="1" noChangeAspect="1"/>
          </p:cNvPicPr>
          <p:nvPr>
            <p:ph idx="1"/>
          </p:nvPr>
        </p:nvPicPr>
        <p:blipFill>
          <a:blip r:embed="rId2"/>
          <a:stretch>
            <a:fillRect/>
          </a:stretch>
        </p:blipFill>
        <p:spPr>
          <a:xfrm>
            <a:off x="-1" y="2560161"/>
            <a:ext cx="8356793" cy="1876927"/>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fontAlgn="base">
              <a:lnSpc>
                <a:spcPct val="150000"/>
              </a:lnSpc>
              <a:buNone/>
            </a:pPr>
            <a:r>
              <a:rPr lang="en-US" b="1" dirty="0" smtClean="0">
                <a:latin typeface="Times New Roman" pitchFamily="18" charset="0"/>
                <a:cs typeface="Times New Roman" pitchFamily="18" charset="0"/>
              </a:rPr>
              <a:t>Array:</a:t>
            </a:r>
            <a:r>
              <a:rPr lang="en-US" dirty="0" smtClean="0">
                <a:latin typeface="Times New Roman" pitchFamily="18" charset="0"/>
                <a:cs typeface="Times New Roman" pitchFamily="18" charset="0"/>
              </a:rPr>
              <a:t> Arrays store elements in contiguous memory locations, resulting in easily calculable addresses for the elements stored and this allows faster access to an element at a specific index.</a:t>
            </a:r>
          </a:p>
          <a:p>
            <a:pPr algn="just">
              <a:lnSpc>
                <a:spcPct val="150000"/>
              </a:lnSpc>
              <a:buNone/>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3" descr="arr.JPG"/>
          <p:cNvPicPr>
            <a:picLocks noChangeAspect="1"/>
          </p:cNvPicPr>
          <p:nvPr/>
        </p:nvPicPr>
        <p:blipFill>
          <a:blip r:embed="rId2"/>
          <a:stretch>
            <a:fillRect/>
          </a:stretch>
        </p:blipFill>
        <p:spPr>
          <a:xfrm>
            <a:off x="312139" y="3467646"/>
            <a:ext cx="7808489" cy="219863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End</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buNone/>
            </a:pPr>
            <a:r>
              <a:rPr lang="en-US" b="1" dirty="0" smtClean="0">
                <a:latin typeface="Times New Roman" pitchFamily="18" charset="0"/>
                <a:cs typeface="Times New Roman" pitchFamily="18" charset="0"/>
              </a:rPr>
              <a:t>Algorithm:</a:t>
            </a:r>
          </a:p>
          <a:p>
            <a:pPr marL="571500" indent="-457200" algn="just" fontAlgn="base">
              <a:lnSpc>
                <a:spcPct val="160000"/>
              </a:lnSpc>
              <a:buFont typeface="+mj-lt"/>
              <a:buAutoNum type="arabicPeriod"/>
            </a:pPr>
            <a:r>
              <a:rPr lang="en-US" b="1" dirty="0" smtClean="0">
                <a:latin typeface="Times New Roman" pitchFamily="18" charset="0"/>
                <a:cs typeface="Times New Roman" pitchFamily="18" charset="0"/>
              </a:rPr>
              <a:t>Check if the list is empty</a:t>
            </a:r>
            <a:r>
              <a:rPr lang="en-US" dirty="0" smtClean="0">
                <a:latin typeface="Times New Roman" pitchFamily="18" charset="0"/>
                <a:cs typeface="Times New Roman" pitchFamily="18" charset="0"/>
              </a:rPr>
              <a:t>: If the head is NULL, the list is empty, and there’s nothing to delete.</a:t>
            </a:r>
          </a:p>
          <a:p>
            <a:pPr marL="571500" indent="-457200" algn="just" fontAlgn="base">
              <a:lnSpc>
                <a:spcPct val="160000"/>
              </a:lnSpc>
              <a:buFont typeface="+mj-lt"/>
              <a:buAutoNum type="arabicPeriod"/>
            </a:pPr>
            <a:r>
              <a:rPr lang="en-US" b="1" dirty="0" smtClean="0">
                <a:latin typeface="Times New Roman" pitchFamily="18" charset="0"/>
                <a:cs typeface="Times New Roman" pitchFamily="18" charset="0"/>
              </a:rPr>
              <a:t>If the list has only one node</a:t>
            </a:r>
            <a:r>
              <a:rPr lang="en-US" dirty="0" smtClean="0">
                <a:latin typeface="Times New Roman" pitchFamily="18" charset="0"/>
                <a:cs typeface="Times New Roman" pitchFamily="18" charset="0"/>
              </a:rPr>
              <a:t>: Simply set the head to NULL (the list becomes empty).</a:t>
            </a:r>
          </a:p>
          <a:p>
            <a:pPr marL="571500" indent="-457200" algn="just" fontAlgn="base">
              <a:lnSpc>
                <a:spcPct val="160000"/>
              </a:lnSpc>
              <a:buFont typeface="+mj-lt"/>
              <a:buAutoNum type="arabicPeriod"/>
            </a:pPr>
            <a:r>
              <a:rPr lang="en-US" b="1" dirty="0" smtClean="0">
                <a:latin typeface="Times New Roman" pitchFamily="18" charset="0"/>
                <a:cs typeface="Times New Roman" pitchFamily="18" charset="0"/>
              </a:rPr>
              <a:t>Traverse the list</a:t>
            </a:r>
            <a:r>
              <a:rPr lang="en-US" dirty="0" smtClean="0">
                <a:latin typeface="Times New Roman" pitchFamily="18" charset="0"/>
                <a:cs typeface="Times New Roman" pitchFamily="18" charset="0"/>
              </a:rPr>
              <a:t> to find the second-last node: Start from the head and iterate through the list until you reach the second-last node (where the next of the node is the last node).</a:t>
            </a:r>
          </a:p>
          <a:p>
            <a:pPr marL="571500" indent="-457200" algn="just" fontAlgn="base">
              <a:lnSpc>
                <a:spcPct val="160000"/>
              </a:lnSpc>
              <a:buFont typeface="+mj-lt"/>
              <a:buAutoNum type="arabicPeriod"/>
            </a:pPr>
            <a:r>
              <a:rPr lang="en-US" b="1" dirty="0" smtClean="0">
                <a:latin typeface="Times New Roman" pitchFamily="18" charset="0"/>
                <a:cs typeface="Times New Roman" pitchFamily="18" charset="0"/>
              </a:rPr>
              <a:t>Update the next pointer</a:t>
            </a:r>
            <a:r>
              <a:rPr lang="en-US" dirty="0" smtClean="0">
                <a:latin typeface="Times New Roman" pitchFamily="18" charset="0"/>
                <a:cs typeface="Times New Roman" pitchFamily="18" charset="0"/>
              </a:rPr>
              <a:t> of the second-last node: Set the second-last node’s next to NULL (removing the link to the last node).</a:t>
            </a:r>
          </a:p>
          <a:p>
            <a:pPr marL="571500" indent="-457200" algn="just" fontAlgn="base">
              <a:lnSpc>
                <a:spcPct val="160000"/>
              </a:lnSpc>
              <a:buFont typeface="+mj-lt"/>
              <a:buAutoNum type="arabicPeriod"/>
            </a:pPr>
            <a:r>
              <a:rPr lang="en-US" b="1" dirty="0" smtClean="0">
                <a:latin typeface="Times New Roman" pitchFamily="18" charset="0"/>
                <a:cs typeface="Times New Roman" pitchFamily="18" charset="0"/>
              </a:rPr>
              <a:t>Delete the last node</a:t>
            </a:r>
            <a:r>
              <a:rPr lang="en-US" dirty="0" smtClean="0">
                <a:latin typeface="Times New Roman" pitchFamily="18" charset="0"/>
                <a:cs typeface="Times New Roman" pitchFamily="18" charset="0"/>
              </a:rPr>
              <a:t>: The last node is now unreferenced and can be deleted or freed, depending on the language used.</a:t>
            </a:r>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l-end.JPG"/>
          <p:cNvPicPr>
            <a:picLocks noGrp="1" noChangeAspect="1"/>
          </p:cNvPicPr>
          <p:nvPr>
            <p:ph idx="1"/>
          </p:nvPr>
        </p:nvPicPr>
        <p:blipFill>
          <a:blip r:embed="rId2"/>
          <a:stretch>
            <a:fillRect/>
          </a:stretch>
        </p:blipFill>
        <p:spPr>
          <a:xfrm>
            <a:off x="-1" y="2446522"/>
            <a:ext cx="8504479" cy="179569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a Given Position</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buNone/>
            </a:pPr>
            <a:r>
              <a:rPr lang="en-US" b="1" dirty="0" smtClean="0">
                <a:latin typeface="Times New Roman" pitchFamily="18" charset="0"/>
                <a:cs typeface="Times New Roman" pitchFamily="18" charset="0"/>
              </a:rPr>
              <a:t>Algorithm:</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Check if the position is valid</a:t>
            </a:r>
            <a:r>
              <a:rPr lang="en-US" dirty="0" smtClean="0">
                <a:latin typeface="Times New Roman" pitchFamily="18" charset="0"/>
                <a:cs typeface="Times New Roman" pitchFamily="18" charset="0"/>
              </a:rPr>
              <a:t>: If the position is out of bounds (greater than the length of the list), return an error or handle appropriately.</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Traverse the list</a:t>
            </a:r>
            <a:r>
              <a:rPr lang="en-US" dirty="0" smtClean="0">
                <a:latin typeface="Times New Roman" pitchFamily="18" charset="0"/>
                <a:cs typeface="Times New Roman" pitchFamily="18" charset="0"/>
              </a:rPr>
              <a:t> to find the node just before the one to be deleted: Start from the head and move through the list until reaching the node at position n-1 (one before the target position).</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Update the next pointer</a:t>
            </a:r>
            <a:r>
              <a:rPr lang="en-US" dirty="0" smtClean="0">
                <a:latin typeface="Times New Roman" pitchFamily="18" charset="0"/>
                <a:cs typeface="Times New Roman" pitchFamily="18" charset="0"/>
              </a:rPr>
              <a:t>: Set the next pointer of the (n-1)ᵗʰ node to point to the node after the target node (</a:t>
            </a:r>
            <a:r>
              <a:rPr lang="en-US" dirty="0" err="1" smtClean="0">
                <a:latin typeface="Times New Roman" pitchFamily="18" charset="0"/>
                <a:cs typeface="Times New Roman" pitchFamily="18" charset="0"/>
              </a:rPr>
              <a:t>node_to_delete</a:t>
            </a:r>
            <a:r>
              <a:rPr lang="en-US" dirty="0" smtClean="0">
                <a:latin typeface="Times New Roman" pitchFamily="18" charset="0"/>
                <a:cs typeface="Times New Roman" pitchFamily="18" charset="0"/>
              </a:rPr>
              <a:t>-&gt;next).</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Delete the target node</a:t>
            </a:r>
            <a:r>
              <a:rPr lang="en-US" dirty="0" smtClean="0">
                <a:latin typeface="Times New Roman" pitchFamily="18" charset="0"/>
                <a:cs typeface="Times New Roman" pitchFamily="18" charset="0"/>
              </a:rPr>
              <a:t>: The node to be deleted .</a:t>
            </a: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el-pos.JPG"/>
          <p:cNvPicPr>
            <a:picLocks noGrp="1" noChangeAspect="1"/>
          </p:cNvPicPr>
          <p:nvPr>
            <p:ph idx="1"/>
          </p:nvPr>
        </p:nvPicPr>
        <p:blipFill>
          <a:blip r:embed="rId2"/>
          <a:stretch>
            <a:fillRect/>
          </a:stretch>
        </p:blipFill>
        <p:spPr>
          <a:xfrm>
            <a:off x="43271" y="3057993"/>
            <a:ext cx="8365521" cy="190375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Operation</a:t>
            </a:r>
            <a:br>
              <a:rPr lang="en-US"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START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list is not empty, iteratively check if the list contains the key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key element is not present in the list, unsuccessful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END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Traversal Operation</a:t>
            </a:r>
            <a:br>
              <a:rPr lang="en-US"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START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While the list is not empty and did not reach the end of the list, print the data in each node </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travel.JPG"/>
          <p:cNvPicPr>
            <a:picLocks noGrp="1" noChangeAspect="1"/>
          </p:cNvPicPr>
          <p:nvPr>
            <p:ph idx="1"/>
          </p:nvPr>
        </p:nvPicPr>
        <p:blipFill>
          <a:blip r:embed="rId2"/>
          <a:stretch>
            <a:fillRect/>
          </a:stretch>
        </p:blipFill>
        <p:spPr>
          <a:xfrm>
            <a:off x="-1" y="2877355"/>
            <a:ext cx="8424473" cy="1953110"/>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7817370" cy="1284339"/>
          </a:xfrm>
        </p:spPr>
        <p:txBody>
          <a:bodyPr/>
          <a:lstStyle/>
          <a:p>
            <a:r>
              <a:rPr lang="en-US" b="1" dirty="0" smtClean="0"/>
              <a:t/>
            </a:r>
            <a:br>
              <a:rPr lang="en-US" b="1" dirty="0" smtClean="0"/>
            </a:br>
            <a:r>
              <a:rPr lang="en-US" b="1" dirty="0" smtClean="0"/>
              <a:t/>
            </a:r>
            <a:br>
              <a:rPr lang="en-US" b="1" dirty="0" smtClean="0"/>
            </a:br>
            <a:r>
              <a:rPr lang="en-US" b="1" dirty="0" smtClean="0"/>
              <a:t>Linked list implementation of stack</a:t>
            </a:r>
            <a:br>
              <a:rPr lang="en-US" b="1" dirty="0" smtClean="0"/>
            </a:br>
            <a:r>
              <a:rPr lang="en-US" b="1" dirty="0" smtClean="0"/>
              <a:t/>
            </a:r>
            <a:br>
              <a:rPr lang="en-US" b="1" dirty="0" smtClean="0"/>
            </a:br>
            <a:endParaRPr lang="en-US" b="1"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 linked list implementation of stack, the nodes are maintained non-contiguously in the memory. </a:t>
            </a:r>
          </a:p>
          <a:p>
            <a:pPr algn="just">
              <a:lnSpc>
                <a:spcPct val="150000"/>
              </a:lnSpc>
              <a:buFont typeface="Wingdings" pitchFamily="2" charset="2"/>
              <a:buChar char="Ø"/>
            </a:pPr>
            <a:r>
              <a:rPr lang="en-US" dirty="0" smtClean="0">
                <a:latin typeface="Times New Roman" pitchFamily="18" charset="0"/>
                <a:cs typeface="Times New Roman" pitchFamily="18" charset="0"/>
              </a:rPr>
              <a:t>Each node contains a pointer to its immediate successor node in the stack. </a:t>
            </a:r>
          </a:p>
          <a:p>
            <a:pPr algn="just">
              <a:lnSpc>
                <a:spcPct val="150000"/>
              </a:lnSpc>
              <a:buFont typeface="Wingdings" pitchFamily="2" charset="2"/>
              <a:buChar char="Ø"/>
            </a:pPr>
            <a:r>
              <a:rPr lang="en-US" dirty="0" smtClean="0">
                <a:latin typeface="Times New Roman" pitchFamily="18" charset="0"/>
                <a:cs typeface="Times New Roman" pitchFamily="18" charset="0"/>
              </a:rPr>
              <a:t>Stack is said to be </a:t>
            </a:r>
            <a:r>
              <a:rPr lang="en-US" dirty="0" err="1" smtClean="0">
                <a:latin typeface="Times New Roman" pitchFamily="18" charset="0"/>
                <a:cs typeface="Times New Roman" pitchFamily="18" charset="0"/>
              </a:rPr>
              <a:t>overflown</a:t>
            </a:r>
            <a:r>
              <a:rPr lang="en-US" dirty="0" smtClean="0">
                <a:latin typeface="Times New Roman" pitchFamily="18" charset="0"/>
                <a:cs typeface="Times New Roman" pitchFamily="18" charset="0"/>
              </a:rPr>
              <a:t> if the space left in the memory heap is not enough to create a node.</a:t>
            </a:r>
          </a:p>
          <a:p>
            <a:pPr algn="just">
              <a:lnSpc>
                <a:spcPct val="150000"/>
              </a:lnSpc>
              <a:buFont typeface="Wingdings" pitchFamily="2" charset="2"/>
              <a:buChar char="Ø"/>
            </a:pPr>
            <a:r>
              <a:rPr lang="en-US" dirty="0" smtClean="0">
                <a:latin typeface="Times New Roman" pitchFamily="18" charset="0"/>
                <a:cs typeface="Times New Roman" pitchFamily="18" charset="0"/>
              </a:rPr>
              <a:t>The top most node in the stack always contains null in its address field.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ack-ll.JPG"/>
          <p:cNvPicPr>
            <a:picLocks noGrp="1" noChangeAspect="1"/>
          </p:cNvPicPr>
          <p:nvPr>
            <p:ph idx="1"/>
          </p:nvPr>
        </p:nvPicPr>
        <p:blipFill>
          <a:blip r:embed="rId2"/>
          <a:stretch>
            <a:fillRect/>
          </a:stretch>
        </p:blipFill>
        <p:spPr>
          <a:xfrm>
            <a:off x="1693575" y="1514318"/>
            <a:ext cx="4526556" cy="5051374"/>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Push Operation</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Create a node first and allocate memory to it.</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 list is empty then the item is to be pushed as the start node of the list. This includes assigning value to the data part of the node and assign null to the address part of the node.</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If there are some nodes in the list already, then we have to add the new element in the beginning of the list (to not violate the property of the stack). For this purpose, assign the address of the starting element to the address field of the new node and make the new node, the starting node of the list.</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arrays, the size is given at the time of creation and so arrays are of fixed length.</a:t>
            </a:r>
          </a:p>
          <a:p>
            <a:pPr algn="just">
              <a:lnSpc>
                <a:spcPct val="150000"/>
              </a:lnSpc>
              <a:buFont typeface="Wingdings" pitchFamily="2" charset="2"/>
              <a:buChar char="Ø"/>
            </a:pPr>
            <a:r>
              <a:rPr lang="en-US" dirty="0" smtClean="0">
                <a:latin typeface="Times New Roman" pitchFamily="18" charset="0"/>
                <a:cs typeface="Times New Roman" pitchFamily="18" charset="0"/>
              </a:rPr>
              <a:t>An array can accommodate similar types of data types</a:t>
            </a:r>
          </a:p>
          <a:p>
            <a:pPr algn="just">
              <a:lnSpc>
                <a:spcPct val="150000"/>
              </a:lnSpc>
              <a:buFont typeface="Wingdings" pitchFamily="2" charset="2"/>
              <a:buChar char="Ø"/>
            </a:pPr>
            <a:r>
              <a:rPr lang="en-US" dirty="0" smtClean="0">
                <a:latin typeface="Times New Roman" pitchFamily="18" charset="0"/>
                <a:cs typeface="Times New Roman" pitchFamily="18" charset="0"/>
              </a:rPr>
              <a:t>Inefficient insertion and deletion</a:t>
            </a:r>
          </a:p>
          <a:p>
            <a:pPr algn="just">
              <a:lnSpc>
                <a:spcPct val="150000"/>
              </a:lnSpc>
              <a:buFont typeface="Wingdings" pitchFamily="2" charset="2"/>
              <a:buChar char="Ø"/>
            </a:pPr>
            <a:r>
              <a:rPr lang="en-US" dirty="0" smtClean="0">
                <a:latin typeface="Times New Roman" pitchFamily="18" charset="0"/>
                <a:cs typeface="Times New Roman" pitchFamily="18" charset="0"/>
              </a:rPr>
              <a:t>Implementation of Queue and </a:t>
            </a:r>
            <a:r>
              <a:rPr lang="en-US" dirty="0" err="1" smtClean="0">
                <a:latin typeface="Times New Roman" pitchFamily="18" charset="0"/>
                <a:cs typeface="Times New Roman" pitchFamily="18" charset="0"/>
              </a:rPr>
              <a:t>Deque</a:t>
            </a:r>
            <a:r>
              <a:rPr lang="en-US" dirty="0" smtClean="0">
                <a:latin typeface="Times New Roman" pitchFamily="18" charset="0"/>
                <a:cs typeface="Times New Roman" pitchFamily="18" charset="0"/>
              </a:rPr>
              <a:t> is complex</a:t>
            </a:r>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push-ll.JPG"/>
          <p:cNvPicPr>
            <a:picLocks noGrp="1" noChangeAspect="1"/>
          </p:cNvPicPr>
          <p:nvPr>
            <p:ph idx="1"/>
          </p:nvPr>
        </p:nvPicPr>
        <p:blipFill>
          <a:blip r:embed="rId2"/>
          <a:stretch>
            <a:fillRect/>
          </a:stretch>
        </p:blipFill>
        <p:spPr>
          <a:xfrm>
            <a:off x="216708" y="224852"/>
            <a:ext cx="7833010" cy="6525472"/>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br>
              <a:rPr lang="en-US" dirty="0" smtClean="0"/>
            </a:br>
            <a:endParaRPr lang="en-US" dirty="0"/>
          </a:p>
        </p:txBody>
      </p:sp>
      <p:sp>
        <p:nvSpPr>
          <p:cNvPr id="3" name="Content Placeholder 2"/>
          <p:cNvSpPr>
            <a:spLocks noGrp="1"/>
          </p:cNvSpPr>
          <p:nvPr>
            <p:ph idx="1"/>
          </p:nvPr>
        </p:nvSpPr>
        <p:spPr/>
        <p:txBody>
          <a:bodyPr>
            <a:normAutofit fontScale="92500"/>
          </a:bodyPr>
          <a:lstStyle/>
          <a:p>
            <a:pPr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Check for the underflow condition:</a:t>
            </a:r>
            <a:r>
              <a:rPr lang="en-US" dirty="0" smtClean="0">
                <a:latin typeface="Times New Roman" pitchFamily="18" charset="0"/>
                <a:cs typeface="Times New Roman" pitchFamily="18" charset="0"/>
              </a:rPr>
              <a:t> The underflow condition occurs when we try to pop from an already empty stack. The stack will be empty if the head pointer of the list points to null.</a:t>
            </a:r>
          </a:p>
          <a:p>
            <a:pPr marL="571500" indent="-457200" algn="just">
              <a:lnSpc>
                <a:spcPct val="150000"/>
              </a:lnSpc>
              <a:buFont typeface="+mj-lt"/>
              <a:buAutoNum type="arabicPeriod"/>
            </a:pPr>
            <a:r>
              <a:rPr lang="en-US" b="1" dirty="0" smtClean="0">
                <a:latin typeface="Times New Roman" pitchFamily="18" charset="0"/>
                <a:cs typeface="Times New Roman" pitchFamily="18" charset="0"/>
              </a:rPr>
              <a:t>Adjust the head pointer accordingly:</a:t>
            </a:r>
            <a:r>
              <a:rPr lang="en-US" dirty="0" smtClean="0">
                <a:latin typeface="Times New Roman" pitchFamily="18" charset="0"/>
                <a:cs typeface="Times New Roman" pitchFamily="18" charset="0"/>
              </a:rPr>
              <a:t> In stack, the elements are popped only from one end, therefore, the value stored in the head pointer must be deleted and the node must be freed. The next node of the head node now becomes the head node.</a:t>
            </a: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Traversing</a:t>
            </a:r>
            <a:br>
              <a:rPr lang="en-US" dirty="0" smtClean="0"/>
            </a:br>
            <a:endParaRPr lang="en-US" dirty="0"/>
          </a:p>
        </p:txBody>
      </p:sp>
      <p:sp>
        <p:nvSpPr>
          <p:cNvPr id="3" name="Content Placeholder 2"/>
          <p:cNvSpPr>
            <a:spLocks noGrp="1"/>
          </p:cNvSpPr>
          <p:nvPr>
            <p:ph idx="1"/>
          </p:nvPr>
        </p:nvSpPr>
        <p:spPr/>
        <p:txBody>
          <a:bodyPr/>
          <a:lstStyle/>
          <a:p>
            <a:pPr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Copy the head pointer into a temporary pointer.</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Move the temporary pointer through all the nodes of the list and print the value field attached to every node.</a:t>
            </a: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4852"/>
            <a:ext cx="8559383" cy="1379096"/>
          </a:xfrm>
        </p:spPr>
        <p:txBody>
          <a:bodyPr/>
          <a:lstStyle/>
          <a:p>
            <a:r>
              <a:rPr lang="en-US" dirty="0" smtClean="0"/>
              <a:t/>
            </a:r>
            <a:br>
              <a:rPr lang="en-US" dirty="0" smtClean="0"/>
            </a:br>
            <a:r>
              <a:rPr lang="en-US" dirty="0" smtClean="0"/>
              <a:t>Linked List implementation of Queue</a:t>
            </a:r>
            <a:br>
              <a:rPr lang="en-US" dirty="0" smtClean="0"/>
            </a:br>
            <a:endParaRPr lang="en-US" dirty="0"/>
          </a:p>
        </p:txBody>
      </p:sp>
      <p:pic>
        <p:nvPicPr>
          <p:cNvPr id="4" name="Content Placeholder 3" descr="que-ll.JPG"/>
          <p:cNvPicPr>
            <a:picLocks noGrp="1" noChangeAspect="1"/>
          </p:cNvPicPr>
          <p:nvPr>
            <p:ph idx="1"/>
          </p:nvPr>
        </p:nvPicPr>
        <p:blipFill>
          <a:blip r:embed="rId2"/>
          <a:stretch>
            <a:fillRect/>
          </a:stretch>
        </p:blipFill>
        <p:spPr>
          <a:xfrm>
            <a:off x="119920" y="1823366"/>
            <a:ext cx="8239080" cy="1084731"/>
          </a:xfrm>
        </p:spPr>
      </p:pic>
      <p:sp>
        <p:nvSpPr>
          <p:cNvPr id="5" name="Rectangle 4"/>
          <p:cNvSpPr/>
          <p:nvPr/>
        </p:nvSpPr>
        <p:spPr>
          <a:xfrm>
            <a:off x="1" y="3002823"/>
            <a:ext cx="8394492" cy="3000821"/>
          </a:xfrm>
          <a:prstGeom prst="rect">
            <a:avLst/>
          </a:prstGeom>
        </p:spPr>
        <p:txBody>
          <a:bodyPr wrap="square">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 a linked queue, each node of the queue consists of two parts i.e. data part and the link part. Each element of the queue points to its immediate next element in the memory.</a:t>
            </a:r>
          </a:p>
          <a:p>
            <a:pPr algn="just">
              <a:lnSpc>
                <a:spcPct val="150000"/>
              </a:lnSpc>
              <a:buFont typeface="Wingdings" pitchFamily="2" charset="2"/>
              <a:buChar char="Ø"/>
            </a:pPr>
            <a:r>
              <a:rPr lang="en-US" dirty="0" smtClean="0">
                <a:latin typeface="Times New Roman" pitchFamily="18" charset="0"/>
                <a:cs typeface="Times New Roman" pitchFamily="18" charset="0"/>
              </a:rPr>
              <a:t>In the linked queue, there are two pointers maintained in the memory i.e. front pointer and rear pointer. The front pointer contains the address of the starting element of the queue while the rear pointer contains the address of the last element of the queue.</a:t>
            </a:r>
          </a:p>
          <a:p>
            <a:pPr algn="just">
              <a:lnSpc>
                <a:spcPct val="150000"/>
              </a:lnSpc>
              <a:buFont typeface="Wingdings" pitchFamily="2" charset="2"/>
              <a:buChar char="Ø"/>
            </a:pPr>
            <a:r>
              <a:rPr lang="en-US" dirty="0" smtClean="0">
                <a:latin typeface="Times New Roman" pitchFamily="18" charset="0"/>
                <a:cs typeface="Times New Roman" pitchFamily="18" charset="0"/>
              </a:rPr>
              <a:t>Insertion and deletions are performed at rear and front end respectively. If front and rear both are NULL, it indicates that the queue is empty.</a:t>
            </a:r>
            <a:endParaRPr lang="en-US" dirty="0">
              <a:latin typeface="Times New Roman" pitchFamily="18" charset="0"/>
              <a:cs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250" y="2688055"/>
            <a:ext cx="7620000" cy="1143000"/>
          </a:xfrm>
        </p:spPr>
        <p:txBody>
          <a:bodyPr/>
          <a:lstStyle/>
          <a:p>
            <a:r>
              <a:rPr lang="en-US" dirty="0" smtClean="0"/>
              <a:t>Doubly Linked List (DLL)</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doubly linked list is a more complex data structure than a singly linked list, but it offers several advantages.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advantage of a doubly linked list is that it allows for efficient traversal of the list in both directions.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because each node in the list contains a pointer to the previous node and a pointer to the next node.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allows for quick and easy insertion and deletion of nodes from the list, as well as efficient traversal of the list in both directions.</a:t>
            </a:r>
          </a:p>
        </p:txBody>
      </p:sp>
    </p:spTree>
    <p:extLst>
      <p:ext uri="{BB962C8B-B14F-4D97-AF65-F5344CB8AC3E}">
        <p14:creationId xmlns:p14="http://schemas.microsoft.com/office/powerpoint/2010/main" xmlns="" val="1050641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2705" y="2217217"/>
            <a:ext cx="8183855" cy="1815137"/>
          </a:xfrm>
        </p:spPr>
      </p:pic>
    </p:spTree>
    <p:extLst>
      <p:ext uri="{BB962C8B-B14F-4D97-AF65-F5344CB8AC3E}">
        <p14:creationId xmlns:p14="http://schemas.microsoft.com/office/powerpoint/2010/main" xmlns="" val="2710442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Creation of DLL</a:t>
            </a:r>
            <a:endParaRPr lang="en-US" dirty="0"/>
          </a:p>
        </p:txBody>
      </p:sp>
      <p:sp>
        <p:nvSpPr>
          <p:cNvPr id="3" name="Content Placeholder 2"/>
          <p:cNvSpPr>
            <a:spLocks noGrp="1"/>
          </p:cNvSpPr>
          <p:nvPr>
            <p:ph idx="1"/>
          </p:nvPr>
        </p:nvSpPr>
        <p:spPr>
          <a:xfrm>
            <a:off x="224851" y="1289154"/>
            <a:ext cx="8064709" cy="5568846"/>
          </a:xfrm>
        </p:spPr>
        <p:txBody>
          <a:bodyPr>
            <a:normAutofit fontScale="92500" lnSpcReduction="20000"/>
          </a:bodyPr>
          <a:lstStyle/>
          <a:p>
            <a:pPr marL="114300" indent="0" algn="just">
              <a:buNone/>
            </a:pPr>
            <a:r>
              <a:rPr lang="en-US" b="1" dirty="0" smtClean="0">
                <a:latin typeface="Times New Roman" panose="02020603050405020304" pitchFamily="18" charset="0"/>
                <a:cs typeface="Times New Roman" panose="02020603050405020304" pitchFamily="18" charset="0"/>
              </a:rPr>
              <a:t>Algorithm:-</a:t>
            </a:r>
          </a:p>
          <a:p>
            <a:pPr marL="114300" indent="0" algn="just">
              <a:buNone/>
            </a:pPr>
            <a:r>
              <a:rPr lang="en-US" b="1" dirty="0" smtClean="0">
                <a:latin typeface="Times New Roman" panose="02020603050405020304" pitchFamily="18" charset="0"/>
                <a:cs typeface="Times New Roman" panose="02020603050405020304" pitchFamily="18" charset="0"/>
              </a:rPr>
              <a:t>1. start</a:t>
            </a:r>
          </a:p>
          <a:p>
            <a:pPr marL="114300" indent="0" algn="just">
              <a:buNone/>
            </a:pPr>
            <a:r>
              <a:rPr lang="en-US" b="1" dirty="0" smtClean="0">
                <a:latin typeface="Times New Roman" panose="02020603050405020304" pitchFamily="18" charset="0"/>
                <a:cs typeface="Times New Roman" panose="02020603050405020304" pitchFamily="18" charset="0"/>
              </a:rPr>
              <a:t>2. Create </a:t>
            </a:r>
            <a:r>
              <a:rPr lang="en-US" b="1" dirty="0">
                <a:latin typeface="Times New Roman" panose="02020603050405020304" pitchFamily="18" charset="0"/>
                <a:cs typeface="Times New Roman" panose="02020603050405020304" pitchFamily="18" charset="0"/>
              </a:rPr>
              <a:t>a Node structure</a:t>
            </a:r>
            <a:r>
              <a:rPr lang="en-US" dirty="0">
                <a:latin typeface="Times New Roman" panose="02020603050405020304" pitchFamily="18" charset="0"/>
                <a:cs typeface="Times New Roman" panose="02020603050405020304" pitchFamily="18" charset="0"/>
              </a:rPr>
              <a:t>:</a:t>
            </a:r>
          </a:p>
          <a:p>
            <a:pPr marL="114300" indent="0" algn="just">
              <a:buNone/>
            </a:pPr>
            <a:r>
              <a:rPr lang="en-US" dirty="0">
                <a:latin typeface="Times New Roman" panose="02020603050405020304" pitchFamily="18" charset="0"/>
                <a:cs typeface="Times New Roman" panose="02020603050405020304" pitchFamily="18" charset="0"/>
              </a:rPr>
              <a:t>Each node should have three fields:</a:t>
            </a:r>
          </a:p>
          <a:p>
            <a:pPr marL="411480" lvl="1" indent="0" algn="just">
              <a:buNone/>
            </a:pPr>
            <a:r>
              <a:rPr lang="en-US" dirty="0">
                <a:latin typeface="Times New Roman" panose="02020603050405020304" pitchFamily="18" charset="0"/>
                <a:cs typeface="Times New Roman" panose="02020603050405020304" pitchFamily="18" charset="0"/>
              </a:rPr>
              <a:t>data (to store the value),</a:t>
            </a:r>
          </a:p>
          <a:p>
            <a:pPr marL="411480" lvl="1" indent="0" algn="just">
              <a:buNone/>
            </a:pPr>
            <a:r>
              <a:rPr lang="en-US" dirty="0" err="1">
                <a:latin typeface="Times New Roman" panose="02020603050405020304" pitchFamily="18" charset="0"/>
                <a:cs typeface="Times New Roman" panose="02020603050405020304" pitchFamily="18" charset="0"/>
              </a:rPr>
              <a:t>prev</a:t>
            </a:r>
            <a:r>
              <a:rPr lang="en-US" dirty="0">
                <a:latin typeface="Times New Roman" panose="02020603050405020304" pitchFamily="18" charset="0"/>
                <a:cs typeface="Times New Roman" panose="02020603050405020304" pitchFamily="18" charset="0"/>
              </a:rPr>
              <a:t> (pointer to the previous node),</a:t>
            </a:r>
          </a:p>
          <a:p>
            <a:pPr marL="411480" lvl="1" indent="0" algn="just">
              <a:buNone/>
            </a:pPr>
            <a:r>
              <a:rPr lang="en-US" dirty="0">
                <a:latin typeface="Times New Roman" panose="02020603050405020304" pitchFamily="18" charset="0"/>
                <a:cs typeface="Times New Roman" panose="02020603050405020304" pitchFamily="18" charset="0"/>
              </a:rPr>
              <a:t>next (pointer to the next node).</a:t>
            </a:r>
          </a:p>
          <a:p>
            <a:pPr marL="114300" indent="0" algn="just">
              <a:buNone/>
            </a:pPr>
            <a:r>
              <a:rPr lang="en-US" b="1" dirty="0" smtClean="0">
                <a:latin typeface="Times New Roman" panose="02020603050405020304" pitchFamily="18" charset="0"/>
                <a:cs typeface="Times New Roman" panose="02020603050405020304" pitchFamily="18" charset="0"/>
              </a:rPr>
              <a:t>3. Initialize </a:t>
            </a:r>
            <a:r>
              <a:rPr lang="en-US" b="1" dirty="0">
                <a:latin typeface="Times New Roman" panose="02020603050405020304" pitchFamily="18" charset="0"/>
                <a:cs typeface="Times New Roman" panose="02020603050405020304" pitchFamily="18" charset="0"/>
              </a:rPr>
              <a:t>the head</a:t>
            </a:r>
            <a:r>
              <a:rPr lang="en-US" dirty="0">
                <a:latin typeface="Times New Roman" panose="02020603050405020304" pitchFamily="18" charset="0"/>
                <a:cs typeface="Times New Roman" panose="02020603050405020304" pitchFamily="18" charset="0"/>
              </a:rPr>
              <a:t>:</a:t>
            </a:r>
          </a:p>
          <a:p>
            <a:pPr marL="114300" indent="0" algn="just">
              <a:buNone/>
            </a:pPr>
            <a:r>
              <a:rPr lang="en-US" dirty="0">
                <a:latin typeface="Times New Roman" panose="02020603050405020304" pitchFamily="18" charset="0"/>
                <a:cs typeface="Times New Roman" panose="02020603050405020304" pitchFamily="18" charset="0"/>
              </a:rPr>
              <a:t>Start with head = NULL (empty list).</a:t>
            </a:r>
          </a:p>
          <a:p>
            <a:pPr marL="114300" indent="0" algn="just">
              <a:buNone/>
            </a:pPr>
            <a:r>
              <a:rPr lang="en-US" dirty="0" smtClean="0">
                <a:latin typeface="Times New Roman" panose="02020603050405020304" pitchFamily="18" charset="0"/>
                <a:cs typeface="Times New Roman" panose="02020603050405020304" pitchFamily="18" charset="0"/>
              </a:rPr>
              <a:t>Create </a:t>
            </a:r>
            <a:r>
              <a:rPr lang="en-US" dirty="0">
                <a:latin typeface="Times New Roman" panose="02020603050405020304" pitchFamily="18" charset="0"/>
                <a:cs typeface="Times New Roman" panose="02020603050405020304" pitchFamily="18" charset="0"/>
              </a:rPr>
              <a:t>a new node.</a:t>
            </a:r>
          </a:p>
          <a:p>
            <a:pPr marL="114300" indent="0" algn="just">
              <a:buNone/>
            </a:pPr>
            <a:r>
              <a:rPr lang="en-US" dirty="0" smtClean="0">
                <a:latin typeface="Times New Roman" panose="02020603050405020304" pitchFamily="18" charset="0"/>
                <a:cs typeface="Times New Roman" panose="02020603050405020304" pitchFamily="18" charset="0"/>
              </a:rPr>
              <a:t>4. If </a:t>
            </a:r>
            <a:r>
              <a:rPr lang="en-US" dirty="0">
                <a:latin typeface="Times New Roman" panose="02020603050405020304" pitchFamily="18" charset="0"/>
                <a:cs typeface="Times New Roman" panose="02020603050405020304" pitchFamily="18" charset="0"/>
              </a:rPr>
              <a:t>head is NULL:</a:t>
            </a:r>
          </a:p>
          <a:p>
            <a:pPr marL="411480" lvl="1" indent="0" algn="just">
              <a:buNone/>
            </a:pPr>
            <a:r>
              <a:rPr lang="en-US" dirty="0">
                <a:latin typeface="Times New Roman" panose="02020603050405020304" pitchFamily="18" charset="0"/>
                <a:cs typeface="Times New Roman" panose="02020603050405020304" pitchFamily="18" charset="0"/>
              </a:rPr>
              <a:t>Set head to new node.</a:t>
            </a:r>
          </a:p>
          <a:p>
            <a:pPr marL="114300" indent="0" algn="just">
              <a:buNone/>
            </a:pPr>
            <a:r>
              <a:rPr lang="en-US" dirty="0">
                <a:latin typeface="Times New Roman" panose="02020603050405020304" pitchFamily="18" charset="0"/>
                <a:cs typeface="Times New Roman" panose="02020603050405020304" pitchFamily="18" charset="0"/>
              </a:rPr>
              <a:t>Else:</a:t>
            </a:r>
          </a:p>
          <a:p>
            <a:pPr marL="411480" lvl="1" indent="0" algn="just">
              <a:buNone/>
            </a:pPr>
            <a:r>
              <a:rPr lang="en-US" dirty="0">
                <a:latin typeface="Times New Roman" panose="02020603050405020304" pitchFamily="18" charset="0"/>
                <a:cs typeface="Times New Roman" panose="02020603050405020304" pitchFamily="18" charset="0"/>
              </a:rPr>
              <a:t>Traverse to the last node.</a:t>
            </a:r>
          </a:p>
          <a:p>
            <a:pPr marL="411480" lvl="1" indent="0" algn="just">
              <a:buNone/>
            </a:pPr>
            <a:r>
              <a:rPr lang="en-US" dirty="0">
                <a:latin typeface="Times New Roman" panose="02020603050405020304" pitchFamily="18" charset="0"/>
                <a:cs typeface="Times New Roman" panose="02020603050405020304" pitchFamily="18" charset="0"/>
              </a:rPr>
              <a:t>Update last node’s next to point to the new node.</a:t>
            </a:r>
          </a:p>
          <a:p>
            <a:pPr marL="411480" lvl="1" indent="0" algn="just">
              <a:buNone/>
            </a:pPr>
            <a:r>
              <a:rPr lang="en-US" dirty="0">
                <a:latin typeface="Times New Roman" panose="02020603050405020304" pitchFamily="18" charset="0"/>
                <a:cs typeface="Times New Roman" panose="02020603050405020304" pitchFamily="18" charset="0"/>
              </a:rPr>
              <a:t>Update new node’s </a:t>
            </a:r>
            <a:r>
              <a:rPr lang="en-US" dirty="0" err="1">
                <a:latin typeface="Times New Roman" panose="02020603050405020304" pitchFamily="18" charset="0"/>
                <a:cs typeface="Times New Roman" panose="02020603050405020304" pitchFamily="18" charset="0"/>
              </a:rPr>
              <a:t>prev</a:t>
            </a:r>
            <a:r>
              <a:rPr lang="en-US" dirty="0">
                <a:latin typeface="Times New Roman" panose="02020603050405020304" pitchFamily="18" charset="0"/>
                <a:cs typeface="Times New Roman" panose="02020603050405020304" pitchFamily="18" charset="0"/>
              </a:rPr>
              <a:t> to point to the last node.</a:t>
            </a:r>
          </a:p>
          <a:p>
            <a:pPr marL="114300" indent="0" algn="just">
              <a:buNone/>
            </a:pPr>
            <a:r>
              <a:rPr lang="en-US" dirty="0" smtClean="0">
                <a:latin typeface="Times New Roman" panose="02020603050405020304" pitchFamily="18" charset="0"/>
                <a:cs typeface="Times New Roman" panose="02020603050405020304" pitchFamily="18" charset="0"/>
              </a:rPr>
              <a:t>5. End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03842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the Beginning</a:t>
            </a:r>
          </a:p>
        </p:txBody>
      </p:sp>
      <p:sp>
        <p:nvSpPr>
          <p:cNvPr id="3" name="Content Placeholder 2"/>
          <p:cNvSpPr>
            <a:spLocks noGrp="1"/>
          </p:cNvSpPr>
          <p:nvPr>
            <p:ph idx="1"/>
          </p:nvPr>
        </p:nvSpPr>
        <p:spPr>
          <a:xfrm>
            <a:off x="254833" y="1424066"/>
            <a:ext cx="8184629" cy="5186596"/>
          </a:xfrm>
        </p:spPr>
        <p:txBody>
          <a:bodyPr>
            <a:normAutofit/>
          </a:bodyPr>
          <a:lstStyle/>
          <a:p>
            <a:pPr marL="114300" indent="0" algn="just">
              <a:lnSpc>
                <a:spcPct val="150000"/>
              </a:lnSpc>
              <a:buNone/>
            </a:pPr>
            <a:r>
              <a:rPr lang="en-US" b="1" dirty="0" smtClean="0">
                <a:latin typeface="Times New Roman" panose="02020603050405020304" pitchFamily="18" charset="0"/>
                <a:cs typeface="Times New Roman" panose="02020603050405020304" pitchFamily="18" charset="0"/>
              </a:rPr>
              <a:t>Algorithm:-</a:t>
            </a:r>
          </a:p>
          <a:p>
            <a:pPr marL="114300" indent="0" algn="just">
              <a:lnSpc>
                <a:spcPct val="150000"/>
              </a:lnSpc>
              <a:buNone/>
            </a:pP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START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2. Create a new node with three variables: </a:t>
            </a:r>
            <a:r>
              <a:rPr lang="en-US" dirty="0" err="1">
                <a:latin typeface="Times New Roman" panose="02020603050405020304" pitchFamily="18" charset="0"/>
                <a:cs typeface="Times New Roman" panose="02020603050405020304" pitchFamily="18" charset="0"/>
              </a:rPr>
              <a:t>prev</a:t>
            </a:r>
            <a:r>
              <a:rPr lang="en-US" dirty="0">
                <a:latin typeface="Times New Roman" panose="02020603050405020304" pitchFamily="18" charset="0"/>
                <a:cs typeface="Times New Roman" panose="02020603050405020304" pitchFamily="18" charset="0"/>
              </a:rPr>
              <a:t>, data, next.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3. Store the new data in the data variable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4. If the list is empty, make the new node as head.</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5. Otherwise, link the address of the existing first node to the </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next variable of the new node, and assign null to the </a:t>
            </a:r>
            <a:r>
              <a:rPr lang="en-US" dirty="0" err="1">
                <a:latin typeface="Times New Roman" panose="02020603050405020304" pitchFamily="18" charset="0"/>
                <a:cs typeface="Times New Roman" panose="02020603050405020304" pitchFamily="18" charset="0"/>
              </a:rPr>
              <a:t>prev</a:t>
            </a:r>
            <a:r>
              <a:rPr lang="en-US" dirty="0">
                <a:latin typeface="Times New Roman" panose="02020603050405020304" pitchFamily="18" charset="0"/>
                <a:cs typeface="Times New Roman" panose="02020603050405020304" pitchFamily="18" charset="0"/>
              </a:rPr>
              <a:t> variable.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6. Point the head to the new node.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7. END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the End</a:t>
            </a:r>
            <a:br>
              <a:rPr lang="en-US" dirty="0"/>
            </a:br>
            <a:endParaRPr lang="en-US" dirty="0"/>
          </a:p>
        </p:txBody>
      </p:sp>
      <p:sp>
        <p:nvSpPr>
          <p:cNvPr id="3" name="Content Placeholder 2"/>
          <p:cNvSpPr>
            <a:spLocks noGrp="1"/>
          </p:cNvSpPr>
          <p:nvPr>
            <p:ph idx="1"/>
          </p:nvPr>
        </p:nvSpPr>
        <p:spPr>
          <a:xfrm>
            <a:off x="457199" y="1600199"/>
            <a:ext cx="8042223" cy="5070423"/>
          </a:xfrm>
        </p:spPr>
        <p:txBody>
          <a:bodyPr>
            <a:normAutofit lnSpcReduction="10000"/>
          </a:bodyPr>
          <a:lstStyle/>
          <a:p>
            <a:pPr marL="114300" indent="0" algn="just">
              <a:lnSpc>
                <a:spcPct val="150000"/>
              </a:lnSpc>
              <a:buNone/>
            </a:pPr>
            <a:r>
              <a:rPr lang="en-US" b="1" dirty="0" smtClean="0">
                <a:latin typeface="Times New Roman" panose="02020603050405020304" pitchFamily="18" charset="0"/>
                <a:cs typeface="Times New Roman" panose="02020603050405020304" pitchFamily="18" charset="0"/>
              </a:rPr>
              <a:t>Algorithm:-</a:t>
            </a:r>
          </a:p>
          <a:p>
            <a:pPr marL="114300" indent="0" algn="just">
              <a:lnSpc>
                <a:spcPct val="150000"/>
              </a:lnSpc>
              <a:buNone/>
            </a:pPr>
            <a:r>
              <a:rPr lang="en-US" dirty="0" smtClean="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START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2. If the list is empty, add the node to the list and point </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   the head to it.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3. If the list is not empty, find the last node of the list.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4. Create a link between the last node in the list and the </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   new node.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5. The new node will point to NULL as it is the new last node.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6. END</a:t>
            </a:r>
          </a:p>
        </p:txBody>
      </p:sp>
    </p:spTree>
    <p:extLst>
      <p:ext uri="{BB962C8B-B14F-4D97-AF65-F5344CB8AC3E}">
        <p14:creationId xmlns:p14="http://schemas.microsoft.com/office/powerpoint/2010/main" xmlns="" val="416909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normAutofit fontScale="92500" lnSpcReduction="2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 linked list is a linear data structure which can store a collection of "nodes" connected together via links i.e. pointers. </a:t>
            </a:r>
          </a:p>
          <a:p>
            <a:pPr algn="just">
              <a:lnSpc>
                <a:spcPct val="150000"/>
              </a:lnSpc>
              <a:buFont typeface="Wingdings" pitchFamily="2" charset="2"/>
              <a:buChar char="Ø"/>
            </a:pPr>
            <a:r>
              <a:rPr lang="en-US" dirty="0" smtClean="0">
                <a:latin typeface="Times New Roman" pitchFamily="18" charset="0"/>
                <a:cs typeface="Times New Roman" pitchFamily="18" charset="0"/>
              </a:rPr>
              <a:t>Linked lists nodes are not stored at a contiguous location, rather they are linked using pointers to the different memory locations. </a:t>
            </a:r>
          </a:p>
          <a:p>
            <a:pPr algn="just">
              <a:lnSpc>
                <a:spcPct val="150000"/>
              </a:lnSpc>
              <a:buFont typeface="Wingdings" pitchFamily="2" charset="2"/>
              <a:buChar char="Ø"/>
            </a:pPr>
            <a:r>
              <a:rPr lang="en-US" dirty="0" smtClean="0">
                <a:latin typeface="Times New Roman" pitchFamily="18" charset="0"/>
                <a:cs typeface="Times New Roman" pitchFamily="18" charset="0"/>
              </a:rPr>
              <a:t>A node consists of the data value and a pointer to the address of the next node within the linked list.</a:t>
            </a:r>
          </a:p>
          <a:p>
            <a:pPr algn="just">
              <a:lnSpc>
                <a:spcPct val="150000"/>
              </a:lnSpc>
              <a:buFont typeface="Wingdings" pitchFamily="2" charset="2"/>
              <a:buChar char="Ø"/>
            </a:pPr>
            <a:r>
              <a:rPr lang="en-US" dirty="0" smtClean="0">
                <a:latin typeface="Times New Roman" pitchFamily="18" charset="0"/>
                <a:cs typeface="Times New Roman" pitchFamily="18" charset="0"/>
              </a:rPr>
              <a:t>It is a dynamic linear data structure whose memory size can be allocated or de-allocated at run time based on the operation insertion or deletion, this helps in using system memory efficiently. </a:t>
            </a:r>
          </a:p>
          <a:p>
            <a:pPr algn="just">
              <a:lnSpc>
                <a:spcPct val="150000"/>
              </a:lnSpc>
              <a:buFont typeface="Wingdings" pitchFamily="2" charset="2"/>
              <a:buChar char="Ø"/>
            </a:pPr>
            <a:r>
              <a:rPr lang="en-US" dirty="0" smtClean="0">
                <a:latin typeface="Times New Roman" pitchFamily="18" charset="0"/>
                <a:cs typeface="Times New Roman" pitchFamily="18" charset="0"/>
              </a:rPr>
              <a:t>Linked lists can be used to implement various data structures like a stack, queue, graph, hash maps, etc.</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2253385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at the Beginning</a:t>
            </a:r>
            <a:br>
              <a:rPr lang="en-US" dirty="0"/>
            </a:br>
            <a:endParaRPr lang="en-US" dirty="0"/>
          </a:p>
        </p:txBody>
      </p:sp>
      <p:sp>
        <p:nvSpPr>
          <p:cNvPr id="3" name="Content Placeholder 2"/>
          <p:cNvSpPr>
            <a:spLocks noGrp="1"/>
          </p:cNvSpPr>
          <p:nvPr>
            <p:ph idx="1"/>
          </p:nvPr>
        </p:nvSpPr>
        <p:spPr>
          <a:xfrm>
            <a:off x="134911" y="1600200"/>
            <a:ext cx="8379502" cy="5025452"/>
          </a:xfrm>
        </p:spPr>
        <p:txBody>
          <a:bodyPr/>
          <a:lstStyle/>
          <a:p>
            <a:pPr marL="114300" indent="0" algn="just">
              <a:lnSpc>
                <a:spcPct val="150000"/>
              </a:lnSpc>
              <a:buNone/>
            </a:pPr>
            <a:r>
              <a:rPr lang="en-US" b="1" dirty="0" smtClean="0">
                <a:latin typeface="Times New Roman" panose="02020603050405020304" pitchFamily="18" charset="0"/>
                <a:cs typeface="Times New Roman" panose="02020603050405020304" pitchFamily="18" charset="0"/>
              </a:rPr>
              <a:t>Algorithm:-</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1. START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2. Check the status of the doubly linked list</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3. If the list is empty, deletion is not possible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4. If the list is not empty, the head pointer is </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   shifted to the next node.</a:t>
            </a:r>
          </a:p>
          <a:p>
            <a:pPr marL="114300" indent="0" algn="just">
              <a:lnSpc>
                <a:spcPct val="150000"/>
              </a:lnSpc>
              <a:buNone/>
            </a:pPr>
            <a:r>
              <a:rPr lang="en-US" dirty="0">
                <a:latin typeface="Times New Roman" panose="02020603050405020304" pitchFamily="18" charset="0"/>
                <a:cs typeface="Times New Roman" panose="02020603050405020304" pitchFamily="18" charset="0"/>
              </a:rPr>
              <a:t>5. END</a:t>
            </a:r>
          </a:p>
        </p:txBody>
      </p:sp>
    </p:spTree>
    <p:extLst>
      <p:ext uri="{BB962C8B-B14F-4D97-AF65-F5344CB8AC3E}">
        <p14:creationId xmlns:p14="http://schemas.microsoft.com/office/powerpoint/2010/main" xmlns="" val="3088510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Circular </a:t>
            </a:r>
            <a:r>
              <a:rPr lang="en-US" b="1"/>
              <a:t>Linked </a:t>
            </a:r>
            <a:r>
              <a:rPr lang="en-US" b="1" smtClean="0"/>
              <a:t>List (CLL)</a:t>
            </a:r>
            <a:r>
              <a:rPr lang="en-US" b="1" dirty="0"/>
              <a:t/>
            </a:r>
            <a:br>
              <a:rPr lang="en-US" b="1" dirty="0"/>
            </a:br>
            <a:endParaRPr lang="en-US" dirty="0"/>
          </a:p>
        </p:txBody>
      </p:sp>
      <p:sp>
        <p:nvSpPr>
          <p:cNvPr id="3" name="Content Placeholder 2"/>
          <p:cNvSpPr>
            <a:spLocks noGrp="1"/>
          </p:cNvSpPr>
          <p:nvPr>
            <p:ph idx="1"/>
          </p:nvPr>
        </p:nvSpPr>
        <p:spPr/>
        <p:txBody>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circular linked list is a data structure where the last node connects back to the first, forming a loop.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structure allows for continuous traversal without any interruptions. </a:t>
            </a: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Circular </a:t>
            </a:r>
            <a:r>
              <a:rPr lang="en-US" dirty="0">
                <a:latin typeface="Times New Roman" panose="02020603050405020304" pitchFamily="18" charset="0"/>
                <a:cs typeface="Times New Roman" panose="02020603050405020304" pitchFamily="18" charset="0"/>
              </a:rPr>
              <a:t>linked lists are especially helpful for tasks like scheduling and managing playlists,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allowing for smooth navigation.</a:t>
            </a:r>
          </a:p>
        </p:txBody>
      </p:sp>
    </p:spTree>
    <p:extLst>
      <p:ext uri="{BB962C8B-B14F-4D97-AF65-F5344CB8AC3E}">
        <p14:creationId xmlns:p14="http://schemas.microsoft.com/office/powerpoint/2010/main" xmlns="" val="42353940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09863" y="1976676"/>
            <a:ext cx="7916627" cy="1246209"/>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09863" y="4229071"/>
            <a:ext cx="8208926" cy="1497172"/>
          </a:xfrm>
          <a:prstGeom prst="rect">
            <a:avLst/>
          </a:prstGeom>
        </p:spPr>
      </p:pic>
      <p:sp>
        <p:nvSpPr>
          <p:cNvPr id="6" name="TextBox 5"/>
          <p:cNvSpPr txBox="1"/>
          <p:nvPr/>
        </p:nvSpPr>
        <p:spPr>
          <a:xfrm>
            <a:off x="2533338" y="3447738"/>
            <a:ext cx="395740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Circular Singly </a:t>
            </a:r>
            <a:r>
              <a:rPr lang="en-US" dirty="0" smtClean="0">
                <a:latin typeface="Times New Roman" panose="02020603050405020304" pitchFamily="18" charset="0"/>
                <a:cs typeface="Times New Roman" panose="02020603050405020304" pitchFamily="18" charset="0"/>
              </a:rPr>
              <a:t>Linked List</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533337" y="5878643"/>
            <a:ext cx="3957403"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Circular Doubly </a:t>
            </a:r>
            <a:r>
              <a:rPr lang="en-US" dirty="0" smtClean="0">
                <a:latin typeface="Times New Roman" panose="02020603050405020304" pitchFamily="18" charset="0"/>
                <a:cs typeface="Times New Roman" panose="02020603050405020304" pitchFamily="18" charset="0"/>
              </a:rPr>
              <a:t>Linked List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234794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r>
            <a:r>
              <a:rPr lang="en-US" dirty="0" smtClean="0"/>
              <a:t>at begin</a:t>
            </a:r>
            <a:endParaRPr lang="en-US" dirty="0"/>
          </a:p>
        </p:txBody>
      </p:sp>
      <p:sp>
        <p:nvSpPr>
          <p:cNvPr id="3" name="Content Placeholder 2"/>
          <p:cNvSpPr>
            <a:spLocks noGrp="1"/>
          </p:cNvSpPr>
          <p:nvPr>
            <p:ph idx="1"/>
          </p:nvPr>
        </p:nvSpPr>
        <p:spPr/>
        <p:txBody>
          <a:bodyPr>
            <a:normAutofit lnSpcReduction="10000"/>
          </a:bodyPr>
          <a:lstStyle/>
          <a:p>
            <a:pPr marL="114300" indent="0" algn="just">
              <a:lnSpc>
                <a:spcPct val="150000"/>
              </a:lnSpc>
              <a:buNone/>
            </a:pPr>
            <a:r>
              <a:rPr lang="en-US" b="1" dirty="0" smtClean="0">
                <a:latin typeface="Times New Roman" pitchFamily="18" charset="0"/>
                <a:cs typeface="Times New Roman" pitchFamily="18" charset="0"/>
              </a:rPr>
              <a:t>Algorithm:-</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START</a:t>
            </a:r>
            <a:endParaRPr lang="en-US" dirty="0">
              <a:latin typeface="Times New Roman" pitchFamily="18" charset="0"/>
              <a:cs typeface="Times New Roman" pitchFamily="18" charset="0"/>
            </a:endParaRP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Create </a:t>
            </a:r>
            <a:r>
              <a:rPr lang="en-US" dirty="0" smtClean="0">
                <a:latin typeface="Times New Roman" pitchFamily="18" charset="0"/>
                <a:cs typeface="Times New Roman" pitchFamily="18" charset="0"/>
              </a:rPr>
              <a:t>a new node with the given </a:t>
            </a:r>
            <a:r>
              <a:rPr lang="en-US" dirty="0" smtClean="0">
                <a:latin typeface="Times New Roman" pitchFamily="18" charset="0"/>
                <a:cs typeface="Times New Roman" pitchFamily="18" charset="0"/>
              </a:rPr>
              <a:t>value.</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Check </a:t>
            </a:r>
            <a:r>
              <a:rPr lang="en-US" dirty="0" smtClean="0">
                <a:latin typeface="Times New Roman" pitchFamily="18" charset="0"/>
                <a:cs typeface="Times New Roman" pitchFamily="18" charset="0"/>
              </a:rPr>
              <a:t>Empty List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nullptr</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a:t>
            </a:r>
          </a:p>
          <a:p>
            <a:pPr marL="868680" lvl="1" indent="-457200" algn="just" fontAlgn="base">
              <a:lnSpc>
                <a:spcPct val="150000"/>
              </a:lnSpc>
              <a:buFont typeface="+mj-lt"/>
              <a:buAutoNum type="alphaLcParenR"/>
            </a:pPr>
            <a:r>
              <a:rPr lang="en-US" dirty="0" smtClean="0">
                <a:latin typeface="Times New Roman" pitchFamily="18" charset="0"/>
                <a:cs typeface="Times New Roman" pitchFamily="18" charset="0"/>
              </a:rPr>
              <a:t>Make </a:t>
            </a:r>
            <a:r>
              <a:rPr lang="en-US" b="1" dirty="0" err="1" smtClean="0">
                <a:latin typeface="Times New Roman" pitchFamily="18" charset="0"/>
                <a:cs typeface="Times New Roman" pitchFamily="18" charset="0"/>
              </a:rPr>
              <a:t>newNode</a:t>
            </a:r>
            <a:r>
              <a:rPr lang="en-US" b="1" dirty="0" smtClean="0">
                <a:latin typeface="Times New Roman" pitchFamily="18" charset="0"/>
                <a:cs typeface="Times New Roman" pitchFamily="18" charset="0"/>
              </a:rPr>
              <a:t>-&gt;next</a:t>
            </a:r>
            <a:r>
              <a:rPr lang="en-US" dirty="0" smtClean="0">
                <a:latin typeface="Times New Roman" pitchFamily="18" charset="0"/>
                <a:cs typeface="Times New Roman" pitchFamily="18" charset="0"/>
              </a:rPr>
              <a:t> point to itself.</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Insert at Beginning:</a:t>
            </a:r>
          </a:p>
          <a:p>
            <a:pPr marL="868680" lvl="1" indent="-457200" algn="just" fontAlgn="base">
              <a:lnSpc>
                <a:spcPct val="150000"/>
              </a:lnSpc>
              <a:buFont typeface="+mj-lt"/>
              <a:buAutoNum type="alphaLcParenR"/>
            </a:pPr>
            <a:r>
              <a:rPr lang="en-US" dirty="0" smtClean="0">
                <a:latin typeface="Times New Roman" pitchFamily="18" charset="0"/>
                <a:cs typeface="Times New Roman" pitchFamily="18" charset="0"/>
              </a:rPr>
              <a:t>Set </a:t>
            </a:r>
            <a:r>
              <a:rPr lang="en-US" b="1" dirty="0" err="1" smtClean="0">
                <a:latin typeface="Times New Roman" pitchFamily="18" charset="0"/>
                <a:cs typeface="Times New Roman" pitchFamily="18" charset="0"/>
              </a:rPr>
              <a:t>newNode</a:t>
            </a:r>
            <a:r>
              <a:rPr lang="en-US" b="1" dirty="0" smtClean="0">
                <a:latin typeface="Times New Roman" pitchFamily="18" charset="0"/>
                <a:cs typeface="Times New Roman" pitchFamily="18" charset="0"/>
              </a:rPr>
              <a:t>-&gt;next</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last-&gt;</a:t>
            </a:r>
            <a:r>
              <a:rPr lang="en-US" b="1" dirty="0" smtClean="0">
                <a:latin typeface="Times New Roman" pitchFamily="18" charset="0"/>
                <a:cs typeface="Times New Roman" pitchFamily="18" charset="0"/>
              </a:rPr>
              <a:t>next</a:t>
            </a:r>
            <a:r>
              <a:rPr lang="en-US" dirty="0" smtClean="0">
                <a:latin typeface="Times New Roman" pitchFamily="18" charset="0"/>
                <a:cs typeface="Times New Roman" pitchFamily="18" charset="0"/>
              </a:rPr>
              <a:t>.</a:t>
            </a:r>
          </a:p>
          <a:p>
            <a:pPr marL="868680" lvl="1" indent="-457200" algn="just" fontAlgn="base">
              <a:lnSpc>
                <a:spcPct val="150000"/>
              </a:lnSpc>
              <a:buFont typeface="+mj-lt"/>
              <a:buAutoNum type="alphaLcParenR"/>
            </a:pPr>
            <a:r>
              <a:rPr lang="en-US" dirty="0" smtClean="0">
                <a:latin typeface="Times New Roman" pitchFamily="18" charset="0"/>
                <a:cs typeface="Times New Roman" pitchFamily="18" charset="0"/>
              </a:rPr>
              <a:t>Update</a:t>
            </a:r>
            <a:r>
              <a:rPr lang="en-US" b="1" dirty="0" smtClean="0">
                <a:latin typeface="Times New Roman" pitchFamily="18" charset="0"/>
                <a:cs typeface="Times New Roman" pitchFamily="18" charset="0"/>
              </a:rPr>
              <a:t> last-&gt;next </a:t>
            </a:r>
            <a:r>
              <a:rPr lang="en-US" dirty="0" smtClean="0">
                <a:latin typeface="Times New Roman" pitchFamily="18" charset="0"/>
                <a:cs typeface="Times New Roman" pitchFamily="18" charset="0"/>
              </a:rPr>
              <a:t>to </a:t>
            </a:r>
            <a:r>
              <a:rPr lang="en-US" b="1" dirty="0" err="1" smtClean="0">
                <a:latin typeface="Times New Roman" pitchFamily="18" charset="0"/>
                <a:cs typeface="Times New Roman" pitchFamily="18" charset="0"/>
              </a:rPr>
              <a:t>newNode</a:t>
            </a:r>
            <a:r>
              <a:rPr lang="en-US" dirty="0" smtClean="0">
                <a:latin typeface="Times New Roman" pitchFamily="18" charset="0"/>
                <a:cs typeface="Times New Roman" pitchFamily="18" charset="0"/>
              </a:rPr>
              <a:t>.</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11227475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Insertion at </a:t>
            </a:r>
            <a:r>
              <a:rPr lang="en-US" dirty="0" smtClean="0"/>
              <a:t>end</a:t>
            </a:r>
            <a:endParaRPr lang="en-US" dirty="0"/>
          </a:p>
        </p:txBody>
      </p:sp>
      <p:sp>
        <p:nvSpPr>
          <p:cNvPr id="3" name="Content Placeholder 2"/>
          <p:cNvSpPr>
            <a:spLocks noGrp="1"/>
          </p:cNvSpPr>
          <p:nvPr>
            <p:ph idx="1"/>
          </p:nvPr>
        </p:nvSpPr>
        <p:spPr/>
        <p:txBody>
          <a:bodyPr/>
          <a:lstStyle/>
          <a:p>
            <a:pPr marL="571500" indent="-457200" algn="just" fontAlgn="base">
              <a:lnSpc>
                <a:spcPct val="150000"/>
              </a:lnSpc>
              <a:buNone/>
            </a:pPr>
            <a:r>
              <a:rPr lang="en-US" b="1" dirty="0" smtClean="0">
                <a:latin typeface="Times New Roman" pitchFamily="18" charset="0"/>
                <a:cs typeface="Times New Roman" pitchFamily="18" charset="0"/>
              </a:rPr>
              <a:t>Algorithm:-</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Create </a:t>
            </a:r>
            <a:r>
              <a:rPr lang="en-US" dirty="0" smtClean="0">
                <a:latin typeface="Times New Roman" pitchFamily="18" charset="0"/>
                <a:cs typeface="Times New Roman" pitchFamily="18" charset="0"/>
              </a:rPr>
              <a:t>a new node with the given value.</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Check Empty List, If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is </a:t>
            </a:r>
            <a:r>
              <a:rPr lang="en-US" b="1" dirty="0" err="1" smtClean="0">
                <a:latin typeface="Times New Roman" pitchFamily="18" charset="0"/>
                <a:cs typeface="Times New Roman" pitchFamily="18" charset="0"/>
              </a:rPr>
              <a:t>nullptr</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then initialize the list with the new node and make it point to itself.</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Otherwise, Set the </a:t>
            </a:r>
            <a:r>
              <a:rPr lang="en-US" b="1" dirty="0" smtClean="0">
                <a:latin typeface="Times New Roman" pitchFamily="18" charset="0"/>
                <a:cs typeface="Times New Roman" pitchFamily="18" charset="0"/>
              </a:rPr>
              <a:t>new node's</a:t>
            </a:r>
            <a:r>
              <a:rPr lang="en-US" dirty="0" smtClean="0">
                <a:latin typeface="Times New Roman" pitchFamily="18" charset="0"/>
                <a:cs typeface="Times New Roman" pitchFamily="18" charset="0"/>
              </a:rPr>
              <a:t> next to the </a:t>
            </a:r>
            <a:r>
              <a:rPr lang="en-US" b="1" dirty="0" smtClean="0">
                <a:latin typeface="Times New Roman" pitchFamily="18" charset="0"/>
                <a:cs typeface="Times New Roman" pitchFamily="18" charset="0"/>
              </a:rPr>
              <a:t>head </a:t>
            </a:r>
            <a:r>
              <a:rPr lang="en-US" dirty="0" smtClean="0">
                <a:latin typeface="Times New Roman" pitchFamily="18" charset="0"/>
                <a:cs typeface="Times New Roman" pitchFamily="18" charset="0"/>
              </a:rPr>
              <a:t>node.</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Update the current </a:t>
            </a:r>
            <a:r>
              <a:rPr lang="en-US" b="1" dirty="0" smtClean="0">
                <a:latin typeface="Times New Roman" pitchFamily="18" charset="0"/>
                <a:cs typeface="Times New Roman" pitchFamily="18" charset="0"/>
              </a:rPr>
              <a:t>last's</a:t>
            </a:r>
            <a:r>
              <a:rPr lang="en-US" dirty="0" smtClean="0">
                <a:latin typeface="Times New Roman" pitchFamily="18" charset="0"/>
                <a:cs typeface="Times New Roman" pitchFamily="18" charset="0"/>
              </a:rPr>
              <a:t> next to point to the </a:t>
            </a:r>
            <a:r>
              <a:rPr lang="en-US" b="1" dirty="0" smtClean="0">
                <a:latin typeface="Times New Roman" pitchFamily="18" charset="0"/>
                <a:cs typeface="Times New Roman" pitchFamily="18" charset="0"/>
              </a:rPr>
              <a:t>new node</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Update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to the</a:t>
            </a:r>
            <a:r>
              <a:rPr lang="en-US" b="1" dirty="0" smtClean="0">
                <a:latin typeface="Times New Roman" pitchFamily="18" charset="0"/>
                <a:cs typeface="Times New Roman" pitchFamily="18" charset="0"/>
              </a:rPr>
              <a:t> new node.</a:t>
            </a:r>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Deletion </a:t>
            </a:r>
            <a:r>
              <a:rPr lang="en-US" dirty="0" smtClean="0"/>
              <a:t>at begin</a:t>
            </a:r>
            <a:endParaRPr lang="en-US" dirty="0"/>
          </a:p>
        </p:txBody>
      </p:sp>
      <p:sp>
        <p:nvSpPr>
          <p:cNvPr id="3" name="Content Placeholder 2"/>
          <p:cNvSpPr>
            <a:spLocks noGrp="1"/>
          </p:cNvSpPr>
          <p:nvPr>
            <p:ph idx="1"/>
          </p:nvPr>
        </p:nvSpPr>
        <p:spPr/>
        <p:txBody>
          <a:bodyPr>
            <a:normAutofit fontScale="85000" lnSpcReduction="20000"/>
          </a:bodyPr>
          <a:lstStyle/>
          <a:p>
            <a:pPr marL="571500" indent="-457200" fontAlgn="base">
              <a:lnSpc>
                <a:spcPct val="150000"/>
              </a:lnSpc>
              <a:buNone/>
            </a:pPr>
            <a:r>
              <a:rPr lang="en-US" b="1" dirty="0" smtClean="0">
                <a:latin typeface="Times New Roman" pitchFamily="18" charset="0"/>
                <a:cs typeface="Times New Roman" pitchFamily="18" charset="0"/>
              </a:rPr>
              <a:t>Algorithm:-</a:t>
            </a:r>
          </a:p>
          <a:p>
            <a:pPr marL="571500" indent="-457200" fontAlgn="base">
              <a:lnSpc>
                <a:spcPct val="150000"/>
              </a:lnSpc>
              <a:buFont typeface="+mj-lt"/>
              <a:buAutoNum type="arabicPeriod"/>
            </a:pPr>
            <a:r>
              <a:rPr lang="en-US" dirty="0" smtClean="0">
                <a:latin typeface="Times New Roman" pitchFamily="18" charset="0"/>
                <a:cs typeface="Times New Roman" pitchFamily="18" charset="0"/>
              </a:rPr>
              <a:t>Check </a:t>
            </a:r>
            <a:r>
              <a:rPr lang="en-US" dirty="0" smtClean="0">
                <a:latin typeface="Times New Roman" pitchFamily="18" charset="0"/>
                <a:cs typeface="Times New Roman" pitchFamily="18" charset="0"/>
              </a:rPr>
              <a:t>if List is Empty:</a:t>
            </a:r>
          </a:p>
          <a:p>
            <a:pPr marL="868680" lvl="1" indent="-457200" fontAlgn="base">
              <a:lnSpc>
                <a:spcPct val="150000"/>
              </a:lnSpc>
              <a:buFont typeface="+mj-lt"/>
              <a:buAutoNum type="alphaLcParenR"/>
            </a:pPr>
            <a:r>
              <a:rPr lang="en-US" dirty="0" smtClean="0">
                <a:latin typeface="Times New Roman" pitchFamily="18" charset="0"/>
                <a:cs typeface="Times New Roman" pitchFamily="18" charset="0"/>
              </a:rPr>
              <a:t>If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is </a:t>
            </a:r>
            <a:r>
              <a:rPr lang="en-US" b="1" dirty="0" err="1" smtClean="0">
                <a:latin typeface="Times New Roman" pitchFamily="18" charset="0"/>
                <a:cs typeface="Times New Roman" pitchFamily="18" charset="0"/>
              </a:rPr>
              <a:t>nullptr</a:t>
            </a:r>
            <a:r>
              <a:rPr lang="en-US" dirty="0" smtClean="0">
                <a:latin typeface="Times New Roman" pitchFamily="18" charset="0"/>
                <a:cs typeface="Times New Roman" pitchFamily="18" charset="0"/>
              </a:rPr>
              <a:t>, print “</a:t>
            </a:r>
            <a:r>
              <a:rPr lang="en-US" b="1" dirty="0" smtClean="0">
                <a:latin typeface="Times New Roman" pitchFamily="18" charset="0"/>
                <a:cs typeface="Times New Roman" pitchFamily="18" charset="0"/>
              </a:rPr>
              <a:t>List is empty</a:t>
            </a:r>
            <a:r>
              <a:rPr lang="en-US" dirty="0" smtClean="0">
                <a:latin typeface="Times New Roman" pitchFamily="18" charset="0"/>
                <a:cs typeface="Times New Roman" pitchFamily="18" charset="0"/>
              </a:rPr>
              <a:t>” and return </a:t>
            </a:r>
            <a:r>
              <a:rPr lang="en-US" b="1" dirty="0" err="1" smtClean="0">
                <a:latin typeface="Times New Roman" pitchFamily="18" charset="0"/>
                <a:cs typeface="Times New Roman" pitchFamily="18" charset="0"/>
              </a:rPr>
              <a:t>nullptr</a:t>
            </a:r>
            <a:r>
              <a:rPr lang="en-US" dirty="0" smtClean="0">
                <a:latin typeface="Times New Roman" pitchFamily="18" charset="0"/>
                <a:cs typeface="Times New Roman" pitchFamily="18" charset="0"/>
              </a:rPr>
              <a:t>.</a:t>
            </a:r>
          </a:p>
          <a:p>
            <a:pPr marL="571500" indent="-457200" fontAlgn="base">
              <a:lnSpc>
                <a:spcPct val="150000"/>
              </a:lnSpc>
              <a:buFont typeface="+mj-lt"/>
              <a:buAutoNum type="arabicPeriod"/>
            </a:pPr>
            <a:r>
              <a:rPr lang="en-US" dirty="0" smtClean="0">
                <a:latin typeface="Times New Roman" pitchFamily="18" charset="0"/>
                <a:cs typeface="Times New Roman" pitchFamily="18" charset="0"/>
              </a:rPr>
              <a:t>Get Head Node:</a:t>
            </a:r>
          </a:p>
          <a:p>
            <a:pPr marL="868680" lvl="1" indent="-457200" fontAlgn="base">
              <a:lnSpc>
                <a:spcPct val="150000"/>
              </a:lnSpc>
              <a:buFont typeface="+mj-lt"/>
              <a:buAutoNum type="alphaLcParenR"/>
            </a:pPr>
            <a:r>
              <a:rPr lang="en-US" dirty="0" smtClean="0">
                <a:latin typeface="Times New Roman" pitchFamily="18" charset="0"/>
                <a:cs typeface="Times New Roman" pitchFamily="18" charset="0"/>
              </a:rPr>
              <a:t>Set </a:t>
            </a:r>
            <a:r>
              <a:rPr lang="en-US" b="1" dirty="0" smtClean="0">
                <a:latin typeface="Times New Roman" pitchFamily="18" charset="0"/>
                <a:cs typeface="Times New Roman" pitchFamily="18" charset="0"/>
              </a:rPr>
              <a:t>head </a:t>
            </a:r>
            <a:r>
              <a:rPr lang="en-US" dirty="0" smtClean="0">
                <a:latin typeface="Times New Roman" pitchFamily="18" charset="0"/>
                <a:cs typeface="Times New Roman" pitchFamily="18" charset="0"/>
              </a:rPr>
              <a:t>to </a:t>
            </a:r>
            <a:r>
              <a:rPr lang="en-US" b="1" dirty="0" smtClean="0">
                <a:latin typeface="Times New Roman" pitchFamily="18" charset="0"/>
                <a:cs typeface="Times New Roman" pitchFamily="18" charset="0"/>
              </a:rPr>
              <a:t>last-&gt;next.</a:t>
            </a:r>
            <a:endParaRPr lang="en-US" dirty="0" smtClean="0">
              <a:latin typeface="Times New Roman" pitchFamily="18" charset="0"/>
              <a:cs typeface="Times New Roman" pitchFamily="18" charset="0"/>
            </a:endParaRPr>
          </a:p>
          <a:p>
            <a:pPr marL="571500" indent="-457200" fontAlgn="base">
              <a:lnSpc>
                <a:spcPct val="150000"/>
              </a:lnSpc>
              <a:buFont typeface="+mj-lt"/>
              <a:buAutoNum type="arabicPeriod"/>
            </a:pPr>
            <a:r>
              <a:rPr lang="en-US" dirty="0" smtClean="0">
                <a:latin typeface="Times New Roman" pitchFamily="18" charset="0"/>
                <a:cs typeface="Times New Roman" pitchFamily="18" charset="0"/>
              </a:rPr>
              <a:t>Check for Single Node:</a:t>
            </a:r>
          </a:p>
          <a:p>
            <a:pPr marL="868680" lvl="1" indent="-457200" fontAlgn="base">
              <a:lnSpc>
                <a:spcPct val="150000"/>
              </a:lnSpc>
              <a:buFont typeface="+mj-lt"/>
              <a:buAutoNum type="alphaLcParenR"/>
            </a:pPr>
            <a:r>
              <a:rPr lang="en-US" dirty="0" smtClean="0">
                <a:latin typeface="Times New Roman" pitchFamily="18" charset="0"/>
                <a:cs typeface="Times New Roman" pitchFamily="18" charset="0"/>
              </a:rPr>
              <a:t>If </a:t>
            </a:r>
            <a:r>
              <a:rPr lang="en-US" b="1" dirty="0" smtClean="0">
                <a:latin typeface="Times New Roman" pitchFamily="18" charset="0"/>
                <a:cs typeface="Times New Roman" pitchFamily="18" charset="0"/>
              </a:rPr>
              <a:t>head </a:t>
            </a:r>
            <a:r>
              <a:rPr lang="en-US" dirty="0" smtClean="0">
                <a:latin typeface="Times New Roman" pitchFamily="18" charset="0"/>
                <a:cs typeface="Times New Roman" pitchFamily="18" charset="0"/>
              </a:rPr>
              <a:t>equals </a:t>
            </a:r>
            <a:r>
              <a:rPr lang="en-US" b="1" dirty="0" smtClean="0">
                <a:latin typeface="Times New Roman" pitchFamily="18" charset="0"/>
                <a:cs typeface="Times New Roman" pitchFamily="18" charset="0"/>
              </a:rPr>
              <a:t>last</a:t>
            </a:r>
            <a:r>
              <a:rPr lang="en-US" dirty="0" smtClean="0">
                <a:latin typeface="Times New Roman" pitchFamily="18" charset="0"/>
                <a:cs typeface="Times New Roman" pitchFamily="18" charset="0"/>
              </a:rPr>
              <a:t>, delete </a:t>
            </a:r>
            <a:r>
              <a:rPr lang="en-US" b="1" dirty="0" smtClean="0">
                <a:latin typeface="Times New Roman" pitchFamily="18" charset="0"/>
                <a:cs typeface="Times New Roman" pitchFamily="18" charset="0"/>
              </a:rPr>
              <a:t>head </a:t>
            </a:r>
            <a:r>
              <a:rPr lang="en-US" dirty="0" smtClean="0">
                <a:latin typeface="Times New Roman" pitchFamily="18" charset="0"/>
                <a:cs typeface="Times New Roman" pitchFamily="18" charset="0"/>
              </a:rPr>
              <a:t>and set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to </a:t>
            </a:r>
            <a:r>
              <a:rPr lang="en-US" b="1" dirty="0" err="1" smtClean="0">
                <a:latin typeface="Times New Roman" pitchFamily="18" charset="0"/>
                <a:cs typeface="Times New Roman" pitchFamily="18" charset="0"/>
              </a:rPr>
              <a:t>nullptr</a:t>
            </a:r>
            <a:r>
              <a:rPr lang="en-US" dirty="0" smtClean="0">
                <a:latin typeface="Times New Roman" pitchFamily="18" charset="0"/>
                <a:cs typeface="Times New Roman" pitchFamily="18" charset="0"/>
              </a:rPr>
              <a:t>.</a:t>
            </a:r>
          </a:p>
          <a:p>
            <a:pPr marL="571500" indent="-457200" fontAlgn="base">
              <a:lnSpc>
                <a:spcPct val="150000"/>
              </a:lnSpc>
              <a:buFont typeface="+mj-lt"/>
              <a:buAutoNum type="arabicPeriod"/>
            </a:pPr>
            <a:r>
              <a:rPr lang="en-US" dirty="0" smtClean="0">
                <a:latin typeface="Times New Roman" pitchFamily="18" charset="0"/>
                <a:cs typeface="Times New Roman" pitchFamily="18" charset="0"/>
              </a:rPr>
              <a:t>Handle Multiple Nodes:</a:t>
            </a:r>
          </a:p>
          <a:p>
            <a:pPr marL="868680" lvl="1" indent="-457200" fontAlgn="base">
              <a:lnSpc>
                <a:spcPct val="150000"/>
              </a:lnSpc>
              <a:buFont typeface="+mj-lt"/>
              <a:buAutoNum type="alphaLcParenR"/>
            </a:pPr>
            <a:r>
              <a:rPr lang="en-US" dirty="0" smtClean="0">
                <a:latin typeface="Times New Roman" pitchFamily="18" charset="0"/>
                <a:cs typeface="Times New Roman" pitchFamily="18" charset="0"/>
              </a:rPr>
              <a:t>Update</a:t>
            </a:r>
            <a:r>
              <a:rPr lang="en-US" b="1" dirty="0" smtClean="0">
                <a:latin typeface="Times New Roman" pitchFamily="18" charset="0"/>
                <a:cs typeface="Times New Roman" pitchFamily="18" charset="0"/>
              </a:rPr>
              <a:t> last-&gt;next</a:t>
            </a:r>
            <a:r>
              <a:rPr lang="en-US" dirty="0" smtClean="0">
                <a:latin typeface="Times New Roman" pitchFamily="18" charset="0"/>
                <a:cs typeface="Times New Roman" pitchFamily="18" charset="0"/>
              </a:rPr>
              <a:t> to point to</a:t>
            </a:r>
            <a:r>
              <a:rPr lang="en-US" b="1" dirty="0" smtClean="0">
                <a:latin typeface="Times New Roman" pitchFamily="18" charset="0"/>
                <a:cs typeface="Times New Roman" pitchFamily="18" charset="0"/>
              </a:rPr>
              <a:t> head-&gt;next</a:t>
            </a:r>
            <a:r>
              <a:rPr lang="en-US" dirty="0" smtClean="0">
                <a:latin typeface="Times New Roman" pitchFamily="18" charset="0"/>
                <a:cs typeface="Times New Roman" pitchFamily="18" charset="0"/>
              </a:rPr>
              <a:t>.</a:t>
            </a:r>
          </a:p>
          <a:p>
            <a:pPr marL="868680" lvl="1" indent="-457200" fontAlgn="base">
              <a:lnSpc>
                <a:spcPct val="150000"/>
              </a:lnSpc>
              <a:buFont typeface="+mj-lt"/>
              <a:buAutoNum type="alphaLcParenR"/>
            </a:pPr>
            <a:r>
              <a:rPr lang="en-US" dirty="0" smtClean="0">
                <a:latin typeface="Times New Roman" pitchFamily="18" charset="0"/>
                <a:cs typeface="Times New Roman" pitchFamily="18" charset="0"/>
              </a:rPr>
              <a:t>Delete </a:t>
            </a:r>
            <a:r>
              <a:rPr lang="en-US" b="1" dirty="0" smtClean="0">
                <a:latin typeface="Times New Roman" pitchFamily="18" charset="0"/>
                <a:cs typeface="Times New Roman" pitchFamily="18" charset="0"/>
              </a:rPr>
              <a:t>head</a:t>
            </a:r>
            <a:r>
              <a:rPr lang="en-US" dirty="0" smtClean="0">
                <a:latin typeface="Times New Roman" pitchFamily="18" charset="0"/>
                <a:cs typeface="Times New Roman" pitchFamily="18" charset="0"/>
              </a:rPr>
              <a:t>.</a:t>
            </a:r>
          </a:p>
          <a:p>
            <a:pPr marL="571500" indent="-457200" fontAlgn="base">
              <a:lnSpc>
                <a:spcPct val="150000"/>
              </a:lnSpc>
              <a:buFont typeface="+mj-lt"/>
              <a:buAutoNum type="arabicPeriod"/>
            </a:pPr>
            <a:r>
              <a:rPr lang="en-US" dirty="0" smtClean="0">
                <a:latin typeface="Times New Roman" pitchFamily="18" charset="0"/>
                <a:cs typeface="Times New Roman" pitchFamily="18" charset="0"/>
              </a:rPr>
              <a:t>Return Updated l</a:t>
            </a:r>
            <a:r>
              <a:rPr lang="en-US" b="1" dirty="0" smtClean="0">
                <a:latin typeface="Times New Roman" pitchFamily="18" charset="0"/>
                <a:cs typeface="Times New Roman" pitchFamily="18" charset="0"/>
              </a:rPr>
              <a:t>ast</a:t>
            </a:r>
            <a:endParaRPr lang="en-US" dirty="0" smtClean="0">
              <a:latin typeface="Times New Roman" pitchFamily="18" charset="0"/>
              <a:cs typeface="Times New Roman" pitchFamily="18" charset="0"/>
            </a:endParaRPr>
          </a:p>
          <a:p>
            <a:pPr marL="571500" indent="-457200">
              <a:lnSpc>
                <a:spcPct val="150000"/>
              </a:lnSpc>
              <a:buFont typeface="+mj-lt"/>
              <a:buAutoNum type="arabicPeriod"/>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507002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Deletion at </a:t>
            </a:r>
            <a:r>
              <a:rPr lang="en-US" dirty="0" smtClean="0"/>
              <a:t>end</a:t>
            </a:r>
            <a:endParaRPr lang="en-US" dirty="0"/>
          </a:p>
        </p:txBody>
      </p:sp>
      <p:sp>
        <p:nvSpPr>
          <p:cNvPr id="3" name="Content Placeholder 2"/>
          <p:cNvSpPr>
            <a:spLocks noGrp="1"/>
          </p:cNvSpPr>
          <p:nvPr>
            <p:ph idx="1"/>
          </p:nvPr>
        </p:nvSpPr>
        <p:spPr/>
        <p:txBody>
          <a:bodyPr>
            <a:normAutofit fontScale="85000" lnSpcReduction="20000"/>
          </a:bodyPr>
          <a:lstStyle/>
          <a:p>
            <a:pPr marL="571500" indent="-457200" algn="just" fontAlgn="base">
              <a:lnSpc>
                <a:spcPct val="150000"/>
              </a:lnSpc>
              <a:buNone/>
            </a:pPr>
            <a:r>
              <a:rPr lang="en-US" b="1" dirty="0" smtClean="0">
                <a:latin typeface="Times New Roman" pitchFamily="18" charset="0"/>
                <a:cs typeface="Times New Roman" pitchFamily="18" charset="0"/>
              </a:rPr>
              <a:t>Algorithm:-</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Check </a:t>
            </a:r>
            <a:r>
              <a:rPr lang="en-US" dirty="0" smtClean="0">
                <a:latin typeface="Times New Roman" pitchFamily="18" charset="0"/>
                <a:cs typeface="Times New Roman" pitchFamily="18" charset="0"/>
              </a:rPr>
              <a:t>if List is Empty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is </a:t>
            </a:r>
            <a:r>
              <a:rPr lang="en-US" b="1" dirty="0" err="1" smtClean="0">
                <a:latin typeface="Times New Roman" pitchFamily="18" charset="0"/>
                <a:cs typeface="Times New Roman" pitchFamily="18" charset="0"/>
              </a:rPr>
              <a:t>nullptr</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then print “</a:t>
            </a:r>
            <a:r>
              <a:rPr lang="en-US" b="1" dirty="0" smtClean="0">
                <a:latin typeface="Times New Roman" pitchFamily="18" charset="0"/>
                <a:cs typeface="Times New Roman" pitchFamily="18" charset="0"/>
              </a:rPr>
              <a:t>List is empty, nothing to delete</a:t>
            </a:r>
            <a:r>
              <a:rPr lang="en-US" dirty="0" smtClean="0">
                <a:latin typeface="Times New Roman" pitchFamily="18" charset="0"/>
                <a:cs typeface="Times New Roman" pitchFamily="18" charset="0"/>
              </a:rPr>
              <a:t>” and return </a:t>
            </a:r>
            <a:r>
              <a:rPr lang="en-US" b="1" dirty="0" err="1" smtClean="0">
                <a:latin typeface="Times New Roman" pitchFamily="18" charset="0"/>
                <a:cs typeface="Times New Roman" pitchFamily="18" charset="0"/>
              </a:rPr>
              <a:t>nullptr</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Get </a:t>
            </a:r>
            <a:r>
              <a:rPr lang="en-US" b="1" dirty="0" smtClean="0">
                <a:latin typeface="Times New Roman" pitchFamily="18" charset="0"/>
                <a:cs typeface="Times New Roman" pitchFamily="18" charset="0"/>
              </a:rPr>
              <a:t>head </a:t>
            </a:r>
            <a:r>
              <a:rPr lang="en-US" dirty="0" smtClean="0">
                <a:latin typeface="Times New Roman" pitchFamily="18" charset="0"/>
                <a:cs typeface="Times New Roman" pitchFamily="18" charset="0"/>
              </a:rPr>
              <a:t>node by Setting </a:t>
            </a:r>
            <a:r>
              <a:rPr lang="en-US" b="1" dirty="0" smtClean="0">
                <a:latin typeface="Times New Roman" pitchFamily="18" charset="0"/>
                <a:cs typeface="Times New Roman" pitchFamily="18" charset="0"/>
              </a:rPr>
              <a:t>head</a:t>
            </a:r>
            <a:r>
              <a:rPr lang="en-US" dirty="0" smtClean="0">
                <a:latin typeface="Times New Roman" pitchFamily="18" charset="0"/>
                <a:cs typeface="Times New Roman" pitchFamily="18" charset="0"/>
              </a:rPr>
              <a:t> to </a:t>
            </a:r>
            <a:r>
              <a:rPr lang="en-US" b="1" dirty="0" smtClean="0">
                <a:latin typeface="Times New Roman" pitchFamily="18" charset="0"/>
                <a:cs typeface="Times New Roman" pitchFamily="18" charset="0"/>
              </a:rPr>
              <a:t>last-&gt;next.</a:t>
            </a:r>
            <a:endParaRPr lang="en-US" dirty="0" smtClean="0">
              <a:latin typeface="Times New Roman" pitchFamily="18" charset="0"/>
              <a:cs typeface="Times New Roman" pitchFamily="18" charset="0"/>
            </a:endParaRP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Check for single node, if </a:t>
            </a:r>
            <a:r>
              <a:rPr lang="en-US" b="1" dirty="0" smtClean="0">
                <a:latin typeface="Times New Roman" pitchFamily="18" charset="0"/>
                <a:cs typeface="Times New Roman" pitchFamily="18" charset="0"/>
              </a:rPr>
              <a:t>head </a:t>
            </a:r>
            <a:r>
              <a:rPr lang="en-US" dirty="0" smtClean="0">
                <a:latin typeface="Times New Roman" pitchFamily="18" charset="0"/>
                <a:cs typeface="Times New Roman" pitchFamily="18" charset="0"/>
              </a:rPr>
              <a:t>equals </a:t>
            </a:r>
            <a:r>
              <a:rPr lang="en-US" b="1" dirty="0" smtClean="0">
                <a:latin typeface="Times New Roman" pitchFamily="18" charset="0"/>
                <a:cs typeface="Times New Roman" pitchFamily="18" charset="0"/>
              </a:rPr>
              <a:t>last</a:t>
            </a:r>
            <a:r>
              <a:rPr lang="en-US" dirty="0" smtClean="0">
                <a:latin typeface="Times New Roman" pitchFamily="18" charset="0"/>
                <a:cs typeface="Times New Roman" pitchFamily="18" charset="0"/>
              </a:rPr>
              <a:t>, delete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and set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to </a:t>
            </a:r>
            <a:r>
              <a:rPr lang="en-US" b="1" dirty="0" err="1" smtClean="0">
                <a:latin typeface="Times New Roman" pitchFamily="18" charset="0"/>
                <a:cs typeface="Times New Roman" pitchFamily="18" charset="0"/>
              </a:rPr>
              <a:t>nullptr</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Find second last node by traversing the list until </a:t>
            </a:r>
            <a:r>
              <a:rPr lang="en-US" b="1" dirty="0" err="1" smtClean="0">
                <a:latin typeface="Times New Roman" pitchFamily="18" charset="0"/>
                <a:cs typeface="Times New Roman" pitchFamily="18" charset="0"/>
              </a:rPr>
              <a:t>curr</a:t>
            </a:r>
            <a:r>
              <a:rPr lang="en-US" b="1" dirty="0" smtClean="0">
                <a:latin typeface="Times New Roman" pitchFamily="18" charset="0"/>
                <a:cs typeface="Times New Roman" pitchFamily="18" charset="0"/>
              </a:rPr>
              <a:t>-&gt;next </a:t>
            </a:r>
            <a:r>
              <a:rPr lang="en-US" dirty="0" smtClean="0">
                <a:latin typeface="Times New Roman" pitchFamily="18" charset="0"/>
                <a:cs typeface="Times New Roman" pitchFamily="18" charset="0"/>
              </a:rPr>
              <a:t>equals </a:t>
            </a:r>
            <a:r>
              <a:rPr lang="en-US" b="1" dirty="0" smtClean="0">
                <a:latin typeface="Times New Roman" pitchFamily="18" charset="0"/>
                <a:cs typeface="Times New Roman" pitchFamily="18" charset="0"/>
              </a:rPr>
              <a:t>last</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Update Pointer by setting </a:t>
            </a:r>
            <a:r>
              <a:rPr lang="en-US" b="1" dirty="0" err="1" smtClean="0">
                <a:latin typeface="Times New Roman" pitchFamily="18" charset="0"/>
                <a:cs typeface="Times New Roman" pitchFamily="18" charset="0"/>
              </a:rPr>
              <a:t>curr</a:t>
            </a:r>
            <a:r>
              <a:rPr lang="en-US" b="1" dirty="0" smtClean="0">
                <a:latin typeface="Times New Roman" pitchFamily="18" charset="0"/>
                <a:cs typeface="Times New Roman" pitchFamily="18" charset="0"/>
              </a:rPr>
              <a:t>-&gt;next </a:t>
            </a:r>
            <a:r>
              <a:rPr lang="en-US" dirty="0" smtClean="0">
                <a:latin typeface="Times New Roman" pitchFamily="18" charset="0"/>
                <a:cs typeface="Times New Roman" pitchFamily="18" charset="0"/>
              </a:rPr>
              <a:t>to point to </a:t>
            </a:r>
            <a:r>
              <a:rPr lang="en-US" b="1" dirty="0" smtClean="0">
                <a:latin typeface="Times New Roman" pitchFamily="18" charset="0"/>
                <a:cs typeface="Times New Roman" pitchFamily="18" charset="0"/>
              </a:rPr>
              <a:t>head</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Delete </a:t>
            </a:r>
            <a:r>
              <a:rPr lang="en-US" b="1" dirty="0" smtClean="0">
                <a:latin typeface="Times New Roman" pitchFamily="18" charset="0"/>
                <a:cs typeface="Times New Roman" pitchFamily="18" charset="0"/>
              </a:rPr>
              <a:t>last</a:t>
            </a:r>
            <a:r>
              <a:rPr lang="en-US" dirty="0" smtClean="0">
                <a:latin typeface="Times New Roman" pitchFamily="18" charset="0"/>
                <a:cs typeface="Times New Roman" pitchFamily="18" charset="0"/>
              </a:rPr>
              <a:t> and update </a:t>
            </a:r>
            <a:r>
              <a:rPr lang="en-US" b="1" dirty="0" smtClean="0">
                <a:latin typeface="Times New Roman" pitchFamily="18" charset="0"/>
                <a:cs typeface="Times New Roman" pitchFamily="18" charset="0"/>
              </a:rPr>
              <a:t>last </a:t>
            </a:r>
            <a:r>
              <a:rPr lang="en-US" dirty="0" smtClean="0">
                <a:latin typeface="Times New Roman" pitchFamily="18" charset="0"/>
                <a:cs typeface="Times New Roman" pitchFamily="18" charset="0"/>
              </a:rPr>
              <a:t>to </a:t>
            </a:r>
            <a:r>
              <a:rPr lang="en-US" b="1" dirty="0" err="1" smtClean="0">
                <a:latin typeface="Times New Roman" pitchFamily="18" charset="0"/>
                <a:cs typeface="Times New Roman" pitchFamily="18" charset="0"/>
              </a:rPr>
              <a:t>curr</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Return the updated</a:t>
            </a:r>
            <a:r>
              <a:rPr lang="en-US" b="1" dirty="0" smtClean="0">
                <a:latin typeface="Times New Roman" pitchFamily="18" charset="0"/>
                <a:cs typeface="Times New Roman" pitchFamily="18" charset="0"/>
              </a:rPr>
              <a:t> last.</a:t>
            </a:r>
            <a:endParaRPr lang="en-US" dirty="0" smtClean="0">
              <a:latin typeface="Times New Roman" pitchFamily="18" charset="0"/>
              <a:cs typeface="Times New Roman" pitchFamily="18" charset="0"/>
            </a:endParaRP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Linked List</a:t>
            </a:r>
            <a:endParaRPr lang="en-US" dirty="0"/>
          </a:p>
        </p:txBody>
      </p:sp>
      <p:sp>
        <p:nvSpPr>
          <p:cNvPr id="3" name="Content Placeholder 2"/>
          <p:cNvSpPr>
            <a:spLocks noGrp="1"/>
          </p:cNvSpPr>
          <p:nvPr>
            <p:ph idx="1"/>
          </p:nvPr>
        </p:nvSpPr>
        <p:spPr/>
        <p:txBody>
          <a:bodyPr>
            <a:normAutofit fontScale="92500"/>
          </a:bodyPr>
          <a:lstStyle/>
          <a:p>
            <a:pPr marL="571500" indent="-457200" algn="just">
              <a:lnSpc>
                <a:spcPct val="170000"/>
              </a:lnSpc>
              <a:buFont typeface="+mj-lt"/>
              <a:buAutoNum type="arabicPeriod"/>
            </a:pPr>
            <a:r>
              <a:rPr lang="en-US" dirty="0" smtClean="0">
                <a:latin typeface="Times New Roman" pitchFamily="18" charset="0"/>
                <a:cs typeface="Times New Roman" pitchFamily="18" charset="0"/>
              </a:rPr>
              <a:t>Memory Management </a:t>
            </a:r>
          </a:p>
          <a:p>
            <a:pPr marL="571500" indent="-457200" algn="just">
              <a:lnSpc>
                <a:spcPct val="170000"/>
              </a:lnSpc>
              <a:buFont typeface="+mj-lt"/>
              <a:buAutoNum type="arabicPeriod"/>
            </a:pPr>
            <a:r>
              <a:rPr lang="en-US" dirty="0" smtClean="0">
                <a:latin typeface="Times New Roman" pitchFamily="18" charset="0"/>
                <a:cs typeface="Times New Roman" pitchFamily="18" charset="0"/>
              </a:rPr>
              <a:t>Implementing Stacks and </a:t>
            </a:r>
            <a:r>
              <a:rPr lang="en-US" dirty="0" smtClean="0">
                <a:latin typeface="Times New Roman" pitchFamily="18" charset="0"/>
                <a:cs typeface="Times New Roman" pitchFamily="18" charset="0"/>
              </a:rPr>
              <a:t>Queues</a:t>
            </a:r>
            <a:endParaRPr lang="en-US" dirty="0" smtClean="0">
              <a:latin typeface="Times New Roman" pitchFamily="18" charset="0"/>
              <a:cs typeface="Times New Roman" pitchFamily="18" charset="0"/>
            </a:endParaRPr>
          </a:p>
          <a:p>
            <a:pPr marL="571500" indent="-457200" algn="just">
              <a:lnSpc>
                <a:spcPct val="170000"/>
              </a:lnSpc>
              <a:buFont typeface="+mj-lt"/>
              <a:buAutoNum type="arabicPeriod"/>
            </a:pPr>
            <a:r>
              <a:rPr lang="en-US" dirty="0" smtClean="0">
                <a:latin typeface="Times New Roman" pitchFamily="18" charset="0"/>
                <a:cs typeface="Times New Roman" pitchFamily="18" charset="0"/>
              </a:rPr>
              <a:t>Web Browsers (History Tracking) </a:t>
            </a:r>
            <a:endParaRPr lang="en-US" dirty="0" smtClean="0">
              <a:latin typeface="Times New Roman" pitchFamily="18" charset="0"/>
              <a:cs typeface="Times New Roman" pitchFamily="18" charset="0"/>
            </a:endParaRPr>
          </a:p>
          <a:p>
            <a:pPr marL="571500" indent="-457200" algn="just">
              <a:lnSpc>
                <a:spcPct val="170000"/>
              </a:lnSpc>
              <a:buFont typeface="+mj-lt"/>
              <a:buAutoNum type="arabicPeriod"/>
            </a:pPr>
            <a:r>
              <a:rPr lang="en-US" dirty="0" smtClean="0">
                <a:latin typeface="Times New Roman" pitchFamily="18" charset="0"/>
                <a:cs typeface="Times New Roman" pitchFamily="18" charset="0"/>
              </a:rPr>
              <a:t>Graph Representation</a:t>
            </a:r>
          </a:p>
          <a:p>
            <a:pPr marL="571500" indent="-457200" algn="just">
              <a:lnSpc>
                <a:spcPct val="170000"/>
              </a:lnSpc>
              <a:buFont typeface="+mj-lt"/>
              <a:buAutoNum type="arabicPeriod"/>
            </a:pPr>
            <a:r>
              <a:rPr lang="en-US" dirty="0" smtClean="0">
                <a:latin typeface="Times New Roman" pitchFamily="18" charset="0"/>
                <a:cs typeface="Times New Roman" pitchFamily="18" charset="0"/>
              </a:rPr>
              <a:t>Polynomial Arithmetic</a:t>
            </a:r>
          </a:p>
          <a:p>
            <a:pPr marL="571500" indent="-457200" algn="just">
              <a:lnSpc>
                <a:spcPct val="170000"/>
              </a:lnSpc>
              <a:buFont typeface="+mj-lt"/>
              <a:buAutoNum type="arabicPeriod"/>
            </a:pPr>
            <a:r>
              <a:rPr lang="en-US" dirty="0" smtClean="0">
                <a:latin typeface="Times New Roman" pitchFamily="18" charset="0"/>
                <a:cs typeface="Times New Roman" pitchFamily="18" charset="0"/>
              </a:rPr>
              <a:t>Circular Linked Lists in Round-Robin Scheduling</a:t>
            </a:r>
          </a:p>
          <a:p>
            <a:pPr marL="571500" indent="-457200" algn="just">
              <a:lnSpc>
                <a:spcPct val="170000"/>
              </a:lnSpc>
              <a:buFont typeface="+mj-lt"/>
              <a:buAutoNum type="arabicPeriod"/>
            </a:pPr>
            <a:r>
              <a:rPr lang="en-US" dirty="0" smtClean="0">
                <a:latin typeface="Times New Roman" pitchFamily="18" charset="0"/>
                <a:cs typeface="Times New Roman" pitchFamily="18" charset="0"/>
              </a:rPr>
              <a:t>Sparse Matrix Representation</a:t>
            </a:r>
          </a:p>
          <a:p>
            <a:pPr marL="571500" indent="-457200" algn="just">
              <a:lnSpc>
                <a:spcPct val="170000"/>
              </a:lnSpc>
              <a:buFont typeface="+mj-lt"/>
              <a:buAutoNum type="arabicPeriod"/>
            </a:pPr>
            <a:r>
              <a:rPr lang="en-US" dirty="0" smtClean="0">
                <a:latin typeface="Times New Roman" pitchFamily="18" charset="0"/>
                <a:cs typeface="Times New Roman" pitchFamily="18" charset="0"/>
              </a:rPr>
              <a:t>String Manipulation</a:t>
            </a:r>
          </a:p>
          <a:p>
            <a:endParaRPr lang="en-US" dirty="0" smtClean="0"/>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Linked List</a:t>
            </a:r>
            <a:endParaRPr lang="en-US" dirty="0"/>
          </a:p>
        </p:txBody>
      </p:sp>
      <p:sp>
        <p:nvSpPr>
          <p:cNvPr id="3" name="Content Placeholder 2"/>
          <p:cNvSpPr>
            <a:spLocks noGrp="1"/>
          </p:cNvSpPr>
          <p:nvPr>
            <p:ph idx="1"/>
          </p:nvPr>
        </p:nvSpPr>
        <p:spPr/>
        <p:txBody>
          <a:bodyPr>
            <a:normAutofit fontScale="92500"/>
          </a:bodyPr>
          <a:lstStyle/>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Real-Time Gaming Applications</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Queue Management in Simulations</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Text Editor Buffers</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Undo and Redo Functionality</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Real-Time Event Handling</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Database Management Systems</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File Systems and Directory Management</a:t>
            </a:r>
          </a:p>
          <a:p>
            <a:pPr marL="571500" indent="-457200" algn="just">
              <a:lnSpc>
                <a:spcPct val="170000"/>
              </a:lnSpc>
              <a:buFont typeface="+mj-lt"/>
              <a:buAutoNum type="arabicPeriod" startAt="9"/>
            </a:pPr>
            <a:r>
              <a:rPr lang="en-US" dirty="0" smtClean="0">
                <a:latin typeface="Times New Roman" pitchFamily="18" charset="0"/>
                <a:cs typeface="Times New Roman" pitchFamily="18" charset="0"/>
              </a:rPr>
              <a:t>Music Playlist Management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ll.JPG"/>
          <p:cNvPicPr>
            <a:picLocks noGrp="1" noChangeAspect="1"/>
          </p:cNvPicPr>
          <p:nvPr>
            <p:ph idx="1"/>
          </p:nvPr>
        </p:nvPicPr>
        <p:blipFill>
          <a:blip r:embed="rId2"/>
          <a:stretch>
            <a:fillRect/>
          </a:stretch>
        </p:blipFill>
        <p:spPr>
          <a:xfrm>
            <a:off x="-1" y="1582890"/>
            <a:ext cx="8368681" cy="1984769"/>
          </a:xfrm>
        </p:spPr>
      </p:pic>
      <p:sp>
        <p:nvSpPr>
          <p:cNvPr id="5" name="Rectangle 4"/>
          <p:cNvSpPr/>
          <p:nvPr/>
        </p:nvSpPr>
        <p:spPr>
          <a:xfrm>
            <a:off x="247336" y="4182176"/>
            <a:ext cx="7997254" cy="2400657"/>
          </a:xfrm>
          <a:prstGeom prst="rect">
            <a:avLst/>
          </a:prstGeom>
        </p:spPr>
        <p:txBody>
          <a:bodyPr wrap="square">
            <a:spAutoFit/>
          </a:bodyPr>
          <a:lstStyle/>
          <a:p>
            <a:pPr algn="just" fontAlgn="base">
              <a:lnSpc>
                <a:spcPct val="150000"/>
              </a:lnSpc>
            </a:pPr>
            <a:r>
              <a:rPr lang="en-US" sz="2000" b="1" dirty="0" smtClean="0">
                <a:latin typeface="Times New Roman" pitchFamily="18" charset="0"/>
                <a:cs typeface="Times New Roman" pitchFamily="18" charset="0"/>
              </a:rPr>
              <a:t>Node Structure: </a:t>
            </a:r>
            <a:r>
              <a:rPr lang="en-US" sz="2000" dirty="0" smtClean="0">
                <a:latin typeface="Times New Roman" pitchFamily="18" charset="0"/>
                <a:cs typeface="Times New Roman" pitchFamily="18" charset="0"/>
              </a:rPr>
              <a:t>A node in a linked list typically consists of two components:</a:t>
            </a:r>
          </a:p>
          <a:p>
            <a:pPr algn="just" fontAlgn="base">
              <a:lnSpc>
                <a:spcPct val="150000"/>
              </a:lnSpc>
            </a:pPr>
            <a:r>
              <a:rPr lang="en-US" sz="2000" b="1" dirty="0" smtClean="0">
                <a:latin typeface="Times New Roman" pitchFamily="18" charset="0"/>
                <a:cs typeface="Times New Roman" pitchFamily="18" charset="0"/>
              </a:rPr>
              <a:t>Data: </a:t>
            </a:r>
            <a:r>
              <a:rPr lang="en-US" sz="2000" dirty="0" smtClean="0">
                <a:latin typeface="Times New Roman" pitchFamily="18" charset="0"/>
                <a:cs typeface="Times New Roman" pitchFamily="18" charset="0"/>
              </a:rPr>
              <a:t>It holds the actual value or data associated with the node.</a:t>
            </a:r>
          </a:p>
          <a:p>
            <a:pPr algn="just" fontAlgn="base">
              <a:lnSpc>
                <a:spcPct val="150000"/>
              </a:lnSpc>
            </a:pPr>
            <a:r>
              <a:rPr lang="en-US" sz="2000" b="1" dirty="0" smtClean="0">
                <a:latin typeface="Times New Roman" pitchFamily="18" charset="0"/>
                <a:cs typeface="Times New Roman" pitchFamily="18" charset="0"/>
              </a:rPr>
              <a:t>Next Pointer or Reference :</a:t>
            </a:r>
            <a:r>
              <a:rPr lang="en-US" sz="2000" dirty="0" smtClean="0">
                <a:latin typeface="Times New Roman" pitchFamily="18" charset="0"/>
                <a:cs typeface="Times New Roman" pitchFamily="18" charset="0"/>
              </a:rPr>
              <a:t> It stores the memory address (reference) of the next node in the sequence.</a:t>
            </a:r>
            <a:endParaRPr lang="en-US"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lnSpc>
                <a:spcPct val="150000"/>
              </a:lnSpc>
              <a:buNone/>
            </a:pPr>
            <a:r>
              <a:rPr lang="en-US" b="1" dirty="0" smtClean="0">
                <a:latin typeface="Times New Roman" pitchFamily="18" charset="0"/>
                <a:cs typeface="Times New Roman" pitchFamily="18" charset="0"/>
              </a:rPr>
              <a:t>Head : </a:t>
            </a:r>
            <a:r>
              <a:rPr lang="en-US" dirty="0" smtClean="0">
                <a:latin typeface="Times New Roman" pitchFamily="18" charset="0"/>
                <a:cs typeface="Times New Roman" pitchFamily="18" charset="0"/>
              </a:rPr>
              <a:t>The linked list is accessed through the head node, which points to the first node in the list. </a:t>
            </a:r>
          </a:p>
          <a:p>
            <a:pPr algn="just">
              <a:lnSpc>
                <a:spcPct val="150000"/>
              </a:lnSpc>
              <a:buNone/>
            </a:pPr>
            <a:r>
              <a:rPr lang="en-US" b="1" dirty="0" smtClean="0">
                <a:latin typeface="Times New Roman" pitchFamily="18" charset="0"/>
                <a:cs typeface="Times New Roman" pitchFamily="18" charset="0"/>
              </a:rPr>
              <a:t>Tail : </a:t>
            </a:r>
            <a:r>
              <a:rPr lang="en-US" dirty="0" smtClean="0">
                <a:latin typeface="Times New Roman" pitchFamily="18" charset="0"/>
                <a:cs typeface="Times New Roman" pitchFamily="18" charset="0"/>
              </a:rPr>
              <a:t>The last node in the list points to NULL or null </a:t>
            </a:r>
            <a:r>
              <a:rPr lang="en-US" dirty="0" err="1" smtClean="0">
                <a:latin typeface="Times New Roman" pitchFamily="18" charset="0"/>
                <a:cs typeface="Times New Roman" pitchFamily="18" charset="0"/>
              </a:rPr>
              <a:t>ptr</a:t>
            </a:r>
            <a:r>
              <a:rPr lang="en-US" dirty="0" smtClean="0">
                <a:latin typeface="Times New Roman" pitchFamily="18" charset="0"/>
                <a:cs typeface="Times New Roman" pitchFamily="18" charset="0"/>
              </a:rPr>
              <a:t>, indicating the end of the list. This node is known as the tail node.</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a:t>
            </a:r>
            <a:br>
              <a:rPr lang="en-US" dirty="0" smtClean="0"/>
            </a:br>
            <a:endParaRPr lang="en-US" dirty="0"/>
          </a:p>
        </p:txBody>
      </p:sp>
      <p:sp>
        <p:nvSpPr>
          <p:cNvPr id="3" name="Content Placeholder 2"/>
          <p:cNvSpPr>
            <a:spLocks noGrp="1"/>
          </p:cNvSpPr>
          <p:nvPr>
            <p:ph idx="1"/>
          </p:nvPr>
        </p:nvSpPr>
        <p:spPr/>
        <p:txBody>
          <a:bodyPr/>
          <a:lstStyle/>
          <a:p>
            <a:pPr marL="571500" indent="-457200" algn="just">
              <a:lnSpc>
                <a:spcPct val="150000"/>
              </a:lnSpc>
              <a:buFont typeface="+mj-lt"/>
              <a:buAutoNum type="arabicPeriod"/>
            </a:pPr>
            <a:r>
              <a:rPr lang="en-US" dirty="0" smtClean="0">
                <a:latin typeface="Times New Roman" pitchFamily="18" charset="0"/>
                <a:cs typeface="Times New Roman" pitchFamily="18" charset="0"/>
              </a:rPr>
              <a:t>Singly Linked Lists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Doubly Linked Lists</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Circular Linked Lists</a:t>
            </a:r>
          </a:p>
          <a:p>
            <a:pPr marL="571500" indent="-457200" algn="just">
              <a:lnSpc>
                <a:spcPct val="150000"/>
              </a:lnSpc>
              <a:buFont typeface="+mj-lt"/>
              <a:buAutoNum type="arabicPeriod"/>
            </a:pPr>
            <a:endParaRPr lang="en-US" dirty="0" smtClean="0">
              <a:latin typeface="Times New Roman" pitchFamily="18" charset="0"/>
              <a:cs typeface="Times New Roman" pitchFamily="18" charset="0"/>
            </a:endParaRPr>
          </a:p>
          <a:p>
            <a:pPr marL="571500" indent="-457200" algn="just">
              <a:lnSpc>
                <a:spcPct val="150000"/>
              </a:lnSpc>
              <a:buFont typeface="+mj-lt"/>
              <a:buAutoNum type="arabicPeriod"/>
            </a:pP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Singly Linked Lists</a:t>
            </a:r>
            <a:br>
              <a:rPr lang="en-US" dirty="0" smtClean="0"/>
            </a:br>
            <a:endParaRPr lang="en-US" dirty="0"/>
          </a:p>
        </p:txBody>
      </p:sp>
      <p:pic>
        <p:nvPicPr>
          <p:cNvPr id="4" name="Content Placeholder 3" descr="ll.JPG"/>
          <p:cNvPicPr>
            <a:picLocks noGrp="1" noChangeAspect="1"/>
          </p:cNvPicPr>
          <p:nvPr>
            <p:ph idx="1"/>
          </p:nvPr>
        </p:nvPicPr>
        <p:blipFill>
          <a:blip r:embed="rId2"/>
          <a:stretch>
            <a:fillRect/>
          </a:stretch>
        </p:blipFill>
        <p:spPr>
          <a:xfrm>
            <a:off x="104933" y="1390727"/>
            <a:ext cx="8214611" cy="1025204"/>
          </a:xfrm>
        </p:spPr>
      </p:pic>
      <p:sp>
        <p:nvSpPr>
          <p:cNvPr id="5" name="Rectangle 4"/>
          <p:cNvSpPr/>
          <p:nvPr/>
        </p:nvSpPr>
        <p:spPr>
          <a:xfrm>
            <a:off x="224850" y="2911596"/>
            <a:ext cx="8199621" cy="1754326"/>
          </a:xfrm>
          <a:prstGeom prst="rect">
            <a:avLst/>
          </a:prstGeom>
        </p:spPr>
        <p:txBody>
          <a:bodyPr wrap="square">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Singly linked lists contain two "buckets" in one node; one bucket holds the data and the other bucket holds the address of the next node of the list.</a:t>
            </a:r>
          </a:p>
          <a:p>
            <a:pPr algn="just">
              <a:lnSpc>
                <a:spcPct val="150000"/>
              </a:lnSpc>
              <a:buFont typeface="Wingdings" pitchFamily="2" charset="2"/>
              <a:buChar char="Ø"/>
            </a:pPr>
            <a:r>
              <a:rPr lang="en-US" dirty="0" smtClean="0">
                <a:latin typeface="Times New Roman" pitchFamily="18" charset="0"/>
                <a:cs typeface="Times New Roman" pitchFamily="18" charset="0"/>
              </a:rPr>
              <a:t>Traversals can be done in one direction only as there is only a single link between two nodes of the same list.</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Doubly Linked Lists</a:t>
            </a:r>
            <a:br>
              <a:rPr lang="en-US" dirty="0" smtClean="0"/>
            </a:br>
            <a:endParaRPr lang="en-US" dirty="0"/>
          </a:p>
        </p:txBody>
      </p:sp>
      <p:pic>
        <p:nvPicPr>
          <p:cNvPr id="4" name="Content Placeholder 3" descr="dl.JPG"/>
          <p:cNvPicPr>
            <a:picLocks noGrp="1" noChangeAspect="1"/>
          </p:cNvPicPr>
          <p:nvPr>
            <p:ph idx="1"/>
          </p:nvPr>
        </p:nvPicPr>
        <p:blipFill>
          <a:blip r:embed="rId2"/>
          <a:stretch>
            <a:fillRect/>
          </a:stretch>
        </p:blipFill>
        <p:spPr>
          <a:xfrm>
            <a:off x="0" y="1246290"/>
            <a:ext cx="8464651" cy="1122155"/>
          </a:xfrm>
        </p:spPr>
      </p:pic>
      <p:sp>
        <p:nvSpPr>
          <p:cNvPr id="5" name="Rectangle 4"/>
          <p:cNvSpPr/>
          <p:nvPr/>
        </p:nvSpPr>
        <p:spPr>
          <a:xfrm>
            <a:off x="157397" y="4920281"/>
            <a:ext cx="8117174" cy="1754326"/>
          </a:xfrm>
          <a:prstGeom prst="rect">
            <a:avLst/>
          </a:prstGeom>
        </p:spPr>
        <p:txBody>
          <a:bodyPr wrap="square">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Doubly Linked Lists contain three "buckets" in one node; one bucket holds the data and the other buckets hold the addresses of the previous and next nodes in the list. </a:t>
            </a:r>
          </a:p>
          <a:p>
            <a:pPr algn="just">
              <a:lnSpc>
                <a:spcPct val="150000"/>
              </a:lnSpc>
              <a:buFont typeface="Wingdings" pitchFamily="2" charset="2"/>
              <a:buChar char="Ø"/>
            </a:pPr>
            <a:r>
              <a:rPr lang="en-US" dirty="0" smtClean="0">
                <a:latin typeface="Times New Roman" pitchFamily="18" charset="0"/>
                <a:cs typeface="Times New Roman" pitchFamily="18" charset="0"/>
              </a:rPr>
              <a:t>The list is traversed twice as the nodes in the list are connected to each other from both sides.</a:t>
            </a:r>
            <a:endParaRPr lang="en-US" dirty="0">
              <a:latin typeface="Times New Roman" pitchFamily="18" charset="0"/>
              <a:cs typeface="Times New Roman" pitchFamily="18" charset="0"/>
            </a:endParaRPr>
          </a:p>
        </p:txBody>
      </p:sp>
      <p:pic>
        <p:nvPicPr>
          <p:cNvPr id="6" name="Picture 5" descr="double.JPG"/>
          <p:cNvPicPr>
            <a:picLocks noChangeAspect="1"/>
          </p:cNvPicPr>
          <p:nvPr/>
        </p:nvPicPr>
        <p:blipFill>
          <a:blip r:embed="rId3"/>
          <a:stretch>
            <a:fillRect/>
          </a:stretch>
        </p:blipFill>
        <p:spPr>
          <a:xfrm>
            <a:off x="59960" y="2844929"/>
            <a:ext cx="8327478" cy="1846992"/>
          </a:xfrm>
          <a:prstGeom prst="rect">
            <a:avLst/>
          </a:prstGeom>
        </p:spPr>
      </p:pic>
      <p:sp>
        <p:nvSpPr>
          <p:cNvPr id="7" name="TextBox 6"/>
          <p:cNvSpPr txBox="1"/>
          <p:nvPr/>
        </p:nvSpPr>
        <p:spPr>
          <a:xfrm>
            <a:off x="4272198" y="2458388"/>
            <a:ext cx="530915" cy="369332"/>
          </a:xfrm>
          <a:prstGeom prst="rect">
            <a:avLst/>
          </a:prstGeom>
          <a:noFill/>
        </p:spPr>
        <p:txBody>
          <a:bodyPr wrap="none" rtlCol="0">
            <a:spAutoFit/>
          </a:bodyPr>
          <a:lstStyle/>
          <a:p>
            <a:pPr algn="ctr"/>
            <a:r>
              <a:rPr lang="en-US" b="1" dirty="0" smtClean="0">
                <a:latin typeface="Times New Roman" pitchFamily="18" charset="0"/>
                <a:cs typeface="Times New Roman" pitchFamily="18" charset="0"/>
              </a:rPr>
              <a:t>OR</a:t>
            </a:r>
            <a:endParaRPr lang="en-US" b="1"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7E15E4E2BA224F82F006A8D3502491" ma:contentTypeVersion="8" ma:contentTypeDescription="Create a new document." ma:contentTypeScope="" ma:versionID="2ddad5e9e66fcbda426eef20eb8869e8">
  <xsd:schema xmlns:xsd="http://www.w3.org/2001/XMLSchema" xmlns:xs="http://www.w3.org/2001/XMLSchema" xmlns:p="http://schemas.microsoft.com/office/2006/metadata/properties" xmlns:ns2="b56e7787-d95a-462d-be97-2e0f8c518f8b" targetNamespace="http://schemas.microsoft.com/office/2006/metadata/properties" ma:root="true" ma:fieldsID="fd8212ed97f36af6b63d2b5657cbe313" ns2:_="">
    <xsd:import namespace="b56e7787-d95a-462d-be97-2e0f8c518f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e7787-d95a-462d-be97-2e0f8c518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0216C2F-79A8-43AE-8076-B320727B7E11}">
  <ds:schemaRefs>
    <ds:schemaRef ds:uri="http://schemas.microsoft.com/sharepoint/v3/contenttype/forms"/>
  </ds:schemaRefs>
</ds:datastoreItem>
</file>

<file path=customXml/itemProps2.xml><?xml version="1.0" encoding="utf-8"?>
<ds:datastoreItem xmlns:ds="http://schemas.openxmlformats.org/officeDocument/2006/customXml" ds:itemID="{6551344F-BAD7-4C30-92F8-918A3608EE06}">
  <ds:schemaRefs>
    <ds:schemaRef ds:uri="http://schemas.microsoft.com/office/2006/metadata/contentType"/>
    <ds:schemaRef ds:uri="http://schemas.microsoft.com/office/2006/metadata/properties/metaAttributes"/>
    <ds:schemaRef ds:uri="http://www.w3.org/2000/xmlns/"/>
    <ds:schemaRef ds:uri="http://www.w3.org/2001/XMLSchema"/>
    <ds:schemaRef ds:uri="b56e7787-d95a-462d-be97-2e0f8c518f8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FDA896-B9A7-4B4E-A7AF-F48B04926037}">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b56e7787-d95a-462d-be97-2e0f8c518f8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Adjacency</Template>
  <TotalTime>765</TotalTime>
  <Words>1600</Words>
  <Application>Microsoft Office PowerPoint</Application>
  <PresentationFormat>On-screen Show (4:3)</PresentationFormat>
  <Paragraphs>229</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Adjacency</vt:lpstr>
      <vt:lpstr>Linked List</vt:lpstr>
      <vt:lpstr>Slide 2</vt:lpstr>
      <vt:lpstr>disadvantages</vt:lpstr>
      <vt:lpstr>Introduction</vt:lpstr>
      <vt:lpstr>Slide 5</vt:lpstr>
      <vt:lpstr>Slide 6</vt:lpstr>
      <vt:lpstr>Types of Linked List </vt:lpstr>
      <vt:lpstr>Singly Linked Lists </vt:lpstr>
      <vt:lpstr>Doubly Linked Lists </vt:lpstr>
      <vt:lpstr>Circular Linked Lists </vt:lpstr>
      <vt:lpstr>Basic Operations in Linked List </vt:lpstr>
      <vt:lpstr>Insertion at Begin </vt:lpstr>
      <vt:lpstr>Slide 13</vt:lpstr>
      <vt:lpstr>Insertion at End </vt:lpstr>
      <vt:lpstr>Slide 15</vt:lpstr>
      <vt:lpstr>Insertion at a Given Position </vt:lpstr>
      <vt:lpstr>Slide 17</vt:lpstr>
      <vt:lpstr>Deletion at Beginning </vt:lpstr>
      <vt:lpstr>Slide 19</vt:lpstr>
      <vt:lpstr>Deletion at End </vt:lpstr>
      <vt:lpstr>Slide 21</vt:lpstr>
      <vt:lpstr>Deletion at a Given Position </vt:lpstr>
      <vt:lpstr>Slide 23</vt:lpstr>
      <vt:lpstr>Search Operation </vt:lpstr>
      <vt:lpstr>Traversal Operation </vt:lpstr>
      <vt:lpstr>Slide 26</vt:lpstr>
      <vt:lpstr>  Linked list implementation of stack  </vt:lpstr>
      <vt:lpstr>Slide 28</vt:lpstr>
      <vt:lpstr>Push Operation </vt:lpstr>
      <vt:lpstr>Slide 30</vt:lpstr>
      <vt:lpstr>POP operation </vt:lpstr>
      <vt:lpstr>Traversing </vt:lpstr>
      <vt:lpstr> Linked List implementation of Queue </vt:lpstr>
      <vt:lpstr>Doubly Linked List (DLL)</vt:lpstr>
      <vt:lpstr>Slide 35</vt:lpstr>
      <vt:lpstr>Slide 36</vt:lpstr>
      <vt:lpstr>Creation of DLL</vt:lpstr>
      <vt:lpstr>Insertion at the Beginning</vt:lpstr>
      <vt:lpstr>Insertion at the End </vt:lpstr>
      <vt:lpstr>Deletion at the Beginning </vt:lpstr>
      <vt:lpstr>Circular Linked List (CLL) </vt:lpstr>
      <vt:lpstr>Slide 42</vt:lpstr>
      <vt:lpstr>Insertion at begin</vt:lpstr>
      <vt:lpstr>Insertion at end</vt:lpstr>
      <vt:lpstr>Deletion at begin</vt:lpstr>
      <vt:lpstr>Deletion at end</vt:lpstr>
      <vt:lpstr>Application of Linked List</vt:lpstr>
      <vt:lpstr>Application of Linked List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DELL</dc:creator>
  <cp:lastModifiedBy>dyp</cp:lastModifiedBy>
  <cp:revision>258</cp:revision>
  <dcterms:created xsi:type="dcterms:W3CDTF">2021-09-19T12:04:47Z</dcterms:created>
  <dcterms:modified xsi:type="dcterms:W3CDTF">2025-04-29T06:23:29Z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0x010100C57E15E4E2BA224F82F006A8D3502491</vt:lpwstr>
  </property>
</Properties>
</file>