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90" r:id="rId6"/>
    <p:sldId id="291" r:id="rId7"/>
    <p:sldId id="292" r:id="rId8"/>
    <p:sldId id="293" r:id="rId9"/>
    <p:sldId id="295" r:id="rId10"/>
    <p:sldId id="294" r:id="rId11"/>
    <p:sldId id="296" r:id="rId12"/>
    <p:sldId id="297" r:id="rId13"/>
    <p:sldId id="298" r:id="rId14"/>
    <p:sldId id="299" r:id="rId15"/>
    <p:sldId id="300" r:id="rId16"/>
    <p:sldId id="301" r:id="rId17"/>
    <p:sldId id="302" r:id="rId18"/>
    <p:sldId id="305" r:id="rId19"/>
    <p:sldId id="303" r:id="rId20"/>
    <p:sldId id="306" r:id="rId21"/>
    <p:sldId id="304" r:id="rId22"/>
    <p:sldId id="307" r:id="rId23"/>
    <p:sldId id="308" r:id="rId24"/>
    <p:sldId id="30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B09D3-1B76-4008-BC58-8A3D4D0C7284}" v="75" dt="2021-10-04T05:43:47.305"/>
    <p1510:client id="{FB51ABBE-C6DD-4AE4-9758-10A4286D2EAD}" v="308" dt="2021-10-12T04:17:10.277"/>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156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Vishwajeet Shinge" userId="S::svshinge.dypcet@dypgroup.edu.in::8b1be142-7208-4a9a-92fc-49c4f1743a57" providerId="AD" clId="Web-{03EB09D3-1B76-4008-BC58-8A3D4D0C7284}"/>
    <pc:docChg chg="modSld">
      <pc:chgData name="Sonali Vishwajeet Shinge" userId="S::svshinge.dypcet@dypgroup.edu.in::8b1be142-7208-4a9a-92fc-49c4f1743a57" providerId="AD" clId="Web-{03EB09D3-1B76-4008-BC58-8A3D4D0C7284}" dt="2021-10-04T05:43:47.305" v="74" actId="20577"/>
      <pc:docMkLst>
        <pc:docMk/>
      </pc:docMkLst>
      <pc:sldChg chg="modSp">
        <pc:chgData name="Sonali Vishwajeet Shinge" userId="S::svshinge.dypcet@dypgroup.edu.in::8b1be142-7208-4a9a-92fc-49c4f1743a57" providerId="AD" clId="Web-{03EB09D3-1B76-4008-BC58-8A3D4D0C7284}" dt="2021-10-04T05:42:03.740" v="0" actId="1076"/>
        <pc:sldMkLst>
          <pc:docMk/>
          <pc:sldMk cId="0" sldId="266"/>
        </pc:sldMkLst>
        <pc:spChg chg="mod">
          <ac:chgData name="Sonali Vishwajeet Shinge" userId="S::svshinge.dypcet@dypgroup.edu.in::8b1be142-7208-4a9a-92fc-49c4f1743a57" providerId="AD" clId="Web-{03EB09D3-1B76-4008-BC58-8A3D4D0C7284}" dt="2021-10-04T05:42:03.740" v="0" actId="1076"/>
          <ac:spMkLst>
            <pc:docMk/>
            <pc:sldMk cId="0" sldId="266"/>
            <ac:spMk id="3" creationId="{00000000-0000-0000-0000-000000000000}"/>
          </ac:spMkLst>
        </pc:spChg>
      </pc:sldChg>
      <pc:sldChg chg="modSp">
        <pc:chgData name="Sonali Vishwajeet Shinge" userId="S::svshinge.dypcet@dypgroup.edu.in::8b1be142-7208-4a9a-92fc-49c4f1743a57" providerId="AD" clId="Web-{03EB09D3-1B76-4008-BC58-8A3D4D0C7284}" dt="2021-10-04T05:43:47.305" v="74" actId="20577"/>
        <pc:sldMkLst>
          <pc:docMk/>
          <pc:sldMk cId="0" sldId="268"/>
        </pc:sldMkLst>
        <pc:spChg chg="mod">
          <ac:chgData name="Sonali Vishwajeet Shinge" userId="S::svshinge.dypcet@dypgroup.edu.in::8b1be142-7208-4a9a-92fc-49c4f1743a57" providerId="AD" clId="Web-{03EB09D3-1B76-4008-BC58-8A3D4D0C7284}" dt="2021-10-04T05:43:47.305" v="74" actId="20577"/>
          <ac:spMkLst>
            <pc:docMk/>
            <pc:sldMk cId="0" sldId="268"/>
            <ac:spMk id="3" creationId="{00000000-0000-0000-0000-000000000000}"/>
          </ac:spMkLst>
        </pc:spChg>
      </pc:sldChg>
    </pc:docChg>
  </pc:docChgLst>
  <pc:docChgLst>
    <pc:chgData name="Sonali Vishwajeet Shinge" userId="S::svshinge.dypcet@dypgroup.edu.in::8b1be142-7208-4a9a-92fc-49c4f1743a57" providerId="AD" clId="Web-{FB51ABBE-C6DD-4AE4-9758-10A4286D2EAD}"/>
    <pc:docChg chg="addSld modSld">
      <pc:chgData name="Sonali Vishwajeet Shinge" userId="S::svshinge.dypcet@dypgroup.edu.in::8b1be142-7208-4a9a-92fc-49c4f1743a57" providerId="AD" clId="Web-{FB51ABBE-C6DD-4AE4-9758-10A4286D2EAD}" dt="2021-10-12T04:17:10.277" v="309" actId="20577"/>
      <pc:docMkLst>
        <pc:docMk/>
      </pc:docMkLst>
      <pc:sldChg chg="modSp new">
        <pc:chgData name="Sonali Vishwajeet Shinge" userId="S::svshinge.dypcet@dypgroup.edu.in::8b1be142-7208-4a9a-92fc-49c4f1743a57" providerId="AD" clId="Web-{FB51ABBE-C6DD-4AE4-9758-10A4286D2EAD}" dt="2021-10-12T04:17:10.277" v="309" actId="20577"/>
        <pc:sldMkLst>
          <pc:docMk/>
          <pc:sldMk cId="231776922" sldId="291"/>
        </pc:sldMkLst>
        <pc:spChg chg="mod">
          <ac:chgData name="Sonali Vishwajeet Shinge" userId="S::svshinge.dypcet@dypgroup.edu.in::8b1be142-7208-4a9a-92fc-49c4f1743a57" providerId="AD" clId="Web-{FB51ABBE-C6DD-4AE4-9758-10A4286D2EAD}" dt="2021-10-12T04:10:23.920" v="6" actId="20577"/>
          <ac:spMkLst>
            <pc:docMk/>
            <pc:sldMk cId="231776922" sldId="291"/>
            <ac:spMk id="2" creationId="{53E0EFEE-40F2-4ECC-8AC2-96036E79510C}"/>
          </ac:spMkLst>
        </pc:spChg>
        <pc:spChg chg="mod">
          <ac:chgData name="Sonali Vishwajeet Shinge" userId="S::svshinge.dypcet@dypgroup.edu.in::8b1be142-7208-4a9a-92fc-49c4f1743a57" providerId="AD" clId="Web-{FB51ABBE-C6DD-4AE4-9758-10A4286D2EAD}" dt="2021-10-12T04:17:10.277" v="309" actId="20577"/>
          <ac:spMkLst>
            <pc:docMk/>
            <pc:sldMk cId="231776922" sldId="291"/>
            <ac:spMk id="3" creationId="{F1BB0CB9-730F-4F51-B1A5-AC02FB2979B4}"/>
          </ac:spMkLst>
        </pc:spChg>
      </pc:sldChg>
      <pc:sldChg chg="modSp new">
        <pc:chgData name="Sonali Vishwajeet Shinge" userId="S::svshinge.dypcet@dypgroup.edu.in::8b1be142-7208-4a9a-92fc-49c4f1743a57" providerId="AD" clId="Web-{FB51ABBE-C6DD-4AE4-9758-10A4286D2EAD}" dt="2021-10-12T04:16:51.323" v="305" actId="20577"/>
        <pc:sldMkLst>
          <pc:docMk/>
          <pc:sldMk cId="3133189367" sldId="292"/>
        </pc:sldMkLst>
        <pc:spChg chg="mod">
          <ac:chgData name="Sonali Vishwajeet Shinge" userId="S::svshinge.dypcet@dypgroup.edu.in::8b1be142-7208-4a9a-92fc-49c4f1743a57" providerId="AD" clId="Web-{FB51ABBE-C6DD-4AE4-9758-10A4286D2EAD}" dt="2021-10-12T04:16:28.854" v="295" actId="20577"/>
          <ac:spMkLst>
            <pc:docMk/>
            <pc:sldMk cId="3133189367" sldId="292"/>
            <ac:spMk id="2" creationId="{521FD22E-97CA-498C-BBE6-35024FA1692A}"/>
          </ac:spMkLst>
        </pc:spChg>
        <pc:spChg chg="mod">
          <ac:chgData name="Sonali Vishwajeet Shinge" userId="S::svshinge.dypcet@dypgroup.edu.in::8b1be142-7208-4a9a-92fc-49c4f1743a57" providerId="AD" clId="Web-{FB51ABBE-C6DD-4AE4-9758-10A4286D2EAD}" dt="2021-10-12T04:16:51.323" v="305" actId="20577"/>
          <ac:spMkLst>
            <pc:docMk/>
            <pc:sldMk cId="3133189367" sldId="292"/>
            <ac:spMk id="3" creationId="{4D72362C-EE55-4894-B74C-7DA39E7EC9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94245-48E7-4AE9-8E2D-FEFA6B2A08E9}" type="datetimeFigureOut">
              <a:rPr lang="en-IN" smtClean="0"/>
              <a:pPr/>
              <a:t>23-04-2025</a:t>
            </a:fld>
            <a:endParaRPr lang="en-IN"/>
          </a:p>
        </p:txBody>
      </p:sp>
      <p:sp>
        <p:nvSpPr>
          <p:cNvPr id="9" name="Slide Number Placeholder 8"/>
          <p:cNvSpPr>
            <a:spLocks noGrp="1"/>
          </p:cNvSpPr>
          <p:nvPr>
            <p:ph type="sldNum" sz="quarter" idx="11"/>
          </p:nvPr>
        </p:nvSpPr>
        <p:spPr/>
        <p:txBody>
          <a:bodyPr/>
          <a:lstStyle/>
          <a:p>
            <a:fld id="{76047A74-33A9-4F0C-AF5F-C10317CE665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047A74-33A9-4F0C-AF5F-C10317CE6658}"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C94245-48E7-4AE9-8E2D-FEFA6B2A08E9}" type="datetimeFigureOut">
              <a:rPr lang="en-IN" smtClean="0"/>
              <a:pPr/>
              <a:t>23-04-2025</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052736"/>
            <a:ext cx="7543800" cy="2593975"/>
          </a:xfrm>
        </p:spPr>
        <p:txBody>
          <a:bodyPr/>
          <a:lstStyle/>
          <a:p>
            <a:pPr algn="ctr"/>
            <a:r>
              <a:rPr lang="en-US" dirty="0" smtClean="0">
                <a:latin typeface="Times New Roman" pitchFamily="18" charset="0"/>
                <a:cs typeface="Times New Roman" pitchFamily="18" charset="0"/>
              </a:rPr>
              <a:t>Trees</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827584" y="4509120"/>
            <a:ext cx="6461760" cy="1066800"/>
          </a:xfrm>
        </p:spPr>
        <p:txBody>
          <a:bodyPr/>
          <a:lstStyle/>
          <a:p>
            <a:pPr algn="ctr"/>
            <a:r>
              <a:rPr lang="en-US">
                <a:latin typeface="Times New Roman" pitchFamily="18" charset="0"/>
                <a:cs typeface="Times New Roman" pitchFamily="18" charset="0"/>
              </a:rPr>
              <a:t>Mrs. Sonali V. Shinge</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363960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lnSpc>
                <a:spcPct val="150000"/>
              </a:lnSpc>
              <a:buNone/>
            </a:pPr>
            <a:r>
              <a:rPr lang="en-US" b="1" dirty="0" smtClean="0">
                <a:latin typeface="Times New Roman" pitchFamily="18" charset="0"/>
                <a:cs typeface="Times New Roman" pitchFamily="18" charset="0"/>
              </a:rPr>
              <a:t>3. Perfect </a:t>
            </a:r>
            <a:r>
              <a:rPr lang="en-US" b="1" dirty="0">
                <a:latin typeface="Times New Roman" pitchFamily="18" charset="0"/>
                <a:cs typeface="Times New Roman" pitchFamily="18" charset="0"/>
              </a:rPr>
              <a:t>Binary Tree: </a:t>
            </a:r>
            <a:r>
              <a:rPr lang="en-US" dirty="0">
                <a:latin typeface="Times New Roman" pitchFamily="18" charset="0"/>
                <a:cs typeface="Times New Roman" pitchFamily="18" charset="0"/>
              </a:rPr>
              <a:t>A perfect binary tree is a binary tree type where all the leaf nodes are on the same level and every node except leaf nodes have 2 children</a:t>
            </a:r>
            <a:r>
              <a:rPr lang="en-US" dirty="0" smtClean="0">
                <a:latin typeface="Times New Roman" pitchFamily="18" charset="0"/>
                <a:cs typeface="Times New Roman" pitchFamily="18" charset="0"/>
              </a:rPr>
              <a:t>.</a:t>
            </a: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 Perfect Binary Tree, the number of leaf nodes is the number of internal nodes plus 1   </a:t>
            </a: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 = I + 1 Where L = Number of leaf nodes, I = Number of internal nodes.</a:t>
            </a: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Perfect Binary Tree of height h (where the height of the binary tree is the number of edges in the longest path from the root node to any leaf node in the tree, height of root node is 0) has 2</a:t>
            </a:r>
            <a:r>
              <a:rPr lang="en-US" baseline="30000" dirty="0">
                <a:latin typeface="Times New Roman" panose="02020603050405020304" pitchFamily="18" charset="0"/>
                <a:cs typeface="Times New Roman" panose="02020603050405020304" pitchFamily="18" charset="0"/>
              </a:rPr>
              <a:t>h+1</a:t>
            </a:r>
            <a:r>
              <a:rPr lang="en-US" dirty="0">
                <a:latin typeface="Times New Roman" panose="02020603050405020304" pitchFamily="18" charset="0"/>
                <a:cs typeface="Times New Roman" panose="02020603050405020304" pitchFamily="18" charset="0"/>
              </a:rPr>
              <a:t> – 1 node. </a:t>
            </a:r>
          </a:p>
          <a:p>
            <a:pPr algn="just">
              <a:lnSpc>
                <a:spcPct val="150000"/>
              </a:lnSpc>
              <a:buNone/>
            </a:pPr>
            <a:endParaRPr lang="en-US" dirty="0">
              <a:latin typeface="Times New Roman" pitchFamily="18" charset="0"/>
              <a:cs typeface="Times New Roman" pitchFamily="18" charset="0"/>
            </a:endParaRP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intree.JPG"/>
          <p:cNvPicPr>
            <a:picLocks noGrp="1" noChangeAspect="1"/>
          </p:cNvPicPr>
          <p:nvPr>
            <p:ph idx="1"/>
          </p:nvPr>
        </p:nvPicPr>
        <p:blipFill>
          <a:blip r:embed="rId2"/>
          <a:stretch>
            <a:fillRect/>
          </a:stretch>
        </p:blipFill>
        <p:spPr>
          <a:xfrm>
            <a:off x="610457" y="2399051"/>
            <a:ext cx="7123868" cy="4458949"/>
          </a:xfrm>
        </p:spPr>
      </p:pic>
      <p:sp>
        <p:nvSpPr>
          <p:cNvPr id="3" name="Rectangle 2"/>
          <p:cNvSpPr/>
          <p:nvPr/>
        </p:nvSpPr>
        <p:spPr>
          <a:xfrm>
            <a:off x="149901" y="183193"/>
            <a:ext cx="8274571" cy="2585323"/>
          </a:xfrm>
          <a:prstGeom prst="rect">
            <a:avLst/>
          </a:prstGeom>
        </p:spPr>
        <p:txBody>
          <a:bodyPr wrap="square">
            <a:spAutoFit/>
          </a:bodyPr>
          <a:lstStyle/>
          <a:p>
            <a:pPr algn="just">
              <a:lnSpc>
                <a:spcPct val="150000"/>
              </a:lnSpc>
              <a:buNone/>
            </a:pPr>
            <a:r>
              <a:rPr lang="en-US" b="1" dirty="0">
                <a:latin typeface="Times New Roman" pitchFamily="18" charset="0"/>
                <a:cs typeface="Times New Roman" pitchFamily="18" charset="0"/>
              </a:rPr>
              <a:t>4. Binary Search Trees: </a:t>
            </a:r>
            <a:r>
              <a:rPr lang="en-US" dirty="0">
                <a:latin typeface="Times New Roman" pitchFamily="18" charset="0"/>
                <a:cs typeface="Times New Roman" pitchFamily="18" charset="0"/>
              </a:rPr>
              <a:t>Binary Search Trees possess all the properties of Binary Trees including some extra properties of their own, based on some constraints, making them more efficient than binary trees.</a:t>
            </a:r>
          </a:p>
          <a:p>
            <a:pPr algn="just">
              <a:lnSpc>
                <a:spcPct val="150000"/>
              </a:lnSpc>
              <a:buFont typeface="Wingdings" pitchFamily="2" charset="2"/>
              <a:buChar char="Ø"/>
            </a:pPr>
            <a:r>
              <a:rPr lang="en-US" dirty="0">
                <a:latin typeface="Times New Roman" pitchFamily="18" charset="0"/>
                <a:cs typeface="Times New Roman" pitchFamily="18" charset="0"/>
              </a:rPr>
              <a:t>The data in the Binary Search Trees (BST) is always stored in such a way that the values in the left </a:t>
            </a:r>
            <a:r>
              <a:rPr lang="en-US" dirty="0" err="1">
                <a:latin typeface="Times New Roman" pitchFamily="18" charset="0"/>
                <a:cs typeface="Times New Roman" pitchFamily="18" charset="0"/>
              </a:rPr>
              <a:t>subtree</a:t>
            </a:r>
            <a:r>
              <a:rPr lang="en-US" dirty="0">
                <a:latin typeface="Times New Roman" pitchFamily="18" charset="0"/>
                <a:cs typeface="Times New Roman" pitchFamily="18" charset="0"/>
              </a:rPr>
              <a:t> are always less than the values in the root node and the values in the right </a:t>
            </a:r>
            <a:r>
              <a:rPr lang="en-US" dirty="0" err="1">
                <a:latin typeface="Times New Roman" pitchFamily="18" charset="0"/>
                <a:cs typeface="Times New Roman" pitchFamily="18" charset="0"/>
              </a:rPr>
              <a:t>subtree</a:t>
            </a:r>
            <a:r>
              <a:rPr lang="en-US" dirty="0">
                <a:latin typeface="Times New Roman" pitchFamily="18" charset="0"/>
                <a:cs typeface="Times New Roman" pitchFamily="18" charset="0"/>
              </a:rPr>
              <a:t> are always greater than the values in the root node.</a:t>
            </a:r>
            <a:endParaRPr lang="en-US"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The main disadvantage of Binary Search Trees is that if all elements in nodes are either greater than or lesser than the root node,</a:t>
            </a:r>
            <a:r>
              <a:rPr lang="en-US" b="1" dirty="0" smtClean="0">
                <a:latin typeface="Times New Roman" pitchFamily="18" charset="0"/>
                <a:cs typeface="Times New Roman" pitchFamily="18" charset="0"/>
              </a:rPr>
              <a:t> the tree becomes skewed</a:t>
            </a:r>
            <a:r>
              <a:rPr lang="en-US" dirty="0" smtClean="0">
                <a:latin typeface="Times New Roman" pitchFamily="18" charset="0"/>
                <a:cs typeface="Times New Roman" pitchFamily="18" charset="0"/>
              </a:rPr>
              <a:t>. Simply put, the tree becomes slanted to one side completely.</a:t>
            </a:r>
          </a:p>
          <a:p>
            <a:pPr algn="just">
              <a:lnSpc>
                <a:spcPct val="150000"/>
              </a:lnSpc>
              <a:buFont typeface="Wingdings" pitchFamily="2" charset="2"/>
              <a:buChar char="Ø"/>
            </a:pPr>
            <a:r>
              <a:rPr lang="en-US" dirty="0" smtClean="0">
                <a:latin typeface="Times New Roman" pitchFamily="18" charset="0"/>
                <a:cs typeface="Times New Roman" pitchFamily="18" charset="0"/>
              </a:rPr>
              <a:t>This </a:t>
            </a:r>
            <a:r>
              <a:rPr lang="en-US" b="1" dirty="0" err="1" smtClean="0">
                <a:latin typeface="Times New Roman" pitchFamily="18" charset="0"/>
                <a:cs typeface="Times New Roman" pitchFamily="18" charset="0"/>
              </a:rPr>
              <a:t>skewness</a:t>
            </a:r>
            <a:r>
              <a:rPr lang="en-US" dirty="0" smtClean="0">
                <a:latin typeface="Times New Roman" pitchFamily="18" charset="0"/>
                <a:cs typeface="Times New Roman" pitchFamily="18" charset="0"/>
              </a:rPr>
              <a:t> will make the tree a linked list rather than a BST, since the worst case time complexity for searching operation becomes O(n).</a:t>
            </a:r>
          </a:p>
          <a:p>
            <a:pPr algn="just">
              <a:lnSpc>
                <a:spcPct val="150000"/>
              </a:lnSpc>
              <a:buFont typeface="Wingdings" pitchFamily="2" charset="2"/>
              <a:buChar char="Ø"/>
            </a:pPr>
            <a:r>
              <a:rPr lang="en-US" dirty="0" smtClean="0">
                <a:latin typeface="Times New Roman" pitchFamily="18" charset="0"/>
                <a:cs typeface="Times New Roman" pitchFamily="18" charset="0"/>
              </a:rPr>
              <a:t>To overcome this issue of </a:t>
            </a:r>
            <a:r>
              <a:rPr lang="en-US" dirty="0" err="1" smtClean="0">
                <a:latin typeface="Times New Roman" pitchFamily="18" charset="0"/>
                <a:cs typeface="Times New Roman" pitchFamily="18" charset="0"/>
              </a:rPr>
              <a:t>skewness</a:t>
            </a:r>
            <a:r>
              <a:rPr lang="en-US" dirty="0" smtClean="0">
                <a:latin typeface="Times New Roman" pitchFamily="18" charset="0"/>
                <a:cs typeface="Times New Roman" pitchFamily="18" charset="0"/>
              </a:rPr>
              <a:t> in the Binary Search Trees, the concept of </a:t>
            </a:r>
            <a:r>
              <a:rPr lang="en-US" b="1" dirty="0" smtClean="0">
                <a:latin typeface="Times New Roman" pitchFamily="18" charset="0"/>
                <a:cs typeface="Times New Roman" pitchFamily="18" charset="0"/>
              </a:rPr>
              <a:t>Balanced Binary Search Trees</a:t>
            </a:r>
            <a:r>
              <a:rPr lang="en-US" dirty="0" smtClean="0">
                <a:latin typeface="Times New Roman" pitchFamily="18" charset="0"/>
                <a:cs typeface="Times New Roman" pitchFamily="18" charset="0"/>
              </a:rPr>
              <a:t> was introduced.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buNone/>
            </a:pPr>
            <a:r>
              <a:rPr lang="en-US" b="1" dirty="0" smtClean="0">
                <a:latin typeface="Times New Roman" pitchFamily="18" charset="0"/>
                <a:cs typeface="Times New Roman" pitchFamily="18" charset="0"/>
              </a:rPr>
              <a:t>Balanced Binary Search Trees</a:t>
            </a:r>
          </a:p>
          <a:p>
            <a:pPr algn="just">
              <a:lnSpc>
                <a:spcPct val="150000"/>
              </a:lnSpc>
              <a:buFont typeface="Wingdings" pitchFamily="2" charset="2"/>
              <a:buChar char="Ø"/>
            </a:pPr>
            <a:r>
              <a:rPr lang="en-US" dirty="0" smtClean="0">
                <a:latin typeface="Times New Roman" pitchFamily="18" charset="0"/>
                <a:cs typeface="Times New Roman" pitchFamily="18" charset="0"/>
              </a:rPr>
              <a:t>Consider a Binary Search Tree with m as the height of the left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and n as the height of the right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If the value of (m-n) is equal to 0,1 or -1, the tree is said to be a </a:t>
            </a:r>
            <a:r>
              <a:rPr lang="en-US" b="1" dirty="0" smtClean="0">
                <a:latin typeface="Times New Roman" pitchFamily="18" charset="0"/>
                <a:cs typeface="Times New Roman" pitchFamily="18" charset="0"/>
              </a:rPr>
              <a:t>Balanced Binary Search Tree</a:t>
            </a:r>
            <a:r>
              <a:rPr lang="en-US" dirty="0" smtClean="0">
                <a:latin typeface="Times New Roman" pitchFamily="18" charset="0"/>
                <a:cs typeface="Times New Roman" pitchFamily="18" charset="0"/>
              </a:rPr>
              <a:t>.</a:t>
            </a:r>
          </a:p>
          <a:p>
            <a:pPr algn="just">
              <a:lnSpc>
                <a:spcPct val="150000"/>
              </a:lnSpc>
              <a:buFont typeface="Wingdings" pitchFamily="2" charset="2"/>
              <a:buChar char="Ø"/>
            </a:pPr>
            <a:r>
              <a:rPr lang="en-US" dirty="0" smtClean="0">
                <a:latin typeface="Times New Roman" pitchFamily="18" charset="0"/>
                <a:cs typeface="Times New Roman" pitchFamily="18" charset="0"/>
              </a:rPr>
              <a:t>The trees are designed in a way that they self-balance once the height difference exceeds 1. Binary Search Trees use rotations as self-balancing algorithms. There are four different types of rotations: Left </a:t>
            </a:r>
            <a:r>
              <a:rPr lang="en-US" dirty="0" err="1" smtClean="0">
                <a:latin typeface="Times New Roman" pitchFamily="18" charset="0"/>
                <a:cs typeface="Times New Roman" pitchFamily="18" charset="0"/>
              </a:rPr>
              <a:t>Left</a:t>
            </a:r>
            <a:r>
              <a:rPr lang="en-US" dirty="0" smtClean="0">
                <a:latin typeface="Times New Roman" pitchFamily="18" charset="0"/>
                <a:cs typeface="Times New Roman" pitchFamily="18" charset="0"/>
              </a:rPr>
              <a:t>, Right </a:t>
            </a:r>
            <a:r>
              <a:rPr lang="en-US" dirty="0" err="1" smtClean="0">
                <a:latin typeface="Times New Roman" pitchFamily="18" charset="0"/>
                <a:cs typeface="Times New Roman" pitchFamily="18" charset="0"/>
              </a:rPr>
              <a:t>Right</a:t>
            </a:r>
            <a:r>
              <a:rPr lang="en-US" dirty="0" smtClean="0">
                <a:latin typeface="Times New Roman" pitchFamily="18" charset="0"/>
                <a:cs typeface="Times New Roman" pitchFamily="18" charset="0"/>
              </a:rPr>
              <a:t>, Left Right, Right Left.</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There are various types of self-balancing binary search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AVL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Red Black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B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B+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Splay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Priority Search Trees</a:t>
            </a: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lstStyle/>
          <a:p>
            <a:pPr marL="114300" indent="0" fontAlgn="base">
              <a:buNone/>
            </a:pPr>
            <a:r>
              <a:rPr lang="en-US" b="1" dirty="0">
                <a:latin typeface="Times New Roman" panose="02020603050405020304" pitchFamily="18" charset="0"/>
                <a:cs typeface="Times New Roman" panose="02020603050405020304" pitchFamily="18" charset="0"/>
              </a:rPr>
              <a:t>Properties of Binary Tree</a:t>
            </a: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maximum number of nodes at level </a:t>
            </a:r>
            <a:r>
              <a:rPr lang="en-US" b="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of a binary tree is</a:t>
            </a:r>
            <a:r>
              <a:rPr lang="en-US" b="1" dirty="0">
                <a:latin typeface="Times New Roman" panose="02020603050405020304" pitchFamily="18" charset="0"/>
                <a:cs typeface="Times New Roman" panose="02020603050405020304" pitchFamily="18" charset="0"/>
              </a:rPr>
              <a:t> 2</a:t>
            </a:r>
            <a:r>
              <a:rPr lang="en-US" b="1" baseline="30000" dirty="0">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maximum number of nodes in a binary tree of height </a:t>
            </a:r>
            <a:r>
              <a:rPr lang="en-US" b="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is </a:t>
            </a:r>
            <a:r>
              <a:rPr lang="en-US" b="1" dirty="0">
                <a:latin typeface="Times New Roman" panose="02020603050405020304" pitchFamily="18" charset="0"/>
                <a:cs typeface="Times New Roman" panose="02020603050405020304" pitchFamily="18" charset="0"/>
              </a:rPr>
              <a:t>2</a:t>
            </a:r>
            <a:r>
              <a:rPr lang="en-US" b="1" baseline="30000" dirty="0">
                <a:latin typeface="Times New Roman" panose="02020603050405020304" pitchFamily="18" charset="0"/>
                <a:cs typeface="Times New Roman" panose="02020603050405020304" pitchFamily="18" charset="0"/>
              </a:rPr>
              <a:t>H</a:t>
            </a:r>
            <a:r>
              <a:rPr lang="en-US" b="1" dirty="0">
                <a:latin typeface="Times New Roman" panose="02020603050405020304" pitchFamily="18" charset="0"/>
                <a:cs typeface="Times New Roman" panose="02020603050405020304" pitchFamily="18" charset="0"/>
              </a:rPr>
              <a:t> – 1</a:t>
            </a:r>
            <a:endParaRPr lang="en-US" dirty="0">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number of leaf nodes in a binary tree = total number of nodes with 2 children + 1</a:t>
            </a: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 Binary Tree with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nodes, the minimum possible height or the minimum number of levels is </a:t>
            </a:r>
            <a:r>
              <a:rPr lang="en-US" b="1" dirty="0">
                <a:latin typeface="Times New Roman" panose="02020603050405020304" pitchFamily="18" charset="0"/>
                <a:cs typeface="Times New Roman" panose="02020603050405020304" pitchFamily="18" charset="0"/>
              </a:rPr>
              <a:t>Log</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(N+1)</a:t>
            </a:r>
            <a:endParaRPr lang="en-US" dirty="0">
              <a:latin typeface="Times New Roman" panose="02020603050405020304" pitchFamily="18" charset="0"/>
              <a:cs typeface="Times New Roman" panose="02020603050405020304" pitchFamily="18" charset="0"/>
            </a:endParaRPr>
          </a:p>
          <a:p>
            <a:pPr algn="just" fontAlgn="base">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Binary Tree with</a:t>
            </a:r>
            <a:r>
              <a:rPr lang="en-US" b="1" dirty="0">
                <a:latin typeface="Times New Roman" panose="02020603050405020304" pitchFamily="18" charset="0"/>
                <a:cs typeface="Times New Roman" panose="02020603050405020304" pitchFamily="18" charset="0"/>
              </a:rPr>
              <a:t> L</a:t>
            </a:r>
            <a:r>
              <a:rPr lang="en-US" dirty="0">
                <a:latin typeface="Times New Roman" panose="02020603050405020304" pitchFamily="18" charset="0"/>
                <a:cs typeface="Times New Roman" panose="02020603050405020304" pitchFamily="18" charset="0"/>
              </a:rPr>
              <a:t> leaves has at least</a:t>
            </a:r>
            <a:r>
              <a:rPr lang="en-US" b="1" dirty="0">
                <a:latin typeface="Times New Roman" panose="02020603050405020304" pitchFamily="18" charset="0"/>
                <a:cs typeface="Times New Roman" panose="02020603050405020304" pitchFamily="18" charset="0"/>
              </a:rPr>
              <a:t> | Log2L |+ 1</a:t>
            </a:r>
            <a:r>
              <a:rPr lang="en-US" dirty="0">
                <a:latin typeface="Times New Roman" panose="02020603050405020304" pitchFamily="18" charset="0"/>
                <a:cs typeface="Times New Roman" panose="02020603050405020304" pitchFamily="18" charset="0"/>
              </a:rPr>
              <a:t> levels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62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298" y="1563295"/>
            <a:ext cx="6804891" cy="527105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Traversal in Binary Tree</a:t>
            </a:r>
            <a:br>
              <a:rPr lang="en-US" b="1" dirty="0"/>
            </a:br>
            <a:endParaRPr lang="en-US"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Traversal is a process to visit all the nodes of a tree and may print their values too. Because, all nodes are connected via edges (links) we always start from the root (head) node. That is, we cannot randomly access a node in a tree. There are three ways which we use to traverse a </a:t>
            </a:r>
            <a:r>
              <a:rPr lang="en-US" dirty="0" smtClean="0">
                <a:latin typeface="Times New Roman" panose="02020603050405020304" pitchFamily="18" charset="0"/>
                <a:cs typeface="Times New Roman" panose="02020603050405020304" pitchFamily="18" charset="0"/>
              </a:rPr>
              <a:t>tree-</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In-order Traversal</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Pre-order Traversal</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Post-order Traversal</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25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In-order Traversal</a:t>
            </a:r>
            <a:br>
              <a:rPr lang="en-US" dirty="0"/>
            </a:br>
            <a:endParaRPr lang="en-US" dirty="0"/>
          </a:p>
        </p:txBody>
      </p:sp>
      <p:sp>
        <p:nvSpPr>
          <p:cNvPr id="3" name="Content Placeholder 2"/>
          <p:cNvSpPr>
            <a:spLocks noGrp="1"/>
          </p:cNvSpPr>
          <p:nvPr>
            <p:ph idx="1"/>
          </p:nvPr>
        </p:nvSpPr>
        <p:spPr/>
        <p:txBody>
          <a:bodyPr/>
          <a:lstStyle/>
          <a:p>
            <a:pPr marL="114300" indent="0" algn="just">
              <a:lnSpc>
                <a:spcPct val="150000"/>
              </a:lnSpc>
              <a:buNone/>
            </a:pPr>
            <a:r>
              <a:rPr lang="en-US" dirty="0">
                <a:latin typeface="Times New Roman" panose="02020603050405020304" pitchFamily="18" charset="0"/>
                <a:cs typeface="Times New Roman" panose="02020603050405020304" pitchFamily="18" charset="0"/>
              </a:rPr>
              <a:t>In this traversal method, the left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is visited first, then the root and later the right sub-tree. </a:t>
            </a:r>
            <a:endParaRPr lang="en-US" dirty="0" smtClean="0">
              <a:latin typeface="Times New Roman" panose="02020603050405020304" pitchFamily="18" charset="0"/>
              <a:cs typeface="Times New Roman" panose="02020603050405020304" pitchFamily="18" charset="0"/>
            </a:endParaRPr>
          </a:p>
          <a:p>
            <a:pPr marL="114300" indent="0" algn="just">
              <a:lnSpc>
                <a:spcPct val="150000"/>
              </a:lnSpc>
              <a:buNone/>
            </a:pPr>
            <a:r>
              <a:rPr lang="en-US" b="1" dirty="0">
                <a:latin typeface="Times New Roman" panose="02020603050405020304" pitchFamily="18" charset="0"/>
                <a:cs typeface="Times New Roman" panose="02020603050405020304" pitchFamily="18" charset="0"/>
              </a:rPr>
              <a:t>Algorithm</a:t>
            </a:r>
          </a:p>
          <a:p>
            <a:pPr marL="571500" indent="-457200" algn="just">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Traverse the left </a:t>
            </a:r>
            <a:r>
              <a:rPr lang="en-US" dirty="0" err="1" smtClean="0">
                <a:latin typeface="Times New Roman" panose="02020603050405020304" pitchFamily="18" charset="0"/>
                <a:cs typeface="Times New Roman" panose="02020603050405020304" pitchFamily="18" charset="0"/>
              </a:rPr>
              <a:t>subtree</a:t>
            </a:r>
            <a:r>
              <a:rPr lang="en-US" dirty="0" smtClean="0">
                <a:latin typeface="Times New Roman" panose="02020603050405020304" pitchFamily="18" charset="0"/>
                <a:cs typeface="Times New Roman" panose="02020603050405020304" pitchFamily="18" charset="0"/>
              </a:rPr>
              <a:t> of R in </a:t>
            </a:r>
            <a:r>
              <a:rPr lang="en-US" dirty="0" err="1" smtClean="0">
                <a:latin typeface="Times New Roman" panose="02020603050405020304" pitchFamily="18" charset="0"/>
                <a:cs typeface="Times New Roman" panose="02020603050405020304" pitchFamily="18" charset="0"/>
              </a:rPr>
              <a:t>inorder</a:t>
            </a:r>
            <a:r>
              <a:rPr lang="en-US" dirty="0" smtClean="0">
                <a:latin typeface="Times New Roman" panose="02020603050405020304" pitchFamily="18" charset="0"/>
                <a:cs typeface="Times New Roman" panose="02020603050405020304" pitchFamily="18" charset="0"/>
              </a:rPr>
              <a:t>.</a:t>
            </a:r>
          </a:p>
          <a:p>
            <a:pPr marL="571500" indent="-457200" algn="just">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Process the root R.</a:t>
            </a:r>
          </a:p>
          <a:p>
            <a:pPr marL="571500" indent="-457200" algn="just">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Traverse the right </a:t>
            </a:r>
            <a:r>
              <a:rPr lang="en-US" dirty="0" err="1" smtClean="0">
                <a:latin typeface="Times New Roman" panose="02020603050405020304" pitchFamily="18" charset="0"/>
                <a:cs typeface="Times New Roman" panose="02020603050405020304" pitchFamily="18" charset="0"/>
              </a:rPr>
              <a:t>subtree</a:t>
            </a:r>
            <a:r>
              <a:rPr lang="en-US" dirty="0" smtClean="0">
                <a:latin typeface="Times New Roman" panose="02020603050405020304" pitchFamily="18" charset="0"/>
                <a:cs typeface="Times New Roman" panose="02020603050405020304" pitchFamily="18" charset="0"/>
              </a:rPr>
              <a:t> of R in </a:t>
            </a:r>
            <a:r>
              <a:rPr lang="en-US" dirty="0" err="1" smtClean="0">
                <a:latin typeface="Times New Roman" panose="02020603050405020304" pitchFamily="18" charset="0"/>
                <a:cs typeface="Times New Roman" panose="02020603050405020304" pitchFamily="18" charset="0"/>
              </a:rPr>
              <a:t>inorder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43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br>
              <a:rPr lang="en-US" dirty="0"/>
            </a:br>
            <a:endParaRPr lang="en-US" dirty="0"/>
          </a:p>
        </p:txBody>
      </p:sp>
      <p:sp>
        <p:nvSpPr>
          <p:cNvPr id="3" name="Content Placeholder 2"/>
          <p:cNvSpPr>
            <a:spLocks noGrp="1"/>
          </p:cNvSpPr>
          <p:nvPr>
            <p:ph idx="1"/>
          </p:nvPr>
        </p:nvSpPr>
        <p:spPr>
          <a:xfrm>
            <a:off x="562131" y="1480278"/>
            <a:ext cx="7620000" cy="4800600"/>
          </a:xfrm>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traversal method, the root node is visited first, then the left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and finally the right </a:t>
            </a:r>
            <a:r>
              <a:rPr lang="en-US" dirty="0" err="1">
                <a:latin typeface="Times New Roman" panose="02020603050405020304" pitchFamily="18" charset="0"/>
                <a:cs typeface="Times New Roman" panose="02020603050405020304" pitchFamily="18" charset="0"/>
              </a:rPr>
              <a:t>subtree</a:t>
            </a:r>
            <a:r>
              <a:rPr lang="en-US" dirty="0" smtClean="0">
                <a:latin typeface="Times New Roman" panose="02020603050405020304" pitchFamily="18" charset="0"/>
                <a:cs typeface="Times New Roman" panose="02020603050405020304" pitchFamily="18" charset="0"/>
              </a:rPr>
              <a:t>.</a:t>
            </a:r>
          </a:p>
          <a:p>
            <a:pPr marL="114300" indent="0" algn="just">
              <a:lnSpc>
                <a:spcPct val="150000"/>
              </a:lnSpc>
              <a:buNone/>
            </a:pPr>
            <a:r>
              <a:rPr lang="en-US" b="1" dirty="0">
                <a:latin typeface="Times New Roman" panose="02020603050405020304" pitchFamily="18" charset="0"/>
                <a:cs typeface="Times New Roman" panose="02020603050405020304" pitchFamily="18" charset="0"/>
              </a:rPr>
              <a:t>Algorithm</a:t>
            </a:r>
          </a:p>
          <a:p>
            <a:pPr marL="571500" indent="-457200" algn="just">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Process the root R.</a:t>
            </a:r>
          </a:p>
          <a:p>
            <a:pPr marL="571500" indent="-457200" algn="just">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Traverse the left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of R in </a:t>
            </a:r>
            <a:r>
              <a:rPr lang="en-US" dirty="0" smtClean="0">
                <a:latin typeface="Times New Roman" panose="02020603050405020304" pitchFamily="18" charset="0"/>
                <a:cs typeface="Times New Roman" panose="02020603050405020304" pitchFamily="18" charset="0"/>
              </a:rPr>
              <a:t>preorder.</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Traverse the right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of R in </a:t>
            </a:r>
            <a:r>
              <a:rPr lang="en-US" dirty="0" smtClean="0">
                <a:latin typeface="Times New Roman" panose="02020603050405020304" pitchFamily="18" charset="0"/>
                <a:cs typeface="Times New Roman" panose="02020603050405020304" pitchFamily="18" charset="0"/>
              </a:rPr>
              <a:t>preorder.</a:t>
            </a: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41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tree</a:t>
            </a:r>
            <a:r>
              <a:rPr lang="en-US" dirty="0" smtClean="0">
                <a:latin typeface="Times New Roman" pitchFamily="18" charset="0"/>
                <a:cs typeface="Times New Roman" pitchFamily="18" charset="0"/>
              </a:rPr>
              <a:t> is a non-linear abstract data type with a hierarchy-based structure.</a:t>
            </a:r>
          </a:p>
          <a:p>
            <a:pPr algn="just">
              <a:lnSpc>
                <a:spcPct val="150000"/>
              </a:lnSpc>
              <a:buFont typeface="Wingdings" pitchFamily="2" charset="2"/>
              <a:buChar char="Ø"/>
            </a:pPr>
            <a:r>
              <a:rPr lang="en-US" b="1" dirty="0" smtClean="0">
                <a:latin typeface="Times New Roman" pitchFamily="18" charset="0"/>
                <a:cs typeface="Times New Roman" pitchFamily="18" charset="0"/>
              </a:rPr>
              <a:t>Tree data structure</a:t>
            </a:r>
            <a:r>
              <a:rPr lang="en-US" dirty="0" smtClean="0">
                <a:latin typeface="Times New Roman" pitchFamily="18" charset="0"/>
                <a:cs typeface="Times New Roman" pitchFamily="18" charset="0"/>
              </a:rPr>
              <a:t> is a hierarchical structure that is used to represent and organize data in the form of parent child relationship.</a:t>
            </a:r>
          </a:p>
          <a:p>
            <a:pPr algn="just">
              <a:lnSpc>
                <a:spcPct val="150000"/>
              </a:lnSpc>
              <a:buFont typeface="Wingdings" pitchFamily="2" charset="2"/>
              <a:buChar char="Ø"/>
            </a:pPr>
            <a:r>
              <a:rPr lang="en-US" dirty="0" smtClean="0">
                <a:latin typeface="Times New Roman" pitchFamily="18" charset="0"/>
                <a:cs typeface="Times New Roman" pitchFamily="18" charset="0"/>
              </a:rPr>
              <a:t>The topmost node of the tree is called the </a:t>
            </a:r>
            <a:r>
              <a:rPr lang="en-US" b="1" dirty="0" smtClean="0">
                <a:latin typeface="Times New Roman" pitchFamily="18" charset="0"/>
                <a:cs typeface="Times New Roman" pitchFamily="18" charset="0"/>
              </a:rPr>
              <a:t>root</a:t>
            </a:r>
            <a:r>
              <a:rPr lang="en-US" dirty="0" smtClean="0">
                <a:latin typeface="Times New Roman" pitchFamily="18" charset="0"/>
                <a:cs typeface="Times New Roman" pitchFamily="18" charset="0"/>
              </a:rPr>
              <a:t>, and the nodes below it are called the </a:t>
            </a:r>
            <a:r>
              <a:rPr lang="en-US" b="1" dirty="0" smtClean="0">
                <a:latin typeface="Times New Roman" pitchFamily="18" charset="0"/>
                <a:cs typeface="Times New Roman" pitchFamily="18" charset="0"/>
              </a:rPr>
              <a:t>child </a:t>
            </a:r>
            <a:r>
              <a:rPr lang="en-US" dirty="0" smtClean="0">
                <a:latin typeface="Times New Roman" pitchFamily="18" charset="0"/>
                <a:cs typeface="Times New Roman" pitchFamily="18" charset="0"/>
              </a:rPr>
              <a:t>nodes.</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Post-order Traversal</a:t>
            </a:r>
            <a:br>
              <a:rPr lang="en-US" dirty="0"/>
            </a:br>
            <a:endParaRPr lang="en-US"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traversal method, the root node is visited last, hence the name. First we traverse the left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then the right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and finally the root node</a:t>
            </a:r>
            <a:r>
              <a:rPr lang="en-US" dirty="0" smtClean="0">
                <a:latin typeface="Times New Roman" panose="02020603050405020304" pitchFamily="18" charset="0"/>
                <a:cs typeface="Times New Roman" panose="02020603050405020304" pitchFamily="18" charset="0"/>
              </a:rPr>
              <a:t>.</a:t>
            </a:r>
          </a:p>
          <a:p>
            <a:pPr marL="114300" indent="0" algn="just">
              <a:lnSpc>
                <a:spcPct val="150000"/>
              </a:lnSpc>
              <a:buNone/>
            </a:pPr>
            <a:r>
              <a:rPr lang="en-US" b="1" dirty="0">
                <a:latin typeface="Times New Roman" panose="02020603050405020304" pitchFamily="18" charset="0"/>
                <a:cs typeface="Times New Roman" panose="02020603050405020304" pitchFamily="18" charset="0"/>
              </a:rPr>
              <a:t>Algorithm</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Traverse the left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of R in </a:t>
            </a:r>
            <a:r>
              <a:rPr lang="en-US" dirty="0" err="1" smtClean="0">
                <a:latin typeface="Times New Roman" panose="02020603050405020304" pitchFamily="18" charset="0"/>
                <a:cs typeface="Times New Roman" panose="02020603050405020304" pitchFamily="18" charset="0"/>
              </a:rPr>
              <a:t>posteorder</a:t>
            </a:r>
            <a:r>
              <a:rPr lang="en-US" dirty="0">
                <a:latin typeface="Times New Roman" panose="02020603050405020304" pitchFamily="18" charset="0"/>
                <a:cs typeface="Times New Roman" panose="02020603050405020304" pitchFamily="18" charset="0"/>
              </a:rPr>
              <a:t>.</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Traverse the right </a:t>
            </a:r>
            <a:r>
              <a:rPr lang="en-US" dirty="0" err="1">
                <a:latin typeface="Times New Roman" panose="02020603050405020304" pitchFamily="18" charset="0"/>
                <a:cs typeface="Times New Roman" panose="02020603050405020304" pitchFamily="18" charset="0"/>
              </a:rPr>
              <a:t>subtree</a:t>
            </a:r>
            <a:r>
              <a:rPr lang="en-US" dirty="0">
                <a:latin typeface="Times New Roman" panose="02020603050405020304" pitchFamily="18" charset="0"/>
                <a:cs typeface="Times New Roman" panose="02020603050405020304" pitchFamily="18" charset="0"/>
              </a:rPr>
              <a:t> of R in </a:t>
            </a:r>
            <a:r>
              <a:rPr lang="en-US" dirty="0" err="1" smtClean="0">
                <a:latin typeface="Times New Roman" panose="02020603050405020304" pitchFamily="18" charset="0"/>
                <a:cs typeface="Times New Roman" panose="02020603050405020304" pitchFamily="18" charset="0"/>
              </a:rPr>
              <a:t>posteorder</a:t>
            </a:r>
            <a:r>
              <a:rPr lang="en-US" dirty="0" smtClean="0">
                <a:latin typeface="Times New Roman" panose="02020603050405020304" pitchFamily="18" charset="0"/>
                <a:cs typeface="Times New Roman" panose="02020603050405020304" pitchFamily="18" charset="0"/>
              </a:rPr>
              <a:t>.</a:t>
            </a:r>
          </a:p>
          <a:p>
            <a:pPr marL="5715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Process the root R.</a:t>
            </a:r>
          </a:p>
          <a:p>
            <a:pPr marL="571500" indent="-457200"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413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202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ee.JPG"/>
          <p:cNvPicPr>
            <a:picLocks noGrp="1" noChangeAspect="1"/>
          </p:cNvPicPr>
          <p:nvPr>
            <p:ph idx="1"/>
          </p:nvPr>
        </p:nvPicPr>
        <p:blipFill>
          <a:blip r:embed="rId2"/>
          <a:stretch>
            <a:fillRect/>
          </a:stretch>
        </p:blipFill>
        <p:spPr>
          <a:xfrm>
            <a:off x="59960" y="447362"/>
            <a:ext cx="8285850" cy="431950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2" y="274637"/>
            <a:ext cx="8199620" cy="1299329"/>
          </a:xfrm>
        </p:spPr>
        <p:txBody>
          <a:bodyPr/>
          <a:lstStyle/>
          <a:p>
            <a:r>
              <a:rPr lang="en-US" b="1" dirty="0" smtClean="0"/>
              <a:t>Basic Terminologies In Tree Data Structure</a:t>
            </a:r>
            <a:br>
              <a:rPr lang="en-US" b="1" dirty="0" smtClean="0"/>
            </a:br>
            <a:endParaRPr lang="en-US" dirty="0"/>
          </a:p>
        </p:txBody>
      </p:sp>
      <p:sp>
        <p:nvSpPr>
          <p:cNvPr id="3" name="Content Placeholder 2"/>
          <p:cNvSpPr>
            <a:spLocks noGrp="1"/>
          </p:cNvSpPr>
          <p:nvPr>
            <p:ph idx="1"/>
          </p:nvPr>
        </p:nvSpPr>
        <p:spPr/>
        <p:txBody>
          <a:bodyPr>
            <a:normAutofit/>
          </a:bodyPr>
          <a:lstStyle/>
          <a:p>
            <a:pPr marL="571500" indent="-457200" algn="just">
              <a:lnSpc>
                <a:spcPct val="150000"/>
              </a:lnSpc>
              <a:buFont typeface="+mj-lt"/>
              <a:buAutoNum type="arabicPeriod"/>
            </a:pPr>
            <a:r>
              <a:rPr lang="en-US" b="1" dirty="0" smtClean="0">
                <a:latin typeface="Times New Roman" pitchFamily="18" charset="0"/>
                <a:cs typeface="Times New Roman" pitchFamily="18" charset="0"/>
              </a:rPr>
              <a:t>Parent Node:</a:t>
            </a:r>
            <a:r>
              <a:rPr lang="en-US" dirty="0" smtClean="0">
                <a:latin typeface="Times New Roman" pitchFamily="18" charset="0"/>
                <a:cs typeface="Times New Roman" pitchFamily="18" charset="0"/>
              </a:rPr>
              <a:t> The node which is an immediate predecessor of a node is called the parent node of that node.</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Child Node:</a:t>
            </a:r>
            <a:r>
              <a:rPr lang="en-US" dirty="0" smtClean="0">
                <a:latin typeface="Times New Roman" pitchFamily="18" charset="0"/>
                <a:cs typeface="Times New Roman" pitchFamily="18" charset="0"/>
              </a:rPr>
              <a:t> The node which is the immediate successor of a node is called the child node of that node.</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Root Node:</a:t>
            </a:r>
            <a:r>
              <a:rPr lang="en-US" dirty="0" smtClean="0">
                <a:latin typeface="Times New Roman" pitchFamily="18" charset="0"/>
                <a:cs typeface="Times New Roman" pitchFamily="18" charset="0"/>
              </a:rPr>
              <a:t> The topmost node of a tree or the node which does not have any parent node is called the root node.</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Leaf Node or External Node:</a:t>
            </a:r>
            <a:r>
              <a:rPr lang="en-US" dirty="0" smtClean="0">
                <a:latin typeface="Times New Roman" pitchFamily="18" charset="0"/>
                <a:cs typeface="Times New Roman" pitchFamily="18" charset="0"/>
              </a:rPr>
              <a:t> The nodes which do not have any child nodes are called leaf nodes. </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571500" indent="-457200" algn="just">
              <a:lnSpc>
                <a:spcPct val="170000"/>
              </a:lnSpc>
              <a:buFont typeface="+mj-lt"/>
              <a:buAutoNum type="arabicPeriod" startAt="5"/>
            </a:pPr>
            <a:r>
              <a:rPr lang="en-US" b="1" dirty="0" smtClean="0">
                <a:latin typeface="Times New Roman" pitchFamily="18" charset="0"/>
                <a:cs typeface="Times New Roman" pitchFamily="18" charset="0"/>
              </a:rPr>
              <a:t>Ancestor of a Node:</a:t>
            </a:r>
            <a:r>
              <a:rPr lang="en-US" dirty="0" smtClean="0">
                <a:latin typeface="Times New Roman" pitchFamily="18" charset="0"/>
                <a:cs typeface="Times New Roman" pitchFamily="18" charset="0"/>
              </a:rPr>
              <a:t> Any predecessor nodes on the path of the root to that node are called Ancestors of that node.</a:t>
            </a:r>
            <a:r>
              <a:rPr lang="en-US" b="1" dirty="0" smtClean="0">
                <a:latin typeface="Times New Roman" pitchFamily="18" charset="0"/>
                <a:cs typeface="Times New Roman" pitchFamily="18" charset="0"/>
              </a:rPr>
              <a:t> </a:t>
            </a:r>
          </a:p>
          <a:p>
            <a:pPr marL="571500" indent="-457200" algn="just">
              <a:lnSpc>
                <a:spcPct val="170000"/>
              </a:lnSpc>
              <a:buFont typeface="+mj-lt"/>
              <a:buAutoNum type="arabicPeriod" startAt="5"/>
            </a:pPr>
            <a:r>
              <a:rPr lang="en-US" b="1" dirty="0" smtClean="0">
                <a:latin typeface="Times New Roman" pitchFamily="18" charset="0"/>
                <a:cs typeface="Times New Roman" pitchFamily="18" charset="0"/>
              </a:rPr>
              <a:t>Descendant:</a:t>
            </a:r>
            <a:r>
              <a:rPr lang="en-US" dirty="0" smtClean="0">
                <a:latin typeface="Times New Roman" pitchFamily="18" charset="0"/>
                <a:cs typeface="Times New Roman" pitchFamily="18" charset="0"/>
              </a:rPr>
              <a:t> A node x is a descendant of another node y if and only if y is an ancestor of x.</a:t>
            </a:r>
            <a:endParaRPr lang="en-US" b="1" dirty="0" smtClean="0">
              <a:latin typeface="Times New Roman" pitchFamily="18" charset="0"/>
              <a:cs typeface="Times New Roman" pitchFamily="18" charset="0"/>
            </a:endParaRPr>
          </a:p>
          <a:p>
            <a:pPr marL="571500" indent="-457200" algn="just">
              <a:lnSpc>
                <a:spcPct val="170000"/>
              </a:lnSpc>
              <a:buFont typeface="+mj-lt"/>
              <a:buAutoNum type="arabicPeriod" startAt="7"/>
            </a:pPr>
            <a:r>
              <a:rPr lang="en-US" b="1" dirty="0" smtClean="0">
                <a:latin typeface="Times New Roman" pitchFamily="18" charset="0"/>
                <a:cs typeface="Times New Roman" pitchFamily="18" charset="0"/>
              </a:rPr>
              <a:t>Sibling:</a:t>
            </a:r>
            <a:r>
              <a:rPr lang="en-US" dirty="0" smtClean="0">
                <a:latin typeface="Times New Roman" pitchFamily="18" charset="0"/>
                <a:cs typeface="Times New Roman" pitchFamily="18" charset="0"/>
              </a:rPr>
              <a:t> Children of the same parent node are called siblings.</a:t>
            </a:r>
          </a:p>
          <a:p>
            <a:pPr marL="571500" indent="-457200" algn="just">
              <a:lnSpc>
                <a:spcPct val="170000"/>
              </a:lnSpc>
              <a:buFont typeface="+mj-lt"/>
              <a:buAutoNum type="arabicPeriod" startAt="7"/>
            </a:pPr>
            <a:r>
              <a:rPr lang="en-US" b="1" dirty="0" smtClean="0">
                <a:latin typeface="Times New Roman" pitchFamily="18" charset="0"/>
                <a:cs typeface="Times New Roman" pitchFamily="18" charset="0"/>
              </a:rPr>
              <a:t>Level of a node:</a:t>
            </a:r>
            <a:r>
              <a:rPr lang="en-US" dirty="0" smtClean="0">
                <a:latin typeface="Times New Roman" pitchFamily="18" charset="0"/>
                <a:cs typeface="Times New Roman" pitchFamily="18" charset="0"/>
              </a:rPr>
              <a:t> The count of edges on the path from the root node to that node. The root node has level </a:t>
            </a:r>
            <a:r>
              <a:rPr lang="en-US" b="1"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p>
          <a:p>
            <a:pPr marL="571500" indent="-457200" algn="just">
              <a:lnSpc>
                <a:spcPct val="170000"/>
              </a:lnSpc>
              <a:buFont typeface="+mj-lt"/>
              <a:buAutoNum type="arabicPeriod" startAt="7"/>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indent="-457200" algn="just">
              <a:lnSpc>
                <a:spcPct val="170000"/>
              </a:lnSpc>
              <a:buFont typeface="+mj-lt"/>
              <a:buAutoNum type="arabicPeriod" startAt="9"/>
            </a:pPr>
            <a:r>
              <a:rPr lang="en-US" b="1" dirty="0" smtClean="0">
                <a:latin typeface="Times New Roman" pitchFamily="18" charset="0"/>
                <a:cs typeface="Times New Roman" pitchFamily="18" charset="0"/>
              </a:rPr>
              <a:t>Internal node:</a:t>
            </a:r>
            <a:r>
              <a:rPr lang="en-US" dirty="0" smtClean="0">
                <a:latin typeface="Times New Roman" pitchFamily="18" charset="0"/>
                <a:cs typeface="Times New Roman" pitchFamily="18" charset="0"/>
              </a:rPr>
              <a:t> A node with at least one child is called Internal Node.</a:t>
            </a:r>
          </a:p>
          <a:p>
            <a:pPr marL="571500" indent="-457200" algn="just">
              <a:lnSpc>
                <a:spcPct val="170000"/>
              </a:lnSpc>
              <a:buFont typeface="+mj-lt"/>
              <a:buAutoNum type="arabicPeriod" startAt="9"/>
            </a:pPr>
            <a:r>
              <a:rPr lang="en-US" b="1" dirty="0" err="1" smtClean="0">
                <a:latin typeface="Times New Roman" pitchFamily="18" charset="0"/>
                <a:cs typeface="Times New Roman" pitchFamily="18" charset="0"/>
              </a:rPr>
              <a:t>Neighbour</a:t>
            </a:r>
            <a:r>
              <a:rPr lang="en-US" b="1" dirty="0" smtClean="0">
                <a:latin typeface="Times New Roman" pitchFamily="18" charset="0"/>
                <a:cs typeface="Times New Roman" pitchFamily="18" charset="0"/>
              </a:rPr>
              <a:t> of a Node:</a:t>
            </a:r>
            <a:r>
              <a:rPr lang="en-US" dirty="0" smtClean="0">
                <a:latin typeface="Times New Roman" pitchFamily="18" charset="0"/>
                <a:cs typeface="Times New Roman" pitchFamily="18" charset="0"/>
              </a:rPr>
              <a:t> Parent or child nodes of that node are called neighbors of that node.</a:t>
            </a:r>
          </a:p>
          <a:p>
            <a:pPr marL="571500" indent="-457200" algn="just">
              <a:lnSpc>
                <a:spcPct val="170000"/>
              </a:lnSpc>
              <a:buFont typeface="+mj-lt"/>
              <a:buAutoNum type="arabicPeriod" startAt="9"/>
            </a:pPr>
            <a:r>
              <a:rPr lang="en-US" b="1"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Any node of the tree along with its descendant.</a:t>
            </a:r>
          </a:p>
          <a:p>
            <a:pPr marL="571500" indent="-457200" algn="just">
              <a:lnSpc>
                <a:spcPct val="170000"/>
              </a:lnSpc>
              <a:buFont typeface="+mj-lt"/>
              <a:buAutoNum type="arabicPeriod" startAt="9"/>
            </a:pPr>
            <a:r>
              <a:rPr lang="en-US" b="1" dirty="0" smtClean="0">
                <a:latin typeface="Times New Roman" pitchFamily="18" charset="0"/>
                <a:cs typeface="Times New Roman" pitchFamily="18" charset="0"/>
              </a:rPr>
              <a:t>Path</a:t>
            </a:r>
            <a:r>
              <a:rPr lang="en-US" dirty="0" smtClean="0">
                <a:latin typeface="Times New Roman" pitchFamily="18" charset="0"/>
                <a:cs typeface="Times New Roman" pitchFamily="18" charset="0"/>
              </a:rPr>
              <a:t> : Path refers to the sequence of nodes along the edges of a tree.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Trees</a:t>
            </a:r>
            <a:br>
              <a:rPr lang="en-US" dirty="0" smtClean="0"/>
            </a:br>
            <a:endParaRPr lang="en-US" dirty="0"/>
          </a:p>
        </p:txBody>
      </p:sp>
      <p:sp>
        <p:nvSpPr>
          <p:cNvPr id="3" name="Content Placeholder 2"/>
          <p:cNvSpPr>
            <a:spLocks noGrp="1"/>
          </p:cNvSpPr>
          <p:nvPr>
            <p:ph idx="1"/>
          </p:nvPr>
        </p:nvSpPr>
        <p:spPr>
          <a:xfrm>
            <a:off x="232348" y="1105525"/>
            <a:ext cx="7620000" cy="4800600"/>
          </a:xfrm>
        </p:spPr>
        <p:txBody>
          <a:bodyPr/>
          <a:lstStyle/>
          <a:p>
            <a:pPr marL="571500" indent="-457200" algn="just">
              <a:lnSpc>
                <a:spcPct val="150000"/>
              </a:lnSpc>
              <a:buFont typeface="+mj-lt"/>
              <a:buAutoNum type="arabicPeriod"/>
            </a:pPr>
            <a:r>
              <a:rPr lang="en-US" dirty="0" smtClean="0">
                <a:latin typeface="Times New Roman" pitchFamily="18" charset="0"/>
                <a:cs typeface="Times New Roman" pitchFamily="18" charset="0"/>
              </a:rPr>
              <a:t>General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Binary Trees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Binary Search Trees</a:t>
            </a:r>
          </a:p>
          <a:p>
            <a:pPr algn="just">
              <a:lnSpc>
                <a:spcPct val="150000"/>
              </a:lnSpc>
              <a:buNone/>
            </a:pPr>
            <a:r>
              <a:rPr lang="en-US" b="1" dirty="0" smtClean="0">
                <a:latin typeface="Times New Roman" pitchFamily="18" charset="0"/>
                <a:cs typeface="Times New Roman" pitchFamily="18" charset="0"/>
              </a:rPr>
              <a:t>1. General trees </a:t>
            </a:r>
            <a:r>
              <a:rPr lang="en-US" dirty="0" smtClean="0">
                <a:latin typeface="Times New Roman" pitchFamily="18" charset="0"/>
                <a:cs typeface="Times New Roman" pitchFamily="18" charset="0"/>
              </a:rPr>
              <a:t>are unordered tree data structures where the root node has minimum 0 or maximum n </a:t>
            </a:r>
            <a:r>
              <a:rPr lang="en-US" dirty="0" err="1" smtClean="0">
                <a:latin typeface="Times New Roman" pitchFamily="18" charset="0"/>
                <a:cs typeface="Times New Roman" pitchFamily="18" charset="0"/>
              </a:rPr>
              <a:t>subtrees</a:t>
            </a:r>
            <a:r>
              <a:rPr lang="en-US" dirty="0" smtClean="0">
                <a:latin typeface="Times New Roman" pitchFamily="18" charset="0"/>
                <a:cs typeface="Times New Roman" pitchFamily="18" charset="0"/>
              </a:rPr>
              <a:t>.</a:t>
            </a:r>
          </a:p>
        </p:txBody>
      </p:sp>
      <p:pic>
        <p:nvPicPr>
          <p:cNvPr id="4" name="Picture 3" descr="gtree.JPG"/>
          <p:cNvPicPr>
            <a:picLocks noChangeAspect="1"/>
          </p:cNvPicPr>
          <p:nvPr/>
        </p:nvPicPr>
        <p:blipFill>
          <a:blip r:embed="rId2"/>
          <a:stretch>
            <a:fillRect/>
          </a:stretch>
        </p:blipFill>
        <p:spPr>
          <a:xfrm>
            <a:off x="1610351" y="4036491"/>
            <a:ext cx="3591236" cy="27209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buNone/>
            </a:pPr>
            <a:r>
              <a:rPr lang="en-US" b="1" dirty="0" smtClean="0">
                <a:latin typeface="Times New Roman" pitchFamily="18" charset="0"/>
                <a:cs typeface="Times New Roman" pitchFamily="18" charset="0"/>
              </a:rPr>
              <a:t>2. Binary Trees</a:t>
            </a:r>
            <a:r>
              <a:rPr lang="en-US" dirty="0" smtClean="0">
                <a:latin typeface="Times New Roman" pitchFamily="18" charset="0"/>
                <a:cs typeface="Times New Roman" pitchFamily="18" charset="0"/>
              </a:rPr>
              <a:t>: Binary Trees are general trees in which the root node can only hold up to maximum 2 </a:t>
            </a:r>
            <a:r>
              <a:rPr lang="en-US" dirty="0" err="1" smtClean="0">
                <a:latin typeface="Times New Roman" pitchFamily="18" charset="0"/>
                <a:cs typeface="Times New Roman" pitchFamily="18" charset="0"/>
              </a:rPr>
              <a:t>subtrees</a:t>
            </a:r>
            <a:r>
              <a:rPr lang="en-US" dirty="0" smtClean="0">
                <a:latin typeface="Times New Roman" pitchFamily="18" charset="0"/>
                <a:cs typeface="Times New Roman" pitchFamily="18" charset="0"/>
              </a:rPr>
              <a:t>: left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 and right </a:t>
            </a:r>
            <a:r>
              <a:rPr lang="en-US" dirty="0" err="1" smtClean="0">
                <a:latin typeface="Times New Roman" pitchFamily="18" charset="0"/>
                <a:cs typeface="Times New Roman" pitchFamily="18" charset="0"/>
              </a:rPr>
              <a:t>subtree</a:t>
            </a:r>
            <a:r>
              <a:rPr lang="en-US" dirty="0" smtClean="0">
                <a:latin typeface="Times New Roman" pitchFamily="18" charset="0"/>
                <a:cs typeface="Times New Roman" pitchFamily="18" charset="0"/>
              </a:rPr>
              <a:t>.</a:t>
            </a:r>
          </a:p>
        </p:txBody>
      </p:sp>
      <p:pic>
        <p:nvPicPr>
          <p:cNvPr id="4" name="Picture 3" descr="bitree.JPG"/>
          <p:cNvPicPr>
            <a:picLocks noChangeAspect="1"/>
          </p:cNvPicPr>
          <p:nvPr/>
        </p:nvPicPr>
        <p:blipFill>
          <a:blip r:embed="rId2"/>
          <a:stretch>
            <a:fillRect/>
          </a:stretch>
        </p:blipFill>
        <p:spPr>
          <a:xfrm>
            <a:off x="1050716" y="3251007"/>
            <a:ext cx="5559945" cy="35212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4892" y="1600199"/>
            <a:ext cx="8214610" cy="5055433"/>
          </a:xfrm>
        </p:spPr>
        <p:txBody>
          <a:bodyPr>
            <a:normAutofit fontScale="85000" lnSpcReduction="20000"/>
          </a:bodyPr>
          <a:lstStyle/>
          <a:p>
            <a:pPr marL="571500" indent="-457200" algn="just">
              <a:lnSpc>
                <a:spcPct val="150000"/>
              </a:lnSpc>
              <a:buFont typeface="+mj-lt"/>
              <a:buAutoNum type="arabicPeriod"/>
            </a:pPr>
            <a:r>
              <a:rPr lang="en-US" b="1" dirty="0" smtClean="0">
                <a:latin typeface="Times New Roman" pitchFamily="18" charset="0"/>
                <a:cs typeface="Times New Roman" pitchFamily="18" charset="0"/>
              </a:rPr>
              <a:t>Full Binary Tree : </a:t>
            </a:r>
            <a:r>
              <a:rPr lang="en-US" dirty="0" smtClean="0">
                <a:latin typeface="Times New Roman" pitchFamily="18" charset="0"/>
                <a:cs typeface="Times New Roman" pitchFamily="18" charset="0"/>
              </a:rPr>
              <a:t>A full binary tree is a binary tree type where every node has either 0 or 2 child nodes.</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Complete Binary Tree: </a:t>
            </a:r>
            <a:r>
              <a:rPr lang="en-US" dirty="0" smtClean="0">
                <a:latin typeface="Times New Roman" pitchFamily="18" charset="0"/>
                <a:cs typeface="Times New Roman" pitchFamily="18" charset="0"/>
              </a:rPr>
              <a:t>A complete binary tree is a binary tree type where all the leaf nodes must be on the same level. However, root and internal nodes in a complete binary tree can either have 0, 1 or 2 child nodes</a:t>
            </a:r>
            <a:r>
              <a:rPr lang="en-US" dirty="0" smtClean="0">
                <a:latin typeface="Times New Roman" pitchFamily="18" charset="0"/>
                <a:cs typeface="Times New Roman" pitchFamily="18" charset="0"/>
              </a:rPr>
              <a:t>.</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complete binary tree is just like a full binary tree, but with two major differences:</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level except the last level must be completely filled.</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leaf elements must lean towards the left.</a:t>
            </a:r>
          </a:p>
          <a:p>
            <a:pPr algn="just" fontAlgn="base">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last leaf element might not have a right sibling i.e. a complete binary tree doesn’t have to be a full binary tree.</a:t>
            </a:r>
          </a:p>
          <a:p>
            <a:pPr marL="114300" indent="0" algn="just">
              <a:lnSpc>
                <a:spcPct val="150000"/>
              </a:lnSpc>
              <a:buNone/>
            </a:pPr>
            <a:endParaRPr lang="en-US" dirty="0" smtClean="0">
              <a:latin typeface="Times New Roman" pitchFamily="18" charset="0"/>
              <a:cs typeface="Times New Roman" pitchFamily="18" charset="0"/>
            </a:endParaRPr>
          </a:p>
          <a:p>
            <a:pPr marL="571500" indent="-457200" algn="just">
              <a:lnSpc>
                <a:spcPct val="150000"/>
              </a:lnSpc>
              <a:buFont typeface="+mj-lt"/>
              <a:buAutoNum type="arabicPeriod"/>
            </a:pPr>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7E15E4E2BA224F82F006A8D3502491" ma:contentTypeVersion="8" ma:contentTypeDescription="Create a new document." ma:contentTypeScope="" ma:versionID="2ddad5e9e66fcbda426eef20eb8869e8">
  <xsd:schema xmlns:xsd="http://www.w3.org/2001/XMLSchema" xmlns:xs="http://www.w3.org/2001/XMLSchema" xmlns:p="http://schemas.microsoft.com/office/2006/metadata/properties" xmlns:ns2="b56e7787-d95a-462d-be97-2e0f8c518f8b" targetNamespace="http://schemas.microsoft.com/office/2006/metadata/properties" ma:root="true" ma:fieldsID="fd8212ed97f36af6b63d2b5657cbe313" ns2:_="">
    <xsd:import namespace="b56e7787-d95a-462d-be97-2e0f8c518f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e7787-d95a-462d-be97-2e0f8c518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51344F-BAD7-4C30-92F8-918A3608EE06}">
  <ds:schemaRefs>
    <ds:schemaRef ds:uri="http://schemas.microsoft.com/office/2006/metadata/contentType"/>
    <ds:schemaRef ds:uri="http://schemas.microsoft.com/office/2006/metadata/properties/metaAttributes"/>
    <ds:schemaRef ds:uri="http://www.w3.org/2000/xmlns/"/>
    <ds:schemaRef ds:uri="http://www.w3.org/2001/XMLSchema"/>
    <ds:schemaRef ds:uri="b56e7787-d95a-462d-be97-2e0f8c518f8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216C2F-79A8-43AE-8076-B320727B7E11}">
  <ds:schemaRefs>
    <ds:schemaRef ds:uri="http://schemas.microsoft.com/sharepoint/v3/contenttype/forms"/>
  </ds:schemaRefs>
</ds:datastoreItem>
</file>

<file path=customXml/itemProps3.xml><?xml version="1.0" encoding="utf-8"?>
<ds:datastoreItem xmlns:ds="http://schemas.openxmlformats.org/officeDocument/2006/customXml" ds:itemID="{09FDA896-B9A7-4B4E-A7AF-F48B0492603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56e7787-d95a-462d-be97-2e0f8c518f8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Adjacency</Template>
  <TotalTime>916</TotalTime>
  <Words>696</Words>
  <Application>Microsoft Office PowerPoint</Application>
  <PresentationFormat>On-screen Show (4:3)</PresentationFormat>
  <Paragraphs>80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Trees</vt:lpstr>
      <vt:lpstr>PowerPoint Presentation</vt:lpstr>
      <vt:lpstr>PowerPoint Presentation</vt:lpstr>
      <vt:lpstr>Basic Terminologies In Tree Data Structure </vt:lpstr>
      <vt:lpstr>PowerPoint Presentation</vt:lpstr>
      <vt:lpstr>PowerPoint Presentation</vt:lpstr>
      <vt:lpstr>Types of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Binary Tree</vt:lpstr>
      <vt:lpstr>PowerPoint Presentation</vt:lpstr>
      <vt:lpstr>Traversal in Binary Tree </vt:lpstr>
      <vt:lpstr>In-order Traversal </vt:lpstr>
      <vt:lpstr>Pre-order Traversal </vt:lpstr>
      <vt:lpstr>Post-order Traversal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DELL</dc:creator>
  <cp:lastModifiedBy>DYP</cp:lastModifiedBy>
  <cp:revision>291</cp:revision>
  <dcterms:created xsi:type="dcterms:W3CDTF">2021-09-19T12:04:47Z</dcterms:created>
  <dcterms:modified xsi:type="dcterms:W3CDTF">2025-04-23T05:16:54Z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0x010100C57E15E4E2BA224F82F006A8D3502491</vt:lpwstr>
  </property>
</Properties>
</file>