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2" r:id="rId28"/>
    <p:sldId id="283" r:id="rId29"/>
    <p:sldId id="285" r:id="rId30"/>
    <p:sldId id="284" r:id="rId31"/>
    <p:sldId id="287" r:id="rId32"/>
    <p:sldId id="288" r:id="rId33"/>
    <p:sldId id="289" r:id="rId34"/>
    <p:sldId id="290" r:id="rId35"/>
    <p:sldId id="292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1AFE-1BDC-4653-8207-B9FBA338861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4666-7AC2-4471-9F15-46FB73BCE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Unit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Graph</a:t>
            </a:r>
            <a:endParaRPr lang="en-US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Directed graph G is said to be simple if G has no parallel edges but may have loops but it cannot have more than one loop at a given node.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Representation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</a:p>
          <a:p>
            <a:r>
              <a:rPr lang="en-US" dirty="0" smtClean="0"/>
              <a:t>Path matrix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130"/>
            <a:ext cx="8229600" cy="52680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G is a simple directed graph with m nodes and suppose the nodes of G have been ordered and are called V</a:t>
            </a:r>
            <a:r>
              <a:rPr lang="en-US" sz="2400" dirty="0" smtClean="0"/>
              <a:t>1</a:t>
            </a:r>
            <a:r>
              <a:rPr lang="en-US" dirty="0" smtClean="0"/>
              <a:t>, V</a:t>
            </a:r>
            <a:r>
              <a:rPr lang="en-US" sz="2400" dirty="0" smtClean="0"/>
              <a:t>2</a:t>
            </a:r>
            <a:r>
              <a:rPr lang="en-US" dirty="0" smtClean="0"/>
              <a:t>, ……., </a:t>
            </a:r>
            <a:r>
              <a:rPr lang="en-US" dirty="0" err="1" smtClean="0"/>
              <a:t>V</a:t>
            </a:r>
            <a:r>
              <a:rPr lang="en-US" sz="2400" dirty="0" err="1" smtClean="0"/>
              <a:t>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the adjacency matrix A = (</a:t>
            </a:r>
            <a:r>
              <a:rPr lang="en-US" dirty="0" err="1" smtClean="0"/>
              <a:t>a</a:t>
            </a:r>
            <a:r>
              <a:rPr lang="en-US" sz="2000" dirty="0" err="1" smtClean="0"/>
              <a:t>ij</a:t>
            </a:r>
            <a:r>
              <a:rPr lang="en-US" dirty="0" smtClean="0"/>
              <a:t>) of the graph G is the m x m matrix defined as follows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      1 if vi is adjacent to </a:t>
            </a:r>
            <a:r>
              <a:rPr lang="en-US" dirty="0" err="1" smtClean="0"/>
              <a:t>vj</a:t>
            </a:r>
            <a:r>
              <a:rPr lang="en-US" dirty="0" smtClean="0"/>
              <a:t> that is if there is  </a:t>
            </a:r>
          </a:p>
          <a:p>
            <a:pPr>
              <a:buNone/>
            </a:pPr>
            <a:r>
              <a:rPr lang="en-US" dirty="0" smtClean="0"/>
              <a:t>                an edge (v</a:t>
            </a:r>
            <a:r>
              <a:rPr lang="en-US" sz="18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sz="1800" dirty="0" err="1" smtClean="0"/>
              <a:t>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a</a:t>
            </a:r>
            <a:r>
              <a:rPr lang="en-US" sz="2000" dirty="0" err="1" smtClean="0"/>
              <a:t>ij</a:t>
            </a:r>
            <a:r>
              <a:rPr lang="en-US" dirty="0" smtClean="0"/>
              <a:t> =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      0 otherwise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524000" y="388620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Let G be a simple directed graph with m nodes V1, V2, V3, …….. , </a:t>
            </a:r>
            <a:r>
              <a:rPr lang="en-US" dirty="0" err="1" smtClean="0"/>
              <a:t>Vm</a:t>
            </a:r>
            <a:r>
              <a:rPr lang="en-US" dirty="0" smtClean="0"/>
              <a:t>. The path matrix or </a:t>
            </a:r>
            <a:r>
              <a:rPr lang="en-US" dirty="0" err="1" smtClean="0"/>
              <a:t>reachability</a:t>
            </a:r>
            <a:r>
              <a:rPr lang="en-US" dirty="0" smtClean="0"/>
              <a:t> matrix of G is the m-square matrix P = (</a:t>
            </a:r>
            <a:r>
              <a:rPr lang="en-US" dirty="0" err="1" smtClean="0"/>
              <a:t>Pij</a:t>
            </a:r>
            <a:r>
              <a:rPr lang="en-US" dirty="0" smtClean="0"/>
              <a:t>) defined as follows:</a:t>
            </a:r>
          </a:p>
          <a:p>
            <a:pPr>
              <a:buNone/>
            </a:pPr>
            <a:r>
              <a:rPr lang="en-US" dirty="0" smtClean="0"/>
              <a:t>			1 if there is path from Vi to </a:t>
            </a:r>
            <a:r>
              <a:rPr lang="en-US" dirty="0" err="1" smtClean="0"/>
              <a:t>Vj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Pij</a:t>
            </a:r>
            <a:r>
              <a:rPr lang="en-US" dirty="0" smtClean="0"/>
              <a:t> = 		</a:t>
            </a:r>
          </a:p>
          <a:p>
            <a:pPr>
              <a:buNone/>
            </a:pPr>
            <a:r>
              <a:rPr lang="en-US" dirty="0" smtClean="0"/>
              <a:t>			0 otherwise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600200" y="3124200"/>
            <a:ext cx="5334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Representation of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Drawbacks of adjacency matrix</a:t>
            </a:r>
          </a:p>
          <a:p>
            <a:pPr marL="514350" indent="-514350">
              <a:buAutoNum type="arabicPeriod"/>
            </a:pPr>
            <a:r>
              <a:rPr lang="en-US" dirty="0" smtClean="0"/>
              <a:t>Difficult to insert and delete nodes in G</a:t>
            </a:r>
          </a:p>
          <a:p>
            <a:pPr marL="514350" indent="-514350">
              <a:buAutoNum type="arabicPeriod"/>
            </a:pPr>
            <a:r>
              <a:rPr lang="en-US" dirty="0" smtClean="0"/>
              <a:t>If no. of edges is equal to number of nodes, then the matrix A will contain many zeros. Hence a great deal of space will be wasted.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Representation of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en-US" dirty="0" smtClean="0"/>
              <a:t>Node list</a:t>
            </a:r>
          </a:p>
          <a:p>
            <a:pPr marL="514350" indent="-514350">
              <a:buAutoNum type="alphaLcPeriod"/>
            </a:pPr>
            <a:r>
              <a:rPr lang="en-US" dirty="0" smtClean="0"/>
              <a:t>Edge list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Representation of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en-US" dirty="0" smtClean="0"/>
              <a:t>Node list</a:t>
            </a:r>
          </a:p>
          <a:p>
            <a:pPr marL="514350" indent="-514350">
              <a:buNone/>
            </a:pPr>
            <a:r>
              <a:rPr lang="en-US" dirty="0" smtClean="0"/>
              <a:t>	Each element correspond to a node in G.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Node – name or key value</a:t>
            </a:r>
          </a:p>
          <a:p>
            <a:pPr marL="514350" indent="-514350">
              <a:buNone/>
            </a:pPr>
            <a:r>
              <a:rPr lang="en-US" dirty="0" smtClean="0"/>
              <a:t>	Next – pointer to the next node</a:t>
            </a:r>
          </a:p>
          <a:p>
            <a:pPr marL="514350" indent="-514350">
              <a:buNone/>
            </a:pPr>
            <a:r>
              <a:rPr lang="en-US" dirty="0" smtClean="0"/>
              <a:t>	ADJ – pointer to the first element in the adjacency list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3622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838200"/>
                <a:gridCol w="9144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Representation of Graph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 smtClean="0"/>
              <a:t>Edge list</a:t>
            </a:r>
          </a:p>
          <a:p>
            <a:pPr marL="514350" indent="-514350">
              <a:buNone/>
            </a:pPr>
            <a:r>
              <a:rPr lang="en-US" dirty="0" smtClean="0"/>
              <a:t>	Each element correspond to an edge of G.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DEST – point to the location in the list NODE of the destination or terminal node of the edge.</a:t>
            </a:r>
          </a:p>
          <a:p>
            <a:pPr marL="514350" indent="-514350">
              <a:buNone/>
            </a:pPr>
            <a:r>
              <a:rPr lang="en-US" dirty="0" smtClean="0"/>
              <a:t>	LINK – will link together the edges with the same initial node, that is, the nodes in the same adjacency list.</a:t>
            </a:r>
          </a:p>
          <a:p>
            <a:pPr marL="514350" indent="-51435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362200"/>
          <a:ext cx="502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620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64103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67000"/>
            <a:ext cx="723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956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Linked Representation of Graph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Formal definition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graph </a:t>
            </a:r>
            <a:r>
              <a:rPr lang="en-US" i="1" dirty="0" smtClean="0">
                <a:cs typeface="Times New Roman" pitchFamily="18" charset="0"/>
              </a:rPr>
              <a:t>G</a:t>
            </a:r>
            <a:r>
              <a:rPr lang="en-US" dirty="0" smtClean="0">
                <a:cs typeface="Times New Roman" pitchFamily="18" charset="0"/>
              </a:rPr>
              <a:t> is defined as follows: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s-ES_tradnl" dirty="0" smtClean="0">
                <a:cs typeface="Times New Roman" pitchFamily="18" charset="0"/>
              </a:rPr>
              <a:t>				</a:t>
            </a:r>
            <a:r>
              <a:rPr lang="es-ES_tradnl" i="1" dirty="0" smtClean="0">
                <a:cs typeface="Times New Roman" pitchFamily="18" charset="0"/>
              </a:rPr>
              <a:t>G=(V,E)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cs typeface="Times New Roman" pitchFamily="18" charset="0"/>
              </a:rPr>
              <a:t>		</a:t>
            </a:r>
            <a:r>
              <a:rPr lang="en-US" i="1" dirty="0" smtClean="0">
                <a:cs typeface="Times New Roman" pitchFamily="18" charset="0"/>
              </a:rPr>
              <a:t>V(G):</a:t>
            </a:r>
            <a:r>
              <a:rPr lang="en-US" dirty="0" smtClean="0">
                <a:cs typeface="Times New Roman" pitchFamily="18" charset="0"/>
              </a:rPr>
              <a:t> a finite, nonempty set of vertices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cs typeface="Times New Roman" pitchFamily="18" charset="0"/>
              </a:rPr>
              <a:t>		</a:t>
            </a:r>
            <a:r>
              <a:rPr lang="en-US" i="1" dirty="0" smtClean="0">
                <a:cs typeface="Times New Roman" pitchFamily="18" charset="0"/>
              </a:rPr>
              <a:t>E(G):</a:t>
            </a:r>
            <a:r>
              <a:rPr lang="en-US" dirty="0" smtClean="0">
                <a:cs typeface="Times New Roman" pitchFamily="18" charset="0"/>
              </a:rPr>
              <a:t> a set of edges (pairs of vertices)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e=[</a:t>
            </a:r>
            <a:r>
              <a:rPr lang="en-US" dirty="0" err="1" smtClean="0"/>
              <a:t>u,v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-endpoints</a:t>
            </a:r>
          </a:p>
          <a:p>
            <a:pPr>
              <a:buNone/>
            </a:pPr>
            <a:r>
              <a:rPr lang="en-US" dirty="0" smtClean="0"/>
              <a:t> -adjacent nodes or neighbors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38200"/>
            <a:ext cx="57435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Representation of Graph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Sparse Matrix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8035" y="1066800"/>
            <a:ext cx="4241365" cy="543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representation of Sparse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Row header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Column header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Special header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600200"/>
          <a:ext cx="617219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162"/>
                <a:gridCol w="1251122"/>
                <a:gridCol w="3252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Next Row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Row no.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Elements of the row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895600"/>
          <a:ext cx="617219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1524000"/>
                <a:gridCol w="2285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 the column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Column no.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Next column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572000"/>
          <a:ext cx="83058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Next element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 the column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Row no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Col no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Next element in the row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28600"/>
            <a:ext cx="3581400" cy="170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228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Traversing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Examine the nodes and edges of a graph G</a:t>
            </a:r>
          </a:p>
          <a:p>
            <a:pPr algn="just"/>
            <a:r>
              <a:rPr lang="en-US" dirty="0" smtClean="0"/>
              <a:t>Two standard ways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Breath-First Search (BFS) – use queue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Depth-First Search (DFS) – use stack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During the execution of our algorithms, each node N of </a:t>
            </a:r>
          </a:p>
          <a:p>
            <a:pPr marL="514350" indent="-514350" algn="just">
              <a:buNone/>
            </a:pPr>
            <a:r>
              <a:rPr lang="en-US" dirty="0" smtClean="0"/>
              <a:t>will be in one of three states, called the status of N, as </a:t>
            </a:r>
          </a:p>
          <a:p>
            <a:pPr marL="514350" indent="-514350" algn="just">
              <a:buNone/>
            </a:pPr>
            <a:r>
              <a:rPr lang="en-US" dirty="0" smtClean="0"/>
              <a:t>follows: </a:t>
            </a:r>
          </a:p>
          <a:p>
            <a:pPr marL="514350" indent="-514350" algn="just">
              <a:buNone/>
            </a:pPr>
            <a:r>
              <a:rPr lang="en-US" dirty="0" smtClean="0"/>
              <a:t>	STATUS = 1: (Ready state) The initial state of the node N</a:t>
            </a:r>
          </a:p>
          <a:p>
            <a:pPr marL="514350" indent="-514350" algn="just">
              <a:buNone/>
            </a:pPr>
            <a:r>
              <a:rPr lang="en-US" dirty="0" smtClean="0"/>
              <a:t>	STATUS = 2: (Waiting State). The node N is on the queue or </a:t>
            </a:r>
          </a:p>
          <a:p>
            <a:pPr marL="514350" indent="-514350" algn="just">
              <a:buNone/>
            </a:pPr>
            <a:r>
              <a:rPr lang="en-US" dirty="0" smtClean="0"/>
              <a:t>			    stack, waiting to be processed</a:t>
            </a:r>
          </a:p>
          <a:p>
            <a:pPr marL="514350" indent="-514350" algn="just">
              <a:buNone/>
            </a:pPr>
            <a:r>
              <a:rPr lang="en-US" dirty="0" smtClean="0"/>
              <a:t>	STATUS = 3: (Processed state) The node N has been </a:t>
            </a:r>
          </a:p>
          <a:p>
            <a:pPr marL="514350" indent="-514350" algn="just">
              <a:buNone/>
            </a:pPr>
            <a:r>
              <a:rPr lang="en-US" dirty="0" smtClean="0"/>
              <a:t>			    processed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Breath-First Search (BFS)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Begin at starting node A</a:t>
            </a:r>
          </a:p>
          <a:p>
            <a:r>
              <a:rPr lang="en-US" dirty="0" smtClean="0"/>
              <a:t>First examine the starting node A</a:t>
            </a:r>
          </a:p>
          <a:p>
            <a:r>
              <a:rPr lang="en-US" dirty="0" smtClean="0"/>
              <a:t>Then examine all the neighbors of A.</a:t>
            </a:r>
          </a:p>
          <a:p>
            <a:r>
              <a:rPr lang="en-US" dirty="0" smtClean="0"/>
              <a:t>The examine all the neighbors of the neighbors of A and so on.</a:t>
            </a:r>
          </a:p>
          <a:p>
            <a:r>
              <a:rPr lang="en-US" dirty="0" smtClean="0"/>
              <a:t>Need to guarantee that no node is processed more than once.</a:t>
            </a:r>
          </a:p>
          <a:p>
            <a:r>
              <a:rPr lang="en-US" dirty="0" smtClean="0"/>
              <a:t>This is accomplished by using a queue to hold nodes that are waiting to be processed and by suing STATUS which tells us the current status of any node.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5-05-05 at 02.15.0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78784" y="-878584"/>
            <a:ext cx="4267201" cy="86151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3810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Algorithm</a:t>
            </a:r>
            <a:endParaRPr lang="en-US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atsApp Image 2025-05-05 at 02.17.1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93706" y="-464563"/>
            <a:ext cx="5837932" cy="73766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81000"/>
            <a:ext cx="881527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5-05-05 at 02.19.2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17058" y="-1407459"/>
            <a:ext cx="5029200" cy="86061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of a node u</a:t>
            </a:r>
          </a:p>
          <a:p>
            <a:pPr>
              <a:buNone/>
            </a:pPr>
            <a:r>
              <a:rPr lang="en-US" dirty="0" smtClean="0"/>
              <a:t>           deg(u)</a:t>
            </a:r>
          </a:p>
          <a:p>
            <a:r>
              <a:rPr lang="en-US" dirty="0" smtClean="0"/>
              <a:t>Isolated node        deg(u)=0</a:t>
            </a:r>
          </a:p>
          <a:p>
            <a:r>
              <a:rPr lang="en-US" dirty="0" smtClean="0"/>
              <a:t>Path (P):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P=(V</a:t>
            </a:r>
            <a:r>
              <a:rPr lang="en-US" sz="2800" dirty="0" smtClean="0"/>
              <a:t>o</a:t>
            </a:r>
            <a:r>
              <a:rPr lang="en-US" dirty="0" smtClean="0"/>
              <a:t>,V</a:t>
            </a:r>
            <a:r>
              <a:rPr lang="en-US" sz="2400" dirty="0" smtClean="0"/>
              <a:t>1,</a:t>
            </a:r>
            <a:r>
              <a:rPr lang="en-US" sz="2800" dirty="0" smtClean="0"/>
              <a:t>V</a:t>
            </a:r>
            <a:r>
              <a:rPr lang="en-US" sz="2400" dirty="0" smtClean="0"/>
              <a:t>2</a:t>
            </a:r>
            <a:r>
              <a:rPr lang="en-US" sz="2800" dirty="0" smtClean="0"/>
              <a:t>,…….,</a:t>
            </a:r>
            <a:r>
              <a:rPr lang="en-US" sz="2800" dirty="0" err="1" smtClean="0"/>
              <a:t>Vn</a:t>
            </a:r>
            <a:r>
              <a:rPr lang="en-US" sz="2800" dirty="0" smtClean="0"/>
              <a:t>)</a:t>
            </a:r>
          </a:p>
          <a:p>
            <a:r>
              <a:rPr lang="en-US" dirty="0"/>
              <a:t>Closed Path </a:t>
            </a:r>
            <a:r>
              <a:rPr lang="en-US" dirty="0" smtClean="0"/>
              <a:t>:  </a:t>
            </a:r>
            <a:r>
              <a:rPr lang="en-US" dirty="0"/>
              <a:t>Vo=</a:t>
            </a:r>
            <a:r>
              <a:rPr lang="en-US" dirty="0" err="1"/>
              <a:t>Vn</a:t>
            </a:r>
            <a:endParaRPr lang="en-US" dirty="0"/>
          </a:p>
          <a:p>
            <a:r>
              <a:rPr lang="en-US" dirty="0"/>
              <a:t>Simple </a:t>
            </a:r>
            <a:r>
              <a:rPr lang="en-US" dirty="0" smtClean="0"/>
              <a:t>Path : all node are distinct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5-05-05 at 02.20.3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436808" y="-1751008"/>
            <a:ext cx="3962400" cy="883601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Begin at starting node A</a:t>
            </a:r>
          </a:p>
          <a:p>
            <a:r>
              <a:rPr lang="en-US" dirty="0" smtClean="0"/>
              <a:t>First examine the starting node A</a:t>
            </a:r>
          </a:p>
          <a:p>
            <a:r>
              <a:rPr lang="en-US" dirty="0" smtClean="0"/>
              <a:t>Then we examine each node N along a path P which begins at A that is process a neighbor of A, then a neighbor of neighbor of A and so on.</a:t>
            </a:r>
          </a:p>
          <a:p>
            <a:r>
              <a:rPr lang="en-US" dirty="0" smtClean="0"/>
              <a:t>After coming to dead end, backtrack on P until we can continue along the another path P’ and so on.</a:t>
            </a:r>
          </a:p>
          <a:p>
            <a:r>
              <a:rPr lang="en-US" dirty="0" smtClean="0"/>
              <a:t>Use stack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 descr="WhatsApp Image 2025-05-05 at 02.45.2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2457632" y="-1238432"/>
            <a:ext cx="4267201" cy="872526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6248400" cy="323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WhatsApp Image 2025-05-05 at 02.49.1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998458" y="430541"/>
            <a:ext cx="3276600" cy="881631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5-05-05 at 02.49.1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73062" y="-1477662"/>
            <a:ext cx="3429000" cy="79083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5-05-05 at 02.53.2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18293" y="-1639379"/>
            <a:ext cx="3048000" cy="876515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5-05-05 at 02.54.5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21935" y="-1359935"/>
            <a:ext cx="5105401" cy="8587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Cycle</a:t>
            </a:r>
          </a:p>
          <a:p>
            <a:r>
              <a:rPr lang="en-US" dirty="0" smtClean="0"/>
              <a:t>Connected Graph</a:t>
            </a:r>
          </a:p>
          <a:p>
            <a:r>
              <a:rPr lang="en-US" dirty="0" smtClean="0"/>
              <a:t>Complete Graph: n(n-1)/2 edges</a:t>
            </a:r>
          </a:p>
          <a:p>
            <a:r>
              <a:rPr lang="en-US" dirty="0" smtClean="0"/>
              <a:t>Tree</a:t>
            </a:r>
          </a:p>
          <a:p>
            <a:r>
              <a:rPr lang="en-US" dirty="0" smtClean="0"/>
              <a:t>Labeled: w(e)</a:t>
            </a:r>
          </a:p>
          <a:p>
            <a:r>
              <a:rPr lang="en-US" dirty="0" smtClean="0"/>
              <a:t>Multiple edges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err="1" smtClean="0"/>
              <a:t>Multigraph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Terminology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029494" y="29329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62000" y="2221468"/>
            <a:ext cx="1981200" cy="1424464"/>
            <a:chOff x="762000" y="2221468"/>
            <a:chExt cx="1981200" cy="142446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47800" y="2514600"/>
              <a:ext cx="1066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096294" y="2932906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47800" y="3352800"/>
              <a:ext cx="1066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990600" y="2514600"/>
              <a:ext cx="4572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90600" y="2971800"/>
              <a:ext cx="4572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95400" y="2221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62200" y="2221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62200" y="3276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5400" y="3276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" y="2743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000" y="3810000"/>
            <a:ext cx="1981200" cy="1424464"/>
            <a:chOff x="762000" y="2221468"/>
            <a:chExt cx="1981200" cy="142446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47800" y="2514600"/>
              <a:ext cx="1066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096294" y="2932906"/>
              <a:ext cx="838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447800" y="3352800"/>
              <a:ext cx="1066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990600" y="2514600"/>
              <a:ext cx="4572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90600" y="2971800"/>
              <a:ext cx="4572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295400" y="2221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62200" y="2221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62200" y="3276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95400" y="3276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" y="2754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1054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19800" y="3745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0198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056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4" name="Straight Connector 53"/>
          <p:cNvCxnSpPr>
            <a:stCxn id="24" idx="0"/>
          </p:cNvCxnSpPr>
          <p:nvPr/>
        </p:nvCxnSpPr>
        <p:spPr>
          <a:xfrm rot="5400000" flipH="1" flipV="1">
            <a:off x="1619250" y="2381250"/>
            <a:ext cx="7620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5772150" y="4057650"/>
            <a:ext cx="7620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220494" y="45331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05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72200" y="449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8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1447800" y="4788932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2096294" y="5207238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371600" y="4800600"/>
            <a:ext cx="1104900" cy="92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 flipV="1">
            <a:off x="609600" y="47889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09600" y="56271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295400" y="449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38400" y="4507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38400" y="55509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295400" y="55509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5574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7200" y="449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343400" y="22860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343400" y="3429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4267200" y="23622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6200000" flipH="1">
            <a:off x="4305300" y="2324100"/>
            <a:ext cx="1143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/>
          <p:cNvSpPr/>
          <p:nvPr/>
        </p:nvSpPr>
        <p:spPr>
          <a:xfrm>
            <a:off x="5334000" y="1905000"/>
            <a:ext cx="457200" cy="533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4343400" y="3367088"/>
            <a:ext cx="1140619" cy="464343"/>
          </a:xfrm>
          <a:custGeom>
            <a:avLst/>
            <a:gdLst>
              <a:gd name="connsiteX0" fmla="*/ 0 w 1140619"/>
              <a:gd name="connsiteY0" fmla="*/ 47625 h 464343"/>
              <a:gd name="connsiteX1" fmla="*/ 600075 w 1140619"/>
              <a:gd name="connsiteY1" fmla="*/ 461962 h 464343"/>
              <a:gd name="connsiteX2" fmla="*/ 1071563 w 1140619"/>
              <a:gd name="connsiteY2" fmla="*/ 61912 h 464343"/>
              <a:gd name="connsiteX3" fmla="*/ 1014413 w 1140619"/>
              <a:gd name="connsiteY3" fmla="*/ 90487 h 464343"/>
              <a:gd name="connsiteX4" fmla="*/ 1057275 w 1140619"/>
              <a:gd name="connsiteY4" fmla="*/ 61912 h 464343"/>
              <a:gd name="connsiteX5" fmla="*/ 1042988 w 1140619"/>
              <a:gd name="connsiteY5" fmla="*/ 104775 h 4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0619" h="464343">
                <a:moveTo>
                  <a:pt x="0" y="47625"/>
                </a:moveTo>
                <a:cubicBezTo>
                  <a:pt x="210740" y="253603"/>
                  <a:pt x="421481" y="459581"/>
                  <a:pt x="600075" y="461962"/>
                </a:cubicBezTo>
                <a:cubicBezTo>
                  <a:pt x="778669" y="464343"/>
                  <a:pt x="1002507" y="123824"/>
                  <a:pt x="1071563" y="61912"/>
                </a:cubicBezTo>
                <a:cubicBezTo>
                  <a:pt x="1140619" y="0"/>
                  <a:pt x="1016794" y="90487"/>
                  <a:pt x="1014413" y="90487"/>
                </a:cubicBezTo>
                <a:cubicBezTo>
                  <a:pt x="1012032" y="90487"/>
                  <a:pt x="1052513" y="59531"/>
                  <a:pt x="1057275" y="61912"/>
                </a:cubicBezTo>
                <a:cubicBezTo>
                  <a:pt x="1062037" y="64293"/>
                  <a:pt x="1052512" y="84534"/>
                  <a:pt x="1042988" y="1047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6002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172200" y="2819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47800" y="6107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0198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482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791200" y="190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600" dirty="0"/>
              <a:t>6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953000" y="251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600" dirty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343400" y="2438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600" dirty="0"/>
              <a:t>2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8768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600" dirty="0" smtClean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267200" y="3581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sz="1600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Directed Graph/ 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as multi-graph except each edge in G is assigned a direction or </a:t>
            </a:r>
          </a:p>
          <a:p>
            <a:r>
              <a:rPr lang="en-US" dirty="0" smtClean="0"/>
              <a:t>Each edge e is identified with an ordered pair (</a:t>
            </a:r>
            <a:r>
              <a:rPr lang="en-US" dirty="0" err="1" smtClean="0"/>
              <a:t>u,v</a:t>
            </a:r>
            <a:r>
              <a:rPr lang="en-US" dirty="0" smtClean="0"/>
              <a:t>) of nodes in G rather than an unordered pair [</a:t>
            </a:r>
            <a:r>
              <a:rPr lang="en-US" dirty="0" err="1" smtClean="0"/>
              <a:t>u,v</a:t>
            </a:r>
            <a:r>
              <a:rPr lang="en-US" dirty="0" smtClean="0"/>
              <a:t>]</a:t>
            </a:r>
          </a:p>
          <a:p>
            <a:r>
              <a:rPr lang="en-US" dirty="0" smtClean="0"/>
              <a:t>Directed edge e=(u, v) also called arc</a:t>
            </a:r>
          </a:p>
          <a:p>
            <a:pPr marL="514350" indent="-514350">
              <a:buAutoNum type="arabicPeriod"/>
            </a:pPr>
            <a:r>
              <a:rPr lang="en-US" dirty="0" smtClean="0"/>
              <a:t>e begins at u and ends at v</a:t>
            </a:r>
          </a:p>
          <a:p>
            <a:pPr marL="514350" indent="-514350">
              <a:buAutoNum type="arabicPeriod"/>
            </a:pPr>
            <a:r>
              <a:rPr lang="en-US" dirty="0" smtClean="0"/>
              <a:t>u is the origin or initial point of e &amp; v is the destination or terminal point of e</a:t>
            </a:r>
          </a:p>
          <a:p>
            <a:pPr marL="514350" indent="-514350">
              <a:buAutoNum type="arabicPeriod"/>
            </a:pPr>
            <a:r>
              <a:rPr lang="en-US" dirty="0" smtClean="0"/>
              <a:t>u is a predecessor of v and v is successor or neighbor of u</a:t>
            </a:r>
          </a:p>
          <a:p>
            <a:pPr marL="514350" indent="-514350">
              <a:buAutoNum type="arabicPeriod"/>
            </a:pPr>
            <a:r>
              <a:rPr lang="en-US" dirty="0" smtClean="0"/>
              <a:t>U is adjacent to v and v is adjacent to 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Outdegree</a:t>
            </a:r>
            <a:r>
              <a:rPr lang="en-US" dirty="0" smtClean="0"/>
              <a:t> of a node u in G,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outdegree</a:t>
            </a:r>
            <a:r>
              <a:rPr lang="en-US" b="1" dirty="0" smtClean="0"/>
              <a:t>(u)</a:t>
            </a:r>
            <a:r>
              <a:rPr lang="en-US" dirty="0" smtClean="0"/>
              <a:t>, is the number of edges beginning at u.</a:t>
            </a:r>
          </a:p>
          <a:p>
            <a:r>
              <a:rPr lang="en-US" dirty="0" err="1" smtClean="0"/>
              <a:t>Indegree</a:t>
            </a:r>
            <a:r>
              <a:rPr lang="en-US" dirty="0" smtClean="0"/>
              <a:t> of u,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indegree</a:t>
            </a:r>
            <a:r>
              <a:rPr lang="en-US" b="1" dirty="0" smtClean="0"/>
              <a:t>(u)</a:t>
            </a:r>
            <a:r>
              <a:rPr lang="en-US" dirty="0" smtClean="0"/>
              <a:t>, is the number of edges ending at u.</a:t>
            </a:r>
          </a:p>
          <a:p>
            <a:r>
              <a:rPr lang="en-US" dirty="0" smtClean="0"/>
              <a:t>A node u is called a </a:t>
            </a:r>
            <a:r>
              <a:rPr lang="en-US" b="1" dirty="0" smtClean="0"/>
              <a:t>source</a:t>
            </a:r>
            <a:r>
              <a:rPr lang="en-US" dirty="0" smtClean="0"/>
              <a:t> if it has a positive </a:t>
            </a:r>
            <a:r>
              <a:rPr lang="en-US" dirty="0" err="1" smtClean="0"/>
              <a:t>outdegree</a:t>
            </a:r>
            <a:r>
              <a:rPr lang="en-US" dirty="0" smtClean="0"/>
              <a:t> but o </a:t>
            </a:r>
            <a:r>
              <a:rPr lang="en-US" dirty="0" err="1" smtClean="0"/>
              <a:t>indegree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node u is called a </a:t>
            </a:r>
            <a:r>
              <a:rPr lang="en-US" b="1" dirty="0" smtClean="0"/>
              <a:t>sink</a:t>
            </a:r>
            <a:r>
              <a:rPr lang="en-US" dirty="0" smtClean="0"/>
              <a:t> if it has a zero </a:t>
            </a:r>
            <a:r>
              <a:rPr lang="en-US" dirty="0" err="1" smtClean="0"/>
              <a:t>outdegree</a:t>
            </a:r>
            <a:r>
              <a:rPr lang="en-US" dirty="0" smtClean="0"/>
              <a:t> but a positive </a:t>
            </a:r>
            <a:r>
              <a:rPr lang="en-US" dirty="0" err="1" smtClean="0"/>
              <a:t>indegree</a:t>
            </a:r>
            <a:endParaRPr lang="en-US" dirty="0" smtClean="0"/>
          </a:p>
          <a:p>
            <a:r>
              <a:rPr lang="en-US" b="1" dirty="0" smtClean="0"/>
              <a:t>Path, simple path and cycle </a:t>
            </a:r>
            <a:r>
              <a:rPr lang="en-US" dirty="0" smtClean="0"/>
              <a:t>are same as undirected graph but here direction is considered</a:t>
            </a:r>
          </a:p>
          <a:p>
            <a:r>
              <a:rPr lang="en-US" dirty="0" smtClean="0"/>
              <a:t>A node v is said to be reachable from u if there is a (directed) path from u to v.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r>
              <a:rPr lang="en-US" dirty="0" smtClean="0"/>
              <a:t>A directed graph G is said to be connected or strongly connected, if for each pair u , v of nodes in G there is a path from u to v and there is also path from v to u.</a:t>
            </a:r>
          </a:p>
          <a:p>
            <a:pPr>
              <a:buNone/>
            </a:pPr>
            <a:r>
              <a:rPr lang="en-US" dirty="0" smtClean="0"/>
              <a:t>	On the other hand G, is said to be unilaterally connected if for any pair </a:t>
            </a:r>
            <a:r>
              <a:rPr lang="en-US" dirty="0" err="1" smtClean="0"/>
              <a:t>u,v</a:t>
            </a:r>
            <a:r>
              <a:rPr lang="en-US" dirty="0" smtClean="0"/>
              <a:t> of nodes in G there is path from u to v or a path from v to u.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edges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P1 = (D, C, B, A) is path?</a:t>
            </a:r>
          </a:p>
          <a:p>
            <a:r>
              <a:rPr lang="en-US" dirty="0" smtClean="0"/>
              <a:t>(C, B) is an edge?</a:t>
            </a:r>
          </a:p>
          <a:p>
            <a:r>
              <a:rPr lang="en-US" dirty="0" smtClean="0"/>
              <a:t>P2= (D, B, A) is path?</a:t>
            </a:r>
          </a:p>
          <a:p>
            <a:r>
              <a:rPr lang="en-US" dirty="0" smtClean="0"/>
              <a:t>Graph G is strongly connected?</a:t>
            </a:r>
          </a:p>
          <a:p>
            <a:r>
              <a:rPr lang="en-US" dirty="0" smtClean="0"/>
              <a:t>Graph G is unilaterally connected?</a:t>
            </a:r>
          </a:p>
          <a:p>
            <a:r>
              <a:rPr lang="en-US" dirty="0" err="1" smtClean="0"/>
              <a:t>Indeg</a:t>
            </a:r>
            <a:r>
              <a:rPr lang="en-US" dirty="0" smtClean="0"/>
              <a:t>(D)=?</a:t>
            </a:r>
          </a:p>
          <a:p>
            <a:r>
              <a:rPr lang="en-US" dirty="0" err="1" smtClean="0"/>
              <a:t>Outdeg</a:t>
            </a:r>
            <a:r>
              <a:rPr lang="en-US" dirty="0" smtClean="0"/>
              <a:t>(D)=?</a:t>
            </a:r>
          </a:p>
          <a:p>
            <a:r>
              <a:rPr lang="en-US" dirty="0" smtClean="0"/>
              <a:t>Sink node?</a:t>
            </a:r>
          </a:p>
          <a:p>
            <a:r>
              <a:rPr lang="en-US" dirty="0" smtClean="0"/>
              <a:t>Source node?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756</Words>
  <Application>Microsoft Office PowerPoint</Application>
  <PresentationFormat>On-screen Show (4:3)</PresentationFormat>
  <Paragraphs>188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Unit 6</vt:lpstr>
      <vt:lpstr>Formal definition of graphs</vt:lpstr>
      <vt:lpstr>Terminology</vt:lpstr>
      <vt:lpstr>Terminology</vt:lpstr>
      <vt:lpstr>Terminology</vt:lpstr>
      <vt:lpstr>Directed Graph/ Digraph</vt:lpstr>
      <vt:lpstr>Terminologies</vt:lpstr>
      <vt:lpstr>Slide 8</vt:lpstr>
      <vt:lpstr>Slide 9</vt:lpstr>
      <vt:lpstr>Slide 10</vt:lpstr>
      <vt:lpstr>Sequential Representation of graphs</vt:lpstr>
      <vt:lpstr>Adjacency Matrix</vt:lpstr>
      <vt:lpstr>Slide 13</vt:lpstr>
      <vt:lpstr>Path Matrix</vt:lpstr>
      <vt:lpstr>Linked Representation of Graph </vt:lpstr>
      <vt:lpstr>Linked Representation of Graph </vt:lpstr>
      <vt:lpstr>Linked Representation of Graph </vt:lpstr>
      <vt:lpstr>Linked Representation of Graph </vt:lpstr>
      <vt:lpstr>Slide 19</vt:lpstr>
      <vt:lpstr>Memory Representation of Graph </vt:lpstr>
      <vt:lpstr>Sparse Matrix</vt:lpstr>
      <vt:lpstr>Linked representation of Sparse matrix</vt:lpstr>
      <vt:lpstr>Slide 23</vt:lpstr>
      <vt:lpstr>Traversing a Graph</vt:lpstr>
      <vt:lpstr>Breath-First Search (BFS)</vt:lpstr>
      <vt:lpstr>Slide 26</vt:lpstr>
      <vt:lpstr>Slide 27</vt:lpstr>
      <vt:lpstr>Slide 28</vt:lpstr>
      <vt:lpstr>Slide 29</vt:lpstr>
      <vt:lpstr>Slide 30</vt:lpstr>
      <vt:lpstr>Depth-First Search (DFS)</vt:lpstr>
      <vt:lpstr>Algorithm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</dc:title>
  <dc:creator>admin</dc:creator>
  <cp:lastModifiedBy>dyp</cp:lastModifiedBy>
  <cp:revision>39</cp:revision>
  <dcterms:created xsi:type="dcterms:W3CDTF">2018-09-06T04:21:20Z</dcterms:created>
  <dcterms:modified xsi:type="dcterms:W3CDTF">2025-05-07T00:18:20Z</dcterms:modified>
</cp:coreProperties>
</file>