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0" r:id="rId12"/>
  </p:sldIdLst>
  <p:sldSz cx="18288000" cy="10287000"/>
  <p:notesSz cx="6858000" cy="9144000"/>
  <p:embeddedFontLst>
    <p:embeddedFont>
      <p:font typeface="Times New Roman Bold" charset="0"/>
      <p:regular r:id="rId13"/>
    </p:embeddedFont>
    <p:embeddedFont>
      <p:font typeface="Calibri"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6" d="100"/>
          <a:sy n="46" d="100"/>
        </p:scale>
        <p:origin x="-75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24-May-23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24-May-23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24-May-23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24-May-23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24-May-23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24-May-23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24-May-23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8.jpe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 Id="rId14" Type="http://schemas.openxmlformats.org/officeDocument/2006/relationships/image" Target="../media/image7.png"/></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0.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18.sv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9.jpeg"/><Relationship Id="rId3" Type="http://schemas.openxmlformats.org/officeDocument/2006/relationships/image" Target="../media/image2.svg"/><Relationship Id="rId7" Type="http://schemas.openxmlformats.org/officeDocument/2006/relationships/image" Target="../media/image16.svg"/><Relationship Id="rId12"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0.svg"/><Relationship Id="rId5" Type="http://schemas.openxmlformats.org/officeDocument/2006/relationships/image" Target="../media/image12.svg"/><Relationship Id="rId15" Type="http://schemas.openxmlformats.org/officeDocument/2006/relationships/image" Target="../media/image11.jpe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18.svg"/><Relationship Id="rId14"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2.jpeg"/><Relationship Id="rId3" Type="http://schemas.openxmlformats.org/officeDocument/2006/relationships/image" Target="../media/image2.svg"/><Relationship Id="rId7" Type="http://schemas.openxmlformats.org/officeDocument/2006/relationships/image" Target="../media/image16.sv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0.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18.svg"/><Relationship Id="rId14" Type="http://schemas.openxmlformats.org/officeDocument/2006/relationships/image" Target="../media/image13.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0.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18.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jpeg"/><Relationship Id="rId3" Type="http://schemas.openxmlformats.org/officeDocument/2006/relationships/image" Target="../media/image2.svg"/><Relationship Id="rId7" Type="http://schemas.openxmlformats.org/officeDocument/2006/relationships/image" Target="../media/image16.svg"/><Relationship Id="rId12"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0.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18.sv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16.svg"/><Relationship Id="rId12"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0.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18.sv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16.svg"/><Relationship Id="rId12"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0.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8.jpeg"/><Relationship Id="rId3" Type="http://schemas.openxmlformats.org/officeDocument/2006/relationships/image" Target="../media/image2.svg"/><Relationship Id="rId7" Type="http://schemas.openxmlformats.org/officeDocument/2006/relationships/image" Target="../media/image16.svg"/><Relationship Id="rId12" Type="http://schemas.openxmlformats.org/officeDocument/2006/relationships/image" Target="../media/image17.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0.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18.sv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1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0.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6.png"/><Relationship Id="rId9" Type="http://schemas.openxmlformats.org/officeDocument/2006/relationships/image" Target="../media/image1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5125477" cy="10287000"/>
          </a:xfrm>
          <a:prstGeom prst="rect">
            <a:avLst/>
          </a:prstGeom>
          <a:solidFill>
            <a:srgbClr val="73C45F"/>
          </a:solidFill>
        </p:spPr>
      </p:sp>
      <p:sp>
        <p:nvSpPr>
          <p:cNvPr id="3" name="AutoShape 3"/>
          <p:cNvSpPr/>
          <p:nvPr/>
        </p:nvSpPr>
        <p:spPr>
          <a:xfrm>
            <a:off x="2567244" y="0"/>
            <a:ext cx="2558233" cy="2571750"/>
          </a:xfrm>
          <a:prstGeom prst="rect">
            <a:avLst/>
          </a:prstGeom>
          <a:solidFill>
            <a:srgbClr val="FFFFFF">
              <a:alpha val="15686"/>
            </a:srgbClr>
          </a:solidFill>
        </p:spPr>
      </p:sp>
      <p:pic>
        <p:nvPicPr>
          <p:cNvPr id="4" name="Picture 4"/>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flipV="1">
            <a:off x="638432" y="3214688"/>
            <a:ext cx="2571750" cy="1285875"/>
          </a:xfrm>
          <a:prstGeom prst="rect">
            <a:avLst/>
          </a:prstGeom>
        </p:spPr>
      </p:pic>
      <p:sp>
        <p:nvSpPr>
          <p:cNvPr id="5" name="AutoShape 5"/>
          <p:cNvSpPr/>
          <p:nvPr/>
        </p:nvSpPr>
        <p:spPr>
          <a:xfrm>
            <a:off x="3301344" y="799189"/>
            <a:ext cx="1058686" cy="973373"/>
          </a:xfrm>
          <a:prstGeom prst="rect">
            <a:avLst/>
          </a:prstGeom>
          <a:solidFill>
            <a:srgbClr val="73C45F"/>
          </a:solidFill>
        </p:spPr>
      </p:sp>
      <p:pic>
        <p:nvPicPr>
          <p:cNvPr id="6" name="Picture 6"/>
          <p:cNvPicPr>
            <a:picLocks noChangeAspect="1"/>
          </p:cNvPicPr>
          <p:nvPr/>
        </p:nvPicPr>
        <p:blipFill>
          <a:blip r:embed="rId4">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2567244" y="5143500"/>
            <a:ext cx="2558233" cy="2558233"/>
          </a:xfrm>
          <a:prstGeom prst="rect">
            <a:avLst/>
          </a:prstGeom>
        </p:spPr>
      </p:pic>
      <p:pic>
        <p:nvPicPr>
          <p:cNvPr id="7" name="Picture 7"/>
          <p:cNvPicPr>
            <a:picLocks noChangeAspect="1"/>
          </p:cNvPicPr>
          <p:nvPr/>
        </p:nvPicPr>
        <p:blipFill>
          <a:blip r:embed="rId6">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rot="5400000">
            <a:off x="-31348" y="7719756"/>
            <a:ext cx="2567244" cy="2567244"/>
          </a:xfrm>
          <a:prstGeom prst="rect">
            <a:avLst/>
          </a:prstGeom>
        </p:spPr>
      </p:pic>
      <p:pic>
        <p:nvPicPr>
          <p:cNvPr id="8" name="Picture 8"/>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a:off x="-648091" y="3214688"/>
            <a:ext cx="2571750" cy="1285875"/>
          </a:xfrm>
          <a:prstGeom prst="rect">
            <a:avLst/>
          </a:prstGeom>
        </p:spPr>
      </p:pic>
      <p:sp>
        <p:nvSpPr>
          <p:cNvPr id="9" name="AutoShape 9"/>
          <p:cNvSpPr/>
          <p:nvPr/>
        </p:nvSpPr>
        <p:spPr>
          <a:xfrm>
            <a:off x="-5153" y="6667642"/>
            <a:ext cx="2572397" cy="578520"/>
          </a:xfrm>
          <a:prstGeom prst="rect">
            <a:avLst/>
          </a:prstGeom>
          <a:solidFill>
            <a:srgbClr val="FFFFFF">
              <a:alpha val="15686"/>
            </a:srgbClr>
          </a:solidFill>
        </p:spPr>
      </p:sp>
      <p:sp>
        <p:nvSpPr>
          <p:cNvPr id="10" name="AutoShape 10"/>
          <p:cNvSpPr/>
          <p:nvPr/>
        </p:nvSpPr>
        <p:spPr>
          <a:xfrm>
            <a:off x="-5153" y="5807215"/>
            <a:ext cx="2572397" cy="578520"/>
          </a:xfrm>
          <a:prstGeom prst="rect">
            <a:avLst/>
          </a:prstGeom>
          <a:solidFill>
            <a:srgbClr val="FFFFFF">
              <a:alpha val="15686"/>
            </a:srgbClr>
          </a:solidFill>
        </p:spPr>
      </p:sp>
      <p:pic>
        <p:nvPicPr>
          <p:cNvPr id="11" name="Picture 11"/>
          <p:cNvPicPr>
            <a:picLocks noChangeAspect="1"/>
          </p:cNvPicPr>
          <p:nvPr/>
        </p:nvPicPr>
        <p:blipFill>
          <a:blip r:embed="rId8">
            <a:extLst>
              <a:ext uri="{28A0092B-C50C-407E-A947-70E740481C1C}">
                <a14:useLocalDpi xmlns="" xmlns:a14="http://schemas.microsoft.com/office/drawing/2010/main" val="0"/>
              </a:ext>
              <a:ext uri="{96DAC541-7B7A-43D3-8B79-37D633B846F1}">
                <asvg:svgBlip xmlns="" xmlns:asvg="http://schemas.microsoft.com/office/drawing/2016/SVG/main" r:embed="rId9"/>
              </a:ext>
            </a:extLst>
          </a:blip>
          <a:srcRect/>
          <a:stretch>
            <a:fillRect/>
          </a:stretch>
        </p:blipFill>
        <p:spPr>
          <a:xfrm>
            <a:off x="3364927" y="5941183"/>
            <a:ext cx="962867" cy="962867"/>
          </a:xfrm>
          <a:prstGeom prst="rect">
            <a:avLst/>
          </a:prstGeom>
        </p:spPr>
      </p:pic>
      <p:pic>
        <p:nvPicPr>
          <p:cNvPr id="12" name="Picture 12"/>
          <p:cNvPicPr>
            <a:picLocks noChangeAspect="1"/>
          </p:cNvPicPr>
          <p:nvPr/>
        </p:nvPicPr>
        <p:blipFill>
          <a:blip r:embed="rId10">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11"/>
              </a:ext>
            </a:extLst>
          </a:blip>
          <a:srcRect/>
          <a:stretch>
            <a:fillRect/>
          </a:stretch>
        </p:blipFill>
        <p:spPr>
          <a:xfrm>
            <a:off x="0" y="35854"/>
            <a:ext cx="2535896" cy="2535896"/>
          </a:xfrm>
          <a:prstGeom prst="rect">
            <a:avLst/>
          </a:prstGeom>
        </p:spPr>
      </p:pic>
      <p:pic>
        <p:nvPicPr>
          <p:cNvPr id="13" name="Picture 13"/>
          <p:cNvPicPr>
            <a:picLocks noChangeAspect="1"/>
          </p:cNvPicPr>
          <p:nvPr/>
        </p:nvPicPr>
        <p:blipFill>
          <a:blip r:embed="rId1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13"/>
              </a:ext>
            </a:extLst>
          </a:blip>
          <a:srcRect/>
          <a:stretch>
            <a:fillRect/>
          </a:stretch>
        </p:blipFill>
        <p:spPr>
          <a:xfrm flipH="1">
            <a:off x="2535896" y="7697419"/>
            <a:ext cx="2589581" cy="2589581"/>
          </a:xfrm>
          <a:prstGeom prst="rect">
            <a:avLst/>
          </a:prstGeom>
        </p:spPr>
      </p:pic>
      <p:pic>
        <p:nvPicPr>
          <p:cNvPr id="14" name="Picture 14"/>
          <p:cNvPicPr>
            <a:picLocks noChangeAspect="1"/>
          </p:cNvPicPr>
          <p:nvPr/>
        </p:nvPicPr>
        <p:blipFill>
          <a:blip r:embed="rId1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13"/>
              </a:ext>
            </a:extLst>
          </a:blip>
          <a:srcRect/>
          <a:stretch>
            <a:fillRect/>
          </a:stretch>
        </p:blipFill>
        <p:spPr>
          <a:xfrm flipV="1">
            <a:off x="2535896" y="2553919"/>
            <a:ext cx="2589581" cy="2589581"/>
          </a:xfrm>
          <a:prstGeom prst="rect">
            <a:avLst/>
          </a:prstGeom>
        </p:spPr>
      </p:pic>
      <p:pic>
        <p:nvPicPr>
          <p:cNvPr id="15" name="Picture 15"/>
          <p:cNvPicPr>
            <a:picLocks noChangeAspect="1"/>
          </p:cNvPicPr>
          <p:nvPr/>
        </p:nvPicPr>
        <p:blipFill>
          <a:blip r:embed="rId14"/>
          <a:srcRect t="8136" b="8136"/>
          <a:stretch>
            <a:fillRect/>
          </a:stretch>
        </p:blipFill>
        <p:spPr>
          <a:xfrm>
            <a:off x="12370153" y="677975"/>
            <a:ext cx="4154190" cy="3751887"/>
          </a:xfrm>
          <a:prstGeom prst="rect">
            <a:avLst/>
          </a:prstGeom>
        </p:spPr>
      </p:pic>
      <p:pic>
        <p:nvPicPr>
          <p:cNvPr id="16" name="Picture 16"/>
          <p:cNvPicPr>
            <a:picLocks noChangeAspect="1"/>
          </p:cNvPicPr>
          <p:nvPr/>
        </p:nvPicPr>
        <p:blipFill>
          <a:blip r:embed="rId15"/>
          <a:srcRect/>
          <a:stretch>
            <a:fillRect/>
          </a:stretch>
        </p:blipFill>
        <p:spPr>
          <a:xfrm>
            <a:off x="11777446" y="5427935"/>
            <a:ext cx="5481854" cy="4112860"/>
          </a:xfrm>
          <a:prstGeom prst="rect">
            <a:avLst/>
          </a:prstGeom>
        </p:spPr>
      </p:pic>
      <p:sp>
        <p:nvSpPr>
          <p:cNvPr id="17" name="TextBox 17"/>
          <p:cNvSpPr txBox="1"/>
          <p:nvPr/>
        </p:nvSpPr>
        <p:spPr>
          <a:xfrm>
            <a:off x="5929628" y="2286000"/>
            <a:ext cx="5165270" cy="1419225"/>
          </a:xfrm>
          <a:prstGeom prst="rect">
            <a:avLst/>
          </a:prstGeom>
        </p:spPr>
        <p:txBody>
          <a:bodyPr lIns="0" tIns="0" rIns="0" bIns="0" rtlCol="0" anchor="t">
            <a:spAutoFit/>
          </a:bodyPr>
          <a:lstStyle/>
          <a:p>
            <a:pPr>
              <a:lnSpc>
                <a:spcPts val="10499"/>
              </a:lnSpc>
            </a:pPr>
            <a:r>
              <a:rPr lang="en-US" sz="7499">
                <a:solidFill>
                  <a:srgbClr val="000000"/>
                </a:solidFill>
                <a:latin typeface="Times New Roman"/>
              </a:rPr>
              <a:t>BIOFULES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672980"/>
          </a:xfrm>
          <a:prstGeom prst="rect">
            <a:avLst/>
          </a:prstGeom>
          <a:solidFill>
            <a:srgbClr val="73C45F"/>
          </a:solidFill>
        </p:spPr>
      </p:sp>
      <p:pic>
        <p:nvPicPr>
          <p:cNvPr id="3" name="Picture 3"/>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flipV="1">
            <a:off x="15392089" y="443665"/>
            <a:ext cx="1654807" cy="827403"/>
          </a:xfrm>
          <a:prstGeom prst="rect">
            <a:avLst/>
          </a:prstGeom>
        </p:spPr>
      </p:pic>
      <p:pic>
        <p:nvPicPr>
          <p:cNvPr id="4" name="Picture 4"/>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a:off x="14564269" y="443665"/>
            <a:ext cx="1654807" cy="827403"/>
          </a:xfrm>
          <a:prstGeom prst="rect">
            <a:avLst/>
          </a:prstGeom>
        </p:spPr>
      </p:pic>
      <p:pic>
        <p:nvPicPr>
          <p:cNvPr id="5" name="Picture 5"/>
          <p:cNvPicPr>
            <a:picLocks noChangeAspect="1"/>
          </p:cNvPicPr>
          <p:nvPr/>
        </p:nvPicPr>
        <p:blipFill>
          <a:blip r:embed="rId4">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6633193" y="0"/>
            <a:ext cx="1654807" cy="1654807"/>
          </a:xfrm>
          <a:prstGeom prst="rect">
            <a:avLst/>
          </a:prstGeom>
        </p:spPr>
      </p:pic>
      <p:pic>
        <p:nvPicPr>
          <p:cNvPr id="6" name="Picture 6"/>
          <p:cNvPicPr>
            <a:picLocks noChangeAspect="1"/>
          </p:cNvPicPr>
          <p:nvPr/>
        </p:nvPicPr>
        <p:blipFill>
          <a:blip r:embed="rId6">
            <a:alphaModFix amt="18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14145041" y="29963"/>
            <a:ext cx="832929" cy="1663739"/>
          </a:xfrm>
          <a:prstGeom prst="rect">
            <a:avLst/>
          </a:prstGeom>
        </p:spPr>
      </p:pic>
      <p:sp>
        <p:nvSpPr>
          <p:cNvPr id="7" name="AutoShape 7"/>
          <p:cNvSpPr/>
          <p:nvPr/>
        </p:nvSpPr>
        <p:spPr>
          <a:xfrm>
            <a:off x="9168476" y="17990"/>
            <a:ext cx="1658020" cy="1666780"/>
          </a:xfrm>
          <a:prstGeom prst="rect">
            <a:avLst/>
          </a:prstGeom>
          <a:solidFill>
            <a:srgbClr val="FFFFFF">
              <a:alpha val="15686"/>
            </a:srgbClr>
          </a:solidFill>
        </p:spPr>
      </p:sp>
      <p:sp>
        <p:nvSpPr>
          <p:cNvPr id="8" name="AutoShape 8"/>
          <p:cNvSpPr/>
          <p:nvPr/>
        </p:nvSpPr>
        <p:spPr>
          <a:xfrm>
            <a:off x="9644254" y="535953"/>
            <a:ext cx="686146" cy="630854"/>
          </a:xfrm>
          <a:prstGeom prst="rect">
            <a:avLst/>
          </a:prstGeom>
          <a:solidFill>
            <a:srgbClr val="73C45F"/>
          </a:solidFill>
        </p:spPr>
      </p:sp>
      <p:pic>
        <p:nvPicPr>
          <p:cNvPr id="9" name="Picture 9"/>
          <p:cNvPicPr>
            <a:picLocks noChangeAspect="1"/>
          </p:cNvPicPr>
          <p:nvPr/>
        </p:nvPicPr>
        <p:blipFill>
          <a:blip r:embed="rId8">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9"/>
              </a:ext>
            </a:extLst>
          </a:blip>
          <a:srcRect/>
          <a:stretch>
            <a:fillRect/>
          </a:stretch>
        </p:blipFill>
        <p:spPr>
          <a:xfrm flipH="1">
            <a:off x="10826495" y="-8933"/>
            <a:ext cx="1663739" cy="1663739"/>
          </a:xfrm>
          <a:prstGeom prst="rect">
            <a:avLst/>
          </a:prstGeom>
        </p:spPr>
      </p:pic>
      <p:pic>
        <p:nvPicPr>
          <p:cNvPr id="10" name="Picture 10"/>
          <p:cNvPicPr>
            <a:picLocks noChangeAspect="1"/>
          </p:cNvPicPr>
          <p:nvPr/>
        </p:nvPicPr>
        <p:blipFill>
          <a:blip r:embed="rId10">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11"/>
              </a:ext>
            </a:extLst>
          </a:blip>
          <a:srcRect/>
          <a:stretch>
            <a:fillRect/>
          </a:stretch>
        </p:blipFill>
        <p:spPr>
          <a:xfrm>
            <a:off x="12490234" y="0"/>
            <a:ext cx="1654807" cy="1654807"/>
          </a:xfrm>
          <a:prstGeom prst="rect">
            <a:avLst/>
          </a:prstGeom>
        </p:spPr>
      </p:pic>
      <p:sp>
        <p:nvSpPr>
          <p:cNvPr id="11" name="TextBox 11"/>
          <p:cNvSpPr txBox="1"/>
          <p:nvPr/>
        </p:nvSpPr>
        <p:spPr>
          <a:xfrm>
            <a:off x="0" y="161925"/>
            <a:ext cx="18288000" cy="1438275"/>
          </a:xfrm>
          <a:prstGeom prst="rect">
            <a:avLst/>
          </a:prstGeom>
        </p:spPr>
        <p:txBody>
          <a:bodyPr lIns="0" tIns="0" rIns="0" bIns="0" rtlCol="0" anchor="t">
            <a:spAutoFit/>
          </a:bodyPr>
          <a:lstStyle/>
          <a:p>
            <a:pPr algn="ctr">
              <a:lnSpc>
                <a:spcPts val="10500"/>
              </a:lnSpc>
              <a:spcBef>
                <a:spcPct val="0"/>
              </a:spcBef>
            </a:pPr>
            <a:r>
              <a:rPr lang="en-US" sz="7500">
                <a:solidFill>
                  <a:srgbClr val="000000"/>
                </a:solidFill>
                <a:latin typeface="Times New Roman"/>
              </a:rPr>
              <a:t>DISADVANTAGE  OF BIOFULES</a:t>
            </a:r>
          </a:p>
        </p:txBody>
      </p:sp>
      <p:sp>
        <p:nvSpPr>
          <p:cNvPr id="12" name="TextBox 12"/>
          <p:cNvSpPr txBox="1"/>
          <p:nvPr/>
        </p:nvSpPr>
        <p:spPr>
          <a:xfrm>
            <a:off x="566789" y="2085396"/>
            <a:ext cx="16893808" cy="7990345"/>
          </a:xfrm>
          <a:prstGeom prst="rect">
            <a:avLst/>
          </a:prstGeom>
        </p:spPr>
        <p:txBody>
          <a:bodyPr lIns="0" tIns="0" rIns="0" bIns="0" rtlCol="0" anchor="t">
            <a:spAutoFit/>
          </a:bodyPr>
          <a:lstStyle/>
          <a:p>
            <a:pPr marL="647704" lvl="1" indent="-323852">
              <a:lnSpc>
                <a:spcPts val="4200"/>
              </a:lnSpc>
              <a:buFont typeface="Arial"/>
              <a:buChar char="•"/>
            </a:pPr>
            <a:r>
              <a:rPr lang="en-US" sz="3000">
                <a:solidFill>
                  <a:srgbClr val="000000"/>
                </a:solidFill>
                <a:latin typeface="Times New Roman Bold"/>
              </a:rPr>
              <a:t>Land use and food security:</a:t>
            </a:r>
            <a:r>
              <a:rPr lang="en-US" sz="3000">
                <a:solidFill>
                  <a:srgbClr val="000000"/>
                </a:solidFill>
                <a:latin typeface="Times New Roman"/>
              </a:rPr>
              <a:t> Biofuel production can compete with food production for land and other resources, which can drive up food prices and exacerbate food insecurity, particularly in developing countries. This competition can also lead to deforestation, which can have negative impacts on biodiversity, soil health, and climate change.</a:t>
            </a:r>
          </a:p>
          <a:p>
            <a:pPr>
              <a:lnSpc>
                <a:spcPts val="4200"/>
              </a:lnSpc>
            </a:pPr>
            <a:endParaRPr/>
          </a:p>
          <a:p>
            <a:pPr marL="647704" lvl="1" indent="-323852">
              <a:lnSpc>
                <a:spcPts val="4200"/>
              </a:lnSpc>
              <a:buFont typeface="Arial"/>
              <a:buChar char="•"/>
            </a:pPr>
            <a:r>
              <a:rPr lang="en-US" sz="3000">
                <a:solidFill>
                  <a:srgbClr val="000000"/>
                </a:solidFill>
                <a:latin typeface="Times New Roman Bold"/>
              </a:rPr>
              <a:t>Water use: </a:t>
            </a:r>
            <a:r>
              <a:rPr lang="en-US" sz="3000">
                <a:solidFill>
                  <a:srgbClr val="000000"/>
                </a:solidFill>
                <a:latin typeface="Times New Roman"/>
              </a:rPr>
              <a:t>Biofuel production can be water-intensive, particularly in areas with limited water resources. This can lead to competition for water with other uses, such as irrigation, drinking water, and ecological needs, and potentially exacerbate water scarcity and conflicts.</a:t>
            </a:r>
          </a:p>
          <a:p>
            <a:pPr>
              <a:lnSpc>
                <a:spcPts val="4200"/>
              </a:lnSpc>
            </a:pPr>
            <a:endParaRPr/>
          </a:p>
          <a:p>
            <a:pPr marL="647704" lvl="1" indent="-323852">
              <a:lnSpc>
                <a:spcPts val="4200"/>
              </a:lnSpc>
              <a:buFont typeface="Arial"/>
              <a:buChar char="•"/>
            </a:pPr>
            <a:r>
              <a:rPr lang="en-US" sz="3000">
                <a:solidFill>
                  <a:srgbClr val="000000"/>
                </a:solidFill>
                <a:latin typeface="Times New Roman Bold"/>
              </a:rPr>
              <a:t>Sustainability and lifecycle emissions:</a:t>
            </a:r>
            <a:r>
              <a:rPr lang="en-US" sz="3000">
                <a:solidFill>
                  <a:srgbClr val="000000"/>
                </a:solidFill>
                <a:latin typeface="Times New Roman"/>
              </a:rPr>
              <a:t> Biofuels can have different sustainability impacts depending on the feedstock, production process, and other factors. For example, some biofuels can have high emissions from land use change, fertilizer use, and other factors, which can offset or even exceed the emissions reductions from the biofuel itself. It's important to ensure that biofuels are produced sustainably and with a lifecycle perspective, taking into account all the environmental, social, and economic impacts.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672980"/>
          </a:xfrm>
          <a:prstGeom prst="rect">
            <a:avLst/>
          </a:prstGeom>
          <a:solidFill>
            <a:srgbClr val="73C45F"/>
          </a:solidFill>
        </p:spPr>
      </p:sp>
      <p:pic>
        <p:nvPicPr>
          <p:cNvPr id="3" name="Picture 3"/>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flipV="1">
            <a:off x="15392089" y="443665"/>
            <a:ext cx="1654807" cy="827403"/>
          </a:xfrm>
          <a:prstGeom prst="rect">
            <a:avLst/>
          </a:prstGeom>
        </p:spPr>
      </p:pic>
      <p:pic>
        <p:nvPicPr>
          <p:cNvPr id="4" name="Picture 4"/>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a:off x="14564269" y="443665"/>
            <a:ext cx="1654807" cy="827403"/>
          </a:xfrm>
          <a:prstGeom prst="rect">
            <a:avLst/>
          </a:prstGeom>
        </p:spPr>
      </p:pic>
      <p:pic>
        <p:nvPicPr>
          <p:cNvPr id="5" name="Picture 5"/>
          <p:cNvPicPr>
            <a:picLocks noChangeAspect="1"/>
          </p:cNvPicPr>
          <p:nvPr/>
        </p:nvPicPr>
        <p:blipFill>
          <a:blip r:embed="rId4">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6633193" y="0"/>
            <a:ext cx="1654807" cy="1654807"/>
          </a:xfrm>
          <a:prstGeom prst="rect">
            <a:avLst/>
          </a:prstGeom>
        </p:spPr>
      </p:pic>
      <p:pic>
        <p:nvPicPr>
          <p:cNvPr id="6" name="Picture 6"/>
          <p:cNvPicPr>
            <a:picLocks noChangeAspect="1"/>
          </p:cNvPicPr>
          <p:nvPr/>
        </p:nvPicPr>
        <p:blipFill>
          <a:blip r:embed="rId6">
            <a:alphaModFix amt="18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14145041" y="29963"/>
            <a:ext cx="832929" cy="1663739"/>
          </a:xfrm>
          <a:prstGeom prst="rect">
            <a:avLst/>
          </a:prstGeom>
        </p:spPr>
      </p:pic>
      <p:sp>
        <p:nvSpPr>
          <p:cNvPr id="7" name="AutoShape 7"/>
          <p:cNvSpPr/>
          <p:nvPr/>
        </p:nvSpPr>
        <p:spPr>
          <a:xfrm>
            <a:off x="9168476" y="17990"/>
            <a:ext cx="1658020" cy="1666780"/>
          </a:xfrm>
          <a:prstGeom prst="rect">
            <a:avLst/>
          </a:prstGeom>
          <a:solidFill>
            <a:srgbClr val="FFFFFF">
              <a:alpha val="15686"/>
            </a:srgbClr>
          </a:solidFill>
        </p:spPr>
      </p:sp>
      <p:sp>
        <p:nvSpPr>
          <p:cNvPr id="8" name="AutoShape 8"/>
          <p:cNvSpPr/>
          <p:nvPr/>
        </p:nvSpPr>
        <p:spPr>
          <a:xfrm>
            <a:off x="9644254" y="535953"/>
            <a:ext cx="686146" cy="630854"/>
          </a:xfrm>
          <a:prstGeom prst="rect">
            <a:avLst/>
          </a:prstGeom>
          <a:solidFill>
            <a:srgbClr val="73C45F"/>
          </a:solidFill>
        </p:spPr>
      </p:sp>
      <p:pic>
        <p:nvPicPr>
          <p:cNvPr id="9" name="Picture 9"/>
          <p:cNvPicPr>
            <a:picLocks noChangeAspect="1"/>
          </p:cNvPicPr>
          <p:nvPr/>
        </p:nvPicPr>
        <p:blipFill>
          <a:blip r:embed="rId8">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9"/>
              </a:ext>
            </a:extLst>
          </a:blip>
          <a:srcRect/>
          <a:stretch>
            <a:fillRect/>
          </a:stretch>
        </p:blipFill>
        <p:spPr>
          <a:xfrm flipH="1">
            <a:off x="10826495" y="-8933"/>
            <a:ext cx="1663739" cy="1663739"/>
          </a:xfrm>
          <a:prstGeom prst="rect">
            <a:avLst/>
          </a:prstGeom>
        </p:spPr>
      </p:pic>
      <p:pic>
        <p:nvPicPr>
          <p:cNvPr id="10" name="Picture 10"/>
          <p:cNvPicPr>
            <a:picLocks noChangeAspect="1"/>
          </p:cNvPicPr>
          <p:nvPr/>
        </p:nvPicPr>
        <p:blipFill>
          <a:blip r:embed="rId10">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11"/>
              </a:ext>
            </a:extLst>
          </a:blip>
          <a:srcRect/>
          <a:stretch>
            <a:fillRect/>
          </a:stretch>
        </p:blipFill>
        <p:spPr>
          <a:xfrm>
            <a:off x="12490234" y="0"/>
            <a:ext cx="1654807" cy="1654807"/>
          </a:xfrm>
          <a:prstGeom prst="rect">
            <a:avLst/>
          </a:prstGeom>
        </p:spPr>
      </p:pic>
      <p:pic>
        <p:nvPicPr>
          <p:cNvPr id="11" name="Picture 11"/>
          <p:cNvPicPr>
            <a:picLocks noChangeAspect="1"/>
          </p:cNvPicPr>
          <p:nvPr/>
        </p:nvPicPr>
        <p:blipFill>
          <a:blip r:embed="rId12"/>
          <a:srcRect/>
          <a:stretch>
            <a:fillRect/>
          </a:stretch>
        </p:blipFill>
        <p:spPr>
          <a:xfrm>
            <a:off x="867528" y="2145115"/>
            <a:ext cx="4758146" cy="3569885"/>
          </a:xfrm>
          <a:prstGeom prst="rect">
            <a:avLst/>
          </a:prstGeom>
        </p:spPr>
      </p:pic>
      <p:pic>
        <p:nvPicPr>
          <p:cNvPr id="12" name="Picture 12"/>
          <p:cNvPicPr>
            <a:picLocks noChangeAspect="1"/>
          </p:cNvPicPr>
          <p:nvPr/>
        </p:nvPicPr>
        <p:blipFill>
          <a:blip r:embed="rId13"/>
          <a:srcRect/>
          <a:stretch>
            <a:fillRect/>
          </a:stretch>
        </p:blipFill>
        <p:spPr>
          <a:xfrm>
            <a:off x="12615280" y="5880921"/>
            <a:ext cx="4845317" cy="3633988"/>
          </a:xfrm>
          <a:prstGeom prst="rect">
            <a:avLst/>
          </a:prstGeom>
        </p:spPr>
      </p:pic>
      <p:pic>
        <p:nvPicPr>
          <p:cNvPr id="13" name="Picture 13"/>
          <p:cNvPicPr>
            <a:picLocks noChangeAspect="1"/>
          </p:cNvPicPr>
          <p:nvPr/>
        </p:nvPicPr>
        <p:blipFill>
          <a:blip r:embed="rId14"/>
          <a:srcRect b="10739"/>
          <a:stretch>
            <a:fillRect/>
          </a:stretch>
        </p:blipFill>
        <p:spPr>
          <a:xfrm>
            <a:off x="3425537" y="6583490"/>
            <a:ext cx="3478145" cy="3348937"/>
          </a:xfrm>
          <a:prstGeom prst="rect">
            <a:avLst/>
          </a:prstGeom>
        </p:spPr>
      </p:pic>
      <p:pic>
        <p:nvPicPr>
          <p:cNvPr id="14" name="Picture 14"/>
          <p:cNvPicPr>
            <a:picLocks noChangeAspect="1"/>
          </p:cNvPicPr>
          <p:nvPr/>
        </p:nvPicPr>
        <p:blipFill>
          <a:blip r:embed="rId15"/>
          <a:srcRect/>
          <a:stretch>
            <a:fillRect/>
          </a:stretch>
        </p:blipFill>
        <p:spPr>
          <a:xfrm>
            <a:off x="10330400" y="1672980"/>
            <a:ext cx="4535819" cy="3397486"/>
          </a:xfrm>
          <a:prstGeom prst="rect">
            <a:avLst/>
          </a:prstGeom>
        </p:spPr>
      </p:pic>
      <p:sp>
        <p:nvSpPr>
          <p:cNvPr id="15" name="TextBox 15"/>
          <p:cNvSpPr txBox="1"/>
          <p:nvPr/>
        </p:nvSpPr>
        <p:spPr>
          <a:xfrm>
            <a:off x="24476" y="4848225"/>
            <a:ext cx="18288000" cy="1438275"/>
          </a:xfrm>
          <a:prstGeom prst="rect">
            <a:avLst/>
          </a:prstGeom>
        </p:spPr>
        <p:txBody>
          <a:bodyPr lIns="0" tIns="0" rIns="0" bIns="0" rtlCol="0" anchor="t">
            <a:spAutoFit/>
          </a:bodyPr>
          <a:lstStyle/>
          <a:p>
            <a:pPr algn="ctr">
              <a:lnSpc>
                <a:spcPts val="10500"/>
              </a:lnSpc>
              <a:spcBef>
                <a:spcPct val="0"/>
              </a:spcBef>
            </a:pPr>
            <a:r>
              <a:rPr lang="en-US" sz="7500">
                <a:solidFill>
                  <a:srgbClr val="000000"/>
                </a:solidFill>
                <a:latin typeface="Times New Roma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672980"/>
          </a:xfrm>
          <a:prstGeom prst="rect">
            <a:avLst/>
          </a:prstGeom>
          <a:solidFill>
            <a:srgbClr val="73C45F"/>
          </a:solidFill>
        </p:spPr>
      </p:sp>
      <p:pic>
        <p:nvPicPr>
          <p:cNvPr id="3" name="Picture 3"/>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flipV="1">
            <a:off x="15392089" y="443665"/>
            <a:ext cx="1654807" cy="827403"/>
          </a:xfrm>
          <a:prstGeom prst="rect">
            <a:avLst/>
          </a:prstGeom>
        </p:spPr>
      </p:pic>
      <p:pic>
        <p:nvPicPr>
          <p:cNvPr id="4" name="Picture 4"/>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a:off x="14564269" y="443665"/>
            <a:ext cx="1654807" cy="827403"/>
          </a:xfrm>
          <a:prstGeom prst="rect">
            <a:avLst/>
          </a:prstGeom>
        </p:spPr>
      </p:pic>
      <p:pic>
        <p:nvPicPr>
          <p:cNvPr id="5" name="Picture 5"/>
          <p:cNvPicPr>
            <a:picLocks noChangeAspect="1"/>
          </p:cNvPicPr>
          <p:nvPr/>
        </p:nvPicPr>
        <p:blipFill>
          <a:blip r:embed="rId4">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6633193" y="0"/>
            <a:ext cx="1654807" cy="1654807"/>
          </a:xfrm>
          <a:prstGeom prst="rect">
            <a:avLst/>
          </a:prstGeom>
        </p:spPr>
      </p:pic>
      <p:pic>
        <p:nvPicPr>
          <p:cNvPr id="6" name="Picture 6"/>
          <p:cNvPicPr>
            <a:picLocks noChangeAspect="1"/>
          </p:cNvPicPr>
          <p:nvPr/>
        </p:nvPicPr>
        <p:blipFill>
          <a:blip r:embed="rId6">
            <a:alphaModFix amt="18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14145041" y="29963"/>
            <a:ext cx="832929" cy="1663739"/>
          </a:xfrm>
          <a:prstGeom prst="rect">
            <a:avLst/>
          </a:prstGeom>
        </p:spPr>
      </p:pic>
      <p:sp>
        <p:nvSpPr>
          <p:cNvPr id="7" name="AutoShape 7"/>
          <p:cNvSpPr/>
          <p:nvPr/>
        </p:nvSpPr>
        <p:spPr>
          <a:xfrm>
            <a:off x="9168476" y="17990"/>
            <a:ext cx="1658020" cy="1666780"/>
          </a:xfrm>
          <a:prstGeom prst="rect">
            <a:avLst/>
          </a:prstGeom>
          <a:solidFill>
            <a:srgbClr val="FFFFFF">
              <a:alpha val="15686"/>
            </a:srgbClr>
          </a:solidFill>
        </p:spPr>
      </p:sp>
      <p:sp>
        <p:nvSpPr>
          <p:cNvPr id="8" name="AutoShape 8"/>
          <p:cNvSpPr/>
          <p:nvPr/>
        </p:nvSpPr>
        <p:spPr>
          <a:xfrm>
            <a:off x="9644254" y="535953"/>
            <a:ext cx="686146" cy="630854"/>
          </a:xfrm>
          <a:prstGeom prst="rect">
            <a:avLst/>
          </a:prstGeom>
          <a:solidFill>
            <a:srgbClr val="73C45F"/>
          </a:solidFill>
        </p:spPr>
      </p:sp>
      <p:pic>
        <p:nvPicPr>
          <p:cNvPr id="9" name="Picture 9"/>
          <p:cNvPicPr>
            <a:picLocks noChangeAspect="1"/>
          </p:cNvPicPr>
          <p:nvPr/>
        </p:nvPicPr>
        <p:blipFill>
          <a:blip r:embed="rId8">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9"/>
              </a:ext>
            </a:extLst>
          </a:blip>
          <a:srcRect/>
          <a:stretch>
            <a:fillRect/>
          </a:stretch>
        </p:blipFill>
        <p:spPr>
          <a:xfrm flipH="1">
            <a:off x="10826495" y="-8933"/>
            <a:ext cx="1663739" cy="1663739"/>
          </a:xfrm>
          <a:prstGeom prst="rect">
            <a:avLst/>
          </a:prstGeom>
        </p:spPr>
      </p:pic>
      <p:pic>
        <p:nvPicPr>
          <p:cNvPr id="10" name="Picture 10"/>
          <p:cNvPicPr>
            <a:picLocks noChangeAspect="1"/>
          </p:cNvPicPr>
          <p:nvPr/>
        </p:nvPicPr>
        <p:blipFill>
          <a:blip r:embed="rId10">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11"/>
              </a:ext>
            </a:extLst>
          </a:blip>
          <a:srcRect/>
          <a:stretch>
            <a:fillRect/>
          </a:stretch>
        </p:blipFill>
        <p:spPr>
          <a:xfrm>
            <a:off x="12490234" y="0"/>
            <a:ext cx="1654807" cy="1654807"/>
          </a:xfrm>
          <a:prstGeom prst="rect">
            <a:avLst/>
          </a:prstGeom>
        </p:spPr>
      </p:pic>
      <p:pic>
        <p:nvPicPr>
          <p:cNvPr id="11" name="Picture 11"/>
          <p:cNvPicPr>
            <a:picLocks noChangeAspect="1"/>
          </p:cNvPicPr>
          <p:nvPr/>
        </p:nvPicPr>
        <p:blipFill>
          <a:blip r:embed="rId12"/>
          <a:srcRect b="6823"/>
          <a:stretch>
            <a:fillRect/>
          </a:stretch>
        </p:blipFill>
        <p:spPr>
          <a:xfrm>
            <a:off x="11331882" y="1693703"/>
            <a:ext cx="6789898" cy="4738833"/>
          </a:xfrm>
          <a:prstGeom prst="rect">
            <a:avLst/>
          </a:prstGeom>
        </p:spPr>
      </p:pic>
      <p:pic>
        <p:nvPicPr>
          <p:cNvPr id="12" name="Picture 12"/>
          <p:cNvPicPr>
            <a:picLocks noChangeAspect="1"/>
          </p:cNvPicPr>
          <p:nvPr/>
        </p:nvPicPr>
        <p:blipFill>
          <a:blip r:embed="rId13"/>
          <a:srcRect l="3218" t="2856"/>
          <a:stretch>
            <a:fillRect/>
          </a:stretch>
        </p:blipFill>
        <p:spPr>
          <a:xfrm>
            <a:off x="490132" y="6120630"/>
            <a:ext cx="7822150" cy="4089792"/>
          </a:xfrm>
          <a:prstGeom prst="rect">
            <a:avLst/>
          </a:prstGeom>
        </p:spPr>
      </p:pic>
      <p:pic>
        <p:nvPicPr>
          <p:cNvPr id="13" name="Picture 13"/>
          <p:cNvPicPr>
            <a:picLocks noChangeAspect="1"/>
          </p:cNvPicPr>
          <p:nvPr/>
        </p:nvPicPr>
        <p:blipFill>
          <a:blip r:embed="rId14"/>
          <a:srcRect/>
          <a:stretch>
            <a:fillRect/>
          </a:stretch>
        </p:blipFill>
        <p:spPr>
          <a:xfrm>
            <a:off x="11209949" y="6707619"/>
            <a:ext cx="5870184" cy="3579381"/>
          </a:xfrm>
          <a:prstGeom prst="rect">
            <a:avLst/>
          </a:prstGeom>
        </p:spPr>
      </p:pic>
      <p:sp>
        <p:nvSpPr>
          <p:cNvPr id="14" name="TextBox 14"/>
          <p:cNvSpPr txBox="1"/>
          <p:nvPr/>
        </p:nvSpPr>
        <p:spPr>
          <a:xfrm>
            <a:off x="490132" y="2138222"/>
            <a:ext cx="10841750" cy="3768722"/>
          </a:xfrm>
          <a:prstGeom prst="rect">
            <a:avLst/>
          </a:prstGeom>
        </p:spPr>
        <p:txBody>
          <a:bodyPr lIns="0" tIns="0" rIns="0" bIns="0" rtlCol="0" anchor="t">
            <a:spAutoFit/>
          </a:bodyPr>
          <a:lstStyle/>
          <a:p>
            <a:pPr>
              <a:lnSpc>
                <a:spcPts val="4900"/>
              </a:lnSpc>
              <a:spcBef>
                <a:spcPct val="0"/>
              </a:spcBef>
            </a:pPr>
            <a:r>
              <a:rPr lang="en-US" sz="3500">
                <a:solidFill>
                  <a:srgbClr val="000000"/>
                </a:solidFill>
                <a:latin typeface="Times New Roman"/>
              </a:rPr>
              <a:t>Biofuels are fuels made from renewable biological resources, such as plant materials or waste. They are an alternative to traditional fossil fuels, such as oil and gas, and are seen as a way to reduce the environmental impact of transportation and other energy-intensive sectors.</a:t>
            </a:r>
          </a:p>
        </p:txBody>
      </p:sp>
      <p:sp>
        <p:nvSpPr>
          <p:cNvPr id="15" name="TextBox 15"/>
          <p:cNvSpPr txBox="1"/>
          <p:nvPr/>
        </p:nvSpPr>
        <p:spPr>
          <a:xfrm>
            <a:off x="3932558" y="161925"/>
            <a:ext cx="10628948" cy="1438275"/>
          </a:xfrm>
          <a:prstGeom prst="rect">
            <a:avLst/>
          </a:prstGeom>
        </p:spPr>
        <p:txBody>
          <a:bodyPr lIns="0" tIns="0" rIns="0" bIns="0" rtlCol="0" anchor="t">
            <a:spAutoFit/>
          </a:bodyPr>
          <a:lstStyle/>
          <a:p>
            <a:pPr algn="ctr">
              <a:lnSpc>
                <a:spcPts val="10500"/>
              </a:lnSpc>
              <a:spcBef>
                <a:spcPct val="0"/>
              </a:spcBef>
            </a:pPr>
            <a:r>
              <a:rPr lang="en-US" sz="7500">
                <a:solidFill>
                  <a:srgbClr val="000000"/>
                </a:solidFill>
                <a:latin typeface="Times New Roman"/>
              </a:rPr>
              <a:t>WHAT ARE BIOFULES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672980"/>
          </a:xfrm>
          <a:prstGeom prst="rect">
            <a:avLst/>
          </a:prstGeom>
          <a:solidFill>
            <a:srgbClr val="73C45F"/>
          </a:solidFill>
        </p:spPr>
      </p:sp>
      <p:pic>
        <p:nvPicPr>
          <p:cNvPr id="3" name="Picture 3"/>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flipV="1">
            <a:off x="15392089" y="443665"/>
            <a:ext cx="1654807" cy="827403"/>
          </a:xfrm>
          <a:prstGeom prst="rect">
            <a:avLst/>
          </a:prstGeom>
        </p:spPr>
      </p:pic>
      <p:pic>
        <p:nvPicPr>
          <p:cNvPr id="4" name="Picture 4"/>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a:off x="14564269" y="443665"/>
            <a:ext cx="1654807" cy="827403"/>
          </a:xfrm>
          <a:prstGeom prst="rect">
            <a:avLst/>
          </a:prstGeom>
        </p:spPr>
      </p:pic>
      <p:pic>
        <p:nvPicPr>
          <p:cNvPr id="5" name="Picture 5"/>
          <p:cNvPicPr>
            <a:picLocks noChangeAspect="1"/>
          </p:cNvPicPr>
          <p:nvPr/>
        </p:nvPicPr>
        <p:blipFill>
          <a:blip r:embed="rId4">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6633193" y="0"/>
            <a:ext cx="1654807" cy="1654807"/>
          </a:xfrm>
          <a:prstGeom prst="rect">
            <a:avLst/>
          </a:prstGeom>
        </p:spPr>
      </p:pic>
      <p:pic>
        <p:nvPicPr>
          <p:cNvPr id="6" name="Picture 6"/>
          <p:cNvPicPr>
            <a:picLocks noChangeAspect="1"/>
          </p:cNvPicPr>
          <p:nvPr/>
        </p:nvPicPr>
        <p:blipFill>
          <a:blip r:embed="rId6">
            <a:alphaModFix amt="18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14145041" y="29963"/>
            <a:ext cx="832929" cy="1663739"/>
          </a:xfrm>
          <a:prstGeom prst="rect">
            <a:avLst/>
          </a:prstGeom>
        </p:spPr>
      </p:pic>
      <p:sp>
        <p:nvSpPr>
          <p:cNvPr id="7" name="AutoShape 7"/>
          <p:cNvSpPr/>
          <p:nvPr/>
        </p:nvSpPr>
        <p:spPr>
          <a:xfrm>
            <a:off x="9168476" y="17990"/>
            <a:ext cx="1658020" cy="1666780"/>
          </a:xfrm>
          <a:prstGeom prst="rect">
            <a:avLst/>
          </a:prstGeom>
          <a:solidFill>
            <a:srgbClr val="FFFFFF">
              <a:alpha val="15686"/>
            </a:srgbClr>
          </a:solidFill>
        </p:spPr>
      </p:sp>
      <p:sp>
        <p:nvSpPr>
          <p:cNvPr id="8" name="AutoShape 8"/>
          <p:cNvSpPr/>
          <p:nvPr/>
        </p:nvSpPr>
        <p:spPr>
          <a:xfrm>
            <a:off x="9644254" y="535953"/>
            <a:ext cx="686146" cy="630854"/>
          </a:xfrm>
          <a:prstGeom prst="rect">
            <a:avLst/>
          </a:prstGeom>
          <a:solidFill>
            <a:srgbClr val="73C45F"/>
          </a:solidFill>
        </p:spPr>
      </p:sp>
      <p:pic>
        <p:nvPicPr>
          <p:cNvPr id="9" name="Picture 9"/>
          <p:cNvPicPr>
            <a:picLocks noChangeAspect="1"/>
          </p:cNvPicPr>
          <p:nvPr/>
        </p:nvPicPr>
        <p:blipFill>
          <a:blip r:embed="rId8">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9"/>
              </a:ext>
            </a:extLst>
          </a:blip>
          <a:srcRect/>
          <a:stretch>
            <a:fillRect/>
          </a:stretch>
        </p:blipFill>
        <p:spPr>
          <a:xfrm flipH="1">
            <a:off x="10826495" y="-8933"/>
            <a:ext cx="1663739" cy="1663739"/>
          </a:xfrm>
          <a:prstGeom prst="rect">
            <a:avLst/>
          </a:prstGeom>
        </p:spPr>
      </p:pic>
      <p:pic>
        <p:nvPicPr>
          <p:cNvPr id="10" name="Picture 10"/>
          <p:cNvPicPr>
            <a:picLocks noChangeAspect="1"/>
          </p:cNvPicPr>
          <p:nvPr/>
        </p:nvPicPr>
        <p:blipFill>
          <a:blip r:embed="rId10">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11"/>
              </a:ext>
            </a:extLst>
          </a:blip>
          <a:srcRect/>
          <a:stretch>
            <a:fillRect/>
          </a:stretch>
        </p:blipFill>
        <p:spPr>
          <a:xfrm>
            <a:off x="12490234" y="0"/>
            <a:ext cx="1654807" cy="1654807"/>
          </a:xfrm>
          <a:prstGeom prst="rect">
            <a:avLst/>
          </a:prstGeom>
        </p:spPr>
      </p:pic>
      <p:sp>
        <p:nvSpPr>
          <p:cNvPr id="11" name="TextBox 11"/>
          <p:cNvSpPr txBox="1"/>
          <p:nvPr/>
        </p:nvSpPr>
        <p:spPr>
          <a:xfrm>
            <a:off x="1059818" y="161925"/>
            <a:ext cx="16374427" cy="1438275"/>
          </a:xfrm>
          <a:prstGeom prst="rect">
            <a:avLst/>
          </a:prstGeom>
        </p:spPr>
        <p:txBody>
          <a:bodyPr lIns="0" tIns="0" rIns="0" bIns="0" rtlCol="0" anchor="t">
            <a:spAutoFit/>
          </a:bodyPr>
          <a:lstStyle/>
          <a:p>
            <a:pPr algn="ctr">
              <a:lnSpc>
                <a:spcPts val="10500"/>
              </a:lnSpc>
              <a:spcBef>
                <a:spcPct val="0"/>
              </a:spcBef>
            </a:pPr>
            <a:r>
              <a:rPr lang="en-US" sz="7500">
                <a:solidFill>
                  <a:srgbClr val="000000"/>
                </a:solidFill>
                <a:latin typeface="Times New Roman"/>
              </a:rPr>
              <a:t>WHY ARE BIOFULES IMPORTANT</a:t>
            </a:r>
          </a:p>
        </p:txBody>
      </p:sp>
      <p:sp>
        <p:nvSpPr>
          <p:cNvPr id="12" name="TextBox 12"/>
          <p:cNvSpPr txBox="1"/>
          <p:nvPr/>
        </p:nvSpPr>
        <p:spPr>
          <a:xfrm>
            <a:off x="0" y="1708432"/>
            <a:ext cx="18288000" cy="7769208"/>
          </a:xfrm>
          <a:prstGeom prst="rect">
            <a:avLst/>
          </a:prstGeom>
        </p:spPr>
        <p:txBody>
          <a:bodyPr lIns="0" tIns="0" rIns="0" bIns="0" rtlCol="0" anchor="t">
            <a:spAutoFit/>
          </a:bodyPr>
          <a:lstStyle/>
          <a:p>
            <a:pPr marL="674832" lvl="1" indent="-337416">
              <a:lnSpc>
                <a:spcPts val="4375"/>
              </a:lnSpc>
              <a:buFont typeface="Arial"/>
              <a:buChar char="•"/>
            </a:pPr>
            <a:r>
              <a:rPr lang="en-US" sz="3125">
                <a:solidFill>
                  <a:srgbClr val="000000"/>
                </a:solidFill>
                <a:latin typeface="Times New Roman Bold"/>
              </a:rPr>
              <a:t>Reducing greenhouse gas emissions: </a:t>
            </a:r>
            <a:r>
              <a:rPr lang="en-US" sz="3125">
                <a:solidFill>
                  <a:srgbClr val="000000"/>
                </a:solidFill>
                <a:latin typeface="Times New Roman"/>
              </a:rPr>
              <a:t>Biofuels have the potential to reduce greenhouse gas emissions compared to fossil fuels. This is because the carbon released during their combustion is offset by the carbon absorbed during the growth of the plants used to make them. This makes biofuels a more sustainable and environmentally friendly alternative to fossil fuels.</a:t>
            </a:r>
          </a:p>
          <a:p>
            <a:pPr>
              <a:lnSpc>
                <a:spcPts val="4375"/>
              </a:lnSpc>
            </a:pPr>
            <a:endParaRPr/>
          </a:p>
          <a:p>
            <a:pPr marL="674832" lvl="1" indent="-337416">
              <a:lnSpc>
                <a:spcPts val="4375"/>
              </a:lnSpc>
              <a:buFont typeface="Arial"/>
              <a:buChar char="•"/>
            </a:pPr>
            <a:r>
              <a:rPr lang="en-US" sz="3125">
                <a:solidFill>
                  <a:srgbClr val="000000"/>
                </a:solidFill>
                <a:latin typeface="Times New Roman Bold"/>
              </a:rPr>
              <a:t>Promoting energy security:</a:t>
            </a:r>
            <a:r>
              <a:rPr lang="en-US" sz="3125">
                <a:solidFill>
                  <a:srgbClr val="000000"/>
                </a:solidFill>
                <a:latin typeface="Times New Roman"/>
              </a:rPr>
              <a:t> Biofuels can help reduce dependence on foreign oil and promote energy security, as they can be produced domestically from locally grown crops or waste materials.</a:t>
            </a:r>
          </a:p>
          <a:p>
            <a:pPr>
              <a:lnSpc>
                <a:spcPts val="4375"/>
              </a:lnSpc>
            </a:pPr>
            <a:endParaRPr/>
          </a:p>
          <a:p>
            <a:pPr marL="674832" lvl="1" indent="-337416">
              <a:lnSpc>
                <a:spcPts val="4375"/>
              </a:lnSpc>
              <a:buFont typeface="Arial"/>
              <a:buChar char="•"/>
            </a:pPr>
            <a:r>
              <a:rPr lang="en-US" sz="3125">
                <a:solidFill>
                  <a:srgbClr val="000000"/>
                </a:solidFill>
                <a:latin typeface="Times New Roman Bold"/>
              </a:rPr>
              <a:t>Supporting rural development:</a:t>
            </a:r>
            <a:r>
              <a:rPr lang="en-US" sz="3125">
                <a:solidFill>
                  <a:srgbClr val="000000"/>
                </a:solidFill>
                <a:latin typeface="Times New Roman"/>
              </a:rPr>
              <a:t> Biofuel production can provide economic benefits to rural communities by creating jobs and income opportunities for farmers and other workers in the biofuel supply chain.</a:t>
            </a:r>
          </a:p>
          <a:p>
            <a:pPr>
              <a:lnSpc>
                <a:spcPts val="4375"/>
              </a:lnSpc>
            </a:pPr>
            <a:endParaRPr/>
          </a:p>
          <a:p>
            <a:pPr marL="674832" lvl="1" indent="-337416">
              <a:lnSpc>
                <a:spcPts val="4375"/>
              </a:lnSpc>
              <a:buFont typeface="Arial"/>
              <a:buChar char="•"/>
            </a:pPr>
            <a:r>
              <a:rPr lang="en-US" sz="3125">
                <a:solidFill>
                  <a:srgbClr val="000000"/>
                </a:solidFill>
                <a:latin typeface="Times New Roman Bold"/>
              </a:rPr>
              <a:t>Diversifying energy sources:</a:t>
            </a:r>
            <a:r>
              <a:rPr lang="en-US" sz="3125">
                <a:solidFill>
                  <a:srgbClr val="000000"/>
                </a:solidFill>
                <a:latin typeface="Times New Roman"/>
              </a:rPr>
              <a:t> Biofuels offer a way to diversify energy sources and reduce reliance on a single type of fuel. This can increase energy security and reduce vulnerability to price fluctuations and supply disruptions.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9248775"/>
            <a:ext cx="11350145" cy="9525"/>
          </a:xfrm>
          <a:prstGeom prst="rect">
            <a:avLst/>
          </a:prstGeom>
          <a:solidFill>
            <a:srgbClr val="000000">
              <a:alpha val="47843"/>
            </a:srgbClr>
          </a:solidFill>
        </p:spPr>
      </p:sp>
      <p:sp>
        <p:nvSpPr>
          <p:cNvPr id="3" name="AutoShape 3"/>
          <p:cNvSpPr/>
          <p:nvPr/>
        </p:nvSpPr>
        <p:spPr>
          <a:xfrm>
            <a:off x="0" y="0"/>
            <a:ext cx="18288000" cy="1672980"/>
          </a:xfrm>
          <a:prstGeom prst="rect">
            <a:avLst/>
          </a:prstGeom>
          <a:solidFill>
            <a:srgbClr val="73C45F"/>
          </a:solidFill>
        </p:spPr>
      </p:sp>
      <p:pic>
        <p:nvPicPr>
          <p:cNvPr id="4" name="Picture 4"/>
          <p:cNvPicPr>
            <a:picLocks noChangeAspect="1"/>
          </p:cNvPicPr>
          <p:nvPr/>
        </p:nvPicPr>
        <p:blipFill>
          <a:blip r:embed="rId2"/>
          <a:srcRect/>
          <a:stretch>
            <a:fillRect/>
          </a:stretch>
        </p:blipFill>
        <p:spPr>
          <a:xfrm>
            <a:off x="13708405" y="2241746"/>
            <a:ext cx="3736718" cy="2278487"/>
          </a:xfrm>
          <a:prstGeom prst="rect">
            <a:avLst/>
          </a:prstGeom>
        </p:spPr>
      </p:pic>
      <p:pic>
        <p:nvPicPr>
          <p:cNvPr id="5" name="Picture 5"/>
          <p:cNvPicPr>
            <a:picLocks noChangeAspect="1"/>
          </p:cNvPicPr>
          <p:nvPr/>
        </p:nvPicPr>
        <p:blipFill>
          <a:blip r:embed="rId3"/>
          <a:srcRect t="8136" b="8136"/>
          <a:stretch>
            <a:fillRect/>
          </a:stretch>
        </p:blipFill>
        <p:spPr>
          <a:xfrm>
            <a:off x="13499669" y="5711131"/>
            <a:ext cx="4154190" cy="3751887"/>
          </a:xfrm>
          <a:prstGeom prst="rect">
            <a:avLst/>
          </a:prstGeom>
        </p:spPr>
      </p:pic>
      <p:sp>
        <p:nvSpPr>
          <p:cNvPr id="6" name="TextBox 6"/>
          <p:cNvSpPr txBox="1"/>
          <p:nvPr/>
        </p:nvSpPr>
        <p:spPr>
          <a:xfrm>
            <a:off x="1028700" y="161925"/>
            <a:ext cx="9904095" cy="1438275"/>
          </a:xfrm>
          <a:prstGeom prst="rect">
            <a:avLst/>
          </a:prstGeom>
        </p:spPr>
        <p:txBody>
          <a:bodyPr lIns="0" tIns="0" rIns="0" bIns="0" rtlCol="0" anchor="t">
            <a:spAutoFit/>
          </a:bodyPr>
          <a:lstStyle/>
          <a:p>
            <a:pPr algn="ctr">
              <a:lnSpc>
                <a:spcPts val="10500"/>
              </a:lnSpc>
              <a:spcBef>
                <a:spcPct val="0"/>
              </a:spcBef>
            </a:pPr>
            <a:r>
              <a:rPr lang="en-US" sz="7500">
                <a:solidFill>
                  <a:srgbClr val="000000"/>
                </a:solidFill>
                <a:latin typeface="Times New Roman"/>
              </a:rPr>
              <a:t>TYPES OF BIOFULES</a:t>
            </a:r>
          </a:p>
        </p:txBody>
      </p:sp>
      <p:sp>
        <p:nvSpPr>
          <p:cNvPr id="7" name="TextBox 7"/>
          <p:cNvSpPr txBox="1"/>
          <p:nvPr/>
        </p:nvSpPr>
        <p:spPr>
          <a:xfrm>
            <a:off x="657054" y="2079821"/>
            <a:ext cx="12224552" cy="2879723"/>
          </a:xfrm>
          <a:prstGeom prst="rect">
            <a:avLst/>
          </a:prstGeom>
        </p:spPr>
        <p:txBody>
          <a:bodyPr lIns="0" tIns="0" rIns="0" bIns="0" rtlCol="0" anchor="t">
            <a:spAutoFit/>
          </a:bodyPr>
          <a:lstStyle/>
          <a:p>
            <a:pPr marL="863619" lvl="1" indent="-431809">
              <a:lnSpc>
                <a:spcPts val="5600"/>
              </a:lnSpc>
              <a:buFont typeface="Arial"/>
              <a:buChar char="•"/>
            </a:pPr>
            <a:r>
              <a:rPr lang="en-US" sz="4000">
                <a:solidFill>
                  <a:srgbClr val="000000"/>
                </a:solidFill>
                <a:latin typeface="Times New Roman Bold"/>
              </a:rPr>
              <a:t>Ethanol:</a:t>
            </a:r>
            <a:r>
              <a:rPr lang="en-US" sz="4000">
                <a:solidFill>
                  <a:srgbClr val="000000"/>
                </a:solidFill>
                <a:latin typeface="Times New Roman"/>
              </a:rPr>
              <a:t> Ethanol is a type of alcohol made from crops such as corn, sugarcane, and wheat. It is commonly blended with gasoline to produce a fuel that can be used in vehicles.</a:t>
            </a:r>
          </a:p>
        </p:txBody>
      </p:sp>
      <p:sp>
        <p:nvSpPr>
          <p:cNvPr id="8" name="TextBox 8"/>
          <p:cNvSpPr txBox="1"/>
          <p:nvPr/>
        </p:nvSpPr>
        <p:spPr>
          <a:xfrm>
            <a:off x="842877" y="5369119"/>
            <a:ext cx="12038728" cy="3584573"/>
          </a:xfrm>
          <a:prstGeom prst="rect">
            <a:avLst/>
          </a:prstGeom>
        </p:spPr>
        <p:txBody>
          <a:bodyPr lIns="0" tIns="0" rIns="0" bIns="0" rtlCol="0" anchor="t">
            <a:spAutoFit/>
          </a:bodyPr>
          <a:lstStyle/>
          <a:p>
            <a:pPr marL="863619" lvl="1" indent="-431809">
              <a:lnSpc>
                <a:spcPts val="5600"/>
              </a:lnSpc>
              <a:buFont typeface="Arial"/>
              <a:buChar char="•"/>
            </a:pPr>
            <a:r>
              <a:rPr lang="en-US" sz="4000">
                <a:solidFill>
                  <a:srgbClr val="000000"/>
                </a:solidFill>
                <a:latin typeface="Times New Roman Bold"/>
              </a:rPr>
              <a:t>Biodiesel: </a:t>
            </a:r>
            <a:r>
              <a:rPr lang="en-US" sz="4000">
                <a:solidFill>
                  <a:srgbClr val="000000"/>
                </a:solidFill>
                <a:latin typeface="Times New Roman"/>
              </a:rPr>
              <a:t>Biodiesel is made from vegetable oils, animal fats, or recycled cooking oil. It can be used as a substitute for diesel fuel in vehicles, generators, and other equipment.</a:t>
            </a:r>
          </a:p>
          <a:p>
            <a:pPr>
              <a:lnSpc>
                <a:spcPts val="5600"/>
              </a:lnSpc>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672980"/>
          </a:xfrm>
          <a:prstGeom prst="rect">
            <a:avLst/>
          </a:prstGeom>
          <a:solidFill>
            <a:srgbClr val="73C45F"/>
          </a:solidFill>
        </p:spPr>
      </p:sp>
      <p:pic>
        <p:nvPicPr>
          <p:cNvPr id="3" name="Picture 3"/>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flipV="1">
            <a:off x="15392089" y="443665"/>
            <a:ext cx="1654807" cy="827403"/>
          </a:xfrm>
          <a:prstGeom prst="rect">
            <a:avLst/>
          </a:prstGeom>
        </p:spPr>
      </p:pic>
      <p:pic>
        <p:nvPicPr>
          <p:cNvPr id="4" name="Picture 4"/>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a:off x="14564269" y="443665"/>
            <a:ext cx="1654807" cy="827403"/>
          </a:xfrm>
          <a:prstGeom prst="rect">
            <a:avLst/>
          </a:prstGeom>
        </p:spPr>
      </p:pic>
      <p:pic>
        <p:nvPicPr>
          <p:cNvPr id="5" name="Picture 5"/>
          <p:cNvPicPr>
            <a:picLocks noChangeAspect="1"/>
          </p:cNvPicPr>
          <p:nvPr/>
        </p:nvPicPr>
        <p:blipFill>
          <a:blip r:embed="rId4">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6633193" y="0"/>
            <a:ext cx="1654807" cy="1654807"/>
          </a:xfrm>
          <a:prstGeom prst="rect">
            <a:avLst/>
          </a:prstGeom>
        </p:spPr>
      </p:pic>
      <p:pic>
        <p:nvPicPr>
          <p:cNvPr id="6" name="Picture 6"/>
          <p:cNvPicPr>
            <a:picLocks noChangeAspect="1"/>
          </p:cNvPicPr>
          <p:nvPr/>
        </p:nvPicPr>
        <p:blipFill>
          <a:blip r:embed="rId6">
            <a:alphaModFix amt="18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14145041" y="29963"/>
            <a:ext cx="832929" cy="1663739"/>
          </a:xfrm>
          <a:prstGeom prst="rect">
            <a:avLst/>
          </a:prstGeom>
        </p:spPr>
      </p:pic>
      <p:sp>
        <p:nvSpPr>
          <p:cNvPr id="7" name="AutoShape 7"/>
          <p:cNvSpPr/>
          <p:nvPr/>
        </p:nvSpPr>
        <p:spPr>
          <a:xfrm>
            <a:off x="9168476" y="17990"/>
            <a:ext cx="1658020" cy="1666780"/>
          </a:xfrm>
          <a:prstGeom prst="rect">
            <a:avLst/>
          </a:prstGeom>
          <a:solidFill>
            <a:srgbClr val="FFFFFF">
              <a:alpha val="15686"/>
            </a:srgbClr>
          </a:solidFill>
        </p:spPr>
      </p:sp>
      <p:sp>
        <p:nvSpPr>
          <p:cNvPr id="8" name="AutoShape 8"/>
          <p:cNvSpPr/>
          <p:nvPr/>
        </p:nvSpPr>
        <p:spPr>
          <a:xfrm>
            <a:off x="9644254" y="535953"/>
            <a:ext cx="686146" cy="630854"/>
          </a:xfrm>
          <a:prstGeom prst="rect">
            <a:avLst/>
          </a:prstGeom>
          <a:solidFill>
            <a:srgbClr val="73C45F"/>
          </a:solidFill>
        </p:spPr>
      </p:sp>
      <p:pic>
        <p:nvPicPr>
          <p:cNvPr id="9" name="Picture 9"/>
          <p:cNvPicPr>
            <a:picLocks noChangeAspect="1"/>
          </p:cNvPicPr>
          <p:nvPr/>
        </p:nvPicPr>
        <p:blipFill>
          <a:blip r:embed="rId8">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9"/>
              </a:ext>
            </a:extLst>
          </a:blip>
          <a:srcRect/>
          <a:stretch>
            <a:fillRect/>
          </a:stretch>
        </p:blipFill>
        <p:spPr>
          <a:xfrm flipH="1">
            <a:off x="10826495" y="-8933"/>
            <a:ext cx="1663739" cy="1663739"/>
          </a:xfrm>
          <a:prstGeom prst="rect">
            <a:avLst/>
          </a:prstGeom>
        </p:spPr>
      </p:pic>
      <p:pic>
        <p:nvPicPr>
          <p:cNvPr id="10" name="Picture 10"/>
          <p:cNvPicPr>
            <a:picLocks noChangeAspect="1"/>
          </p:cNvPicPr>
          <p:nvPr/>
        </p:nvPicPr>
        <p:blipFill>
          <a:blip r:embed="rId10">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11"/>
              </a:ext>
            </a:extLst>
          </a:blip>
          <a:srcRect/>
          <a:stretch>
            <a:fillRect/>
          </a:stretch>
        </p:blipFill>
        <p:spPr>
          <a:xfrm>
            <a:off x="12490234" y="0"/>
            <a:ext cx="1654807" cy="1654807"/>
          </a:xfrm>
          <a:prstGeom prst="rect">
            <a:avLst/>
          </a:prstGeom>
        </p:spPr>
      </p:pic>
      <p:pic>
        <p:nvPicPr>
          <p:cNvPr id="11" name="Picture 11"/>
          <p:cNvPicPr>
            <a:picLocks noChangeAspect="1"/>
          </p:cNvPicPr>
          <p:nvPr/>
        </p:nvPicPr>
        <p:blipFill>
          <a:blip r:embed="rId12"/>
          <a:srcRect t="22956" b="24869"/>
          <a:stretch>
            <a:fillRect/>
          </a:stretch>
        </p:blipFill>
        <p:spPr>
          <a:xfrm>
            <a:off x="13258683" y="2472605"/>
            <a:ext cx="5029317" cy="2623990"/>
          </a:xfrm>
          <a:prstGeom prst="rect">
            <a:avLst/>
          </a:prstGeom>
        </p:spPr>
      </p:pic>
      <p:pic>
        <p:nvPicPr>
          <p:cNvPr id="12" name="Picture 12"/>
          <p:cNvPicPr>
            <a:picLocks noChangeAspect="1"/>
          </p:cNvPicPr>
          <p:nvPr/>
        </p:nvPicPr>
        <p:blipFill>
          <a:blip r:embed="rId13"/>
          <a:srcRect/>
          <a:stretch>
            <a:fillRect/>
          </a:stretch>
        </p:blipFill>
        <p:spPr>
          <a:xfrm>
            <a:off x="13891278" y="6125461"/>
            <a:ext cx="3829025" cy="3132839"/>
          </a:xfrm>
          <a:prstGeom prst="rect">
            <a:avLst/>
          </a:prstGeom>
        </p:spPr>
      </p:pic>
      <p:sp>
        <p:nvSpPr>
          <p:cNvPr id="13" name="TextBox 13"/>
          <p:cNvSpPr txBox="1"/>
          <p:nvPr/>
        </p:nvSpPr>
        <p:spPr>
          <a:xfrm>
            <a:off x="1028700" y="161925"/>
            <a:ext cx="9904095" cy="1438275"/>
          </a:xfrm>
          <a:prstGeom prst="rect">
            <a:avLst/>
          </a:prstGeom>
        </p:spPr>
        <p:txBody>
          <a:bodyPr lIns="0" tIns="0" rIns="0" bIns="0" rtlCol="0" anchor="t">
            <a:spAutoFit/>
          </a:bodyPr>
          <a:lstStyle/>
          <a:p>
            <a:pPr algn="ctr">
              <a:lnSpc>
                <a:spcPts val="10500"/>
              </a:lnSpc>
              <a:spcBef>
                <a:spcPct val="0"/>
              </a:spcBef>
            </a:pPr>
            <a:r>
              <a:rPr lang="en-US" sz="7500">
                <a:solidFill>
                  <a:srgbClr val="000000"/>
                </a:solidFill>
                <a:latin typeface="Times New Roman"/>
              </a:rPr>
              <a:t>TYPES OF BIOFULES</a:t>
            </a:r>
          </a:p>
        </p:txBody>
      </p:sp>
      <p:sp>
        <p:nvSpPr>
          <p:cNvPr id="14" name="TextBox 14"/>
          <p:cNvSpPr txBox="1"/>
          <p:nvPr/>
        </p:nvSpPr>
        <p:spPr>
          <a:xfrm>
            <a:off x="104877" y="2273300"/>
            <a:ext cx="13212761" cy="2870200"/>
          </a:xfrm>
          <a:prstGeom prst="rect">
            <a:avLst/>
          </a:prstGeom>
        </p:spPr>
        <p:txBody>
          <a:bodyPr lIns="0" tIns="0" rIns="0" bIns="0" rtlCol="0" anchor="t">
            <a:spAutoFit/>
          </a:bodyPr>
          <a:lstStyle/>
          <a:p>
            <a:pPr marL="863599" lvl="1" indent="-431800">
              <a:lnSpc>
                <a:spcPts val="5599"/>
              </a:lnSpc>
              <a:buFont typeface="Arial"/>
              <a:buChar char="•"/>
            </a:pPr>
            <a:r>
              <a:rPr lang="en-US" sz="3999">
                <a:solidFill>
                  <a:srgbClr val="000000"/>
                </a:solidFill>
                <a:latin typeface="Times New Roman Bold"/>
              </a:rPr>
              <a:t>Biogas:</a:t>
            </a:r>
            <a:r>
              <a:rPr lang="en-US" sz="3999">
                <a:solidFill>
                  <a:srgbClr val="000000"/>
                </a:solidFill>
                <a:latin typeface="Times New Roman"/>
              </a:rPr>
              <a:t> Biogas is a renewable energy source produced by the anaerobic digestion of organic matter such as animal waste, food scraps, and sewage. It can be used to generate electricity, heat buildings, and power vehicles.</a:t>
            </a:r>
          </a:p>
        </p:txBody>
      </p:sp>
      <p:sp>
        <p:nvSpPr>
          <p:cNvPr id="15" name="TextBox 15"/>
          <p:cNvSpPr txBox="1"/>
          <p:nvPr/>
        </p:nvSpPr>
        <p:spPr>
          <a:xfrm>
            <a:off x="104877" y="5683250"/>
            <a:ext cx="13212761" cy="3575050"/>
          </a:xfrm>
          <a:prstGeom prst="rect">
            <a:avLst/>
          </a:prstGeom>
        </p:spPr>
        <p:txBody>
          <a:bodyPr lIns="0" tIns="0" rIns="0" bIns="0" rtlCol="0" anchor="t">
            <a:spAutoFit/>
          </a:bodyPr>
          <a:lstStyle/>
          <a:p>
            <a:pPr marL="863599" lvl="1" indent="-431800">
              <a:lnSpc>
                <a:spcPts val="5599"/>
              </a:lnSpc>
              <a:buFont typeface="Arial"/>
              <a:buChar char="•"/>
            </a:pPr>
            <a:r>
              <a:rPr lang="en-US" sz="3999">
                <a:solidFill>
                  <a:srgbClr val="000000"/>
                </a:solidFill>
                <a:latin typeface="Times New Roman Bold"/>
              </a:rPr>
              <a:t>Cellulosic biofuels: </a:t>
            </a:r>
            <a:r>
              <a:rPr lang="en-US" sz="3999">
                <a:solidFill>
                  <a:srgbClr val="000000"/>
                </a:solidFill>
                <a:latin typeface="Times New Roman"/>
              </a:rPr>
              <a:t>Cellulosic biofuels are made from non-food crops or waste materials such as agricultural residues, forestry waste, and municipal solid waste. These materials are broken down into sugars and then converted into biofuels using various technologies.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672980"/>
          </a:xfrm>
          <a:prstGeom prst="rect">
            <a:avLst/>
          </a:prstGeom>
          <a:solidFill>
            <a:srgbClr val="73C45F"/>
          </a:solidFill>
        </p:spPr>
      </p:sp>
      <p:pic>
        <p:nvPicPr>
          <p:cNvPr id="3" name="Picture 3"/>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flipV="1">
            <a:off x="15392089" y="443665"/>
            <a:ext cx="1654807" cy="827403"/>
          </a:xfrm>
          <a:prstGeom prst="rect">
            <a:avLst/>
          </a:prstGeom>
        </p:spPr>
      </p:pic>
      <p:pic>
        <p:nvPicPr>
          <p:cNvPr id="4" name="Picture 4"/>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a:off x="14564269" y="443665"/>
            <a:ext cx="1654807" cy="827403"/>
          </a:xfrm>
          <a:prstGeom prst="rect">
            <a:avLst/>
          </a:prstGeom>
        </p:spPr>
      </p:pic>
      <p:pic>
        <p:nvPicPr>
          <p:cNvPr id="5" name="Picture 5"/>
          <p:cNvPicPr>
            <a:picLocks noChangeAspect="1"/>
          </p:cNvPicPr>
          <p:nvPr/>
        </p:nvPicPr>
        <p:blipFill>
          <a:blip r:embed="rId4">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6633193" y="0"/>
            <a:ext cx="1654807" cy="1654807"/>
          </a:xfrm>
          <a:prstGeom prst="rect">
            <a:avLst/>
          </a:prstGeom>
        </p:spPr>
      </p:pic>
      <p:pic>
        <p:nvPicPr>
          <p:cNvPr id="6" name="Picture 6"/>
          <p:cNvPicPr>
            <a:picLocks noChangeAspect="1"/>
          </p:cNvPicPr>
          <p:nvPr/>
        </p:nvPicPr>
        <p:blipFill>
          <a:blip r:embed="rId6">
            <a:alphaModFix amt="18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14145041" y="29963"/>
            <a:ext cx="832929" cy="1663739"/>
          </a:xfrm>
          <a:prstGeom prst="rect">
            <a:avLst/>
          </a:prstGeom>
        </p:spPr>
      </p:pic>
      <p:sp>
        <p:nvSpPr>
          <p:cNvPr id="7" name="AutoShape 7"/>
          <p:cNvSpPr/>
          <p:nvPr/>
        </p:nvSpPr>
        <p:spPr>
          <a:xfrm>
            <a:off x="9168476" y="17990"/>
            <a:ext cx="1658020" cy="1666780"/>
          </a:xfrm>
          <a:prstGeom prst="rect">
            <a:avLst/>
          </a:prstGeom>
          <a:solidFill>
            <a:srgbClr val="FFFFFF">
              <a:alpha val="15686"/>
            </a:srgbClr>
          </a:solidFill>
        </p:spPr>
      </p:sp>
      <p:sp>
        <p:nvSpPr>
          <p:cNvPr id="8" name="AutoShape 8"/>
          <p:cNvSpPr/>
          <p:nvPr/>
        </p:nvSpPr>
        <p:spPr>
          <a:xfrm>
            <a:off x="9644254" y="535953"/>
            <a:ext cx="686146" cy="630854"/>
          </a:xfrm>
          <a:prstGeom prst="rect">
            <a:avLst/>
          </a:prstGeom>
          <a:solidFill>
            <a:srgbClr val="73C45F"/>
          </a:solidFill>
        </p:spPr>
      </p:sp>
      <p:pic>
        <p:nvPicPr>
          <p:cNvPr id="9" name="Picture 9"/>
          <p:cNvPicPr>
            <a:picLocks noChangeAspect="1"/>
          </p:cNvPicPr>
          <p:nvPr/>
        </p:nvPicPr>
        <p:blipFill>
          <a:blip r:embed="rId8">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9"/>
              </a:ext>
            </a:extLst>
          </a:blip>
          <a:srcRect/>
          <a:stretch>
            <a:fillRect/>
          </a:stretch>
        </p:blipFill>
        <p:spPr>
          <a:xfrm flipH="1">
            <a:off x="10826495" y="-8933"/>
            <a:ext cx="1663739" cy="1663739"/>
          </a:xfrm>
          <a:prstGeom prst="rect">
            <a:avLst/>
          </a:prstGeom>
        </p:spPr>
      </p:pic>
      <p:pic>
        <p:nvPicPr>
          <p:cNvPr id="10" name="Picture 10"/>
          <p:cNvPicPr>
            <a:picLocks noChangeAspect="1"/>
          </p:cNvPicPr>
          <p:nvPr/>
        </p:nvPicPr>
        <p:blipFill>
          <a:blip r:embed="rId10">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11"/>
              </a:ext>
            </a:extLst>
          </a:blip>
          <a:srcRect/>
          <a:stretch>
            <a:fillRect/>
          </a:stretch>
        </p:blipFill>
        <p:spPr>
          <a:xfrm>
            <a:off x="12490234" y="0"/>
            <a:ext cx="1654807" cy="1654807"/>
          </a:xfrm>
          <a:prstGeom prst="rect">
            <a:avLst/>
          </a:prstGeom>
        </p:spPr>
      </p:pic>
      <p:pic>
        <p:nvPicPr>
          <p:cNvPr id="11" name="Picture 11"/>
          <p:cNvPicPr>
            <a:picLocks noChangeAspect="1"/>
          </p:cNvPicPr>
          <p:nvPr/>
        </p:nvPicPr>
        <p:blipFill>
          <a:blip r:embed="rId12"/>
          <a:srcRect/>
          <a:stretch>
            <a:fillRect/>
          </a:stretch>
        </p:blipFill>
        <p:spPr>
          <a:xfrm>
            <a:off x="5858474" y="4746612"/>
            <a:ext cx="6895536" cy="4882040"/>
          </a:xfrm>
          <a:prstGeom prst="rect">
            <a:avLst/>
          </a:prstGeom>
        </p:spPr>
      </p:pic>
      <p:sp>
        <p:nvSpPr>
          <p:cNvPr id="12" name="TextBox 12"/>
          <p:cNvSpPr txBox="1"/>
          <p:nvPr/>
        </p:nvSpPr>
        <p:spPr>
          <a:xfrm>
            <a:off x="1028700" y="161925"/>
            <a:ext cx="9904095" cy="1438275"/>
          </a:xfrm>
          <a:prstGeom prst="rect">
            <a:avLst/>
          </a:prstGeom>
        </p:spPr>
        <p:txBody>
          <a:bodyPr lIns="0" tIns="0" rIns="0" bIns="0" rtlCol="0" anchor="t">
            <a:spAutoFit/>
          </a:bodyPr>
          <a:lstStyle/>
          <a:p>
            <a:pPr algn="ctr">
              <a:lnSpc>
                <a:spcPts val="10500"/>
              </a:lnSpc>
              <a:spcBef>
                <a:spcPct val="0"/>
              </a:spcBef>
            </a:pPr>
            <a:r>
              <a:rPr lang="en-US" sz="7500">
                <a:solidFill>
                  <a:srgbClr val="000000"/>
                </a:solidFill>
                <a:latin typeface="Times New Roman"/>
              </a:rPr>
              <a:t>TYPES OF BIOFULES</a:t>
            </a:r>
          </a:p>
        </p:txBody>
      </p:sp>
      <p:sp>
        <p:nvSpPr>
          <p:cNvPr id="13" name="TextBox 13"/>
          <p:cNvSpPr txBox="1"/>
          <p:nvPr/>
        </p:nvSpPr>
        <p:spPr>
          <a:xfrm>
            <a:off x="345410" y="2201140"/>
            <a:ext cx="16913890" cy="2870200"/>
          </a:xfrm>
          <a:prstGeom prst="rect">
            <a:avLst/>
          </a:prstGeom>
        </p:spPr>
        <p:txBody>
          <a:bodyPr lIns="0" tIns="0" rIns="0" bIns="0" rtlCol="0" anchor="t">
            <a:spAutoFit/>
          </a:bodyPr>
          <a:lstStyle/>
          <a:p>
            <a:pPr marL="863599" lvl="1" indent="-431800">
              <a:lnSpc>
                <a:spcPts val="5599"/>
              </a:lnSpc>
              <a:buFont typeface="Arial"/>
              <a:buChar char="•"/>
            </a:pPr>
            <a:r>
              <a:rPr lang="en-US" sz="3999">
                <a:solidFill>
                  <a:srgbClr val="000000"/>
                </a:solidFill>
                <a:latin typeface="Times New Roman Bold"/>
              </a:rPr>
              <a:t>Algae-based biofuels: </a:t>
            </a:r>
            <a:r>
              <a:rPr lang="en-US" sz="3999">
                <a:solidFill>
                  <a:srgbClr val="000000"/>
                </a:solidFill>
                <a:latin typeface="Times New Roman"/>
              </a:rPr>
              <a:t>Algae-based biofuels are made from algae, which can grow in a variety of environments including ponds, lakes, and even wastewater. Algae can be converted into oil that can be refined into a variety of biofuels.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672980"/>
          </a:xfrm>
          <a:prstGeom prst="rect">
            <a:avLst/>
          </a:prstGeom>
          <a:solidFill>
            <a:srgbClr val="73C45F"/>
          </a:solidFill>
        </p:spPr>
      </p:sp>
      <p:pic>
        <p:nvPicPr>
          <p:cNvPr id="3" name="Picture 3"/>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flipV="1">
            <a:off x="15392089" y="443665"/>
            <a:ext cx="1654807" cy="827403"/>
          </a:xfrm>
          <a:prstGeom prst="rect">
            <a:avLst/>
          </a:prstGeom>
        </p:spPr>
      </p:pic>
      <p:pic>
        <p:nvPicPr>
          <p:cNvPr id="4" name="Picture 4"/>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a:off x="14564269" y="443665"/>
            <a:ext cx="1654807" cy="827403"/>
          </a:xfrm>
          <a:prstGeom prst="rect">
            <a:avLst/>
          </a:prstGeom>
        </p:spPr>
      </p:pic>
      <p:pic>
        <p:nvPicPr>
          <p:cNvPr id="5" name="Picture 5"/>
          <p:cNvPicPr>
            <a:picLocks noChangeAspect="1"/>
          </p:cNvPicPr>
          <p:nvPr/>
        </p:nvPicPr>
        <p:blipFill>
          <a:blip r:embed="rId4">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6633193" y="0"/>
            <a:ext cx="1654807" cy="1654807"/>
          </a:xfrm>
          <a:prstGeom prst="rect">
            <a:avLst/>
          </a:prstGeom>
        </p:spPr>
      </p:pic>
      <p:pic>
        <p:nvPicPr>
          <p:cNvPr id="6" name="Picture 6"/>
          <p:cNvPicPr>
            <a:picLocks noChangeAspect="1"/>
          </p:cNvPicPr>
          <p:nvPr/>
        </p:nvPicPr>
        <p:blipFill>
          <a:blip r:embed="rId6">
            <a:alphaModFix amt="18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14145041" y="29963"/>
            <a:ext cx="832929" cy="1663739"/>
          </a:xfrm>
          <a:prstGeom prst="rect">
            <a:avLst/>
          </a:prstGeom>
        </p:spPr>
      </p:pic>
      <p:sp>
        <p:nvSpPr>
          <p:cNvPr id="7" name="AutoShape 7"/>
          <p:cNvSpPr/>
          <p:nvPr/>
        </p:nvSpPr>
        <p:spPr>
          <a:xfrm>
            <a:off x="9168476" y="17990"/>
            <a:ext cx="1658020" cy="1666780"/>
          </a:xfrm>
          <a:prstGeom prst="rect">
            <a:avLst/>
          </a:prstGeom>
          <a:solidFill>
            <a:srgbClr val="FFFFFF">
              <a:alpha val="15686"/>
            </a:srgbClr>
          </a:solidFill>
        </p:spPr>
      </p:sp>
      <p:sp>
        <p:nvSpPr>
          <p:cNvPr id="8" name="AutoShape 8"/>
          <p:cNvSpPr/>
          <p:nvPr/>
        </p:nvSpPr>
        <p:spPr>
          <a:xfrm>
            <a:off x="9644254" y="535953"/>
            <a:ext cx="686146" cy="630854"/>
          </a:xfrm>
          <a:prstGeom prst="rect">
            <a:avLst/>
          </a:prstGeom>
          <a:solidFill>
            <a:srgbClr val="73C45F"/>
          </a:solidFill>
        </p:spPr>
      </p:sp>
      <p:pic>
        <p:nvPicPr>
          <p:cNvPr id="9" name="Picture 9"/>
          <p:cNvPicPr>
            <a:picLocks noChangeAspect="1"/>
          </p:cNvPicPr>
          <p:nvPr/>
        </p:nvPicPr>
        <p:blipFill>
          <a:blip r:embed="rId8">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9"/>
              </a:ext>
            </a:extLst>
          </a:blip>
          <a:srcRect/>
          <a:stretch>
            <a:fillRect/>
          </a:stretch>
        </p:blipFill>
        <p:spPr>
          <a:xfrm flipH="1">
            <a:off x="10826495" y="-8933"/>
            <a:ext cx="1663739" cy="1663739"/>
          </a:xfrm>
          <a:prstGeom prst="rect">
            <a:avLst/>
          </a:prstGeom>
        </p:spPr>
      </p:pic>
      <p:pic>
        <p:nvPicPr>
          <p:cNvPr id="10" name="Picture 10"/>
          <p:cNvPicPr>
            <a:picLocks noChangeAspect="1"/>
          </p:cNvPicPr>
          <p:nvPr/>
        </p:nvPicPr>
        <p:blipFill>
          <a:blip r:embed="rId10">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11"/>
              </a:ext>
            </a:extLst>
          </a:blip>
          <a:srcRect/>
          <a:stretch>
            <a:fillRect/>
          </a:stretch>
        </p:blipFill>
        <p:spPr>
          <a:xfrm>
            <a:off x="12490234" y="0"/>
            <a:ext cx="1654807" cy="1654807"/>
          </a:xfrm>
          <a:prstGeom prst="rect">
            <a:avLst/>
          </a:prstGeom>
        </p:spPr>
      </p:pic>
      <p:pic>
        <p:nvPicPr>
          <p:cNvPr id="11" name="Picture 11"/>
          <p:cNvPicPr>
            <a:picLocks noChangeAspect="1"/>
          </p:cNvPicPr>
          <p:nvPr/>
        </p:nvPicPr>
        <p:blipFill>
          <a:blip r:embed="rId12"/>
          <a:srcRect/>
          <a:stretch>
            <a:fillRect/>
          </a:stretch>
        </p:blipFill>
        <p:spPr>
          <a:xfrm>
            <a:off x="13554871" y="2919524"/>
            <a:ext cx="4402696" cy="5076793"/>
          </a:xfrm>
          <a:prstGeom prst="rect">
            <a:avLst/>
          </a:prstGeom>
        </p:spPr>
      </p:pic>
      <p:sp>
        <p:nvSpPr>
          <p:cNvPr id="12" name="TextBox 12"/>
          <p:cNvSpPr txBox="1"/>
          <p:nvPr/>
        </p:nvSpPr>
        <p:spPr>
          <a:xfrm>
            <a:off x="5616416" y="-4942"/>
            <a:ext cx="7055168" cy="1438275"/>
          </a:xfrm>
          <a:prstGeom prst="rect">
            <a:avLst/>
          </a:prstGeom>
        </p:spPr>
        <p:txBody>
          <a:bodyPr lIns="0" tIns="0" rIns="0" bIns="0" rtlCol="0" anchor="t">
            <a:spAutoFit/>
          </a:bodyPr>
          <a:lstStyle/>
          <a:p>
            <a:pPr algn="ctr">
              <a:lnSpc>
                <a:spcPts val="10500"/>
              </a:lnSpc>
              <a:spcBef>
                <a:spcPct val="0"/>
              </a:spcBef>
            </a:pPr>
            <a:r>
              <a:rPr lang="en-US" sz="7500">
                <a:solidFill>
                  <a:srgbClr val="000000"/>
                </a:solidFill>
                <a:latin typeface="Times New Roman"/>
              </a:rPr>
              <a:t>PRODUCTION </a:t>
            </a:r>
          </a:p>
        </p:txBody>
      </p:sp>
      <p:sp>
        <p:nvSpPr>
          <p:cNvPr id="13" name="TextBox 13"/>
          <p:cNvSpPr txBox="1"/>
          <p:nvPr/>
        </p:nvSpPr>
        <p:spPr>
          <a:xfrm>
            <a:off x="566789" y="2085396"/>
            <a:ext cx="12468963" cy="8048624"/>
          </a:xfrm>
          <a:prstGeom prst="rect">
            <a:avLst/>
          </a:prstGeom>
        </p:spPr>
        <p:txBody>
          <a:bodyPr lIns="0" tIns="0" rIns="0" bIns="0" rtlCol="0" anchor="t">
            <a:spAutoFit/>
          </a:bodyPr>
          <a:lstStyle/>
          <a:p>
            <a:pPr marL="647705" lvl="1" indent="-323852">
              <a:lnSpc>
                <a:spcPts val="4200"/>
              </a:lnSpc>
              <a:buFont typeface="Arial"/>
              <a:buChar char="•"/>
            </a:pPr>
            <a:r>
              <a:rPr lang="en-US" sz="3000">
                <a:solidFill>
                  <a:srgbClr val="000000"/>
                </a:solidFill>
                <a:latin typeface="Times New Roman Bold"/>
              </a:rPr>
              <a:t>Feedstock preparation: </a:t>
            </a:r>
            <a:r>
              <a:rPr lang="en-US" sz="3000">
                <a:solidFill>
                  <a:srgbClr val="000000"/>
                </a:solidFill>
                <a:latin typeface="Times New Roman"/>
              </a:rPr>
              <a:t>The raw material (feedstock) is prepared for processing, which may involve cleaning, sorting, and chopping or shredding the material.</a:t>
            </a:r>
          </a:p>
          <a:p>
            <a:pPr>
              <a:lnSpc>
                <a:spcPts val="4200"/>
              </a:lnSpc>
            </a:pPr>
            <a:endParaRPr/>
          </a:p>
          <a:p>
            <a:pPr marL="647705" lvl="1" indent="-323852">
              <a:lnSpc>
                <a:spcPts val="4200"/>
              </a:lnSpc>
              <a:buFont typeface="Arial"/>
              <a:buChar char="•"/>
            </a:pPr>
            <a:r>
              <a:rPr lang="en-US" sz="3000">
                <a:solidFill>
                  <a:srgbClr val="000000"/>
                </a:solidFill>
                <a:latin typeface="Times New Roman Bold"/>
              </a:rPr>
              <a:t>Conversion: </a:t>
            </a:r>
            <a:r>
              <a:rPr lang="en-US" sz="3000">
                <a:solidFill>
                  <a:srgbClr val="000000"/>
                </a:solidFill>
                <a:latin typeface="Times New Roman"/>
              </a:rPr>
              <a:t>The feedstock is converted into biofuels through various processes, which can include fermentation, transesterification, gasification, or pyrolysis, among others. For example, ethanol can be produced by fermenting sugars from crops such as corn, sugarcane, or wheat, while biodiesel can be produced by transesterifying vegetable oils or animal fats.</a:t>
            </a:r>
          </a:p>
          <a:p>
            <a:pPr>
              <a:lnSpc>
                <a:spcPts val="4200"/>
              </a:lnSpc>
            </a:pPr>
            <a:endParaRPr/>
          </a:p>
          <a:p>
            <a:pPr marL="647705" lvl="1" indent="-323852">
              <a:lnSpc>
                <a:spcPts val="4200"/>
              </a:lnSpc>
              <a:buFont typeface="Arial"/>
              <a:buChar char="•"/>
            </a:pPr>
            <a:r>
              <a:rPr lang="en-US" sz="3000">
                <a:solidFill>
                  <a:srgbClr val="000000"/>
                </a:solidFill>
                <a:latin typeface="Times New Roman Bold"/>
              </a:rPr>
              <a:t>Purification: </a:t>
            </a:r>
            <a:r>
              <a:rPr lang="en-US" sz="3000">
                <a:solidFill>
                  <a:srgbClr val="000000"/>
                </a:solidFill>
                <a:latin typeface="Times New Roman"/>
              </a:rPr>
              <a:t>The biofuel is purified to remove impurities and improve its quality. This may involve distillation, filtration, or other separation techniques.</a:t>
            </a:r>
          </a:p>
          <a:p>
            <a:pPr>
              <a:lnSpc>
                <a:spcPts val="42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672980"/>
          </a:xfrm>
          <a:prstGeom prst="rect">
            <a:avLst/>
          </a:prstGeom>
          <a:solidFill>
            <a:srgbClr val="73C45F"/>
          </a:solidFill>
        </p:spPr>
      </p:sp>
      <p:pic>
        <p:nvPicPr>
          <p:cNvPr id="3" name="Picture 3"/>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flipV="1">
            <a:off x="15392089" y="443665"/>
            <a:ext cx="1654807" cy="827403"/>
          </a:xfrm>
          <a:prstGeom prst="rect">
            <a:avLst/>
          </a:prstGeom>
        </p:spPr>
      </p:pic>
      <p:pic>
        <p:nvPicPr>
          <p:cNvPr id="4" name="Picture 4"/>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a:off x="14564269" y="443665"/>
            <a:ext cx="1654807" cy="827403"/>
          </a:xfrm>
          <a:prstGeom prst="rect">
            <a:avLst/>
          </a:prstGeom>
        </p:spPr>
      </p:pic>
      <p:pic>
        <p:nvPicPr>
          <p:cNvPr id="5" name="Picture 5"/>
          <p:cNvPicPr>
            <a:picLocks noChangeAspect="1"/>
          </p:cNvPicPr>
          <p:nvPr/>
        </p:nvPicPr>
        <p:blipFill>
          <a:blip r:embed="rId4">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6633193" y="0"/>
            <a:ext cx="1654807" cy="1654807"/>
          </a:xfrm>
          <a:prstGeom prst="rect">
            <a:avLst/>
          </a:prstGeom>
        </p:spPr>
      </p:pic>
      <p:pic>
        <p:nvPicPr>
          <p:cNvPr id="6" name="Picture 6"/>
          <p:cNvPicPr>
            <a:picLocks noChangeAspect="1"/>
          </p:cNvPicPr>
          <p:nvPr/>
        </p:nvPicPr>
        <p:blipFill>
          <a:blip r:embed="rId6">
            <a:alphaModFix amt="18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14145041" y="29963"/>
            <a:ext cx="832929" cy="1663739"/>
          </a:xfrm>
          <a:prstGeom prst="rect">
            <a:avLst/>
          </a:prstGeom>
        </p:spPr>
      </p:pic>
      <p:sp>
        <p:nvSpPr>
          <p:cNvPr id="7" name="AutoShape 7"/>
          <p:cNvSpPr/>
          <p:nvPr/>
        </p:nvSpPr>
        <p:spPr>
          <a:xfrm>
            <a:off x="9168476" y="17990"/>
            <a:ext cx="1658020" cy="1666780"/>
          </a:xfrm>
          <a:prstGeom prst="rect">
            <a:avLst/>
          </a:prstGeom>
          <a:solidFill>
            <a:srgbClr val="FFFFFF">
              <a:alpha val="15686"/>
            </a:srgbClr>
          </a:solidFill>
        </p:spPr>
      </p:sp>
      <p:sp>
        <p:nvSpPr>
          <p:cNvPr id="8" name="AutoShape 8"/>
          <p:cNvSpPr/>
          <p:nvPr/>
        </p:nvSpPr>
        <p:spPr>
          <a:xfrm>
            <a:off x="9644254" y="535953"/>
            <a:ext cx="686146" cy="630854"/>
          </a:xfrm>
          <a:prstGeom prst="rect">
            <a:avLst/>
          </a:prstGeom>
          <a:solidFill>
            <a:srgbClr val="73C45F"/>
          </a:solidFill>
        </p:spPr>
      </p:sp>
      <p:pic>
        <p:nvPicPr>
          <p:cNvPr id="9" name="Picture 9"/>
          <p:cNvPicPr>
            <a:picLocks noChangeAspect="1"/>
          </p:cNvPicPr>
          <p:nvPr/>
        </p:nvPicPr>
        <p:blipFill>
          <a:blip r:embed="rId8">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9"/>
              </a:ext>
            </a:extLst>
          </a:blip>
          <a:srcRect/>
          <a:stretch>
            <a:fillRect/>
          </a:stretch>
        </p:blipFill>
        <p:spPr>
          <a:xfrm flipH="1">
            <a:off x="10826495" y="-8933"/>
            <a:ext cx="1663739" cy="1663739"/>
          </a:xfrm>
          <a:prstGeom prst="rect">
            <a:avLst/>
          </a:prstGeom>
        </p:spPr>
      </p:pic>
      <p:pic>
        <p:nvPicPr>
          <p:cNvPr id="10" name="Picture 10"/>
          <p:cNvPicPr>
            <a:picLocks noChangeAspect="1"/>
          </p:cNvPicPr>
          <p:nvPr/>
        </p:nvPicPr>
        <p:blipFill>
          <a:blip r:embed="rId10">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11"/>
              </a:ext>
            </a:extLst>
          </a:blip>
          <a:srcRect/>
          <a:stretch>
            <a:fillRect/>
          </a:stretch>
        </p:blipFill>
        <p:spPr>
          <a:xfrm>
            <a:off x="12490234" y="0"/>
            <a:ext cx="1654807" cy="1654807"/>
          </a:xfrm>
          <a:prstGeom prst="rect">
            <a:avLst/>
          </a:prstGeom>
        </p:spPr>
      </p:pic>
      <p:pic>
        <p:nvPicPr>
          <p:cNvPr id="11" name="Picture 11"/>
          <p:cNvPicPr>
            <a:picLocks noChangeAspect="1"/>
          </p:cNvPicPr>
          <p:nvPr/>
        </p:nvPicPr>
        <p:blipFill>
          <a:blip r:embed="rId12"/>
          <a:srcRect/>
          <a:stretch>
            <a:fillRect/>
          </a:stretch>
        </p:blipFill>
        <p:spPr>
          <a:xfrm>
            <a:off x="13554871" y="2919524"/>
            <a:ext cx="4402696" cy="5076793"/>
          </a:xfrm>
          <a:prstGeom prst="rect">
            <a:avLst/>
          </a:prstGeom>
        </p:spPr>
      </p:pic>
      <p:pic>
        <p:nvPicPr>
          <p:cNvPr id="12" name="Picture 12"/>
          <p:cNvPicPr>
            <a:picLocks noChangeAspect="1"/>
          </p:cNvPicPr>
          <p:nvPr/>
        </p:nvPicPr>
        <p:blipFill>
          <a:blip r:embed="rId13"/>
          <a:srcRect/>
          <a:stretch>
            <a:fillRect/>
          </a:stretch>
        </p:blipFill>
        <p:spPr>
          <a:xfrm>
            <a:off x="2003697" y="6412822"/>
            <a:ext cx="9857516" cy="2881061"/>
          </a:xfrm>
          <a:prstGeom prst="rect">
            <a:avLst/>
          </a:prstGeom>
        </p:spPr>
      </p:pic>
      <p:sp>
        <p:nvSpPr>
          <p:cNvPr id="13" name="TextBox 13"/>
          <p:cNvSpPr txBox="1"/>
          <p:nvPr/>
        </p:nvSpPr>
        <p:spPr>
          <a:xfrm>
            <a:off x="5616416" y="-4942"/>
            <a:ext cx="7055168" cy="1438275"/>
          </a:xfrm>
          <a:prstGeom prst="rect">
            <a:avLst/>
          </a:prstGeom>
        </p:spPr>
        <p:txBody>
          <a:bodyPr lIns="0" tIns="0" rIns="0" bIns="0" rtlCol="0" anchor="t">
            <a:spAutoFit/>
          </a:bodyPr>
          <a:lstStyle/>
          <a:p>
            <a:pPr algn="ctr">
              <a:lnSpc>
                <a:spcPts val="10500"/>
              </a:lnSpc>
              <a:spcBef>
                <a:spcPct val="0"/>
              </a:spcBef>
            </a:pPr>
            <a:r>
              <a:rPr lang="en-US" sz="7500">
                <a:solidFill>
                  <a:srgbClr val="000000"/>
                </a:solidFill>
                <a:latin typeface="Times New Roman"/>
              </a:rPr>
              <a:t>PRODUCTION </a:t>
            </a:r>
          </a:p>
        </p:txBody>
      </p:sp>
      <p:sp>
        <p:nvSpPr>
          <p:cNvPr id="14" name="TextBox 14"/>
          <p:cNvSpPr txBox="1"/>
          <p:nvPr/>
        </p:nvSpPr>
        <p:spPr>
          <a:xfrm>
            <a:off x="566789" y="2085396"/>
            <a:ext cx="12468963" cy="3248024"/>
          </a:xfrm>
          <a:prstGeom prst="rect">
            <a:avLst/>
          </a:prstGeom>
        </p:spPr>
        <p:txBody>
          <a:bodyPr lIns="0" tIns="0" rIns="0" bIns="0" rtlCol="0" anchor="t">
            <a:spAutoFit/>
          </a:bodyPr>
          <a:lstStyle/>
          <a:p>
            <a:pPr marL="647705" lvl="1" indent="-323852">
              <a:lnSpc>
                <a:spcPts val="4200"/>
              </a:lnSpc>
              <a:buFont typeface="Arial"/>
              <a:buChar char="•"/>
            </a:pPr>
            <a:r>
              <a:rPr lang="en-US" sz="3000">
                <a:solidFill>
                  <a:srgbClr val="000000"/>
                </a:solidFill>
                <a:latin typeface="Times New Roman Bold"/>
              </a:rPr>
              <a:t>Blending: </a:t>
            </a:r>
            <a:r>
              <a:rPr lang="en-US" sz="3000">
                <a:solidFill>
                  <a:srgbClr val="000000"/>
                </a:solidFill>
                <a:latin typeface="Times New Roman"/>
              </a:rPr>
              <a:t>The biofuel may be blended with other fuels, such as gasoline or diesel, to meet specific requirements and standards.</a:t>
            </a:r>
          </a:p>
          <a:p>
            <a:pPr>
              <a:lnSpc>
                <a:spcPts val="4200"/>
              </a:lnSpc>
            </a:pPr>
            <a:endParaRPr/>
          </a:p>
          <a:p>
            <a:pPr marL="647705" lvl="1" indent="-323852">
              <a:lnSpc>
                <a:spcPts val="4200"/>
              </a:lnSpc>
              <a:buFont typeface="Arial"/>
              <a:buChar char="•"/>
            </a:pPr>
            <a:r>
              <a:rPr lang="en-US" sz="3000">
                <a:solidFill>
                  <a:srgbClr val="000000"/>
                </a:solidFill>
                <a:latin typeface="Times New Roman Bold"/>
              </a:rPr>
              <a:t>Distribution and use: </a:t>
            </a:r>
            <a:r>
              <a:rPr lang="en-US" sz="3000">
                <a:solidFill>
                  <a:srgbClr val="000000"/>
                </a:solidFill>
                <a:latin typeface="Times New Roman"/>
              </a:rPr>
              <a:t>The biofuel is transported to distribution facilities and then to end-users, such as transportation or industrial sectors, where it is used as a fuel.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8288000" cy="1672980"/>
          </a:xfrm>
          <a:prstGeom prst="rect">
            <a:avLst/>
          </a:prstGeom>
          <a:solidFill>
            <a:srgbClr val="73C45F"/>
          </a:solidFill>
        </p:spPr>
      </p:sp>
      <p:pic>
        <p:nvPicPr>
          <p:cNvPr id="3" name="Picture 3"/>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flipV="1">
            <a:off x="15392089" y="443665"/>
            <a:ext cx="1654807" cy="827403"/>
          </a:xfrm>
          <a:prstGeom prst="rect">
            <a:avLst/>
          </a:prstGeom>
        </p:spPr>
      </p:pic>
      <p:pic>
        <p:nvPicPr>
          <p:cNvPr id="4" name="Picture 4"/>
          <p:cNvPicPr>
            <a:picLocks noChangeAspect="1"/>
          </p:cNvPicPr>
          <p:nvPr/>
        </p:nvPicPr>
        <p:blipFill>
          <a:blip r:embed="rId2">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rcRect/>
          <a:stretch>
            <a:fillRect/>
          </a:stretch>
        </p:blipFill>
        <p:spPr>
          <a:xfrm rot="-5400000">
            <a:off x="14564269" y="443665"/>
            <a:ext cx="1654807" cy="827403"/>
          </a:xfrm>
          <a:prstGeom prst="rect">
            <a:avLst/>
          </a:prstGeom>
        </p:spPr>
      </p:pic>
      <p:pic>
        <p:nvPicPr>
          <p:cNvPr id="5" name="Picture 5"/>
          <p:cNvPicPr>
            <a:picLocks noChangeAspect="1"/>
          </p:cNvPicPr>
          <p:nvPr/>
        </p:nvPicPr>
        <p:blipFill>
          <a:blip r:embed="rId4">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5"/>
              </a:ext>
            </a:extLst>
          </a:blip>
          <a:srcRect/>
          <a:stretch>
            <a:fillRect/>
          </a:stretch>
        </p:blipFill>
        <p:spPr>
          <a:xfrm>
            <a:off x="16633193" y="0"/>
            <a:ext cx="1654807" cy="1654807"/>
          </a:xfrm>
          <a:prstGeom prst="rect">
            <a:avLst/>
          </a:prstGeom>
        </p:spPr>
      </p:pic>
      <p:pic>
        <p:nvPicPr>
          <p:cNvPr id="6" name="Picture 6"/>
          <p:cNvPicPr>
            <a:picLocks noChangeAspect="1"/>
          </p:cNvPicPr>
          <p:nvPr/>
        </p:nvPicPr>
        <p:blipFill>
          <a:blip r:embed="rId6">
            <a:alphaModFix amt="18000"/>
            <a:extLst>
              <a:ext uri="{28A0092B-C50C-407E-A947-70E740481C1C}">
                <a14:useLocalDpi xmlns="" xmlns:a14="http://schemas.microsoft.com/office/drawing/2010/main" val="0"/>
              </a:ext>
              <a:ext uri="{96DAC541-7B7A-43D3-8B79-37D633B846F1}">
                <asvg:svgBlip xmlns="" xmlns:asvg="http://schemas.microsoft.com/office/drawing/2016/SVG/main" r:embed="rId7"/>
              </a:ext>
            </a:extLst>
          </a:blip>
          <a:srcRect/>
          <a:stretch>
            <a:fillRect/>
          </a:stretch>
        </p:blipFill>
        <p:spPr>
          <a:xfrm>
            <a:off x="14145041" y="29963"/>
            <a:ext cx="832929" cy="1663739"/>
          </a:xfrm>
          <a:prstGeom prst="rect">
            <a:avLst/>
          </a:prstGeom>
        </p:spPr>
      </p:pic>
      <p:sp>
        <p:nvSpPr>
          <p:cNvPr id="7" name="AutoShape 7"/>
          <p:cNvSpPr/>
          <p:nvPr/>
        </p:nvSpPr>
        <p:spPr>
          <a:xfrm>
            <a:off x="9168476" y="17990"/>
            <a:ext cx="1658020" cy="1666780"/>
          </a:xfrm>
          <a:prstGeom prst="rect">
            <a:avLst/>
          </a:prstGeom>
          <a:solidFill>
            <a:srgbClr val="FFFFFF">
              <a:alpha val="15686"/>
            </a:srgbClr>
          </a:solidFill>
        </p:spPr>
      </p:sp>
      <p:sp>
        <p:nvSpPr>
          <p:cNvPr id="8" name="AutoShape 8"/>
          <p:cNvSpPr/>
          <p:nvPr/>
        </p:nvSpPr>
        <p:spPr>
          <a:xfrm>
            <a:off x="9644254" y="535953"/>
            <a:ext cx="686146" cy="630854"/>
          </a:xfrm>
          <a:prstGeom prst="rect">
            <a:avLst/>
          </a:prstGeom>
          <a:solidFill>
            <a:srgbClr val="73C45F"/>
          </a:solidFill>
        </p:spPr>
      </p:sp>
      <p:pic>
        <p:nvPicPr>
          <p:cNvPr id="9" name="Picture 9"/>
          <p:cNvPicPr>
            <a:picLocks noChangeAspect="1"/>
          </p:cNvPicPr>
          <p:nvPr/>
        </p:nvPicPr>
        <p:blipFill>
          <a:blip r:embed="rId8">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9"/>
              </a:ext>
            </a:extLst>
          </a:blip>
          <a:srcRect/>
          <a:stretch>
            <a:fillRect/>
          </a:stretch>
        </p:blipFill>
        <p:spPr>
          <a:xfrm flipH="1">
            <a:off x="10826495" y="-8933"/>
            <a:ext cx="1663739" cy="1663739"/>
          </a:xfrm>
          <a:prstGeom prst="rect">
            <a:avLst/>
          </a:prstGeom>
        </p:spPr>
      </p:pic>
      <p:pic>
        <p:nvPicPr>
          <p:cNvPr id="10" name="Picture 10"/>
          <p:cNvPicPr>
            <a:picLocks noChangeAspect="1"/>
          </p:cNvPicPr>
          <p:nvPr/>
        </p:nvPicPr>
        <p:blipFill>
          <a:blip r:embed="rId10">
            <a:alphaModFix amt="16000"/>
            <a:extLst>
              <a:ext uri="{28A0092B-C50C-407E-A947-70E740481C1C}">
                <a14:useLocalDpi xmlns="" xmlns:a14="http://schemas.microsoft.com/office/drawing/2010/main" val="0"/>
              </a:ext>
              <a:ext uri="{96DAC541-7B7A-43D3-8B79-37D633B846F1}">
                <asvg:svgBlip xmlns="" xmlns:asvg="http://schemas.microsoft.com/office/drawing/2016/SVG/main" r:embed="rId11"/>
              </a:ext>
            </a:extLst>
          </a:blip>
          <a:srcRect/>
          <a:stretch>
            <a:fillRect/>
          </a:stretch>
        </p:blipFill>
        <p:spPr>
          <a:xfrm>
            <a:off x="12490234" y="0"/>
            <a:ext cx="1654807" cy="1654807"/>
          </a:xfrm>
          <a:prstGeom prst="rect">
            <a:avLst/>
          </a:prstGeom>
        </p:spPr>
      </p:pic>
      <p:sp>
        <p:nvSpPr>
          <p:cNvPr id="11" name="TextBox 11"/>
          <p:cNvSpPr txBox="1"/>
          <p:nvPr/>
        </p:nvSpPr>
        <p:spPr>
          <a:xfrm>
            <a:off x="0" y="161925"/>
            <a:ext cx="18288000" cy="1438275"/>
          </a:xfrm>
          <a:prstGeom prst="rect">
            <a:avLst/>
          </a:prstGeom>
        </p:spPr>
        <p:txBody>
          <a:bodyPr lIns="0" tIns="0" rIns="0" bIns="0" rtlCol="0" anchor="t">
            <a:spAutoFit/>
          </a:bodyPr>
          <a:lstStyle/>
          <a:p>
            <a:pPr algn="ctr">
              <a:lnSpc>
                <a:spcPts val="10500"/>
              </a:lnSpc>
              <a:spcBef>
                <a:spcPct val="0"/>
              </a:spcBef>
            </a:pPr>
            <a:r>
              <a:rPr lang="en-US" sz="7500">
                <a:solidFill>
                  <a:srgbClr val="000000"/>
                </a:solidFill>
                <a:latin typeface="Times New Roman"/>
              </a:rPr>
              <a:t>ADVANTAGE  OF BIOFULES</a:t>
            </a:r>
          </a:p>
        </p:txBody>
      </p:sp>
      <p:sp>
        <p:nvSpPr>
          <p:cNvPr id="12" name="TextBox 12"/>
          <p:cNvSpPr txBox="1"/>
          <p:nvPr/>
        </p:nvSpPr>
        <p:spPr>
          <a:xfrm>
            <a:off x="1028700" y="1989182"/>
            <a:ext cx="16433866" cy="7576571"/>
          </a:xfrm>
          <a:prstGeom prst="rect">
            <a:avLst/>
          </a:prstGeom>
        </p:spPr>
        <p:txBody>
          <a:bodyPr lIns="0" tIns="0" rIns="0" bIns="0" rtlCol="0" anchor="t">
            <a:spAutoFit/>
          </a:bodyPr>
          <a:lstStyle/>
          <a:p>
            <a:pPr marL="657922" lvl="1" indent="-328961">
              <a:lnSpc>
                <a:spcPts val="4266"/>
              </a:lnSpc>
              <a:buFont typeface="Arial"/>
              <a:buChar char="•"/>
            </a:pPr>
            <a:r>
              <a:rPr lang="en-US" sz="3047">
                <a:solidFill>
                  <a:srgbClr val="000000"/>
                </a:solidFill>
                <a:latin typeface="Times New Roman Bold"/>
              </a:rPr>
              <a:t>Reduced greenhouse gas emissions: </a:t>
            </a:r>
            <a:r>
              <a:rPr lang="en-US" sz="3047">
                <a:solidFill>
                  <a:srgbClr val="000000"/>
                </a:solidFill>
                <a:latin typeface="Times New Roman"/>
              </a:rPr>
              <a:t>Biofuels have the potential to reduce greenhouse gas emissions compared to fossil fuels. This is because the carbon released during their combustion is offset by the carbon absorbed during the growth of the plants used to make them. In general, biofuels have lower carbon intensity and emit fewer pollutants such as particulate matter and sulfur dioxide</a:t>
            </a:r>
            <a:r>
              <a:rPr lang="en-US" sz="3047">
                <a:solidFill>
                  <a:srgbClr val="000000"/>
                </a:solidFill>
                <a:latin typeface="Times New Roman Bold"/>
              </a:rPr>
              <a:t>.</a:t>
            </a:r>
          </a:p>
          <a:p>
            <a:pPr>
              <a:lnSpc>
                <a:spcPts val="4266"/>
              </a:lnSpc>
            </a:pPr>
            <a:endParaRPr/>
          </a:p>
          <a:p>
            <a:pPr marL="657922" lvl="1" indent="-328961">
              <a:lnSpc>
                <a:spcPts val="4266"/>
              </a:lnSpc>
              <a:buFont typeface="Arial"/>
              <a:buChar char="•"/>
            </a:pPr>
            <a:r>
              <a:rPr lang="en-US" sz="3047">
                <a:solidFill>
                  <a:srgbClr val="000000"/>
                </a:solidFill>
                <a:latin typeface="Times New Roman Bold"/>
              </a:rPr>
              <a:t>Energy security: </a:t>
            </a:r>
            <a:r>
              <a:rPr lang="en-US" sz="3047">
                <a:solidFill>
                  <a:srgbClr val="000000"/>
                </a:solidFill>
                <a:latin typeface="Times New Roman"/>
              </a:rPr>
              <a:t>Biofuels can help reduce dependence on foreign oil and promote energy security, as they can be produced domestically from locally grown crops or waste materials. This can reduce the volatility of fuel prices and increase the resilience of energy systems to supply disruptions.</a:t>
            </a:r>
          </a:p>
          <a:p>
            <a:pPr>
              <a:lnSpc>
                <a:spcPts val="4266"/>
              </a:lnSpc>
            </a:pPr>
            <a:endParaRPr/>
          </a:p>
          <a:p>
            <a:pPr marL="657922" lvl="1" indent="-328961">
              <a:lnSpc>
                <a:spcPts val="4266"/>
              </a:lnSpc>
              <a:buFont typeface="Arial"/>
              <a:buChar char="•"/>
            </a:pPr>
            <a:r>
              <a:rPr lang="en-US" sz="3047">
                <a:solidFill>
                  <a:srgbClr val="000000"/>
                </a:solidFill>
                <a:latin typeface="Times New Roman Bold"/>
              </a:rPr>
              <a:t>Rural development: </a:t>
            </a:r>
            <a:r>
              <a:rPr lang="en-US" sz="3047">
                <a:solidFill>
                  <a:srgbClr val="000000"/>
                </a:solidFill>
                <a:latin typeface="Times New Roman"/>
              </a:rPr>
              <a:t>Biofuel production can provide economic benefits to rural communities by creating jobs and income opportunities for farmers and other workers in the biofuel supply chain. This can support sustainable agriculture and help reduce poverty in rural areas.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950</Words>
  <Application>Microsoft Office PowerPoint</Application>
  <PresentationFormat>Custom</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Times New Roman</vt:lpstr>
      <vt:lpstr>Times New Roman Bold</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Green Geometric Civil Society Group Progress Report Sustainable Development Goals Presentation</dc:title>
  <cp:lastModifiedBy>admin</cp:lastModifiedBy>
  <cp:revision>3</cp:revision>
  <dcterms:created xsi:type="dcterms:W3CDTF">2006-08-16T00:00:00Z</dcterms:created>
  <dcterms:modified xsi:type="dcterms:W3CDTF">2023-05-24T04:20:58Z</dcterms:modified>
  <dc:identifier>DAFhewayalg</dc:identifier>
</cp:coreProperties>
</file>