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3" roundtripDataSignature="AMtx7mi3WdKgtA6zl5ZwYlAXEFBS9E9s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8"/>
          <p:cNvSpPr/>
          <p:nvPr>
            <p:ph idx="2" type="pic"/>
          </p:nvPr>
        </p:nvSpPr>
        <p:spPr>
          <a:xfrm>
            <a:off x="1792288" y="612775"/>
            <a:ext cx="5486400" cy="4114800"/>
          </a:xfrm>
          <a:prstGeom prst="rect">
            <a:avLst/>
          </a:prstGeom>
          <a:noFill/>
          <a:ln>
            <a:noFill/>
          </a:ln>
        </p:spPr>
      </p:sp>
      <p:sp>
        <p:nvSpPr>
          <p:cNvPr id="64" name="Google Shape;64;p2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Environmental Studies</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rPr lang="en-US"/>
              <a:t>Prof. Prajakta Vinay Alatekar</a:t>
            </a:r>
            <a:endParaRPr/>
          </a:p>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571500" lvl="0" marL="571500" rtl="0" algn="l">
              <a:spcBef>
                <a:spcPts val="0"/>
              </a:spcBef>
              <a:spcAft>
                <a:spcPts val="0"/>
              </a:spcAft>
              <a:buClr>
                <a:schemeClr val="dk1"/>
              </a:buClr>
              <a:buSzPct val="100000"/>
              <a:buFont typeface="Noto Sans Symbols"/>
              <a:buChar char="⮚"/>
            </a:pPr>
            <a:r>
              <a:rPr lang="en-US"/>
              <a:t>Research and development programs</a:t>
            </a:r>
            <a:endParaRPr/>
          </a:p>
          <a:p>
            <a:pPr indent="-571500" lvl="0" marL="571500" rtl="0" algn="l">
              <a:spcBef>
                <a:spcPts val="592"/>
              </a:spcBef>
              <a:spcAft>
                <a:spcPts val="0"/>
              </a:spcAft>
              <a:buClr>
                <a:schemeClr val="dk1"/>
              </a:buClr>
              <a:buSzPct val="100000"/>
              <a:buFont typeface="Noto Sans Symbols"/>
              <a:buChar char="⮚"/>
            </a:pPr>
            <a:r>
              <a:rPr lang="en-US"/>
              <a:t>Foundation courses</a:t>
            </a:r>
            <a:endParaRPr/>
          </a:p>
          <a:p>
            <a:pPr indent="-571500" lvl="0" marL="571500" rtl="0" algn="l">
              <a:spcBef>
                <a:spcPts val="592"/>
              </a:spcBef>
              <a:spcAft>
                <a:spcPts val="0"/>
              </a:spcAft>
              <a:buClr>
                <a:schemeClr val="dk1"/>
              </a:buClr>
              <a:buSzPct val="100000"/>
              <a:buFont typeface="Noto Sans Symbols"/>
              <a:buChar char="⮚"/>
            </a:pPr>
            <a:r>
              <a:rPr lang="en-US"/>
              <a:t>Development of educational material and teaching aids</a:t>
            </a:r>
            <a:endParaRPr/>
          </a:p>
          <a:p>
            <a:pPr indent="-571500" lvl="0" marL="571500" rtl="0" algn="l">
              <a:spcBef>
                <a:spcPts val="592"/>
              </a:spcBef>
              <a:spcAft>
                <a:spcPts val="0"/>
              </a:spcAft>
              <a:buClr>
                <a:schemeClr val="dk1"/>
              </a:buClr>
              <a:buSzPct val="100000"/>
              <a:buFont typeface="Noto Sans Symbols"/>
              <a:buChar char="⮚"/>
            </a:pPr>
            <a:r>
              <a:rPr lang="en-US"/>
              <a:t>Development of trained man power</a:t>
            </a:r>
            <a:endParaRPr/>
          </a:p>
          <a:p>
            <a:pPr indent="-571500" lvl="0" marL="571500" rtl="0" algn="l">
              <a:spcBef>
                <a:spcPts val="592"/>
              </a:spcBef>
              <a:spcAft>
                <a:spcPts val="0"/>
              </a:spcAft>
              <a:buClr>
                <a:schemeClr val="dk1"/>
              </a:buClr>
              <a:buSzPct val="100000"/>
              <a:buFont typeface="Noto Sans Symbols"/>
              <a:buChar char="⮚"/>
            </a:pPr>
            <a:r>
              <a:rPr lang="en-US"/>
              <a:t>National Environmental Awareness Campaign (NEAC)</a:t>
            </a:r>
            <a:endParaRPr/>
          </a:p>
          <a:p>
            <a:pPr indent="-571500" lvl="0" marL="571500" rtl="0" algn="l">
              <a:spcBef>
                <a:spcPts val="592"/>
              </a:spcBef>
              <a:spcAft>
                <a:spcPts val="0"/>
              </a:spcAft>
              <a:buClr>
                <a:schemeClr val="dk1"/>
              </a:buClr>
              <a:buSzPct val="100000"/>
              <a:buFont typeface="Noto Sans Symbols"/>
              <a:buChar char="⮚"/>
            </a:pPr>
            <a:r>
              <a:rPr lang="en-US"/>
              <a:t>Celebration of World Environmental Day on 5 June every year</a:t>
            </a:r>
            <a:endParaRPr/>
          </a:p>
          <a:p>
            <a:pPr indent="-514350" lvl="0" marL="514350" rtl="0" algn="l">
              <a:spcBef>
                <a:spcPts val="592"/>
              </a:spcBef>
              <a:spcAft>
                <a:spcPts val="0"/>
              </a:spcAft>
              <a:buClr>
                <a:schemeClr val="dk1"/>
              </a:buClr>
              <a:buSzPct val="100000"/>
              <a:buNone/>
            </a:pPr>
            <a:r>
              <a:t/>
            </a:r>
            <a:endParaRPr/>
          </a:p>
          <a:p>
            <a:pPr indent="-342900" lvl="0" marL="342900" rtl="0" algn="l">
              <a:spcBef>
                <a:spcPts val="592"/>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None/>
            </a:pPr>
            <a:r>
              <a:rPr lang="en-US"/>
              <a:t>3. Environmental Information</a:t>
            </a:r>
            <a:endParaRPr/>
          </a:p>
          <a:p>
            <a:pPr indent="-342900" lvl="0" marL="342900" rtl="0" algn="l">
              <a:spcBef>
                <a:spcPts val="640"/>
              </a:spcBef>
              <a:spcAft>
                <a:spcPts val="0"/>
              </a:spcAft>
              <a:buClr>
                <a:schemeClr val="dk1"/>
              </a:buClr>
              <a:buSzPts val="3200"/>
              <a:buNone/>
            </a:pPr>
            <a:r>
              <a:rPr lang="en-US"/>
              <a:t>	Health and Environment</a:t>
            </a:r>
            <a:endParaRPr/>
          </a:p>
          <a:p>
            <a:pPr indent="-342900" lvl="0" marL="342900" rtl="0" algn="l">
              <a:spcBef>
                <a:spcPts val="640"/>
              </a:spcBef>
              <a:spcAft>
                <a:spcPts val="0"/>
              </a:spcAft>
              <a:buClr>
                <a:schemeClr val="dk1"/>
              </a:buClr>
              <a:buSzPts val="3200"/>
              <a:buNone/>
            </a:pPr>
            <a:r>
              <a:rPr lang="en-US"/>
              <a:t>	Urban Environment</a:t>
            </a:r>
            <a:endParaRPr/>
          </a:p>
          <a:p>
            <a:pPr indent="-342900" lvl="0" marL="342900" rtl="0" algn="l">
              <a:spcBef>
                <a:spcPts val="640"/>
              </a:spcBef>
              <a:spcAft>
                <a:spcPts val="0"/>
              </a:spcAft>
              <a:buClr>
                <a:schemeClr val="dk1"/>
              </a:buClr>
              <a:buSzPts val="3200"/>
              <a:buNone/>
            </a:pPr>
            <a:r>
              <a:rPr lang="en-US"/>
              <a:t>	Woman and Environment</a:t>
            </a:r>
            <a:endParaRPr/>
          </a:p>
          <a:p>
            <a:pPr indent="-342900" lvl="0" marL="342900" rtl="0" algn="l">
              <a:spcBef>
                <a:spcPts val="640"/>
              </a:spcBef>
              <a:spcAft>
                <a:spcPts val="0"/>
              </a:spcAft>
              <a:buClr>
                <a:schemeClr val="dk1"/>
              </a:buClr>
              <a:buSzPts val="3200"/>
              <a:buNone/>
            </a:pPr>
            <a:r>
              <a:rPr lang="en-US"/>
              <a:t>	</a:t>
            </a:r>
            <a:endParaRPr/>
          </a:p>
          <a:p>
            <a:pPr indent="-342900" lvl="0" marL="342900" rtl="0" algn="l">
              <a:spcBef>
                <a:spcPts val="640"/>
              </a:spcBef>
              <a:spcAft>
                <a:spcPts val="0"/>
              </a:spcAft>
              <a:buClr>
                <a:schemeClr val="dk1"/>
              </a:buClr>
              <a:buSzPts val="3200"/>
              <a:buNone/>
            </a:pPr>
            <a:r>
              <a:rPr lang="en-US"/>
              <a:t>Environmental laws</a:t>
            </a:r>
            <a:endParaRPr/>
          </a:p>
          <a:p>
            <a:pPr indent="-342900" lvl="0" marL="342900" rtl="0" algn="l">
              <a:spcBef>
                <a:spcPts val="640"/>
              </a:spcBef>
              <a:spcAft>
                <a:spcPts val="0"/>
              </a:spcAft>
              <a:buClr>
                <a:srgbClr val="C00000"/>
              </a:buClr>
              <a:buSzPts val="3200"/>
              <a:buNone/>
            </a:pPr>
            <a:r>
              <a:rPr b="1" lang="en-US">
                <a:solidFill>
                  <a:srgbClr val="C00000"/>
                </a:solidFill>
              </a:rPr>
              <a:t>* Environmental (Protection) Act, 1986</a:t>
            </a:r>
            <a:endParaRPr b="1">
              <a:solidFill>
                <a:srgbClr val="C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Char char="•"/>
            </a:pPr>
            <a:r>
              <a:rPr lang="en-US">
                <a:solidFill>
                  <a:srgbClr val="C00000"/>
                </a:solidFill>
              </a:rPr>
              <a:t>Concept of Sustainability</a:t>
            </a:r>
            <a:endParaRPr/>
          </a:p>
          <a:p>
            <a:pPr indent="-342900" lvl="0" marL="342900" rtl="0" algn="l">
              <a:spcBef>
                <a:spcPts val="640"/>
              </a:spcBef>
              <a:spcAft>
                <a:spcPts val="0"/>
              </a:spcAft>
              <a:buClr>
                <a:srgbClr val="C00000"/>
              </a:buClr>
              <a:buSzPts val="3200"/>
              <a:buChar char="•"/>
            </a:pPr>
            <a:r>
              <a:rPr lang="en-US">
                <a:solidFill>
                  <a:srgbClr val="C00000"/>
                </a:solidFill>
              </a:rPr>
              <a:t>Sustainable Development</a:t>
            </a:r>
            <a:endParaRPr/>
          </a:p>
          <a:p>
            <a:pPr indent="-285750" lvl="1" marL="742950" rtl="0" algn="l">
              <a:spcBef>
                <a:spcPts val="720"/>
              </a:spcBef>
              <a:spcAft>
                <a:spcPts val="0"/>
              </a:spcAft>
              <a:buClr>
                <a:srgbClr val="E36C09"/>
              </a:buClr>
              <a:buSzPts val="3600"/>
              <a:buChar char="–"/>
            </a:pPr>
            <a:r>
              <a:rPr b="1" lang="en-US" sz="3600">
                <a:solidFill>
                  <a:srgbClr val="E36C09"/>
                </a:solidFill>
              </a:rPr>
              <a:t>Definition:  </a:t>
            </a:r>
            <a:r>
              <a:rPr b="1" i="1" lang="en-US" sz="3600"/>
              <a:t>The development that meets the needs of the present generations without compromising the ability of the future generations to meet their own needs. </a:t>
            </a:r>
            <a:endParaRPr b="1" sz="3600">
              <a:solidFill>
                <a:srgbClr val="E36C09"/>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419100" lvl="0" marL="342900" rtl="0" algn="l">
              <a:spcBef>
                <a:spcPts val="0"/>
              </a:spcBef>
              <a:spcAft>
                <a:spcPts val="0"/>
              </a:spcAft>
              <a:buClr>
                <a:srgbClr val="C00000"/>
              </a:buClr>
              <a:buSzPts val="6600"/>
              <a:buChar char="•"/>
            </a:pPr>
            <a:r>
              <a:rPr lang="en-US" sz="6600">
                <a:solidFill>
                  <a:srgbClr val="C00000"/>
                </a:solidFill>
              </a:rPr>
              <a:t>Goals of Sustainable Development(SDG’S)</a:t>
            </a:r>
            <a:endParaRPr/>
          </a:p>
          <a:p>
            <a:pPr indent="-285750" lvl="1" marL="742950" rtl="0" algn="ctr">
              <a:spcBef>
                <a:spcPts val="1320"/>
              </a:spcBef>
              <a:spcAft>
                <a:spcPts val="0"/>
              </a:spcAft>
              <a:buClr>
                <a:srgbClr val="C00000"/>
              </a:buClr>
              <a:buSzPts val="6600"/>
              <a:buNone/>
            </a:pPr>
            <a:r>
              <a:rPr lang="en-US" sz="6600">
                <a:solidFill>
                  <a:srgbClr val="C00000"/>
                </a:solidFill>
              </a:rPr>
              <a:t>17 goals</a:t>
            </a:r>
            <a:endParaRPr sz="6600">
              <a:solidFill>
                <a:srgbClr val="C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pic>
        <p:nvPicPr>
          <p:cNvPr descr="download.png" id="163" name="Google Shape;163;p14"/>
          <p:cNvPicPr preferRelativeResize="0"/>
          <p:nvPr>
            <p:ph idx="1" type="body"/>
          </p:nvPr>
        </p:nvPicPr>
        <p:blipFill rotWithShape="1">
          <a:blip r:embed="rId3">
            <a:alphaModFix/>
          </a:blip>
          <a:srcRect b="0" l="0" r="0" t="0"/>
          <a:stretch/>
        </p:blipFill>
        <p:spPr>
          <a:xfrm>
            <a:off x="457200" y="1143000"/>
            <a:ext cx="8382000" cy="5486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lang="en-US">
                <a:solidFill>
                  <a:srgbClr val="C00000"/>
                </a:solidFill>
              </a:rPr>
              <a:t>Sustainable Development Goals(SDG’S)</a:t>
            </a:r>
            <a:endParaRPr>
              <a:solidFill>
                <a:srgbClr val="C00000"/>
              </a:solidFill>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None/>
            </a:pPr>
            <a:r>
              <a:rPr lang="en-US"/>
              <a:t>It has three dimensions,</a:t>
            </a:r>
            <a:endParaRPr/>
          </a:p>
          <a:p>
            <a:pPr indent="-514350" lvl="0" marL="514350" rtl="0" algn="l">
              <a:spcBef>
                <a:spcPts val="640"/>
              </a:spcBef>
              <a:spcAft>
                <a:spcPts val="0"/>
              </a:spcAft>
              <a:buClr>
                <a:schemeClr val="dk1"/>
              </a:buClr>
              <a:buSzPts val="3200"/>
              <a:buFont typeface="Calibri"/>
              <a:buAutoNum type="arabicPeriod"/>
            </a:pPr>
            <a:r>
              <a:rPr lang="en-US"/>
              <a:t>Economic</a:t>
            </a:r>
            <a:endParaRPr/>
          </a:p>
          <a:p>
            <a:pPr indent="-514350" lvl="0" marL="514350" rtl="0" algn="l">
              <a:spcBef>
                <a:spcPts val="640"/>
              </a:spcBef>
              <a:spcAft>
                <a:spcPts val="0"/>
              </a:spcAft>
              <a:buClr>
                <a:schemeClr val="dk1"/>
              </a:buClr>
              <a:buSzPts val="3200"/>
              <a:buFont typeface="Calibri"/>
              <a:buAutoNum type="arabicPeriod"/>
            </a:pPr>
            <a:r>
              <a:rPr lang="en-US"/>
              <a:t>Social</a:t>
            </a:r>
            <a:endParaRPr/>
          </a:p>
          <a:p>
            <a:pPr indent="-514350" lvl="0" marL="514350" rtl="0" algn="l">
              <a:spcBef>
                <a:spcPts val="640"/>
              </a:spcBef>
              <a:spcAft>
                <a:spcPts val="0"/>
              </a:spcAft>
              <a:buClr>
                <a:schemeClr val="dk1"/>
              </a:buClr>
              <a:buSzPts val="3200"/>
              <a:buFont typeface="Calibri"/>
              <a:buAutoNum type="arabicPeriod"/>
            </a:pPr>
            <a:r>
              <a:rPr lang="en-US"/>
              <a:t>Environmental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US" sz="3600">
                <a:solidFill>
                  <a:srgbClr val="C00000"/>
                </a:solidFill>
              </a:rPr>
              <a:t>Sustainable Development Goals(SDG’S)</a:t>
            </a:r>
            <a:endParaRPr sz="3600"/>
          </a:p>
        </p:txBody>
      </p:sp>
      <p:sp>
        <p:nvSpPr>
          <p:cNvPr id="175" name="Google Shape;175;p16"/>
          <p:cNvSpPr txBox="1"/>
          <p:nvPr>
            <p:ph idx="1" type="body"/>
          </p:nvPr>
        </p:nvSpPr>
        <p:spPr>
          <a:xfrm>
            <a:off x="838200" y="1371600"/>
            <a:ext cx="7772400" cy="5105400"/>
          </a:xfrm>
          <a:prstGeom prst="rect">
            <a:avLst/>
          </a:prstGeom>
          <a:noFill/>
          <a:ln>
            <a:noFill/>
          </a:ln>
        </p:spPr>
        <p:txBody>
          <a:bodyPr anchorCtr="0" anchor="t" bIns="45700" lIns="91425" spcFirstLastPara="1" rIns="91425" wrap="square" tIns="45700">
            <a:noAutofit/>
          </a:bodyPr>
          <a:lstStyle/>
          <a:p>
            <a:pPr indent="-514350" lvl="0" marL="514350" rtl="0" algn="l">
              <a:spcBef>
                <a:spcPts val="0"/>
              </a:spcBef>
              <a:spcAft>
                <a:spcPts val="0"/>
              </a:spcAft>
              <a:buClr>
                <a:schemeClr val="dk1"/>
              </a:buClr>
              <a:buSzPts val="3600"/>
              <a:buFont typeface="Calibri"/>
              <a:buAutoNum type="arabicPeriod"/>
            </a:pPr>
            <a:r>
              <a:rPr lang="en-US" sz="3600"/>
              <a:t>No poverty</a:t>
            </a:r>
            <a:endParaRPr/>
          </a:p>
          <a:p>
            <a:pPr indent="-514350" lvl="0" marL="514350" rtl="0" algn="l">
              <a:spcBef>
                <a:spcPts val="720"/>
              </a:spcBef>
              <a:spcAft>
                <a:spcPts val="0"/>
              </a:spcAft>
              <a:buClr>
                <a:schemeClr val="dk1"/>
              </a:buClr>
              <a:buSzPts val="3600"/>
              <a:buFont typeface="Calibri"/>
              <a:buAutoNum type="arabicPeriod"/>
            </a:pPr>
            <a:r>
              <a:rPr lang="en-US" sz="3600"/>
              <a:t>Zero hunger</a:t>
            </a:r>
            <a:endParaRPr/>
          </a:p>
          <a:p>
            <a:pPr indent="-514350" lvl="0" marL="514350" rtl="0" algn="l">
              <a:spcBef>
                <a:spcPts val="720"/>
              </a:spcBef>
              <a:spcAft>
                <a:spcPts val="0"/>
              </a:spcAft>
              <a:buClr>
                <a:schemeClr val="dk1"/>
              </a:buClr>
              <a:buSzPts val="3600"/>
              <a:buFont typeface="Calibri"/>
              <a:buAutoNum type="arabicPeriod"/>
            </a:pPr>
            <a:r>
              <a:rPr lang="en-US" sz="3600"/>
              <a:t>Good health and well being</a:t>
            </a:r>
            <a:endParaRPr/>
          </a:p>
          <a:p>
            <a:pPr indent="-514350" lvl="0" marL="514350" rtl="0" algn="l">
              <a:spcBef>
                <a:spcPts val="720"/>
              </a:spcBef>
              <a:spcAft>
                <a:spcPts val="0"/>
              </a:spcAft>
              <a:buClr>
                <a:schemeClr val="dk1"/>
              </a:buClr>
              <a:buSzPts val="3600"/>
              <a:buFont typeface="Calibri"/>
              <a:buAutoNum type="arabicPeriod"/>
            </a:pPr>
            <a:r>
              <a:rPr lang="en-US" sz="3600"/>
              <a:t>Quality education</a:t>
            </a:r>
            <a:endParaRPr/>
          </a:p>
          <a:p>
            <a:pPr indent="-514350" lvl="0" marL="514350" rtl="0" algn="l">
              <a:spcBef>
                <a:spcPts val="720"/>
              </a:spcBef>
              <a:spcAft>
                <a:spcPts val="0"/>
              </a:spcAft>
              <a:buClr>
                <a:schemeClr val="dk1"/>
              </a:buClr>
              <a:buSzPts val="3600"/>
              <a:buFont typeface="Calibri"/>
              <a:buAutoNum type="arabicPeriod"/>
            </a:pPr>
            <a:r>
              <a:rPr lang="en-US" sz="3600"/>
              <a:t>Gender equality</a:t>
            </a:r>
            <a:endParaRPr/>
          </a:p>
          <a:p>
            <a:pPr indent="-514350" lvl="0" marL="514350" rtl="0" algn="l">
              <a:spcBef>
                <a:spcPts val="720"/>
              </a:spcBef>
              <a:spcAft>
                <a:spcPts val="0"/>
              </a:spcAft>
              <a:buClr>
                <a:schemeClr val="dk1"/>
              </a:buClr>
              <a:buSzPts val="3600"/>
              <a:buFont typeface="Calibri"/>
              <a:buAutoNum type="arabicPeriod"/>
            </a:pPr>
            <a:r>
              <a:rPr lang="en-US" sz="3600"/>
              <a:t>Clean water and sanitation</a:t>
            </a:r>
            <a:endParaRPr/>
          </a:p>
          <a:p>
            <a:pPr indent="-514350" lvl="0" marL="514350" rtl="0" algn="l">
              <a:spcBef>
                <a:spcPts val="720"/>
              </a:spcBef>
              <a:spcAft>
                <a:spcPts val="0"/>
              </a:spcAft>
              <a:buClr>
                <a:schemeClr val="dk1"/>
              </a:buClr>
              <a:buSzPts val="3600"/>
              <a:buFont typeface="Calibri"/>
              <a:buAutoNum type="arabicPeriod"/>
            </a:pPr>
            <a:r>
              <a:rPr lang="en-US" sz="3600"/>
              <a:t>Affordable and clean energy</a:t>
            </a:r>
            <a:endParaRPr/>
          </a:p>
          <a:p>
            <a:pPr indent="-514350" lvl="0" marL="514350" rtl="0" algn="l">
              <a:spcBef>
                <a:spcPts val="720"/>
              </a:spcBef>
              <a:spcAft>
                <a:spcPts val="0"/>
              </a:spcAft>
              <a:buClr>
                <a:schemeClr val="dk1"/>
              </a:buClr>
              <a:buSzPts val="3600"/>
              <a:buFont typeface="Calibri"/>
              <a:buAutoNum type="arabicPeriod"/>
            </a:pPr>
            <a:r>
              <a:rPr lang="en-US" sz="3600"/>
              <a:t>Decent work and economic growth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rgbClr val="C00000"/>
              </a:buClr>
              <a:buSzPct val="100000"/>
              <a:buFont typeface="Calibri"/>
              <a:buNone/>
            </a:pPr>
            <a:r>
              <a:rPr lang="en-US">
                <a:solidFill>
                  <a:srgbClr val="C00000"/>
                </a:solidFill>
              </a:rPr>
              <a:t>Sustainable Development Goals(SDG’S)</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514350" lvl="0" marL="514350" rtl="0" algn="l">
              <a:spcBef>
                <a:spcPts val="0"/>
              </a:spcBef>
              <a:spcAft>
                <a:spcPts val="0"/>
              </a:spcAft>
              <a:buClr>
                <a:schemeClr val="dk1"/>
              </a:buClr>
              <a:buSzPct val="100000"/>
              <a:buNone/>
            </a:pPr>
            <a:r>
              <a:rPr lang="en-US"/>
              <a:t>9. Industry, innovation and infrastructure</a:t>
            </a:r>
            <a:endParaRPr/>
          </a:p>
          <a:p>
            <a:pPr indent="-514350" lvl="0" marL="514350" rtl="0" algn="l">
              <a:spcBef>
                <a:spcPts val="592"/>
              </a:spcBef>
              <a:spcAft>
                <a:spcPts val="0"/>
              </a:spcAft>
              <a:buClr>
                <a:schemeClr val="dk1"/>
              </a:buClr>
              <a:buSzPct val="100000"/>
              <a:buNone/>
            </a:pPr>
            <a:r>
              <a:rPr lang="en-US"/>
              <a:t>10. Reduce inequality</a:t>
            </a:r>
            <a:endParaRPr/>
          </a:p>
          <a:p>
            <a:pPr indent="-514350" lvl="0" marL="514350" rtl="0" algn="l">
              <a:spcBef>
                <a:spcPts val="592"/>
              </a:spcBef>
              <a:spcAft>
                <a:spcPts val="0"/>
              </a:spcAft>
              <a:buClr>
                <a:schemeClr val="dk1"/>
              </a:buClr>
              <a:buSzPct val="100000"/>
              <a:buNone/>
            </a:pPr>
            <a:r>
              <a:rPr lang="en-US"/>
              <a:t>11. Sustainable cities and communities</a:t>
            </a:r>
            <a:endParaRPr/>
          </a:p>
          <a:p>
            <a:pPr indent="-514350" lvl="0" marL="514350" rtl="0" algn="l">
              <a:spcBef>
                <a:spcPts val="592"/>
              </a:spcBef>
              <a:spcAft>
                <a:spcPts val="0"/>
              </a:spcAft>
              <a:buClr>
                <a:schemeClr val="dk1"/>
              </a:buClr>
              <a:buSzPct val="100000"/>
              <a:buNone/>
            </a:pPr>
            <a:r>
              <a:rPr lang="en-US"/>
              <a:t>12. Responsible production and consumption</a:t>
            </a:r>
            <a:endParaRPr/>
          </a:p>
          <a:p>
            <a:pPr indent="-514350" lvl="0" marL="514350" rtl="0" algn="l">
              <a:spcBef>
                <a:spcPts val="592"/>
              </a:spcBef>
              <a:spcAft>
                <a:spcPts val="0"/>
              </a:spcAft>
              <a:buClr>
                <a:schemeClr val="dk1"/>
              </a:buClr>
              <a:buSzPct val="100000"/>
              <a:buNone/>
            </a:pPr>
            <a:r>
              <a:rPr lang="en-US"/>
              <a:t>13. Climate action</a:t>
            </a:r>
            <a:endParaRPr/>
          </a:p>
          <a:p>
            <a:pPr indent="-514350" lvl="0" marL="514350" rtl="0" algn="l">
              <a:spcBef>
                <a:spcPts val="592"/>
              </a:spcBef>
              <a:spcAft>
                <a:spcPts val="0"/>
              </a:spcAft>
              <a:buClr>
                <a:schemeClr val="dk1"/>
              </a:buClr>
              <a:buSzPct val="100000"/>
              <a:buNone/>
            </a:pPr>
            <a:r>
              <a:rPr lang="en-US"/>
              <a:t>14. Life below water</a:t>
            </a:r>
            <a:endParaRPr/>
          </a:p>
          <a:p>
            <a:pPr indent="-514350" lvl="0" marL="514350" rtl="0" algn="l">
              <a:spcBef>
                <a:spcPts val="592"/>
              </a:spcBef>
              <a:spcAft>
                <a:spcPts val="0"/>
              </a:spcAft>
              <a:buClr>
                <a:schemeClr val="dk1"/>
              </a:buClr>
              <a:buSzPct val="100000"/>
              <a:buNone/>
            </a:pPr>
            <a:r>
              <a:rPr lang="en-US"/>
              <a:t>15. Life on land</a:t>
            </a:r>
            <a:endParaRPr/>
          </a:p>
          <a:p>
            <a:pPr indent="-514350" lvl="0" marL="514350" rtl="0" algn="l">
              <a:spcBef>
                <a:spcPts val="592"/>
              </a:spcBef>
              <a:spcAft>
                <a:spcPts val="0"/>
              </a:spcAft>
              <a:buClr>
                <a:schemeClr val="dk1"/>
              </a:buClr>
              <a:buSzPct val="100000"/>
              <a:buNone/>
            </a:pPr>
            <a:r>
              <a:rPr lang="en-US"/>
              <a:t>16. Promote Peace, justice and strong institutions</a:t>
            </a:r>
            <a:endParaRPr/>
          </a:p>
          <a:p>
            <a:pPr indent="-514350" lvl="0" marL="514350" rtl="0" algn="l">
              <a:spcBef>
                <a:spcPts val="592"/>
              </a:spcBef>
              <a:spcAft>
                <a:spcPts val="0"/>
              </a:spcAft>
              <a:buClr>
                <a:schemeClr val="dk1"/>
              </a:buClr>
              <a:buSzPct val="100000"/>
              <a:buNone/>
            </a:pPr>
            <a:r>
              <a:rPr lang="en-US"/>
              <a:t>17. Partnerships for the goal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ctr">
              <a:spcBef>
                <a:spcPts val="0"/>
              </a:spcBef>
              <a:spcAft>
                <a:spcPts val="0"/>
              </a:spcAft>
              <a:buClr>
                <a:schemeClr val="dk1"/>
              </a:buClr>
              <a:buSzPts val="3200"/>
              <a:buNone/>
            </a:pPr>
            <a:r>
              <a:t/>
            </a:r>
            <a:endParaRPr/>
          </a:p>
          <a:p>
            <a:pPr indent="-342900" lvl="0" marL="342900" rtl="0" algn="ctr">
              <a:spcBef>
                <a:spcPts val="880"/>
              </a:spcBef>
              <a:spcAft>
                <a:spcPts val="0"/>
              </a:spcAft>
              <a:buClr>
                <a:schemeClr val="dk1"/>
              </a:buClr>
              <a:buSzPts val="4400"/>
              <a:buNone/>
            </a:pPr>
            <a:r>
              <a:t/>
            </a:r>
            <a:endParaRPr/>
          </a:p>
          <a:p>
            <a:pPr indent="-342900" lvl="0" marL="342900" rtl="0" algn="ctr">
              <a:spcBef>
                <a:spcPts val="880"/>
              </a:spcBef>
              <a:spcAft>
                <a:spcPts val="0"/>
              </a:spcAft>
              <a:buClr>
                <a:schemeClr val="dk1"/>
              </a:buClr>
              <a:buSzPts val="4400"/>
              <a:buNone/>
            </a:pPr>
            <a:r>
              <a:rPr b="1" lang="en-US" sz="4400"/>
              <a:t>Nature of Environmental Studies</a:t>
            </a:r>
            <a:endParaRPr b="1"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solidFill>
                <a:srgbClr val="002060"/>
              </a:solidFill>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0000"/>
              </a:buClr>
              <a:buSzPts val="3200"/>
              <a:buFont typeface="Noto Sans Symbols"/>
              <a:buChar char="❖"/>
            </a:pPr>
            <a:r>
              <a:rPr lang="en-US">
                <a:solidFill>
                  <a:srgbClr val="FF0000"/>
                </a:solidFill>
              </a:rPr>
              <a:t>Definition</a:t>
            </a:r>
            <a:r>
              <a:rPr lang="en-US"/>
              <a:t> : </a:t>
            </a:r>
            <a:r>
              <a:rPr i="1" lang="en-US">
                <a:solidFill>
                  <a:srgbClr val="002060"/>
                </a:solidFill>
              </a:rPr>
              <a:t>Environment </a:t>
            </a:r>
            <a:r>
              <a:rPr lang="en-US"/>
              <a:t>: The sum of all the social, economical, biological, physical or chemical factors, which constitutes the surrounding of man, who is both creator and molder of his Environment.</a:t>
            </a:r>
            <a:endParaRPr/>
          </a:p>
          <a:p>
            <a:pPr indent="-342900" lvl="0" marL="342900" rtl="0" algn="l">
              <a:spcBef>
                <a:spcPts val="640"/>
              </a:spcBef>
              <a:spcAft>
                <a:spcPts val="0"/>
              </a:spcAft>
              <a:buClr>
                <a:srgbClr val="C00000"/>
              </a:buClr>
              <a:buSzPts val="3200"/>
              <a:buFont typeface="Noto Sans Symbols"/>
              <a:buChar char="❖"/>
            </a:pPr>
            <a:r>
              <a:rPr lang="en-US">
                <a:solidFill>
                  <a:srgbClr val="C00000"/>
                </a:solidFill>
              </a:rPr>
              <a:t>Scope and importance of environmental studies</a:t>
            </a:r>
            <a:endParaRPr/>
          </a:p>
          <a:p>
            <a:pPr indent="-342900" lvl="0" marL="342900" rtl="0" algn="l">
              <a:spcBef>
                <a:spcPts val="640"/>
              </a:spcBef>
              <a:spcAft>
                <a:spcPts val="0"/>
              </a:spcAft>
              <a:buClr>
                <a:srgbClr val="C00000"/>
              </a:buClr>
              <a:buSzPts val="3200"/>
              <a:buFont typeface="Noto Sans Symbols"/>
              <a:buChar char="❖"/>
            </a:pPr>
            <a:r>
              <a:rPr lang="en-US">
                <a:solidFill>
                  <a:srgbClr val="C00000"/>
                </a:solidFill>
              </a:rPr>
              <a:t>Need for public awareness</a:t>
            </a:r>
            <a:endParaRPr/>
          </a:p>
          <a:p>
            <a:pPr indent="-139700" lvl="0" marL="342900" rtl="0" algn="l">
              <a:spcBef>
                <a:spcPts val="640"/>
              </a:spcBef>
              <a:spcAft>
                <a:spcPts val="0"/>
              </a:spcAft>
              <a:buClr>
                <a:schemeClr val="dk1"/>
              </a:buClr>
              <a:buSzPts val="3200"/>
              <a:buFont typeface="Noto Sans Symbols"/>
              <a:buNone/>
            </a:pPr>
            <a:r>
              <a:t/>
            </a:r>
            <a:endParaRPr>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Font typeface="Noto Sans Symbols"/>
              <a:buChar char="❖"/>
            </a:pPr>
            <a:r>
              <a:rPr lang="en-US">
                <a:solidFill>
                  <a:srgbClr val="C00000"/>
                </a:solidFill>
              </a:rPr>
              <a:t>Multidisciplinary nature of Environmental studies: </a:t>
            </a:r>
            <a:r>
              <a:rPr lang="en-US"/>
              <a:t>For the better understanding of Environmental issues as well as for effective action to protect the environment, the study must be versatile. We must understand the man and environment relation through various aspects, such as social, economical, ecological, political technical, humanatics as well as aesthetic aspects. </a:t>
            </a:r>
            <a:endParaRPr>
              <a:solidFill>
                <a:srgbClr val="C00000"/>
              </a:solidFill>
            </a:endParaRPr>
          </a:p>
          <a:p>
            <a:pPr indent="-139700" lvl="0" marL="342900" rtl="0" algn="l">
              <a:spcBef>
                <a:spcPts val="640"/>
              </a:spcBef>
              <a:spcAft>
                <a:spcPts val="0"/>
              </a:spcAft>
              <a:buClr>
                <a:schemeClr val="dk1"/>
              </a:buClr>
              <a:buSzPts val="3200"/>
              <a:buFont typeface="Noto Sans Symbols"/>
              <a:buNone/>
            </a:pPr>
            <a:r>
              <a:t/>
            </a:r>
            <a:endParaRPr>
              <a:solidFill>
                <a:srgbClr val="C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Char char="•"/>
            </a:pPr>
            <a:r>
              <a:rPr lang="en-US">
                <a:solidFill>
                  <a:srgbClr val="C00000"/>
                </a:solidFill>
              </a:rPr>
              <a:t>Environmental Education</a:t>
            </a:r>
            <a:endParaRPr/>
          </a:p>
          <a:p>
            <a:pPr indent="-285750" lvl="1" marL="742950" rtl="0" algn="l">
              <a:spcBef>
                <a:spcPts val="560"/>
              </a:spcBef>
              <a:spcAft>
                <a:spcPts val="0"/>
              </a:spcAft>
              <a:buClr>
                <a:srgbClr val="76923C"/>
              </a:buClr>
              <a:buSzPts val="2800"/>
              <a:buChar char="–"/>
            </a:pPr>
            <a:r>
              <a:rPr lang="en-US">
                <a:solidFill>
                  <a:srgbClr val="76923C"/>
                </a:solidFill>
              </a:rPr>
              <a:t>Need</a:t>
            </a:r>
            <a:endParaRPr/>
          </a:p>
          <a:p>
            <a:pPr indent="-285750" lvl="1" marL="742950" rtl="0" algn="l">
              <a:spcBef>
                <a:spcPts val="560"/>
              </a:spcBef>
              <a:spcAft>
                <a:spcPts val="0"/>
              </a:spcAft>
              <a:buClr>
                <a:srgbClr val="76923C"/>
              </a:buClr>
              <a:buSzPts val="2800"/>
              <a:buChar char="–"/>
            </a:pPr>
            <a:r>
              <a:rPr lang="en-US">
                <a:solidFill>
                  <a:srgbClr val="76923C"/>
                </a:solidFill>
              </a:rPr>
              <a:t>Goals of Environmental education in India</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1. To improve the quality of Environment</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2.</a:t>
            </a:r>
            <a:r>
              <a:rPr lang="en-US">
                <a:solidFill>
                  <a:srgbClr val="76923C"/>
                </a:solidFill>
              </a:rPr>
              <a:t>  </a:t>
            </a:r>
            <a:r>
              <a:rPr lang="en-US"/>
              <a:t>To create an awareness among people on 		   environmental protection</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3. To develop the capability of ecofriendly decision making</a:t>
            </a:r>
            <a:endParaRPr>
              <a:solidFill>
                <a:srgbClr val="76923C"/>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Char char="•"/>
            </a:pPr>
            <a:r>
              <a:rPr lang="en-US">
                <a:solidFill>
                  <a:srgbClr val="C00000"/>
                </a:solidFill>
              </a:rPr>
              <a:t>Environmental Education</a:t>
            </a:r>
            <a:endParaRPr/>
          </a:p>
          <a:p>
            <a:pPr indent="-285750" lvl="1" marL="742950" rtl="0" algn="l">
              <a:spcBef>
                <a:spcPts val="560"/>
              </a:spcBef>
              <a:spcAft>
                <a:spcPts val="0"/>
              </a:spcAft>
              <a:buClr>
                <a:srgbClr val="76923C"/>
              </a:buClr>
              <a:buSzPts val="2800"/>
              <a:buChar char="–"/>
            </a:pPr>
            <a:r>
              <a:rPr lang="en-US">
                <a:solidFill>
                  <a:srgbClr val="76923C"/>
                </a:solidFill>
              </a:rPr>
              <a:t>Components of environmental education</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1. Awareness</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2. Real life situation</a:t>
            </a:r>
            <a:endParaRPr/>
          </a:p>
          <a:p>
            <a:pPr indent="-285750" lvl="1" marL="742950" rtl="0" algn="l">
              <a:spcBef>
                <a:spcPts val="560"/>
              </a:spcBef>
              <a:spcAft>
                <a:spcPts val="0"/>
              </a:spcAft>
              <a:buClr>
                <a:schemeClr val="dk1"/>
              </a:buClr>
              <a:buSzPts val="2800"/>
              <a:buNone/>
            </a:pPr>
            <a:r>
              <a:rPr lang="en-US"/>
              <a:t>	3. Conservation</a:t>
            </a:r>
            <a:endParaRPr/>
          </a:p>
          <a:p>
            <a:pPr indent="-285750" lvl="1" marL="742950" rtl="0" algn="l">
              <a:spcBef>
                <a:spcPts val="560"/>
              </a:spcBef>
              <a:spcAft>
                <a:spcPts val="0"/>
              </a:spcAft>
              <a:buClr>
                <a:schemeClr val="dk1"/>
              </a:buClr>
              <a:buSzPts val="2800"/>
              <a:buNone/>
            </a:pPr>
            <a:r>
              <a:rPr lang="en-US"/>
              <a:t>	4. Sustainable development</a:t>
            </a:r>
            <a:endParaRPr/>
          </a:p>
          <a:p>
            <a:pPr indent="-342900" lvl="0" marL="342900" rtl="0" algn="l">
              <a:spcBef>
                <a:spcPts val="640"/>
              </a:spcBef>
              <a:spcAft>
                <a:spcPts val="0"/>
              </a:spcAft>
              <a:buClr>
                <a:schemeClr val="dk1"/>
              </a:buClr>
              <a:buSzPts val="3200"/>
              <a:buNone/>
            </a:pPr>
            <a:r>
              <a:t/>
            </a:r>
            <a:endParaRPr>
              <a:solidFill>
                <a:srgbClr val="76923C"/>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C00000"/>
              </a:buClr>
              <a:buSzPts val="3200"/>
              <a:buChar char="•"/>
            </a:pPr>
            <a:r>
              <a:rPr lang="en-US">
                <a:solidFill>
                  <a:srgbClr val="C00000"/>
                </a:solidFill>
              </a:rPr>
              <a:t>Environmental Education</a:t>
            </a:r>
            <a:endParaRPr/>
          </a:p>
          <a:p>
            <a:pPr indent="-285750" lvl="1" marL="742950" rtl="0" algn="l">
              <a:spcBef>
                <a:spcPts val="560"/>
              </a:spcBef>
              <a:spcAft>
                <a:spcPts val="0"/>
              </a:spcAft>
              <a:buClr>
                <a:srgbClr val="76923C"/>
              </a:buClr>
              <a:buSzPts val="2800"/>
              <a:buChar char="–"/>
            </a:pPr>
            <a:r>
              <a:rPr lang="en-US">
                <a:solidFill>
                  <a:srgbClr val="76923C"/>
                </a:solidFill>
              </a:rPr>
              <a:t>Modes of environmental education</a:t>
            </a:r>
            <a:endParaRPr/>
          </a:p>
          <a:p>
            <a:pPr indent="-285750" lvl="1" marL="742950" rtl="0" algn="l">
              <a:spcBef>
                <a:spcPts val="560"/>
              </a:spcBef>
              <a:spcAft>
                <a:spcPts val="0"/>
              </a:spcAft>
              <a:buClr>
                <a:srgbClr val="76923C"/>
              </a:buClr>
              <a:buSzPts val="2800"/>
              <a:buNone/>
            </a:pPr>
            <a:r>
              <a:rPr lang="en-US">
                <a:solidFill>
                  <a:srgbClr val="76923C"/>
                </a:solidFill>
              </a:rPr>
              <a:t>	</a:t>
            </a:r>
            <a:r>
              <a:rPr lang="en-US"/>
              <a:t>1. Formal environmental education</a:t>
            </a:r>
            <a:endParaRPr/>
          </a:p>
          <a:p>
            <a:pPr indent="-285750" lvl="1" marL="742950" rtl="0" algn="l">
              <a:spcBef>
                <a:spcPts val="560"/>
              </a:spcBef>
              <a:spcAft>
                <a:spcPts val="0"/>
              </a:spcAft>
              <a:buClr>
                <a:schemeClr val="dk1"/>
              </a:buClr>
              <a:buSzPts val="2800"/>
              <a:buNone/>
            </a:pPr>
            <a:r>
              <a:rPr lang="en-US"/>
              <a:t>	2. Non formal environmental education</a:t>
            </a:r>
            <a:endParaRPr/>
          </a:p>
          <a:p>
            <a:pPr indent="-285750" lvl="1" marL="742950" rtl="0" algn="l">
              <a:spcBef>
                <a:spcPts val="560"/>
              </a:spcBef>
              <a:spcAft>
                <a:spcPts val="0"/>
              </a:spcAft>
              <a:buClr>
                <a:schemeClr val="dk1"/>
              </a:buClr>
              <a:buSzPts val="2800"/>
              <a:buNone/>
            </a:pPr>
            <a:r>
              <a:rPr lang="en-US"/>
              <a:t>	3. Environmental information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514350" lvl="0" marL="514350" rtl="0" algn="l">
              <a:spcBef>
                <a:spcPts val="0"/>
              </a:spcBef>
              <a:spcAft>
                <a:spcPts val="0"/>
              </a:spcAft>
              <a:buClr>
                <a:schemeClr val="dk1"/>
              </a:buClr>
              <a:buSzPts val="3200"/>
              <a:buAutoNum type="arabicPeriod"/>
            </a:pPr>
            <a:r>
              <a:rPr lang="en-US"/>
              <a:t>Formal environmental education</a:t>
            </a:r>
            <a:endParaRPr/>
          </a:p>
          <a:p>
            <a:pPr indent="-514350" lvl="1" marL="914400" rtl="0" algn="l">
              <a:spcBef>
                <a:spcPts val="560"/>
              </a:spcBef>
              <a:spcAft>
                <a:spcPts val="0"/>
              </a:spcAft>
              <a:buClr>
                <a:schemeClr val="dk1"/>
              </a:buClr>
              <a:buSzPts val="2800"/>
              <a:buFont typeface="Calibri"/>
              <a:buAutoNum type="alphaLcPeriod"/>
            </a:pPr>
            <a:r>
              <a:rPr lang="en-US"/>
              <a:t>Primary school</a:t>
            </a:r>
            <a:endParaRPr/>
          </a:p>
          <a:p>
            <a:pPr indent="-514350" lvl="1" marL="914400" rtl="0" algn="l">
              <a:spcBef>
                <a:spcPts val="560"/>
              </a:spcBef>
              <a:spcAft>
                <a:spcPts val="0"/>
              </a:spcAft>
              <a:buClr>
                <a:schemeClr val="dk1"/>
              </a:buClr>
              <a:buSzPts val="2800"/>
              <a:buFont typeface="Calibri"/>
              <a:buAutoNum type="alphaLcPeriod"/>
            </a:pPr>
            <a:r>
              <a:rPr lang="en-US"/>
              <a:t>Lower secondary school stage</a:t>
            </a:r>
            <a:endParaRPr/>
          </a:p>
          <a:p>
            <a:pPr indent="-514350" lvl="1" marL="914400" rtl="0" algn="l">
              <a:spcBef>
                <a:spcPts val="560"/>
              </a:spcBef>
              <a:spcAft>
                <a:spcPts val="0"/>
              </a:spcAft>
              <a:buClr>
                <a:schemeClr val="dk1"/>
              </a:buClr>
              <a:buSzPts val="2800"/>
              <a:buFont typeface="Calibri"/>
              <a:buAutoNum type="alphaLcPeriod"/>
            </a:pPr>
            <a:r>
              <a:rPr lang="en-US"/>
              <a:t>Higher secondary school stage</a:t>
            </a:r>
            <a:endParaRPr/>
          </a:p>
          <a:p>
            <a:pPr indent="-514350" lvl="1" marL="914400" rtl="0" algn="l">
              <a:spcBef>
                <a:spcPts val="560"/>
              </a:spcBef>
              <a:spcAft>
                <a:spcPts val="0"/>
              </a:spcAft>
              <a:buClr>
                <a:schemeClr val="dk1"/>
              </a:buClr>
              <a:buSzPts val="2800"/>
              <a:buFont typeface="Calibri"/>
              <a:buAutoNum type="alphaLcPeriod"/>
            </a:pPr>
            <a:r>
              <a:rPr lang="en-US"/>
              <a:t>Collage stage</a:t>
            </a:r>
            <a:endParaRPr/>
          </a:p>
          <a:p>
            <a:pPr indent="-514350" lvl="1" marL="914400" rtl="0" algn="l">
              <a:spcBef>
                <a:spcPts val="560"/>
              </a:spcBef>
              <a:spcAft>
                <a:spcPts val="0"/>
              </a:spcAft>
              <a:buClr>
                <a:schemeClr val="dk1"/>
              </a:buClr>
              <a:buSzPts val="2800"/>
              <a:buFont typeface="Calibri"/>
              <a:buAutoNum type="alphaLcPeriod"/>
            </a:pPr>
            <a:r>
              <a:rPr lang="en-US"/>
              <a:t>University education</a:t>
            </a:r>
            <a:endParaRPr/>
          </a:p>
          <a:p>
            <a:pPr indent="-514350" lvl="1" marL="914400" rtl="0" algn="l">
              <a:spcBef>
                <a:spcPts val="560"/>
              </a:spcBef>
              <a:spcAft>
                <a:spcPts val="0"/>
              </a:spcAft>
              <a:buClr>
                <a:schemeClr val="dk1"/>
              </a:buClr>
              <a:buSzPts val="2800"/>
              <a:buFont typeface="Calibri"/>
              <a:buAutoNum type="alphaLcPeriod"/>
            </a:pPr>
            <a:r>
              <a:rPr lang="en-US"/>
              <a:t>Post graduation level</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2060"/>
              </a:buClr>
              <a:buSzPts val="4400"/>
              <a:buFont typeface="Calibri"/>
              <a:buNone/>
            </a:pPr>
            <a:r>
              <a:rPr lang="en-US">
                <a:solidFill>
                  <a:srgbClr val="002060"/>
                </a:solidFill>
              </a:rPr>
              <a:t>Nature of Environmental Studies</a:t>
            </a:r>
            <a:endParaRPr/>
          </a:p>
        </p:txBody>
      </p:sp>
      <p:sp>
        <p:nvSpPr>
          <p:cNvPr id="133" name="Google Shape;13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Clr>
                <a:schemeClr val="dk1"/>
              </a:buClr>
              <a:buSzPct val="100000"/>
              <a:buNone/>
            </a:pPr>
            <a:r>
              <a:rPr lang="en-US"/>
              <a:t>2. Non formal environmental education</a:t>
            </a:r>
            <a:endParaRPr/>
          </a:p>
          <a:p>
            <a:pPr indent="-514350" lvl="0" marL="514350" rtl="0" algn="l">
              <a:spcBef>
                <a:spcPts val="592"/>
              </a:spcBef>
              <a:spcAft>
                <a:spcPts val="0"/>
              </a:spcAft>
              <a:buClr>
                <a:schemeClr val="dk1"/>
              </a:buClr>
              <a:buSzPct val="100000"/>
              <a:buFont typeface="Noto Sans Symbols"/>
              <a:buChar char="⮚"/>
            </a:pPr>
            <a:r>
              <a:rPr lang="en-US"/>
              <a:t>Adult education</a:t>
            </a:r>
            <a:endParaRPr/>
          </a:p>
          <a:p>
            <a:pPr indent="-514350" lvl="0" marL="514350" rtl="0" algn="l">
              <a:spcBef>
                <a:spcPts val="592"/>
              </a:spcBef>
              <a:spcAft>
                <a:spcPts val="0"/>
              </a:spcAft>
              <a:buClr>
                <a:schemeClr val="dk1"/>
              </a:buClr>
              <a:buSzPct val="100000"/>
              <a:buFont typeface="Noto Sans Symbols"/>
              <a:buChar char="⮚"/>
            </a:pPr>
            <a:r>
              <a:rPr lang="en-US"/>
              <a:t>Rural youth and non student youth</a:t>
            </a:r>
            <a:endParaRPr/>
          </a:p>
          <a:p>
            <a:pPr indent="-514350" lvl="0" marL="514350" rtl="0" algn="l">
              <a:spcBef>
                <a:spcPts val="592"/>
              </a:spcBef>
              <a:spcAft>
                <a:spcPts val="0"/>
              </a:spcAft>
              <a:buClr>
                <a:schemeClr val="dk1"/>
              </a:buClr>
              <a:buSzPct val="100000"/>
              <a:buFont typeface="Noto Sans Symbols"/>
              <a:buChar char="⮚"/>
            </a:pPr>
            <a:r>
              <a:rPr lang="en-US"/>
              <a:t>Tribal and forest dwellers</a:t>
            </a:r>
            <a:endParaRPr/>
          </a:p>
          <a:p>
            <a:pPr indent="-514350" lvl="0" marL="514350" rtl="0" algn="l">
              <a:spcBef>
                <a:spcPts val="592"/>
              </a:spcBef>
              <a:spcAft>
                <a:spcPts val="0"/>
              </a:spcAft>
              <a:buClr>
                <a:schemeClr val="dk1"/>
              </a:buClr>
              <a:buSzPct val="100000"/>
              <a:buFont typeface="Noto Sans Symbols"/>
              <a:buChar char="⮚"/>
            </a:pPr>
            <a:r>
              <a:rPr lang="en-US"/>
              <a:t>Children activity</a:t>
            </a:r>
            <a:endParaRPr/>
          </a:p>
          <a:p>
            <a:pPr indent="-514350" lvl="0" marL="514350" rtl="0" algn="l">
              <a:spcBef>
                <a:spcPts val="592"/>
              </a:spcBef>
              <a:spcAft>
                <a:spcPts val="0"/>
              </a:spcAft>
              <a:buClr>
                <a:schemeClr val="dk1"/>
              </a:buClr>
              <a:buSzPct val="100000"/>
              <a:buFont typeface="Noto Sans Symbols"/>
              <a:buChar char="⮚"/>
            </a:pPr>
            <a:r>
              <a:rPr lang="en-US"/>
              <a:t>Eco development camps</a:t>
            </a:r>
            <a:endParaRPr/>
          </a:p>
          <a:p>
            <a:pPr indent="-514350" lvl="0" marL="514350" rtl="0" algn="l">
              <a:spcBef>
                <a:spcPts val="592"/>
              </a:spcBef>
              <a:spcAft>
                <a:spcPts val="0"/>
              </a:spcAft>
              <a:buClr>
                <a:schemeClr val="dk1"/>
              </a:buClr>
              <a:buSzPct val="100000"/>
              <a:buFont typeface="Noto Sans Symbols"/>
              <a:buChar char="⮚"/>
            </a:pPr>
            <a:r>
              <a:rPr lang="en-US"/>
              <a:t>N.G.Os</a:t>
            </a:r>
            <a:endParaRPr/>
          </a:p>
          <a:p>
            <a:pPr indent="-514350" lvl="0" marL="514350" rtl="0" algn="l">
              <a:spcBef>
                <a:spcPts val="592"/>
              </a:spcBef>
              <a:spcAft>
                <a:spcPts val="0"/>
              </a:spcAft>
              <a:buClr>
                <a:schemeClr val="dk1"/>
              </a:buClr>
              <a:buSzPct val="100000"/>
              <a:buFont typeface="Noto Sans Symbols"/>
              <a:buChar char="⮚"/>
            </a:pPr>
            <a:r>
              <a:rPr lang="en-US"/>
              <a:t>Public representatives</a:t>
            </a:r>
            <a:endParaRPr/>
          </a:p>
          <a:p>
            <a:pPr indent="-514350" lvl="0" marL="514350" rtl="0" algn="l">
              <a:spcBef>
                <a:spcPts val="592"/>
              </a:spcBef>
              <a:spcAft>
                <a:spcPts val="0"/>
              </a:spcAft>
              <a:buClr>
                <a:schemeClr val="dk1"/>
              </a:buClr>
              <a:buSzPct val="100000"/>
              <a:buFont typeface="Noto Sans Symbols"/>
              <a:buChar char="⮚"/>
            </a:pPr>
            <a:r>
              <a:rPr lang="en-US"/>
              <a:t>Training executives</a:t>
            </a:r>
            <a:endParaRPr/>
          </a:p>
          <a:p>
            <a:pPr indent="-326390" lvl="0" marL="514350" rtl="0" algn="l">
              <a:spcBef>
                <a:spcPts val="592"/>
              </a:spcBef>
              <a:spcAft>
                <a:spcPts val="0"/>
              </a:spcAft>
              <a:buClr>
                <a:schemeClr val="dk1"/>
              </a:buClr>
              <a:buSzPct val="100000"/>
              <a:buFont typeface="Calibri"/>
              <a:buNone/>
            </a:pPr>
            <a:r>
              <a:t/>
            </a:r>
            <a:endParaRPr/>
          </a:p>
          <a:p>
            <a:pPr indent="-326390" lvl="0" marL="514350" rtl="0" algn="l">
              <a:spcBef>
                <a:spcPts val="592"/>
              </a:spcBef>
              <a:spcAft>
                <a:spcPts val="0"/>
              </a:spcAft>
              <a:buClr>
                <a:schemeClr val="dk1"/>
              </a:buClr>
              <a:buSzPct val="100000"/>
              <a:buFont typeface="Calibri"/>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lenovo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0x0101009DB31EA12B4C044BB962B6F9B1433CC0</vt:lpwstr>
  </property>
</Properties>
</file>