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9"/>
  </p:notesMasterIdLst>
  <p:handoutMasterIdLst>
    <p:handoutMasterId r:id="rId20"/>
  </p:handoutMasterIdLst>
  <p:sldIdLst>
    <p:sldId id="538" r:id="rId2"/>
    <p:sldId id="535" r:id="rId3"/>
    <p:sldId id="569" r:id="rId4"/>
    <p:sldId id="587" r:id="rId5"/>
    <p:sldId id="584" r:id="rId6"/>
    <p:sldId id="588" r:id="rId7"/>
    <p:sldId id="592" r:id="rId8"/>
    <p:sldId id="591" r:id="rId9"/>
    <p:sldId id="594" r:id="rId10"/>
    <p:sldId id="583" r:id="rId11"/>
    <p:sldId id="589" r:id="rId12"/>
    <p:sldId id="590" r:id="rId13"/>
    <p:sldId id="595" r:id="rId14"/>
    <p:sldId id="593" r:id="rId15"/>
    <p:sldId id="586" r:id="rId16"/>
    <p:sldId id="579" r:id="rId17"/>
    <p:sldId id="549" r:id="rId18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0066"/>
    <a:srgbClr val="0000FF"/>
    <a:srgbClr val="33CC33"/>
    <a:srgbClr val="00FFFF"/>
    <a:srgbClr val="6600FF"/>
    <a:srgbClr val="CC66FF"/>
    <a:srgbClr val="62832D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811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33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140888" y="304800"/>
            <a:ext cx="67011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914400"/>
            <a:ext cx="792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rebuchet MS" pitchFamily="34" charset="0"/>
              </a:rPr>
              <a:t>UE19CS390B – Capstone Project Phase – 2</a:t>
            </a:r>
          </a:p>
          <a:p>
            <a:pPr algn="ctr"/>
            <a:endParaRPr lang="en-US" sz="2800" dirty="0">
              <a:latin typeface="Trebuchet MS" pitchFamily="34" charset="0"/>
            </a:endParaRP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rebuchet MS" pitchFamily="34" charset="0"/>
              </a:rPr>
              <a:t>Project Progress Review #1</a:t>
            </a:r>
          </a:p>
        </p:txBody>
      </p:sp>
      <p:sp>
        <p:nvSpPr>
          <p:cNvPr id="4" name="Google Shape;26;p3"/>
          <p:cNvSpPr txBox="1"/>
          <p:nvPr/>
        </p:nvSpPr>
        <p:spPr>
          <a:xfrm>
            <a:off x="1866900" y="2743013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 Framework For Interactive ML Model      visualizations in VR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92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Prof. </a:t>
            </a: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Ananthanagu</a:t>
            </a:r>
            <a:endParaRPr lang="en-US" sz="24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Manzood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Naqvi  PES2UG19CS223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		    </a:t>
            </a: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Sohan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Naidu  PES2UG19CS398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		    P </a:t>
            </a: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Sujith  PES2UG19CS272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		    Kevin Thomas  PES2UG19CS184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600200" y="2286000"/>
            <a:ext cx="9067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Tasks to be done:</a:t>
            </a: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Visualization of the training process</a:t>
            </a: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Running training process via a python script and using the results within Unity.</a:t>
            </a: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Physics Engine </a:t>
            </a: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Generalization of Neural Network parameter manipulation</a:t>
            </a: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Optimizations to handle scalability. </a:t>
            </a:r>
          </a:p>
        </p:txBody>
      </p:sp>
    </p:spTree>
    <p:extLst>
      <p:ext uri="{BB962C8B-B14F-4D97-AF65-F5344CB8AC3E}">
        <p14:creationId xmlns:p14="http://schemas.microsoft.com/office/powerpoint/2010/main" val="1496546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58886" y="1205408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5E023-192A-2BC6-533A-11B706482580}"/>
              </a:ext>
            </a:extLst>
          </p:cNvPr>
          <p:cNvSpPr txBox="1"/>
          <p:nvPr/>
        </p:nvSpPr>
        <p:spPr>
          <a:xfrm>
            <a:off x="6411686" y="7620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Individual Contributions</a:t>
            </a:r>
            <a:endParaRPr lang="en-IN" sz="24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C89064-DF51-2F90-5CFE-7B4DE774CB1E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447799"/>
          <a:ext cx="10972800" cy="4603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36273810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884369166"/>
                    </a:ext>
                  </a:extLst>
                </a:gridCol>
              </a:tblGrid>
              <a:tr h="609601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456058"/>
                  </a:ext>
                </a:extLst>
              </a:tr>
              <a:tr h="998537">
                <a:tc>
                  <a:txBody>
                    <a:bodyPr/>
                    <a:lstStyle/>
                    <a:p>
                      <a:r>
                        <a:rPr lang="en-US" dirty="0" err="1"/>
                        <a:t>Manzood</a:t>
                      </a:r>
                      <a:r>
                        <a:rPr lang="en-US" dirty="0"/>
                        <a:t> Ali Naqvi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Responsible for the current visualization of the neurons and connections within unity. Worked on parsing necessary information from the loaded ONNX model.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159762"/>
                  </a:ext>
                </a:extLst>
              </a:tr>
              <a:tr h="998537">
                <a:tc>
                  <a:txBody>
                    <a:bodyPr/>
                    <a:lstStyle/>
                    <a:p>
                      <a:r>
                        <a:rPr lang="en-US" dirty="0" err="1"/>
                        <a:t>Sohan</a:t>
                      </a:r>
                      <a:r>
                        <a:rPr lang="en-US" dirty="0"/>
                        <a:t> Naidu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Responsible for making changes to the loaded ONNX model in the backend. Also helped with the parsing process.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539833"/>
                  </a:ext>
                </a:extLst>
              </a:tr>
              <a:tr h="998537">
                <a:tc>
                  <a:txBody>
                    <a:bodyPr/>
                    <a:lstStyle/>
                    <a:p>
                      <a:r>
                        <a:rPr lang="en-US" dirty="0"/>
                        <a:t>P </a:t>
                      </a:r>
                      <a:r>
                        <a:rPr lang="en-US" dirty="0" err="1"/>
                        <a:t>P</a:t>
                      </a:r>
                      <a:r>
                        <a:rPr lang="en-US" dirty="0"/>
                        <a:t> Sujith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Integrated Leap Motion Controller with </a:t>
                      </a:r>
                      <a:r>
                        <a:rPr lang="en-US" dirty="0" err="1"/>
                        <a:t>SteamVR</a:t>
                      </a:r>
                      <a:r>
                        <a:rPr lang="en-US" dirty="0"/>
                        <a:t> in Unity. Responsible for using the </a:t>
                      </a:r>
                      <a:r>
                        <a:rPr lang="en-US" dirty="0" err="1"/>
                        <a:t>Ultraleap</a:t>
                      </a:r>
                      <a:r>
                        <a:rPr lang="en-US" dirty="0"/>
                        <a:t> Interaction Engine to implement the current interactions.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64309"/>
                  </a:ext>
                </a:extLst>
              </a:tr>
              <a:tr h="998537">
                <a:tc>
                  <a:txBody>
                    <a:bodyPr/>
                    <a:lstStyle/>
                    <a:p>
                      <a:r>
                        <a:rPr lang="en-US" dirty="0"/>
                        <a:t>Kevin Thomas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6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10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562100" y="2274838"/>
            <a:ext cx="9067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Unity</a:t>
            </a:r>
          </a:p>
          <a:p>
            <a:pPr marL="914400" lvl="1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Ultraleap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Tracking package</a:t>
            </a:r>
          </a:p>
          <a:p>
            <a:pPr marL="914400" lvl="1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SteamVR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package</a:t>
            </a:r>
          </a:p>
          <a:p>
            <a:pPr marL="914400" lvl="1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Barracuda package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Trinus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CBVR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C#, Python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Tensorflow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Keras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, ONNX </a:t>
            </a: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Graphsurgeon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07356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Timeline (Gantt Chart)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4722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905000" y="1600200"/>
            <a:ext cx="9067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List of tasks/Modules to be elaborated in discussion with the guide.</a:t>
            </a: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 If your project consist of Data Preprocessing, the following should be explained,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Collection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Preparation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Input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Pre-processing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Visualization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Interpretation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Storage </a:t>
            </a:r>
          </a:p>
        </p:txBody>
      </p:sp>
    </p:spTree>
    <p:extLst>
      <p:ext uri="{BB962C8B-B14F-4D97-AF65-F5344CB8AC3E}">
        <p14:creationId xmlns:p14="http://schemas.microsoft.com/office/powerpoint/2010/main" val="242942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828800" y="1752600"/>
            <a:ext cx="9067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3. Tabulate the individual contribution of the team  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members with the following,</a:t>
            </a:r>
          </a:p>
          <a:p>
            <a:pPr marL="1828800" lvl="3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Tasks/Modules assigned</a:t>
            </a:r>
          </a:p>
          <a:p>
            <a:pPr marL="1828800" lvl="3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Development (no. of lines of code &amp; time spent)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4. List the SDK / API / Model / Jar/ DLL / Tools / Technologies used – Open-Source/ Licensed.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5. Testing for the module that is completed.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6. Demonstration and Result of modules completed.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7. Tabulate the timeline for all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tasks/modules.</a:t>
            </a:r>
            <a:endParaRPr lang="en-US" sz="2800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219201" y="1905001"/>
            <a:ext cx="10134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[1] https://thinkingneuron.com/using-artificial-neural-networks-for-regression-in-python/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00200" y="1828800"/>
            <a:ext cx="8534400" cy="4572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Scope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Project Phase – 1</a:t>
            </a:r>
          </a:p>
          <a:p>
            <a:pPr marL="1142991" lvl="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work</a:t>
            </a:r>
          </a:p>
          <a:p>
            <a:pPr marL="1142991" lvl="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Architecture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Demo (Frontend + Backend)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Individual Contributions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Timeline / Gantt chart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68579" y="1358102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423611" y="850243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Abstract</a:t>
            </a:r>
          </a:p>
        </p:txBody>
      </p:sp>
      <p:sp>
        <p:nvSpPr>
          <p:cNvPr id="2" name="Google Shape;94;p13">
            <a:extLst>
              <a:ext uri="{FF2B5EF4-FFF2-40B4-BE49-F238E27FC236}">
                <a16:creationId xmlns:a16="http://schemas.microsoft.com/office/drawing/2014/main" id="{A9347020-E18D-5C19-F46F-6935FDBF3A08}"/>
              </a:ext>
            </a:extLst>
          </p:cNvPr>
          <p:cNvSpPr/>
          <p:nvPr/>
        </p:nvSpPr>
        <p:spPr>
          <a:xfrm>
            <a:off x="647350" y="1458735"/>
            <a:ext cx="10858500" cy="1236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5;p13">
            <a:extLst>
              <a:ext uri="{FF2B5EF4-FFF2-40B4-BE49-F238E27FC236}">
                <a16:creationId xmlns:a16="http://schemas.microsoft.com/office/drawing/2014/main" id="{64734DA5-35BB-0F84-366C-B7B6080163FE}"/>
              </a:ext>
            </a:extLst>
          </p:cNvPr>
          <p:cNvSpPr/>
          <p:nvPr/>
        </p:nvSpPr>
        <p:spPr>
          <a:xfrm>
            <a:off x="613650" y="3053585"/>
            <a:ext cx="10964700" cy="3615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7;p13">
            <a:extLst>
              <a:ext uri="{FF2B5EF4-FFF2-40B4-BE49-F238E27FC236}">
                <a16:creationId xmlns:a16="http://schemas.microsoft.com/office/drawing/2014/main" id="{16784052-4928-4863-C47E-DD242A128AD2}"/>
              </a:ext>
            </a:extLst>
          </p:cNvPr>
          <p:cNvSpPr txBox="1"/>
          <p:nvPr/>
        </p:nvSpPr>
        <p:spPr>
          <a:xfrm>
            <a:off x="795400" y="1407105"/>
            <a:ext cx="10562400" cy="47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Statement:</a:t>
            </a:r>
            <a:endParaRPr sz="2400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an extensible framework to build efficient and dynamic visualizations of Neural Networks in Virtual Reality.</a:t>
            </a:r>
            <a:endParaRPr sz="2400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2400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Introduction:</a:t>
            </a:r>
            <a:endParaRPr sz="2400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 Human-In-The-Loop approach, being able to interact with models as they are training allows understand concepts such as hyperparameter tuning and their corresponding effects more intuitively.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project, we plan on building customizable ML visualizations for Neural Networks that can be interacted with at runtime. The system is to be made in a general way that allows for extensions in the kinds of neural networks that can be visualized later on.</a:t>
            </a:r>
            <a:endParaRPr sz="2400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1103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5;p13">
            <a:extLst>
              <a:ext uri="{FF2B5EF4-FFF2-40B4-BE49-F238E27FC236}">
                <a16:creationId xmlns:a16="http://schemas.microsoft.com/office/drawing/2014/main" id="{2625ECF7-D48D-BC6F-2658-4EAF9C08BBC9}"/>
              </a:ext>
            </a:extLst>
          </p:cNvPr>
          <p:cNvSpPr/>
          <p:nvPr/>
        </p:nvSpPr>
        <p:spPr>
          <a:xfrm>
            <a:off x="1981200" y="2386248"/>
            <a:ext cx="8686800" cy="2890597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0" y="2503716"/>
            <a:ext cx="8077200" cy="2890597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Supporting ANNs and CNNs.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Currently, we plan on supporting any Neural Network that can be represented in an ONNX (Open Neural Network Exchange) format.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You will be able to touch individual neurons, play around with them, change weights, add/remove neurons and see the corresponding changes.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75226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;p13">
            <a:extLst>
              <a:ext uri="{FF2B5EF4-FFF2-40B4-BE49-F238E27FC236}">
                <a16:creationId xmlns:a16="http://schemas.microsoft.com/office/drawing/2014/main" id="{C527D6D6-9516-1627-356D-1FEE55DB94E9}"/>
              </a:ext>
            </a:extLst>
          </p:cNvPr>
          <p:cNvSpPr/>
          <p:nvPr/>
        </p:nvSpPr>
        <p:spPr>
          <a:xfrm>
            <a:off x="2097054" y="4711551"/>
            <a:ext cx="8591939" cy="1613049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95;p13">
            <a:extLst>
              <a:ext uri="{FF2B5EF4-FFF2-40B4-BE49-F238E27FC236}">
                <a16:creationId xmlns:a16="http://schemas.microsoft.com/office/drawing/2014/main" id="{E3E7E93C-5ACE-ACCE-7542-E75F2BD44603}"/>
              </a:ext>
            </a:extLst>
          </p:cNvPr>
          <p:cNvSpPr/>
          <p:nvPr/>
        </p:nvSpPr>
        <p:spPr>
          <a:xfrm>
            <a:off x="2049624" y="2023465"/>
            <a:ext cx="8686800" cy="2116886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49624" y="2188868"/>
            <a:ext cx="8542176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Constraining the problem statement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Figured out which technologies to use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Decided on high-level data flow and sequence diagrams.</a:t>
            </a:r>
          </a:p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891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Suggestions: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Reduce scope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Explain stuff clearly in a concise, easy-to-understand manner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Summary of Work Done in Capstone Project Phase - 1</a:t>
            </a:r>
          </a:p>
        </p:txBody>
      </p:sp>
    </p:spTree>
    <p:extLst>
      <p:ext uri="{BB962C8B-B14F-4D97-AF65-F5344CB8AC3E}">
        <p14:creationId xmlns:p14="http://schemas.microsoft.com/office/powerpoint/2010/main" val="420536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4C9539-A9A0-E6A0-CD87-ACD2C4DA3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6535"/>
            <a:ext cx="102642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System Architecture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F92E64-3786-A7ED-A7DC-6F8AAAB6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10160000" cy="588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4F9238-F12E-CF89-263E-9274F4E33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2846" y="9144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2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209800" y="2875002"/>
            <a:ext cx="77724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ts val="0"/>
              </a:spcBef>
              <a:spcAft>
                <a:spcPts val="0"/>
              </a:spcAft>
            </a:pPr>
            <a:r>
              <a:rPr lang="en-US" sz="6600" dirty="0">
                <a:solidFill>
                  <a:srgbClr val="FF0000"/>
                </a:solidFill>
                <a:latin typeface="Trebuchet MS"/>
                <a:sym typeface="Trebuchet MS"/>
              </a:rPr>
              <a:t>DEMO (frontend)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2357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65106" y="1037999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612847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ONNX model</a:t>
            </a: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F7FDD8-D341-6C09-05E4-1D54BF308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371600"/>
            <a:ext cx="1292225" cy="477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6F7D0C5-D1FB-EAFC-4D3A-6A79BBF8C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56" y="3145096"/>
            <a:ext cx="6451144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1FF4F1-0383-FB8E-8104-C0C55D45C209}"/>
              </a:ext>
            </a:extLst>
          </p:cNvPr>
          <p:cNvSpPr txBox="1"/>
          <p:nvPr/>
        </p:nvSpPr>
        <p:spPr>
          <a:xfrm>
            <a:off x="1447800" y="25908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F6164-D067-A2A5-D4D2-AF4BCBC098F2}"/>
              </a:ext>
            </a:extLst>
          </p:cNvPr>
          <p:cNvSpPr txBox="1"/>
          <p:nvPr/>
        </p:nvSpPr>
        <p:spPr>
          <a:xfrm>
            <a:off x="6019800" y="1371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ONNX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33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sym typeface="Trebuchet MS"/>
              </a:rPr>
              <a:t>Code Snippet for parameter change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55494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938</TotalTime>
  <Words>609</Words>
  <Application>Microsoft Office PowerPoint</Application>
  <PresentationFormat>Widescreen</PresentationFormat>
  <Paragraphs>109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Trebuchet MS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KTwo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Sunitha R</dc:creator>
  <cp:keywords/>
  <dc:description/>
  <cp:lastModifiedBy>Sujith</cp:lastModifiedBy>
  <cp:revision>373</cp:revision>
  <dcterms:created xsi:type="dcterms:W3CDTF">2020-11-22T08:14:37Z</dcterms:created>
  <dcterms:modified xsi:type="dcterms:W3CDTF">2022-08-23T06:41:21Z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