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0"/>
  </p:notesMasterIdLst>
  <p:sldIdLst>
    <p:sldId id="256" r:id="rId2"/>
    <p:sldId id="257" r:id="rId3"/>
    <p:sldId id="260" r:id="rId4"/>
    <p:sldId id="262" r:id="rId5"/>
    <p:sldId id="263" r:id="rId6"/>
    <p:sldId id="273" r:id="rId7"/>
    <p:sldId id="274" r:id="rId8"/>
    <p:sldId id="277" r:id="rId9"/>
    <p:sldId id="264" r:id="rId10"/>
    <p:sldId id="265" r:id="rId11"/>
    <p:sldId id="266" r:id="rId12"/>
    <p:sldId id="267" r:id="rId13"/>
    <p:sldId id="268" r:id="rId14"/>
    <p:sldId id="270" r:id="rId15"/>
    <p:sldId id="271" r:id="rId16"/>
    <p:sldId id="272" r:id="rId17"/>
    <p:sldId id="27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130E8-33C8-4B35-907E-DBA1FF55E7B0}" type="datetimeFigureOut">
              <a:rPr lang="en-IN" smtClean="0"/>
              <a:pPr/>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147B8-8F40-4B74-A10F-6F206B2DD167}" type="slidenum">
              <a:rPr lang="en-IN" smtClean="0"/>
              <a:pPr/>
              <a:t>‹#›</a:t>
            </a:fld>
            <a:endParaRPr lang="en-IN"/>
          </a:p>
        </p:txBody>
      </p:sp>
    </p:spTree>
    <p:extLst>
      <p:ext uri="{BB962C8B-B14F-4D97-AF65-F5344CB8AC3E}">
        <p14:creationId xmlns:p14="http://schemas.microsoft.com/office/powerpoint/2010/main" val="257105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13A3-07DE-05BF-7D26-EE7768519B0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0F5B52-6553-5305-27F2-6339E5F31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B95E93-BAC6-74B4-CDCE-C94D00934C51}"/>
              </a:ext>
            </a:extLst>
          </p:cNvPr>
          <p:cNvSpPr>
            <a:spLocks noGrp="1"/>
          </p:cNvSpPr>
          <p:nvPr>
            <p:ph type="dt" sz="half" idx="10"/>
          </p:nvPr>
        </p:nvSpPr>
        <p:spPr/>
        <p:txBody>
          <a:bodyPr/>
          <a:lstStyle/>
          <a:p>
            <a:fld id="{67D50640-A4F4-4D2B-B2B4-6A684A008C28}" type="datetime1">
              <a:rPr lang="en-IN" smtClean="0"/>
              <a:pPr/>
              <a:t>23-06-2024</a:t>
            </a:fld>
            <a:endParaRPr lang="en-IN"/>
          </a:p>
        </p:txBody>
      </p:sp>
      <p:sp>
        <p:nvSpPr>
          <p:cNvPr id="5" name="Footer Placeholder 4">
            <a:extLst>
              <a:ext uri="{FF2B5EF4-FFF2-40B4-BE49-F238E27FC236}">
                <a16:creationId xmlns:a16="http://schemas.microsoft.com/office/drawing/2014/main" id="{57811A3F-20ED-F779-7A43-FC9166BDA2FA}"/>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C76FEA0B-EFA3-9A0A-C924-FDE60DD375DB}"/>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392455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53C9-4396-0E47-4DFA-5B1249502E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6599B-64AD-91CA-DE92-7949C085C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4A344-85AD-7AEB-D8F6-889104CC9417}"/>
              </a:ext>
            </a:extLst>
          </p:cNvPr>
          <p:cNvSpPr>
            <a:spLocks noGrp="1"/>
          </p:cNvSpPr>
          <p:nvPr>
            <p:ph type="dt" sz="half" idx="10"/>
          </p:nvPr>
        </p:nvSpPr>
        <p:spPr/>
        <p:txBody>
          <a:bodyPr/>
          <a:lstStyle/>
          <a:p>
            <a:fld id="{2D44F564-367A-4B1D-88E9-C41C546DCE45}" type="datetime1">
              <a:rPr lang="en-IN" smtClean="0"/>
              <a:pPr/>
              <a:t>23-06-2024</a:t>
            </a:fld>
            <a:endParaRPr lang="en-IN"/>
          </a:p>
        </p:txBody>
      </p:sp>
      <p:sp>
        <p:nvSpPr>
          <p:cNvPr id="5" name="Footer Placeholder 4">
            <a:extLst>
              <a:ext uri="{FF2B5EF4-FFF2-40B4-BE49-F238E27FC236}">
                <a16:creationId xmlns:a16="http://schemas.microsoft.com/office/drawing/2014/main" id="{8FC10390-A52A-8F69-03E5-C13560CA13A8}"/>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08330C55-0DCA-4E98-9ABC-04E643905527}"/>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105183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4CA0F-7248-3A87-8592-2BC61851A9C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FAF32D-2280-44F5-7D04-FC457C0406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87313-4F5F-07EE-5E3D-0578082F6999}"/>
              </a:ext>
            </a:extLst>
          </p:cNvPr>
          <p:cNvSpPr>
            <a:spLocks noGrp="1"/>
          </p:cNvSpPr>
          <p:nvPr>
            <p:ph type="dt" sz="half" idx="10"/>
          </p:nvPr>
        </p:nvSpPr>
        <p:spPr/>
        <p:txBody>
          <a:bodyPr/>
          <a:lstStyle/>
          <a:p>
            <a:fld id="{931BBF71-BD7C-4F56-B1AB-BFE7D04D75F7}" type="datetime1">
              <a:rPr lang="en-IN" smtClean="0"/>
              <a:pPr/>
              <a:t>23-06-2024</a:t>
            </a:fld>
            <a:endParaRPr lang="en-IN"/>
          </a:p>
        </p:txBody>
      </p:sp>
      <p:sp>
        <p:nvSpPr>
          <p:cNvPr id="5" name="Footer Placeholder 4">
            <a:extLst>
              <a:ext uri="{FF2B5EF4-FFF2-40B4-BE49-F238E27FC236}">
                <a16:creationId xmlns:a16="http://schemas.microsoft.com/office/drawing/2014/main" id="{1FE746B0-85E9-D914-87AA-6A432DE35E5B}"/>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1E59D55F-8E42-6E93-D011-379652D073D1}"/>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142360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4FE0-AD18-1825-F3CA-40B33C0BED0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C03A3-42E6-EE32-EA25-7140E0CF3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433CC-A8B7-5A46-B501-B133F74807A6}"/>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56348B69-5282-6878-DA44-B7075DDC6BE0}"/>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D8B332BA-3AF7-C459-4AAA-AD44AA960CA9}"/>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132151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0B5A-9331-8B64-25E9-8D6645CDC7A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235184-0C70-CE26-BE39-9609930CB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71BC4-845C-C2CC-0FE0-87E67113D4B0}"/>
              </a:ext>
            </a:extLst>
          </p:cNvPr>
          <p:cNvSpPr>
            <a:spLocks noGrp="1"/>
          </p:cNvSpPr>
          <p:nvPr>
            <p:ph type="dt" sz="half" idx="10"/>
          </p:nvPr>
        </p:nvSpPr>
        <p:spPr/>
        <p:txBody>
          <a:bodyPr/>
          <a:lstStyle/>
          <a:p>
            <a:fld id="{D4F7E02C-1450-4804-9EE1-FF52E7DC9C68}" type="datetime1">
              <a:rPr lang="en-IN" smtClean="0"/>
              <a:pPr/>
              <a:t>23-06-2024</a:t>
            </a:fld>
            <a:endParaRPr lang="en-IN"/>
          </a:p>
        </p:txBody>
      </p:sp>
      <p:sp>
        <p:nvSpPr>
          <p:cNvPr id="5" name="Footer Placeholder 4">
            <a:extLst>
              <a:ext uri="{FF2B5EF4-FFF2-40B4-BE49-F238E27FC236}">
                <a16:creationId xmlns:a16="http://schemas.microsoft.com/office/drawing/2014/main" id="{BB5ECBD4-6F36-08BF-3DE3-C8FC0A03702A}"/>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E791331C-F1BE-2CD9-FA8F-9548D906D61F}"/>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203040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C65-F938-7098-33EF-FD3C2F40310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B67A51-43ED-CA8F-2C17-963EEF595B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6E300D-E942-244F-5329-EE3848C6A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721AC4-E950-3FEF-3EF4-E69B0DD8C609}"/>
              </a:ext>
            </a:extLst>
          </p:cNvPr>
          <p:cNvSpPr>
            <a:spLocks noGrp="1"/>
          </p:cNvSpPr>
          <p:nvPr>
            <p:ph type="dt" sz="half" idx="10"/>
          </p:nvPr>
        </p:nvSpPr>
        <p:spPr/>
        <p:txBody>
          <a:bodyPr/>
          <a:lstStyle/>
          <a:p>
            <a:fld id="{1017C18E-7908-46F9-8EBF-5CCBD1EFAE3E}" type="datetime1">
              <a:rPr lang="en-IN" smtClean="0"/>
              <a:pPr/>
              <a:t>23-06-2024</a:t>
            </a:fld>
            <a:endParaRPr lang="en-IN"/>
          </a:p>
        </p:txBody>
      </p:sp>
      <p:sp>
        <p:nvSpPr>
          <p:cNvPr id="6" name="Footer Placeholder 5">
            <a:extLst>
              <a:ext uri="{FF2B5EF4-FFF2-40B4-BE49-F238E27FC236}">
                <a16:creationId xmlns:a16="http://schemas.microsoft.com/office/drawing/2014/main" id="{EA559374-D17C-1894-1C14-A5375214738C}"/>
              </a:ext>
            </a:extLst>
          </p:cNvPr>
          <p:cNvSpPr>
            <a:spLocks noGrp="1"/>
          </p:cNvSpPr>
          <p:nvPr>
            <p:ph type="ftr" sz="quarter" idx="11"/>
          </p:nvPr>
        </p:nvSpPr>
        <p:spPr/>
        <p:txBody>
          <a:bodyPr/>
          <a:lstStyle/>
          <a:p>
            <a:r>
              <a:rPr lang="en-US"/>
              <a:t>Department of Information Science &amp; Engineering</a:t>
            </a:r>
            <a:endParaRPr lang="en-IN"/>
          </a:p>
        </p:txBody>
      </p:sp>
      <p:sp>
        <p:nvSpPr>
          <p:cNvPr id="7" name="Slide Number Placeholder 6">
            <a:extLst>
              <a:ext uri="{FF2B5EF4-FFF2-40B4-BE49-F238E27FC236}">
                <a16:creationId xmlns:a16="http://schemas.microsoft.com/office/drawing/2014/main" id="{FBEFAF07-2E72-08BD-345C-1849A7B8CE07}"/>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331706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A917-39B2-168A-12AF-ABCAAE778F4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E1CCB4-5048-CDE8-79BA-596679B8CD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497C4-AA96-36EE-C83E-0B00D6D17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EB74F3-8520-FDE7-8FA0-B249FAB26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528389-C085-D830-90F6-EA55F19DB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6F8B8-9FA9-F3B6-7CE4-67C57899818B}"/>
              </a:ext>
            </a:extLst>
          </p:cNvPr>
          <p:cNvSpPr>
            <a:spLocks noGrp="1"/>
          </p:cNvSpPr>
          <p:nvPr>
            <p:ph type="dt" sz="half" idx="10"/>
          </p:nvPr>
        </p:nvSpPr>
        <p:spPr/>
        <p:txBody>
          <a:bodyPr/>
          <a:lstStyle/>
          <a:p>
            <a:fld id="{172E74F2-7539-4F09-A499-50FE376120E9}" type="datetime1">
              <a:rPr lang="en-IN" smtClean="0"/>
              <a:pPr/>
              <a:t>23-06-2024</a:t>
            </a:fld>
            <a:endParaRPr lang="en-IN"/>
          </a:p>
        </p:txBody>
      </p:sp>
      <p:sp>
        <p:nvSpPr>
          <p:cNvPr id="8" name="Footer Placeholder 7">
            <a:extLst>
              <a:ext uri="{FF2B5EF4-FFF2-40B4-BE49-F238E27FC236}">
                <a16:creationId xmlns:a16="http://schemas.microsoft.com/office/drawing/2014/main" id="{F608E720-708E-D76E-B6B9-67E6A1826CDE}"/>
              </a:ext>
            </a:extLst>
          </p:cNvPr>
          <p:cNvSpPr>
            <a:spLocks noGrp="1"/>
          </p:cNvSpPr>
          <p:nvPr>
            <p:ph type="ftr" sz="quarter" idx="11"/>
          </p:nvPr>
        </p:nvSpPr>
        <p:spPr/>
        <p:txBody>
          <a:bodyPr/>
          <a:lstStyle/>
          <a:p>
            <a:r>
              <a:rPr lang="en-US"/>
              <a:t>Department of Information Science &amp; Engineering</a:t>
            </a:r>
            <a:endParaRPr lang="en-IN"/>
          </a:p>
        </p:txBody>
      </p:sp>
      <p:sp>
        <p:nvSpPr>
          <p:cNvPr id="9" name="Slide Number Placeholder 8">
            <a:extLst>
              <a:ext uri="{FF2B5EF4-FFF2-40B4-BE49-F238E27FC236}">
                <a16:creationId xmlns:a16="http://schemas.microsoft.com/office/drawing/2014/main" id="{8EC9F07C-085C-C60C-CEED-BE32FD4E38A0}"/>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128005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83C93E9-5850-019A-2427-313E7A517217}"/>
              </a:ext>
            </a:extLst>
          </p:cNvPr>
          <p:cNvSpPr>
            <a:spLocks noGrp="1"/>
          </p:cNvSpPr>
          <p:nvPr>
            <p:ph type="dt" sz="half" idx="10"/>
          </p:nvPr>
        </p:nvSpPr>
        <p:spPr/>
        <p:txBody>
          <a:bodyPr/>
          <a:lstStyle>
            <a:lvl1pPr algn="ctr">
              <a:defRPr b="1">
                <a:latin typeface="Cambria" panose="02040503050406030204" pitchFamily="18" charset="0"/>
                <a:ea typeface="Cambria" panose="02040503050406030204" pitchFamily="18" charset="0"/>
              </a:defRPr>
            </a:lvl1pPr>
          </a:lstStyle>
          <a:p>
            <a:fld id="{023D570D-76FD-47C3-92CF-B7DC36DABCD1}" type="datetime1">
              <a:rPr lang="en-IN" smtClean="0"/>
              <a:pPr/>
              <a:t>23-06-2024</a:t>
            </a:fld>
            <a:endParaRPr lang="en-IN"/>
          </a:p>
        </p:txBody>
      </p:sp>
      <p:sp>
        <p:nvSpPr>
          <p:cNvPr id="4" name="Footer Placeholder 3">
            <a:extLst>
              <a:ext uri="{FF2B5EF4-FFF2-40B4-BE49-F238E27FC236}">
                <a16:creationId xmlns:a16="http://schemas.microsoft.com/office/drawing/2014/main" id="{288797DC-0D6E-04D4-318F-9ACFADFF4633}"/>
              </a:ext>
            </a:extLst>
          </p:cNvPr>
          <p:cNvSpPr>
            <a:spLocks noGrp="1"/>
          </p:cNvSpPr>
          <p:nvPr>
            <p:ph type="ftr" sz="quarter" idx="11"/>
          </p:nvPr>
        </p:nvSpPr>
        <p:spPr/>
        <p:txBody>
          <a:bodyPr/>
          <a:lstStyle>
            <a:lvl1pPr>
              <a:defRPr b="1">
                <a:latin typeface="Cambria" panose="02040503050406030204" pitchFamily="18" charset="0"/>
                <a:ea typeface="Cambria" panose="02040503050406030204" pitchFamily="18" charset="0"/>
              </a:defRPr>
            </a:lvl1pPr>
          </a:lstStyle>
          <a:p>
            <a:r>
              <a:rPr lang="en-US"/>
              <a:t>Department of Information Science &amp; Engineering</a:t>
            </a:r>
            <a:endParaRPr lang="en-IN"/>
          </a:p>
        </p:txBody>
      </p:sp>
      <p:sp>
        <p:nvSpPr>
          <p:cNvPr id="5" name="Slide Number Placeholder 4">
            <a:extLst>
              <a:ext uri="{FF2B5EF4-FFF2-40B4-BE49-F238E27FC236}">
                <a16:creationId xmlns:a16="http://schemas.microsoft.com/office/drawing/2014/main" id="{45C6A4E4-674B-8FD3-FDA2-AE377B888907}"/>
              </a:ext>
            </a:extLst>
          </p:cNvPr>
          <p:cNvSpPr>
            <a:spLocks noGrp="1"/>
          </p:cNvSpPr>
          <p:nvPr>
            <p:ph type="sldNum" sz="quarter" idx="12"/>
          </p:nvPr>
        </p:nvSpPr>
        <p:spPr/>
        <p:txBody>
          <a:bodyPr/>
          <a:lstStyle>
            <a:lvl1pPr algn="ctr">
              <a:defRPr b="1">
                <a:latin typeface="Cambria" panose="02040503050406030204" pitchFamily="18" charset="0"/>
                <a:ea typeface="Cambria" panose="02040503050406030204" pitchFamily="18" charset="0"/>
              </a:defRPr>
            </a:lvl1pPr>
          </a:lstStyle>
          <a:p>
            <a:fld id="{A077875A-C543-421C-8492-0CD8B6D4111C}" type="slidenum">
              <a:rPr lang="en-IN" smtClean="0"/>
              <a:pPr/>
              <a:t>‹#›</a:t>
            </a:fld>
            <a:endParaRPr lang="en-IN"/>
          </a:p>
        </p:txBody>
      </p:sp>
      <p:sp>
        <p:nvSpPr>
          <p:cNvPr id="6" name="Rectangle 5">
            <a:extLst>
              <a:ext uri="{FF2B5EF4-FFF2-40B4-BE49-F238E27FC236}">
                <a16:creationId xmlns:a16="http://schemas.microsoft.com/office/drawing/2014/main" id="{DAB66F28-2713-221F-07F9-BB7002DFB558}"/>
              </a:ext>
            </a:extLst>
          </p:cNvPr>
          <p:cNvSpPr/>
          <p:nvPr/>
        </p:nvSpPr>
        <p:spPr>
          <a:xfrm>
            <a:off x="0" y="0"/>
            <a:ext cx="121920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800" b="1">
                <a:solidFill>
                  <a:schemeClr val="bg1"/>
                </a:solidFill>
                <a:latin typeface="Cambria" panose="02040503050406030204" pitchFamily="18" charset="0"/>
                <a:ea typeface="Cambria" panose="02040503050406030204" pitchFamily="18" charset="0"/>
              </a:rPr>
              <a:t>                       </a:t>
            </a:r>
            <a:r>
              <a:rPr lang="en-US" sz="2800" b="1" i="0">
                <a:solidFill>
                  <a:schemeClr val="bg1"/>
                </a:solidFill>
                <a:latin typeface="High Tower Text" panose="02040502050506030303" pitchFamily="18" charset="0"/>
                <a:ea typeface="Cambria" panose="02040503050406030204" pitchFamily="18" charset="0"/>
              </a:rPr>
              <a:t>DAYANANDA SAGAR</a:t>
            </a:r>
          </a:p>
          <a:p>
            <a:pPr algn="l"/>
            <a:r>
              <a:rPr lang="en-US" sz="2800" b="1" i="0">
                <a:solidFill>
                  <a:schemeClr val="bg1"/>
                </a:solidFill>
                <a:latin typeface="High Tower Text" panose="02040502050506030303" pitchFamily="18" charset="0"/>
                <a:ea typeface="Cambria" panose="02040503050406030204" pitchFamily="18" charset="0"/>
              </a:rPr>
              <a:t>                             COLLEGE OF </a:t>
            </a:r>
          </a:p>
          <a:p>
            <a:pPr algn="l"/>
            <a:r>
              <a:rPr lang="en-US" sz="2800" b="1" i="0">
                <a:solidFill>
                  <a:schemeClr val="bg1"/>
                </a:solidFill>
                <a:latin typeface="High Tower Text" panose="02040502050506030303" pitchFamily="18" charset="0"/>
                <a:ea typeface="Cambria" panose="02040503050406030204" pitchFamily="18" charset="0"/>
              </a:rPr>
              <a:t>                           ENGINEERING</a:t>
            </a:r>
          </a:p>
        </p:txBody>
      </p:sp>
      <p:pic>
        <p:nvPicPr>
          <p:cNvPr id="7" name="Picture 6">
            <a:extLst>
              <a:ext uri="{FF2B5EF4-FFF2-40B4-BE49-F238E27FC236}">
                <a16:creationId xmlns:a16="http://schemas.microsoft.com/office/drawing/2014/main" id="{2F1DBA46-0528-77C8-65B7-FE80408EA3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1"/>
            <a:ext cx="1591402" cy="1371600"/>
          </a:xfrm>
          <a:prstGeom prst="rect">
            <a:avLst/>
          </a:prstGeom>
          <a:noFill/>
          <a:ln>
            <a:noFill/>
          </a:ln>
        </p:spPr>
      </p:pic>
      <p:cxnSp>
        <p:nvCxnSpPr>
          <p:cNvPr id="9" name="Straight Connector 8">
            <a:extLst>
              <a:ext uri="{FF2B5EF4-FFF2-40B4-BE49-F238E27FC236}">
                <a16:creationId xmlns:a16="http://schemas.microsoft.com/office/drawing/2014/main" id="{E60F20A6-A4E5-D47A-220F-987AD3471C02}"/>
              </a:ext>
            </a:extLst>
          </p:cNvPr>
          <p:cNvCxnSpPr>
            <a:cxnSpLocks/>
          </p:cNvCxnSpPr>
          <p:nvPr/>
        </p:nvCxnSpPr>
        <p:spPr>
          <a:xfrm>
            <a:off x="6096000" y="70342"/>
            <a:ext cx="0" cy="1186958"/>
          </a:xfrm>
          <a:prstGeom prst="line">
            <a:avLst/>
          </a:prstGeom>
          <a:ln w="50800">
            <a:solidFill>
              <a:schemeClr val="bg1"/>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9755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EFC0B-48D2-12DC-0F72-210E22928C27}"/>
              </a:ext>
            </a:extLst>
          </p:cNvPr>
          <p:cNvSpPr>
            <a:spLocks noGrp="1"/>
          </p:cNvSpPr>
          <p:nvPr>
            <p:ph type="dt" sz="half" idx="10"/>
          </p:nvPr>
        </p:nvSpPr>
        <p:spPr/>
        <p:txBody>
          <a:bodyPr/>
          <a:lstStyle/>
          <a:p>
            <a:fld id="{362600E0-BAD6-427E-BC5D-CF8CD0B8D6CD}" type="datetime1">
              <a:rPr lang="en-IN" smtClean="0"/>
              <a:pPr/>
              <a:t>23-06-2024</a:t>
            </a:fld>
            <a:endParaRPr lang="en-IN"/>
          </a:p>
        </p:txBody>
      </p:sp>
      <p:sp>
        <p:nvSpPr>
          <p:cNvPr id="3" name="Footer Placeholder 2">
            <a:extLst>
              <a:ext uri="{FF2B5EF4-FFF2-40B4-BE49-F238E27FC236}">
                <a16:creationId xmlns:a16="http://schemas.microsoft.com/office/drawing/2014/main" id="{8B7F99E7-A2A1-210B-497E-E208DCCE17FB}"/>
              </a:ext>
            </a:extLst>
          </p:cNvPr>
          <p:cNvSpPr>
            <a:spLocks noGrp="1"/>
          </p:cNvSpPr>
          <p:nvPr>
            <p:ph type="ftr" sz="quarter" idx="11"/>
          </p:nvPr>
        </p:nvSpPr>
        <p:spPr/>
        <p:txBody>
          <a:bodyPr/>
          <a:lstStyle/>
          <a:p>
            <a:r>
              <a:rPr lang="en-US"/>
              <a:t>Department of Information Science &amp; Engineering</a:t>
            </a:r>
            <a:endParaRPr lang="en-IN"/>
          </a:p>
        </p:txBody>
      </p:sp>
      <p:sp>
        <p:nvSpPr>
          <p:cNvPr id="4" name="Slide Number Placeholder 3">
            <a:extLst>
              <a:ext uri="{FF2B5EF4-FFF2-40B4-BE49-F238E27FC236}">
                <a16:creationId xmlns:a16="http://schemas.microsoft.com/office/drawing/2014/main" id="{CA8CF950-3C33-5BEC-F39F-38B35992F049}"/>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169464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E98F-7790-6E71-BB0F-F92121F541A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4C894C-5D79-FC62-ACD4-2B58443EF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B7F11D-F632-623C-3F08-7F9F8515B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AAAFE-B1FC-765B-624B-C0D5DF93E7FD}"/>
              </a:ext>
            </a:extLst>
          </p:cNvPr>
          <p:cNvSpPr>
            <a:spLocks noGrp="1"/>
          </p:cNvSpPr>
          <p:nvPr>
            <p:ph type="dt" sz="half" idx="10"/>
          </p:nvPr>
        </p:nvSpPr>
        <p:spPr/>
        <p:txBody>
          <a:bodyPr/>
          <a:lstStyle/>
          <a:p>
            <a:fld id="{E3376070-3CF8-4382-81FC-E63FFAE49EAF}" type="datetime1">
              <a:rPr lang="en-IN" smtClean="0"/>
              <a:pPr/>
              <a:t>23-06-2024</a:t>
            </a:fld>
            <a:endParaRPr lang="en-IN"/>
          </a:p>
        </p:txBody>
      </p:sp>
      <p:sp>
        <p:nvSpPr>
          <p:cNvPr id="6" name="Footer Placeholder 5">
            <a:extLst>
              <a:ext uri="{FF2B5EF4-FFF2-40B4-BE49-F238E27FC236}">
                <a16:creationId xmlns:a16="http://schemas.microsoft.com/office/drawing/2014/main" id="{B8B061EA-04DE-AF2B-F302-C3DE49E1F9FA}"/>
              </a:ext>
            </a:extLst>
          </p:cNvPr>
          <p:cNvSpPr>
            <a:spLocks noGrp="1"/>
          </p:cNvSpPr>
          <p:nvPr>
            <p:ph type="ftr" sz="quarter" idx="11"/>
          </p:nvPr>
        </p:nvSpPr>
        <p:spPr/>
        <p:txBody>
          <a:bodyPr/>
          <a:lstStyle/>
          <a:p>
            <a:r>
              <a:rPr lang="en-US"/>
              <a:t>Department of Information Science &amp; Engineering</a:t>
            </a:r>
            <a:endParaRPr lang="en-IN"/>
          </a:p>
        </p:txBody>
      </p:sp>
      <p:sp>
        <p:nvSpPr>
          <p:cNvPr id="7" name="Slide Number Placeholder 6">
            <a:extLst>
              <a:ext uri="{FF2B5EF4-FFF2-40B4-BE49-F238E27FC236}">
                <a16:creationId xmlns:a16="http://schemas.microsoft.com/office/drawing/2014/main" id="{E808EB03-5C94-62E8-F34B-3E9641B51C7F}"/>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67594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1FD5-D55E-3CDC-DEC9-FDB59EBF75D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D2B2CD-2C25-74BC-735A-CF3A08E6A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7FA7734-5F01-B0E8-1312-D1ADB35FD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ACC01-02BD-FC7E-6C58-19F203EFCA11}"/>
              </a:ext>
            </a:extLst>
          </p:cNvPr>
          <p:cNvSpPr>
            <a:spLocks noGrp="1"/>
          </p:cNvSpPr>
          <p:nvPr>
            <p:ph type="dt" sz="half" idx="10"/>
          </p:nvPr>
        </p:nvSpPr>
        <p:spPr/>
        <p:txBody>
          <a:bodyPr/>
          <a:lstStyle/>
          <a:p>
            <a:fld id="{C8ABA507-EF11-4501-8974-8E6863B57953}" type="datetime1">
              <a:rPr lang="en-IN" smtClean="0"/>
              <a:pPr/>
              <a:t>23-06-2024</a:t>
            </a:fld>
            <a:endParaRPr lang="en-IN"/>
          </a:p>
        </p:txBody>
      </p:sp>
      <p:sp>
        <p:nvSpPr>
          <p:cNvPr id="6" name="Footer Placeholder 5">
            <a:extLst>
              <a:ext uri="{FF2B5EF4-FFF2-40B4-BE49-F238E27FC236}">
                <a16:creationId xmlns:a16="http://schemas.microsoft.com/office/drawing/2014/main" id="{2D3D43F8-2CDB-FF81-F982-DC33B90BB5E8}"/>
              </a:ext>
            </a:extLst>
          </p:cNvPr>
          <p:cNvSpPr>
            <a:spLocks noGrp="1"/>
          </p:cNvSpPr>
          <p:nvPr>
            <p:ph type="ftr" sz="quarter" idx="11"/>
          </p:nvPr>
        </p:nvSpPr>
        <p:spPr/>
        <p:txBody>
          <a:bodyPr/>
          <a:lstStyle/>
          <a:p>
            <a:r>
              <a:rPr lang="en-US"/>
              <a:t>Department of Information Science &amp; Engineering</a:t>
            </a:r>
            <a:endParaRPr lang="en-IN"/>
          </a:p>
        </p:txBody>
      </p:sp>
      <p:sp>
        <p:nvSpPr>
          <p:cNvPr id="7" name="Slide Number Placeholder 6">
            <a:extLst>
              <a:ext uri="{FF2B5EF4-FFF2-40B4-BE49-F238E27FC236}">
                <a16:creationId xmlns:a16="http://schemas.microsoft.com/office/drawing/2014/main" id="{33D31DBE-0A14-F3D0-DA7B-6D1A12805FD6}"/>
              </a:ext>
            </a:extLst>
          </p:cNvPr>
          <p:cNvSpPr>
            <a:spLocks noGrp="1"/>
          </p:cNvSpPr>
          <p:nvPr>
            <p:ph type="sldNum" sz="quarter" idx="12"/>
          </p:nvPr>
        </p:nvSpPr>
        <p:spPr/>
        <p:txBody>
          <a:bodyPr/>
          <a:lstStyle/>
          <a:p>
            <a:fld id="{A077875A-C543-421C-8492-0CD8B6D4111C}" type="slidenum">
              <a:rPr lang="en-IN" smtClean="0"/>
              <a:pPr/>
              <a:t>‹#›</a:t>
            </a:fld>
            <a:endParaRPr lang="en-IN"/>
          </a:p>
        </p:txBody>
      </p:sp>
    </p:spTree>
    <p:extLst>
      <p:ext uri="{BB962C8B-B14F-4D97-AF65-F5344CB8AC3E}">
        <p14:creationId xmlns:p14="http://schemas.microsoft.com/office/powerpoint/2010/main" val="73538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B94DAB-4850-8FB1-50E8-F33CBA191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0E59F-D3B6-7266-6365-60ECB5C3409E}"/>
              </a:ext>
            </a:extLst>
          </p:cNvPr>
          <p:cNvSpPr>
            <a:spLocks noGrp="1"/>
          </p:cNvSpPr>
          <p:nvPr>
            <p:ph type="dt" sz="half" idx="2"/>
          </p:nvPr>
        </p:nvSpPr>
        <p:spPr>
          <a:xfrm>
            <a:off x="52581" y="6356350"/>
            <a:ext cx="2743200" cy="365125"/>
          </a:xfrm>
          <a:prstGeom prst="rect">
            <a:avLst/>
          </a:prstGeom>
        </p:spPr>
        <p:txBody>
          <a:bodyPr vert="horz" lIns="91440" tIns="45720" rIns="91440" bIns="45720" rtlCol="0" anchor="ctr"/>
          <a:lstStyle>
            <a:lvl1pPr algn="ctr">
              <a:defRPr sz="1400" b="1">
                <a:solidFill>
                  <a:schemeClr val="tx1">
                    <a:tint val="75000"/>
                  </a:schemeClr>
                </a:solidFill>
                <a:latin typeface="Cambria" panose="02040503050406030204" pitchFamily="18" charset="0"/>
                <a:ea typeface="Cambria" panose="02040503050406030204" pitchFamily="18" charset="0"/>
              </a:defRPr>
            </a:lvl1pPr>
          </a:lstStyle>
          <a:p>
            <a:fld id="{176F4C37-5B3D-4BCC-A72A-5FB97C1D41E9}" type="datetime1">
              <a:rPr lang="en-IN" smtClean="0"/>
              <a:pPr/>
              <a:t>23-06-2024</a:t>
            </a:fld>
            <a:endParaRPr lang="en-IN"/>
          </a:p>
        </p:txBody>
      </p:sp>
      <p:sp>
        <p:nvSpPr>
          <p:cNvPr id="5" name="Footer Placeholder 4">
            <a:extLst>
              <a:ext uri="{FF2B5EF4-FFF2-40B4-BE49-F238E27FC236}">
                <a16:creationId xmlns:a16="http://schemas.microsoft.com/office/drawing/2014/main" id="{F45D5872-47F3-CBCD-6E04-005903DF33D4}"/>
              </a:ext>
            </a:extLst>
          </p:cNvPr>
          <p:cNvSpPr>
            <a:spLocks noGrp="1"/>
          </p:cNvSpPr>
          <p:nvPr>
            <p:ph type="ftr" sz="quarter" idx="3"/>
          </p:nvPr>
        </p:nvSpPr>
        <p:spPr>
          <a:xfrm>
            <a:off x="3721993" y="6356350"/>
            <a:ext cx="5125793" cy="365125"/>
          </a:xfrm>
          <a:prstGeom prst="rect">
            <a:avLst/>
          </a:prstGeom>
        </p:spPr>
        <p:txBody>
          <a:bodyPr vert="horz" lIns="91440" tIns="45720" rIns="91440" bIns="45720" rtlCol="0" anchor="ctr"/>
          <a:lstStyle>
            <a:lvl1pPr algn="ctr">
              <a:defRPr sz="1600" b="1">
                <a:solidFill>
                  <a:schemeClr val="tx1">
                    <a:tint val="75000"/>
                  </a:schemeClr>
                </a:solidFill>
                <a:latin typeface="Cambria" panose="02040503050406030204" pitchFamily="18" charset="0"/>
                <a:ea typeface="Cambria" panose="02040503050406030204" pitchFamily="18" charset="0"/>
              </a:defRPr>
            </a:lvl1p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1372104D-FE9A-5883-F4E3-31EBCA80D6E4}"/>
              </a:ext>
            </a:extLst>
          </p:cNvPr>
          <p:cNvSpPr>
            <a:spLocks noGrp="1"/>
          </p:cNvSpPr>
          <p:nvPr>
            <p:ph type="sldNum" sz="quarter" idx="4"/>
          </p:nvPr>
        </p:nvSpPr>
        <p:spPr>
          <a:xfrm>
            <a:off x="9370461" y="6356350"/>
            <a:ext cx="2743200" cy="365125"/>
          </a:xfrm>
          <a:prstGeom prst="rect">
            <a:avLst/>
          </a:prstGeom>
        </p:spPr>
        <p:txBody>
          <a:bodyPr vert="horz" lIns="91440" tIns="45720" rIns="91440" bIns="45720" rtlCol="0" anchor="ctr"/>
          <a:lstStyle>
            <a:lvl1pPr algn="ctr">
              <a:defRPr sz="1600" b="1">
                <a:solidFill>
                  <a:schemeClr val="tx1">
                    <a:tint val="75000"/>
                  </a:schemeClr>
                </a:solidFill>
                <a:latin typeface="Cambria" panose="02040503050406030204" pitchFamily="18" charset="0"/>
                <a:ea typeface="Cambria" panose="02040503050406030204" pitchFamily="18" charset="0"/>
              </a:defRPr>
            </a:lvl1pPr>
          </a:lstStyle>
          <a:p>
            <a:fld id="{A077875A-C543-421C-8492-0CD8B6D4111C}" type="slidenum">
              <a:rPr lang="en-IN" smtClean="0"/>
              <a:pPr/>
              <a:t>‹#›</a:t>
            </a:fld>
            <a:endParaRPr lang="en-IN"/>
          </a:p>
        </p:txBody>
      </p:sp>
      <p:sp>
        <p:nvSpPr>
          <p:cNvPr id="8" name="Rectangle 7">
            <a:extLst>
              <a:ext uri="{FF2B5EF4-FFF2-40B4-BE49-F238E27FC236}">
                <a16:creationId xmlns:a16="http://schemas.microsoft.com/office/drawing/2014/main" id="{3A304533-FFF5-2CFA-6821-ED759FD6B145}"/>
              </a:ext>
            </a:extLst>
          </p:cNvPr>
          <p:cNvSpPr/>
          <p:nvPr/>
        </p:nvSpPr>
        <p:spPr>
          <a:xfrm>
            <a:off x="0" y="1"/>
            <a:ext cx="12192000" cy="1094704"/>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800" b="1" i="0">
                <a:solidFill>
                  <a:schemeClr val="bg1"/>
                </a:solidFill>
                <a:latin typeface="High Tower Text" panose="02040502050506030303" pitchFamily="18" charset="0"/>
                <a:ea typeface="Cambria" panose="02040503050406030204" pitchFamily="18" charset="0"/>
              </a:rPr>
              <a:t>                            </a:t>
            </a:r>
          </a:p>
          <a:p>
            <a:pPr algn="l"/>
            <a:r>
              <a:rPr lang="en-US" sz="1800" b="1" i="0">
                <a:solidFill>
                  <a:schemeClr val="bg1"/>
                </a:solidFill>
                <a:latin typeface="High Tower Text" panose="02040502050506030303" pitchFamily="18" charset="0"/>
                <a:ea typeface="Cambria" panose="02040503050406030204" pitchFamily="18" charset="0"/>
              </a:rPr>
              <a:t>                              </a:t>
            </a:r>
            <a:endParaRPr lang="en-IN"/>
          </a:p>
        </p:txBody>
      </p:sp>
      <p:pic>
        <p:nvPicPr>
          <p:cNvPr id="9" name="Picture 8">
            <a:extLst>
              <a:ext uri="{FF2B5EF4-FFF2-40B4-BE49-F238E27FC236}">
                <a16:creationId xmlns:a16="http://schemas.microsoft.com/office/drawing/2014/main" id="{CB987576-F84D-6E08-4522-4D8367C1B699}"/>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 y="1"/>
            <a:ext cx="1191374" cy="1107582"/>
          </a:xfrm>
          <a:prstGeom prst="rect">
            <a:avLst/>
          </a:prstGeom>
          <a:noFill/>
          <a:ln>
            <a:noFill/>
          </a:ln>
        </p:spPr>
      </p:pic>
    </p:spTree>
    <p:extLst>
      <p:ext uri="{BB962C8B-B14F-4D97-AF65-F5344CB8AC3E}">
        <p14:creationId xmlns:p14="http://schemas.microsoft.com/office/powerpoint/2010/main" val="7819076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9C34-0FDB-2D66-E077-0824B6A49709}"/>
              </a:ext>
            </a:extLst>
          </p:cNvPr>
          <p:cNvSpPr>
            <a:spLocks noGrp="1"/>
          </p:cNvSpPr>
          <p:nvPr>
            <p:ph type="ctrTitle"/>
          </p:nvPr>
        </p:nvSpPr>
        <p:spPr>
          <a:xfrm>
            <a:off x="864740" y="118753"/>
            <a:ext cx="11234057" cy="781545"/>
          </a:xfrm>
        </p:spPr>
        <p:txBody>
          <a:bodyPr/>
          <a:lstStyle/>
          <a:p>
            <a:pPr>
              <a:lnSpc>
                <a:spcPct val="100000"/>
              </a:lnSpc>
            </a:pPr>
            <a:r>
              <a:rPr lang="en-US" sz="2800" b="1">
                <a:solidFill>
                  <a:schemeClr val="bg1"/>
                </a:solidFill>
                <a:latin typeface="Arial" pitchFamily="34" charset="0"/>
                <a:ea typeface="Cambria" panose="02040503050406030204" pitchFamily="18" charset="0"/>
                <a:cs typeface="Arial" pitchFamily="34" charset="0"/>
              </a:rPr>
              <a:t>DEPARTMENT OF INFORMATION SCIENCE &amp; ENGINEERING</a:t>
            </a:r>
            <a:endParaRPr lang="en-IN" sz="3600" b="1">
              <a:solidFill>
                <a:schemeClr val="bg1"/>
              </a:solidFill>
              <a:latin typeface="Arial" pitchFamily="34" charset="0"/>
              <a:ea typeface="Cambria" panose="02040503050406030204" pitchFamily="18" charset="0"/>
              <a:cs typeface="Arial" pitchFamily="34" charset="0"/>
            </a:endParaRPr>
          </a:p>
        </p:txBody>
      </p:sp>
      <p:sp>
        <p:nvSpPr>
          <p:cNvPr id="5" name="Subtitle 2">
            <a:extLst>
              <a:ext uri="{FF2B5EF4-FFF2-40B4-BE49-F238E27FC236}">
                <a16:creationId xmlns:a16="http://schemas.microsoft.com/office/drawing/2014/main" id="{136A2436-3C30-6005-625C-D0F54B7A7ED3}"/>
              </a:ext>
            </a:extLst>
          </p:cNvPr>
          <p:cNvSpPr>
            <a:spLocks noGrp="1"/>
          </p:cNvSpPr>
          <p:nvPr>
            <p:ph type="subTitle" idx="1"/>
          </p:nvPr>
        </p:nvSpPr>
        <p:spPr>
          <a:xfrm>
            <a:off x="798341" y="2295498"/>
            <a:ext cx="10595318" cy="1655762"/>
          </a:xfrm>
        </p:spPr>
        <p:txBody>
          <a:bodyPr>
            <a:noAutofit/>
          </a:bodyPr>
          <a:lstStyle/>
          <a:p>
            <a:pPr>
              <a:lnSpc>
                <a:spcPct val="100000"/>
              </a:lnSpc>
              <a:spcBef>
                <a:spcPts val="0"/>
              </a:spcBef>
            </a:pPr>
            <a:r>
              <a:rPr lang="en-IN" sz="3600" dirty="0">
                <a:latin typeface="Arial" pitchFamily="34" charset="0"/>
                <a:ea typeface="Cambria" panose="02040503050406030204" pitchFamily="18" charset="0"/>
                <a:cs typeface="Arial" pitchFamily="34" charset="0"/>
              </a:rPr>
              <a:t>IOT SMART GARDENING USING SOIL MOISTURE SENSOR</a:t>
            </a:r>
          </a:p>
        </p:txBody>
      </p:sp>
      <p:sp>
        <p:nvSpPr>
          <p:cNvPr id="6" name="Google Shape;118;p1"/>
          <p:cNvSpPr txBox="1"/>
          <p:nvPr/>
        </p:nvSpPr>
        <p:spPr>
          <a:xfrm>
            <a:off x="7644748" y="4786993"/>
            <a:ext cx="420417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alibri" panose="020F0502020204030204" pitchFamily="34" charset="0"/>
                <a:ea typeface="Calibri"/>
                <a:cs typeface="Calibri" panose="020F0502020204030204" pitchFamily="34" charset="0"/>
                <a:sym typeface="Calibri"/>
              </a:rPr>
              <a:t>Guide Details</a:t>
            </a:r>
          </a:p>
          <a:p>
            <a:pPr marL="0" marR="0" lvl="0" indent="0" algn="l" rtl="0">
              <a:spcBef>
                <a:spcPts val="0"/>
              </a:spcBef>
              <a:spcAft>
                <a:spcPts val="0"/>
              </a:spcAft>
              <a:buNone/>
            </a:pPr>
            <a:r>
              <a:rPr lang="en-US" sz="2400" dirty="0">
                <a:solidFill>
                  <a:schemeClr val="dk1"/>
                </a:solidFill>
                <a:latin typeface="Calibri" panose="020F0502020204030204" pitchFamily="34" charset="0"/>
                <a:ea typeface="Calibri"/>
                <a:cs typeface="Calibri" panose="020F0502020204030204" pitchFamily="34" charset="0"/>
                <a:sym typeface="Calibri"/>
              </a:rPr>
              <a:t>Guide Name : Prof Vani K A</a:t>
            </a:r>
            <a:endParaRPr sz="24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400" dirty="0">
                <a:solidFill>
                  <a:schemeClr val="dk1"/>
                </a:solidFill>
                <a:latin typeface="Calibri" panose="020F0502020204030204" pitchFamily="34" charset="0"/>
                <a:ea typeface="Calibri"/>
                <a:cs typeface="Calibri" panose="020F0502020204030204" pitchFamily="34" charset="0"/>
                <a:sym typeface="Calibri"/>
              </a:rPr>
              <a:t>         </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850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93D4-B742-A179-F7E7-411C78969C69}"/>
              </a:ext>
            </a:extLst>
          </p:cNvPr>
          <p:cNvSpPr>
            <a:spLocks noGrp="1"/>
          </p:cNvSpPr>
          <p:nvPr>
            <p:ph type="title"/>
          </p:nvPr>
        </p:nvSpPr>
        <p:spPr/>
        <p:txBody>
          <a:bodyPr/>
          <a:lstStyle/>
          <a:p>
            <a:pPr algn="ctr"/>
            <a:r>
              <a:rPr lang="en-IN">
                <a:solidFill>
                  <a:schemeClr val="bg1"/>
                </a:solidFill>
              </a:rPr>
              <a:t>Proposed Block Diagram</a:t>
            </a:r>
          </a:p>
        </p:txBody>
      </p:sp>
      <p:sp>
        <p:nvSpPr>
          <p:cNvPr id="4" name="Date Placeholder 3">
            <a:extLst>
              <a:ext uri="{FF2B5EF4-FFF2-40B4-BE49-F238E27FC236}">
                <a16:creationId xmlns:a16="http://schemas.microsoft.com/office/drawing/2014/main" id="{488A8A71-DF74-1A7A-A1E4-CA9267461DD1}"/>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8E47C924-5638-B6AC-0AA0-162A943E122C}"/>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C9E23766-8D80-6C86-4001-C9C54DABE447}"/>
              </a:ext>
            </a:extLst>
          </p:cNvPr>
          <p:cNvSpPr>
            <a:spLocks noGrp="1"/>
          </p:cNvSpPr>
          <p:nvPr>
            <p:ph type="sldNum" sz="quarter" idx="12"/>
          </p:nvPr>
        </p:nvSpPr>
        <p:spPr/>
        <p:txBody>
          <a:bodyPr/>
          <a:lstStyle/>
          <a:p>
            <a:fld id="{A077875A-C543-421C-8492-0CD8B6D4111C}" type="slidenum">
              <a:rPr lang="en-IN" smtClean="0"/>
              <a:pPr/>
              <a:t>10</a:t>
            </a:fld>
            <a:endParaRPr lang="en-IN"/>
          </a:p>
        </p:txBody>
      </p:sp>
      <p:pic>
        <p:nvPicPr>
          <p:cNvPr id="18" name="Picture 17">
            <a:extLst>
              <a:ext uri="{FF2B5EF4-FFF2-40B4-BE49-F238E27FC236}">
                <a16:creationId xmlns:a16="http://schemas.microsoft.com/office/drawing/2014/main" id="{AC87E8C2-27A5-72D2-4667-7BFE4D29E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343" y="1690688"/>
            <a:ext cx="8617360" cy="3872180"/>
          </a:xfrm>
          <a:prstGeom prst="rect">
            <a:avLst/>
          </a:prstGeom>
        </p:spPr>
      </p:pic>
    </p:spTree>
    <p:extLst>
      <p:ext uri="{BB962C8B-B14F-4D97-AF65-F5344CB8AC3E}">
        <p14:creationId xmlns:p14="http://schemas.microsoft.com/office/powerpoint/2010/main" val="41073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3893-B9F9-D12F-218D-6FB6607B4F44}"/>
              </a:ext>
            </a:extLst>
          </p:cNvPr>
          <p:cNvSpPr>
            <a:spLocks noGrp="1"/>
          </p:cNvSpPr>
          <p:nvPr>
            <p:ph type="title"/>
          </p:nvPr>
        </p:nvSpPr>
        <p:spPr/>
        <p:txBody>
          <a:bodyPr/>
          <a:lstStyle/>
          <a:p>
            <a:pPr algn="ctr"/>
            <a:r>
              <a:rPr lang="en-IN">
                <a:solidFill>
                  <a:schemeClr val="bg1"/>
                </a:solidFill>
              </a:rPr>
              <a:t>Proposed Methodology</a:t>
            </a:r>
          </a:p>
        </p:txBody>
      </p:sp>
      <p:sp>
        <p:nvSpPr>
          <p:cNvPr id="3" name="Content Placeholder 2">
            <a:extLst>
              <a:ext uri="{FF2B5EF4-FFF2-40B4-BE49-F238E27FC236}">
                <a16:creationId xmlns:a16="http://schemas.microsoft.com/office/drawing/2014/main" id="{B05E41CE-9D4F-C02A-0112-0A6E20A50421}"/>
              </a:ext>
            </a:extLst>
          </p:cNvPr>
          <p:cNvSpPr>
            <a:spLocks noGrp="1"/>
          </p:cNvSpPr>
          <p:nvPr>
            <p:ph idx="1"/>
          </p:nvPr>
        </p:nvSpPr>
        <p:spPr>
          <a:xfrm>
            <a:off x="838200" y="1501160"/>
            <a:ext cx="10515600" cy="4351338"/>
          </a:xfrm>
        </p:spPr>
        <p:txBody>
          <a:bodyPr>
            <a:normAutofit fontScale="92500"/>
          </a:bodyPr>
          <a:lstStyle/>
          <a:p>
            <a:pPr marL="0" indent="0" algn="just">
              <a:lnSpc>
                <a:spcPct val="110000"/>
              </a:lnSpc>
              <a:buNone/>
            </a:pPr>
            <a:r>
              <a:rPr lang="en-US" b="1">
                <a:effectLst/>
                <a:latin typeface="Times New Roman" panose="02020603050405020304" pitchFamily="18" charset="0"/>
                <a:ea typeface="Calibri" panose="020F0502020204030204" pitchFamily="34" charset="0"/>
                <a:cs typeface="Times New Roman" panose="02020603050405020304" pitchFamily="18" charset="0"/>
              </a:rPr>
              <a:t>Sensor Deployment</a:t>
            </a:r>
            <a:r>
              <a:rPr lang="en-US">
                <a:effectLst/>
                <a:latin typeface="Times New Roman" panose="02020603050405020304" pitchFamily="18" charset="0"/>
                <a:ea typeface="Calibri" panose="020F0502020204030204" pitchFamily="34" charset="0"/>
                <a:cs typeface="Times New Roman" panose="02020603050405020304" pitchFamily="18" charset="0"/>
              </a:rPr>
              <a:t>: First deploy sensors in the irrigation area to provide real-time data, forming the basis for intelligent irrigation decisions.</a:t>
            </a:r>
          </a:p>
          <a:p>
            <a:pPr marL="0" indent="0" algn="just">
              <a:lnSpc>
                <a:spcPct val="110000"/>
              </a:lnSpc>
              <a:buNone/>
            </a:pPr>
            <a:r>
              <a:rPr lang="en-US" b="1">
                <a:latin typeface="Times New Roman" panose="02020603050405020304" pitchFamily="18" charset="0"/>
                <a:cs typeface="Times New Roman" panose="02020603050405020304" pitchFamily="18" charset="0"/>
              </a:rPr>
              <a:t>Data Collection and Analysis</a:t>
            </a:r>
            <a:r>
              <a:rPr lang="en-US">
                <a:latin typeface="Times New Roman" panose="02020603050405020304" pitchFamily="18" charset="0"/>
                <a:cs typeface="Times New Roman" panose="02020603050405020304" pitchFamily="18" charset="0"/>
              </a:rPr>
              <a:t>: Sensor data is analyzed to decide when to water crops, considering soil moisture, crop type, and weather, with advanced techniques for better irrigation decisions.</a:t>
            </a:r>
          </a:p>
          <a:p>
            <a:pPr marL="0" indent="0" algn="just">
              <a:lnSpc>
                <a:spcPct val="110000"/>
              </a:lnSpc>
              <a:buNone/>
            </a:pPr>
            <a:r>
              <a:rPr lang="en-US" b="1">
                <a:latin typeface="Times New Roman" panose="02020603050405020304" pitchFamily="18" charset="0"/>
                <a:cs typeface="Times New Roman" panose="02020603050405020304" pitchFamily="18" charset="0"/>
              </a:rPr>
              <a:t>Decision-Making and Control</a:t>
            </a:r>
            <a:r>
              <a:rPr lang="en-US">
                <a:latin typeface="Times New Roman" panose="02020603050405020304" pitchFamily="18" charset="0"/>
                <a:cs typeface="Times New Roman" panose="02020603050405020304" pitchFamily="18" charset="0"/>
              </a:rPr>
              <a:t>: The system uses sensor data to decide when and how much to water crops, controlling irrigation components accordingly. It considers factors like plant needs and user preferences to customize the process.</a:t>
            </a:r>
            <a:endParaRPr lang="en-I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7363C7-19BE-686A-A469-E65D5B5D0F90}"/>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C13EDC2D-BB44-3404-93A4-BC894CEB1CC7}"/>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676E0281-A213-8BA0-4032-595DBD0A1BD2}"/>
              </a:ext>
            </a:extLst>
          </p:cNvPr>
          <p:cNvSpPr>
            <a:spLocks noGrp="1"/>
          </p:cNvSpPr>
          <p:nvPr>
            <p:ph type="sldNum" sz="quarter" idx="12"/>
          </p:nvPr>
        </p:nvSpPr>
        <p:spPr/>
        <p:txBody>
          <a:bodyPr/>
          <a:lstStyle/>
          <a:p>
            <a:fld id="{A077875A-C543-421C-8492-0CD8B6D4111C}" type="slidenum">
              <a:rPr lang="en-IN" smtClean="0"/>
              <a:pPr/>
              <a:t>11</a:t>
            </a:fld>
            <a:endParaRPr lang="en-IN"/>
          </a:p>
        </p:txBody>
      </p:sp>
    </p:spTree>
    <p:extLst>
      <p:ext uri="{BB962C8B-B14F-4D97-AF65-F5344CB8AC3E}">
        <p14:creationId xmlns:p14="http://schemas.microsoft.com/office/powerpoint/2010/main" val="25289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B499-BD5A-7E39-520C-C611F201BCA8}"/>
              </a:ext>
            </a:extLst>
          </p:cNvPr>
          <p:cNvSpPr>
            <a:spLocks noGrp="1"/>
          </p:cNvSpPr>
          <p:nvPr>
            <p:ph type="title"/>
          </p:nvPr>
        </p:nvSpPr>
        <p:spPr/>
        <p:txBody>
          <a:bodyPr/>
          <a:lstStyle/>
          <a:p>
            <a:pPr algn="ctr"/>
            <a:r>
              <a:rPr lang="en-IN">
                <a:solidFill>
                  <a:schemeClr val="bg1"/>
                </a:solidFill>
              </a:rPr>
              <a:t>Proposed Methodology</a:t>
            </a:r>
            <a:endParaRPr lang="en-IN"/>
          </a:p>
        </p:txBody>
      </p:sp>
      <p:sp>
        <p:nvSpPr>
          <p:cNvPr id="3" name="Content Placeholder 2">
            <a:extLst>
              <a:ext uri="{FF2B5EF4-FFF2-40B4-BE49-F238E27FC236}">
                <a16:creationId xmlns:a16="http://schemas.microsoft.com/office/drawing/2014/main" id="{8209CEE6-09AC-A5E7-9AC6-294893BF13F3}"/>
              </a:ext>
            </a:extLst>
          </p:cNvPr>
          <p:cNvSpPr>
            <a:spLocks noGrp="1"/>
          </p:cNvSpPr>
          <p:nvPr>
            <p:ph idx="1"/>
          </p:nvPr>
        </p:nvSpPr>
        <p:spPr>
          <a:xfrm>
            <a:off x="838200" y="1582533"/>
            <a:ext cx="10515600" cy="4351338"/>
          </a:xfrm>
        </p:spPr>
        <p:txBody>
          <a:bodyPr>
            <a:normAutofit fontScale="92500"/>
          </a:bodyPr>
          <a:lstStyle/>
          <a:p>
            <a:pPr marL="0" indent="0" algn="just">
              <a:lnSpc>
                <a:spcPct val="110000"/>
              </a:lnSpc>
              <a:buNone/>
            </a:pPr>
            <a:r>
              <a:rPr lang="en-US" b="1">
                <a:effectLst/>
                <a:latin typeface="Times New Roman" panose="02020603050405020304" pitchFamily="18" charset="0"/>
                <a:ea typeface="Calibri" panose="020F0502020204030204" pitchFamily="34" charset="0"/>
              </a:rPr>
              <a:t>Automation and Remote Monitoring: </a:t>
            </a:r>
            <a:r>
              <a:rPr lang="en-US">
                <a:effectLst/>
                <a:latin typeface="Times New Roman" panose="02020603050405020304" pitchFamily="18" charset="0"/>
                <a:ea typeface="Calibri" panose="020F0502020204030204" pitchFamily="34" charset="0"/>
              </a:rPr>
              <a:t>The smart irrigation system automates watering, operates on schedules or adjusts with sensors, and can be controlled remotely through apps or websites.</a:t>
            </a:r>
          </a:p>
          <a:p>
            <a:pPr marL="0" indent="0" algn="just">
              <a:lnSpc>
                <a:spcPct val="110000"/>
              </a:lnSpc>
              <a:buNone/>
            </a:pPr>
            <a:r>
              <a:rPr lang="en-US" b="1">
                <a:effectLst/>
                <a:latin typeface="Times New Roman" panose="02020603050405020304" pitchFamily="18" charset="0"/>
                <a:ea typeface="Calibri" panose="020F0502020204030204" pitchFamily="34" charset="0"/>
              </a:rPr>
              <a:t>Water Delivery Optimization: </a:t>
            </a:r>
            <a:r>
              <a:rPr lang="en-US">
                <a:effectLst/>
                <a:latin typeface="Times New Roman" panose="02020603050405020304" pitchFamily="18" charset="0"/>
                <a:ea typeface="Calibri" panose="020F0502020204030204" pitchFamily="34" charset="0"/>
              </a:rPr>
              <a:t>Smart irrigation conserves water by using drip irrigation and precision sprinklers, reducing waste from evaporation and overspray to ensure plants receive adequate water.</a:t>
            </a:r>
          </a:p>
          <a:p>
            <a:pPr marL="0" indent="0" algn="just">
              <a:lnSpc>
                <a:spcPct val="110000"/>
              </a:lnSpc>
              <a:buNone/>
            </a:pPr>
            <a:r>
              <a:rPr lang="en-IN" b="1">
                <a:latin typeface="Times New Roman" panose="02020603050405020304" pitchFamily="18" charset="0"/>
                <a:cs typeface="Times New Roman" panose="02020603050405020304" pitchFamily="18" charset="0"/>
              </a:rPr>
              <a:t>Integration with Weather Data: </a:t>
            </a:r>
            <a:r>
              <a:rPr lang="en-US">
                <a:latin typeface="Times New Roman" panose="02020603050405020304" pitchFamily="18" charset="0"/>
                <a:cs typeface="Times New Roman" panose="02020603050405020304" pitchFamily="18" charset="0"/>
              </a:rPr>
              <a:t>Smart irrigation systems use weather data to adjust watering schedules and rates, optimizing plans based on forecasts and past weather, anticipating rainfall, temperature shifts, and other events.</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a:p>
        </p:txBody>
      </p:sp>
      <p:sp>
        <p:nvSpPr>
          <p:cNvPr id="4" name="Date Placeholder 3">
            <a:extLst>
              <a:ext uri="{FF2B5EF4-FFF2-40B4-BE49-F238E27FC236}">
                <a16:creationId xmlns:a16="http://schemas.microsoft.com/office/drawing/2014/main" id="{A23EF672-C8FC-E221-421C-9DEF28411A1A}"/>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B59E79B7-8998-936D-9EED-CEE93D649C1A}"/>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58176057-E79B-FA78-9FC8-A7A228D4A706}"/>
              </a:ext>
            </a:extLst>
          </p:cNvPr>
          <p:cNvSpPr>
            <a:spLocks noGrp="1"/>
          </p:cNvSpPr>
          <p:nvPr>
            <p:ph type="sldNum" sz="quarter" idx="12"/>
          </p:nvPr>
        </p:nvSpPr>
        <p:spPr/>
        <p:txBody>
          <a:bodyPr/>
          <a:lstStyle/>
          <a:p>
            <a:fld id="{A077875A-C543-421C-8492-0CD8B6D4111C}" type="slidenum">
              <a:rPr lang="en-IN" smtClean="0"/>
              <a:pPr/>
              <a:t>12</a:t>
            </a:fld>
            <a:endParaRPr lang="en-IN"/>
          </a:p>
        </p:txBody>
      </p:sp>
    </p:spTree>
    <p:extLst>
      <p:ext uri="{BB962C8B-B14F-4D97-AF65-F5344CB8AC3E}">
        <p14:creationId xmlns:p14="http://schemas.microsoft.com/office/powerpoint/2010/main" val="130904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3A2E-E55F-B906-FD69-E62AB96B1A64}"/>
              </a:ext>
            </a:extLst>
          </p:cNvPr>
          <p:cNvSpPr>
            <a:spLocks noGrp="1"/>
          </p:cNvSpPr>
          <p:nvPr>
            <p:ph type="title"/>
          </p:nvPr>
        </p:nvSpPr>
        <p:spPr/>
        <p:txBody>
          <a:bodyPr/>
          <a:lstStyle/>
          <a:p>
            <a:pPr algn="ctr"/>
            <a:r>
              <a:rPr lang="en-IN">
                <a:solidFill>
                  <a:schemeClr val="bg1"/>
                </a:solidFill>
              </a:rPr>
              <a:t>Proposed Methodology</a:t>
            </a:r>
            <a:endParaRPr lang="en-IN"/>
          </a:p>
        </p:txBody>
      </p:sp>
      <p:sp>
        <p:nvSpPr>
          <p:cNvPr id="3" name="Content Placeholder 2">
            <a:extLst>
              <a:ext uri="{FF2B5EF4-FFF2-40B4-BE49-F238E27FC236}">
                <a16:creationId xmlns:a16="http://schemas.microsoft.com/office/drawing/2014/main" id="{8D9458C1-906A-B2A2-3412-5582A8FAF8EF}"/>
              </a:ext>
            </a:extLst>
          </p:cNvPr>
          <p:cNvSpPr>
            <a:spLocks noGrp="1"/>
          </p:cNvSpPr>
          <p:nvPr>
            <p:ph idx="1"/>
          </p:nvPr>
        </p:nvSpPr>
        <p:spPr/>
        <p:txBody>
          <a:bodyPr/>
          <a:lstStyle/>
          <a:p>
            <a:pPr marL="0" indent="0" algn="just">
              <a:buNone/>
            </a:pPr>
            <a:r>
              <a:rPr lang="en-US" b="1">
                <a:latin typeface="Times New Roman" panose="02020603050405020304" pitchFamily="18" charset="0"/>
                <a:cs typeface="Times New Roman" panose="02020603050405020304" pitchFamily="18" charset="0"/>
              </a:rPr>
              <a:t>Monitoring and Reporting: </a:t>
            </a:r>
            <a:r>
              <a:rPr lang="en-US">
                <a:latin typeface="Times New Roman" panose="02020603050405020304" pitchFamily="18" charset="0"/>
                <a:cs typeface="Times New Roman" panose="02020603050405020304" pitchFamily="18" charset="0"/>
              </a:rPr>
              <a:t>Smart irrigation systems track water use, performance, and plant health, helping users evaluate effectiveness, identify issues, and optimize further.</a:t>
            </a:r>
          </a:p>
          <a:p>
            <a:pPr marL="0" indent="0" algn="just">
              <a:buNone/>
            </a:pPr>
            <a:r>
              <a:rPr lang="en-US" b="1">
                <a:latin typeface="Times New Roman" panose="02020603050405020304" pitchFamily="18" charset="0"/>
                <a:cs typeface="Times New Roman" panose="02020603050405020304" pitchFamily="18" charset="0"/>
              </a:rPr>
              <a:t>Continuous Improvement: </a:t>
            </a:r>
            <a:r>
              <a:rPr lang="en-US">
                <a:latin typeface="Times New Roman" panose="02020603050405020304" pitchFamily="18" charset="0"/>
                <a:cs typeface="Times New Roman" panose="02020603050405020304" pitchFamily="18" charset="0"/>
              </a:rPr>
              <a:t>Smart irrigation systems continuously improve by using feedback, user preferences, and data analysis to enhance efficiency, optimize water use, and adapt to environmental changes.</a:t>
            </a:r>
            <a:endParaRPr lang="en-I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146594C-D353-0BDE-3E12-4F8033622CC7}"/>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EEF05EC4-661A-2F24-58EF-E7110F6B833D}"/>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BD8C03A8-AAD1-7FB4-B009-74378A4E3848}"/>
              </a:ext>
            </a:extLst>
          </p:cNvPr>
          <p:cNvSpPr>
            <a:spLocks noGrp="1"/>
          </p:cNvSpPr>
          <p:nvPr>
            <p:ph type="sldNum" sz="quarter" idx="12"/>
          </p:nvPr>
        </p:nvSpPr>
        <p:spPr/>
        <p:txBody>
          <a:bodyPr/>
          <a:lstStyle/>
          <a:p>
            <a:fld id="{A077875A-C543-421C-8492-0CD8B6D4111C}" type="slidenum">
              <a:rPr lang="en-IN" smtClean="0"/>
              <a:pPr/>
              <a:t>13</a:t>
            </a:fld>
            <a:endParaRPr lang="en-IN"/>
          </a:p>
        </p:txBody>
      </p:sp>
    </p:spTree>
    <p:extLst>
      <p:ext uri="{BB962C8B-B14F-4D97-AF65-F5344CB8AC3E}">
        <p14:creationId xmlns:p14="http://schemas.microsoft.com/office/powerpoint/2010/main" val="371962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A1F2-FEF4-C369-CCB4-ADB388CBE0C2}"/>
              </a:ext>
            </a:extLst>
          </p:cNvPr>
          <p:cNvSpPr>
            <a:spLocks noGrp="1"/>
          </p:cNvSpPr>
          <p:nvPr>
            <p:ph type="title"/>
          </p:nvPr>
        </p:nvSpPr>
        <p:spPr/>
        <p:txBody>
          <a:bodyPr/>
          <a:lstStyle/>
          <a:p>
            <a:pPr algn="ctr"/>
            <a:r>
              <a:rPr lang="en-IN">
                <a:solidFill>
                  <a:schemeClr val="bg1"/>
                </a:solidFill>
              </a:rPr>
              <a:t>Expected Outcomes</a:t>
            </a:r>
          </a:p>
        </p:txBody>
      </p:sp>
      <p:sp>
        <p:nvSpPr>
          <p:cNvPr id="3" name="Content Placeholder 2">
            <a:extLst>
              <a:ext uri="{FF2B5EF4-FFF2-40B4-BE49-F238E27FC236}">
                <a16:creationId xmlns:a16="http://schemas.microsoft.com/office/drawing/2014/main" id="{1B9A1F81-A4E6-F5F6-5558-98C02B8CCCD5}"/>
              </a:ext>
            </a:extLst>
          </p:cNvPr>
          <p:cNvSpPr>
            <a:spLocks noGrp="1"/>
          </p:cNvSpPr>
          <p:nvPr>
            <p:ph idx="1"/>
          </p:nvPr>
        </p:nvSpPr>
        <p:spPr>
          <a:xfrm>
            <a:off x="838200" y="1560154"/>
            <a:ext cx="10515600" cy="4351338"/>
          </a:xfrm>
        </p:spPr>
        <p:txBody>
          <a:bodyPr>
            <a:normAutofit fontScale="25000" lnSpcReduction="20000"/>
          </a:bodyPr>
          <a:lstStyle/>
          <a:p>
            <a:pPr marL="0" indent="0" algn="just">
              <a:lnSpc>
                <a:spcPct val="120000"/>
              </a:lnSpc>
              <a:buNone/>
            </a:pPr>
            <a:r>
              <a:rPr lang="en-US" sz="9600" b="1">
                <a:latin typeface="Times New Roman" panose="02020603050405020304" pitchFamily="18" charset="0"/>
                <a:cs typeface="Times New Roman" panose="02020603050405020304" pitchFamily="18" charset="0"/>
              </a:rPr>
              <a:t>Optimized Water Usage:</a:t>
            </a:r>
            <a:r>
              <a:rPr lang="en-US" sz="9600">
                <a:latin typeface="Times New Roman" panose="02020603050405020304" pitchFamily="18" charset="0"/>
                <a:cs typeface="Times New Roman" panose="02020603050405020304" pitchFamily="18" charset="0"/>
              </a:rPr>
              <a:t> Implementing a smart irrigation system with soil moisture sensors is expected to result in optimized water usage by delivering water precisely to plants when needed, thereby reducing water wastage and improving water efficiency.</a:t>
            </a:r>
          </a:p>
          <a:p>
            <a:pPr marL="0" indent="0" algn="just">
              <a:lnSpc>
                <a:spcPct val="120000"/>
              </a:lnSpc>
              <a:buNone/>
            </a:pPr>
            <a:r>
              <a:rPr lang="en-US" sz="9600" b="1">
                <a:latin typeface="Times New Roman" panose="02020603050405020304" pitchFamily="18" charset="0"/>
                <a:cs typeface="Times New Roman" panose="02020603050405020304" pitchFamily="18" charset="0"/>
              </a:rPr>
              <a:t>Improved Plant Health and Growth:</a:t>
            </a:r>
            <a:r>
              <a:rPr lang="en-US" sz="9600">
                <a:latin typeface="Times New Roman" panose="02020603050405020304" pitchFamily="18" charset="0"/>
                <a:cs typeface="Times New Roman" panose="02020603050405020304" pitchFamily="18" charset="0"/>
              </a:rPr>
              <a:t> With the ability to monitor soil moisture levels in real-time, the smart irrigation system can ensure that plants receive adequate moisture for optimal growth, leading to healthier and more productive crops.</a:t>
            </a:r>
          </a:p>
          <a:p>
            <a:pPr marL="0" indent="0" algn="just">
              <a:lnSpc>
                <a:spcPct val="120000"/>
              </a:lnSpc>
              <a:buNone/>
            </a:pPr>
            <a:r>
              <a:rPr lang="en-US" sz="9600" b="1">
                <a:latin typeface="Times New Roman" panose="02020603050405020304" pitchFamily="18" charset="0"/>
                <a:cs typeface="Times New Roman" panose="02020603050405020304" pitchFamily="18" charset="0"/>
              </a:rPr>
              <a:t>Resource Conservation: </a:t>
            </a:r>
            <a:r>
              <a:rPr kumimoji="0" lang="en-US" altLang="en-US" sz="9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conserving water through smart irrigation based on soil moisture, helps save resources and lessen environmental harm from excessive water use in farming.</a:t>
            </a:r>
          </a:p>
          <a:p>
            <a:pPr marL="0" indent="0">
              <a:buNone/>
            </a:pPr>
            <a:endParaRPr lang="en-US" sz="9600">
              <a:latin typeface="Times New Roman" panose="02020603050405020304" pitchFamily="18" charset="0"/>
              <a:cs typeface="Times New Roman" panose="02020603050405020304" pitchFamily="18" charset="0"/>
            </a:endParaRPr>
          </a:p>
          <a:p>
            <a:pPr marL="0" indent="0">
              <a:buNone/>
            </a:pPr>
            <a:endParaRPr lang="en-US" sz="96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p>
          <a:p>
            <a:pPr marL="0" indent="0">
              <a:buNone/>
            </a:pPr>
            <a:endParaRPr lang="en-IN"/>
          </a:p>
        </p:txBody>
      </p:sp>
      <p:sp>
        <p:nvSpPr>
          <p:cNvPr id="4" name="Date Placeholder 3">
            <a:extLst>
              <a:ext uri="{FF2B5EF4-FFF2-40B4-BE49-F238E27FC236}">
                <a16:creationId xmlns:a16="http://schemas.microsoft.com/office/drawing/2014/main" id="{A9520498-CA85-CF07-39C4-FA98197FA8C2}"/>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0DF9AD83-E184-2E15-B28D-8DDB43CD2D7C}"/>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F3BFA77F-C78A-EB54-AA2E-6222228D5754}"/>
              </a:ext>
            </a:extLst>
          </p:cNvPr>
          <p:cNvSpPr>
            <a:spLocks noGrp="1"/>
          </p:cNvSpPr>
          <p:nvPr>
            <p:ph type="sldNum" sz="quarter" idx="12"/>
          </p:nvPr>
        </p:nvSpPr>
        <p:spPr/>
        <p:txBody>
          <a:bodyPr/>
          <a:lstStyle/>
          <a:p>
            <a:fld id="{A077875A-C543-421C-8492-0CD8B6D4111C}" type="slidenum">
              <a:rPr lang="en-IN" smtClean="0"/>
              <a:pPr/>
              <a:t>14</a:t>
            </a:fld>
            <a:endParaRPr lang="en-IN"/>
          </a:p>
        </p:txBody>
      </p:sp>
    </p:spTree>
    <p:extLst>
      <p:ext uri="{BB962C8B-B14F-4D97-AF65-F5344CB8AC3E}">
        <p14:creationId xmlns:p14="http://schemas.microsoft.com/office/powerpoint/2010/main" val="128470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4472-736C-1B13-FEA4-2EA65CE6C715}"/>
              </a:ext>
            </a:extLst>
          </p:cNvPr>
          <p:cNvSpPr>
            <a:spLocks noGrp="1"/>
          </p:cNvSpPr>
          <p:nvPr>
            <p:ph type="title"/>
          </p:nvPr>
        </p:nvSpPr>
        <p:spPr/>
        <p:txBody>
          <a:bodyPr/>
          <a:lstStyle/>
          <a:p>
            <a:pPr algn="ctr"/>
            <a:r>
              <a:rPr lang="en-IN">
                <a:solidFill>
                  <a:schemeClr val="bg1"/>
                </a:solidFill>
              </a:rPr>
              <a:t>CONCLUSIONS</a:t>
            </a:r>
          </a:p>
        </p:txBody>
      </p:sp>
      <p:sp>
        <p:nvSpPr>
          <p:cNvPr id="3" name="Content Placeholder 2">
            <a:extLst>
              <a:ext uri="{FF2B5EF4-FFF2-40B4-BE49-F238E27FC236}">
                <a16:creationId xmlns:a16="http://schemas.microsoft.com/office/drawing/2014/main" id="{90701C45-F968-B785-7F42-24CC5B88A558}"/>
              </a:ext>
            </a:extLst>
          </p:cNvPr>
          <p:cNvSpPr>
            <a:spLocks noGrp="1"/>
          </p:cNvSpPr>
          <p:nvPr>
            <p:ph idx="1"/>
          </p:nvPr>
        </p:nvSpPr>
        <p:spPr/>
        <p:txBody>
          <a:bodyPr/>
          <a:lstStyle/>
          <a:p>
            <a:pPr marL="0" indent="0" algn="just">
              <a:lnSpc>
                <a:spcPct val="100000"/>
              </a:lnSpc>
              <a:buNone/>
            </a:pPr>
            <a:r>
              <a:rPr lang="en-US">
                <a:latin typeface="Times New Roman" panose="02020603050405020304" pitchFamily="18" charset="0"/>
                <a:cs typeface="Times New Roman" panose="02020603050405020304" pitchFamily="18" charset="0"/>
              </a:rPr>
              <a:t>Our mini project on smart irrigation with soil moisture sensors demonstrates how IoT technology conserves water in farming. By using sensors to monitor soil moisture, we've shown that we can water plants effectively, resulting in improved growth. Our experiments illustrate that connecting these sensors to devices like Arduino or Raspberry Pi aids farmers in better field irrigation, with remote monitoring capabilities.</a:t>
            </a:r>
            <a:endParaRPr lang="en-I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4B09443-DA5D-F084-3775-27230D50D6E1}"/>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B9C18D87-F8A7-36D4-4611-F3CAFE3516AD}"/>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E5A01142-5AF4-5BA3-0E21-E4667764C0ED}"/>
              </a:ext>
            </a:extLst>
          </p:cNvPr>
          <p:cNvSpPr>
            <a:spLocks noGrp="1"/>
          </p:cNvSpPr>
          <p:nvPr>
            <p:ph type="sldNum" sz="quarter" idx="12"/>
          </p:nvPr>
        </p:nvSpPr>
        <p:spPr/>
        <p:txBody>
          <a:bodyPr/>
          <a:lstStyle/>
          <a:p>
            <a:fld id="{A077875A-C543-421C-8492-0CD8B6D4111C}" type="slidenum">
              <a:rPr lang="en-IN" smtClean="0"/>
              <a:pPr/>
              <a:t>15</a:t>
            </a:fld>
            <a:endParaRPr lang="en-IN"/>
          </a:p>
        </p:txBody>
      </p:sp>
    </p:spTree>
    <p:extLst>
      <p:ext uri="{BB962C8B-B14F-4D97-AF65-F5344CB8AC3E}">
        <p14:creationId xmlns:p14="http://schemas.microsoft.com/office/powerpoint/2010/main" val="323907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7969-C61A-8A55-D5F6-43F7E3E34EA6}"/>
              </a:ext>
            </a:extLst>
          </p:cNvPr>
          <p:cNvSpPr>
            <a:spLocks noGrp="1"/>
          </p:cNvSpPr>
          <p:nvPr>
            <p:ph type="title"/>
          </p:nvPr>
        </p:nvSpPr>
        <p:spPr/>
        <p:txBody>
          <a:bodyPr/>
          <a:lstStyle/>
          <a:p>
            <a:pPr algn="ctr"/>
            <a:r>
              <a:rPr lang="en-IN">
                <a:solidFill>
                  <a:schemeClr val="bg1"/>
                </a:solidFill>
              </a:rPr>
              <a:t>References</a:t>
            </a:r>
          </a:p>
        </p:txBody>
      </p:sp>
      <p:sp>
        <p:nvSpPr>
          <p:cNvPr id="3" name="Content Placeholder 2">
            <a:extLst>
              <a:ext uri="{FF2B5EF4-FFF2-40B4-BE49-F238E27FC236}">
                <a16:creationId xmlns:a16="http://schemas.microsoft.com/office/drawing/2014/main" id="{F6ACE56E-DD2B-A5FD-B308-B2236E483372}"/>
              </a:ext>
            </a:extLst>
          </p:cNvPr>
          <p:cNvSpPr>
            <a:spLocks noGrp="1"/>
          </p:cNvSpPr>
          <p:nvPr>
            <p:ph idx="1"/>
          </p:nvPr>
        </p:nvSpPr>
        <p:spPr/>
        <p:txBody>
          <a:bodyPr/>
          <a:lstStyle/>
          <a:p>
            <a:pPr marL="457200" indent="-457200" algn="just">
              <a:buFont typeface="+mj-lt"/>
              <a:buAutoNum type="arabicPeriod"/>
            </a:pPr>
            <a:r>
              <a:rPr lang="en-IN" sz="2400" b="1" i="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N. A. M.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Leh</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M. S. A. M.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Kamaldin</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Z. Muhammad and N. A.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Kamarzaman</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"Smart Irrigation System Using Internet of Things," </a:t>
            </a:r>
            <a:r>
              <a:rPr lang="en-IN" b="0" i="1">
                <a:solidFill>
                  <a:srgbClr val="333333"/>
                </a:solidFill>
                <a:effectLst/>
                <a:highlight>
                  <a:srgbClr val="FFFFFF"/>
                </a:highlight>
                <a:latin typeface="Times New Roman" panose="02020603050405020304" pitchFamily="18" charset="0"/>
                <a:cs typeface="Times New Roman" panose="02020603050405020304" pitchFamily="18" charset="0"/>
              </a:rPr>
              <a:t>2019 IEEE 9th International Conference on System Engineering and Technology (ICSET)</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Shah Alam, Malaysia, 2019, pp. 96-101,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doi</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10.1109/ICSEngT.2019.8906497.</a:t>
            </a:r>
          </a:p>
          <a:p>
            <a:pPr marL="457200" indent="-457200" algn="just">
              <a:buFont typeface="+mj-lt"/>
              <a:buAutoNum type="arabicPeriod"/>
            </a:pPr>
            <a:r>
              <a:rPr lang="en-IN" b="1" i="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N. Divya, E. A. Das, R. H. Prasath, R. Janani, B. Kaviya and K. Lakshmi, "IoT Based Smart Irrigation System," </a:t>
            </a:r>
            <a:r>
              <a:rPr lang="en-IN" b="0" i="1">
                <a:solidFill>
                  <a:srgbClr val="333333"/>
                </a:solidFill>
                <a:effectLst/>
                <a:highlight>
                  <a:srgbClr val="FFFFFF"/>
                </a:highlight>
                <a:latin typeface="Times New Roman" panose="02020603050405020304" pitchFamily="18" charset="0"/>
                <a:cs typeface="Times New Roman" panose="02020603050405020304" pitchFamily="18" charset="0"/>
              </a:rPr>
              <a:t>2022 International Conference on Computer, Power and Communications (ICCPC)</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Chennai, India, 2022, pp. 7-11,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doi</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10.1109/ICCPC55978.2022.10072254.</a:t>
            </a:r>
          </a:p>
          <a:p>
            <a:pPr marL="514350" indent="-514350" algn="just">
              <a:buFont typeface="+mj-lt"/>
              <a:buAutoNum type="arabicPeriod"/>
            </a:pPr>
            <a:endParaRPr lang="en-IN" sz="2600"/>
          </a:p>
        </p:txBody>
      </p:sp>
      <p:sp>
        <p:nvSpPr>
          <p:cNvPr id="4" name="Date Placeholder 3">
            <a:extLst>
              <a:ext uri="{FF2B5EF4-FFF2-40B4-BE49-F238E27FC236}">
                <a16:creationId xmlns:a16="http://schemas.microsoft.com/office/drawing/2014/main" id="{AF11B86A-B48F-42EB-B8A6-1D45E8672C31}"/>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5AAFF1D5-7893-8FC4-C646-794B960E8FD9}"/>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8AB30552-6733-2689-AE17-E67559FD13FB}"/>
              </a:ext>
            </a:extLst>
          </p:cNvPr>
          <p:cNvSpPr>
            <a:spLocks noGrp="1"/>
          </p:cNvSpPr>
          <p:nvPr>
            <p:ph type="sldNum" sz="quarter" idx="12"/>
          </p:nvPr>
        </p:nvSpPr>
        <p:spPr/>
        <p:txBody>
          <a:bodyPr/>
          <a:lstStyle/>
          <a:p>
            <a:fld id="{A077875A-C543-421C-8492-0CD8B6D4111C}" type="slidenum">
              <a:rPr lang="en-IN" smtClean="0"/>
              <a:pPr/>
              <a:t>16</a:t>
            </a:fld>
            <a:endParaRPr lang="en-IN"/>
          </a:p>
        </p:txBody>
      </p:sp>
    </p:spTree>
    <p:extLst>
      <p:ext uri="{BB962C8B-B14F-4D97-AF65-F5344CB8AC3E}">
        <p14:creationId xmlns:p14="http://schemas.microsoft.com/office/powerpoint/2010/main" val="196514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43F4-9784-BCD7-8DCA-AC385FF2E53C}"/>
              </a:ext>
            </a:extLst>
          </p:cNvPr>
          <p:cNvSpPr>
            <a:spLocks noGrp="1"/>
          </p:cNvSpPr>
          <p:nvPr>
            <p:ph type="title"/>
          </p:nvPr>
        </p:nvSpPr>
        <p:spPr/>
        <p:txBody>
          <a:bodyPr/>
          <a:lstStyle/>
          <a:p>
            <a:pPr algn="ctr"/>
            <a:r>
              <a:rPr lang="en-IN">
                <a:solidFill>
                  <a:schemeClr val="bg1"/>
                </a:solidFill>
              </a:rPr>
              <a:t>References </a:t>
            </a:r>
          </a:p>
        </p:txBody>
      </p:sp>
      <p:sp>
        <p:nvSpPr>
          <p:cNvPr id="3" name="Content Placeholder 2">
            <a:extLst>
              <a:ext uri="{FF2B5EF4-FFF2-40B4-BE49-F238E27FC236}">
                <a16:creationId xmlns:a16="http://schemas.microsoft.com/office/drawing/2014/main" id="{67F1D6B0-365E-CD30-E821-4E04D684F99F}"/>
              </a:ext>
            </a:extLst>
          </p:cNvPr>
          <p:cNvSpPr>
            <a:spLocks noGrp="1"/>
          </p:cNvSpPr>
          <p:nvPr>
            <p:ph idx="1"/>
          </p:nvPr>
        </p:nvSpPr>
        <p:spPr>
          <a:xfrm>
            <a:off x="838200" y="1550322"/>
            <a:ext cx="10515600" cy="4351338"/>
          </a:xfrm>
        </p:spPr>
        <p:txBody>
          <a:bodyPr/>
          <a:lstStyle/>
          <a:p>
            <a:pPr marL="0" indent="0">
              <a:buNone/>
            </a:pPr>
            <a:r>
              <a:rPr lang="en-IN">
                <a:latin typeface="Times New Roman" panose="02020603050405020304" pitchFamily="18" charset="0"/>
                <a:cs typeface="Times New Roman" panose="02020603050405020304" pitchFamily="18" charset="0"/>
              </a:rPr>
              <a:t>[3].</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S. Gnanavel, M.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Sreekrishna</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N.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DuraiMurugan</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M.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Jaeyalakshmi</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and S.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Loksharan</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"The Smart IoT based Automated Irrigation System using Arduino UNO and Soil Moisture Sensor," </a:t>
            </a:r>
            <a:r>
              <a:rPr lang="en-IN" b="0" i="1">
                <a:solidFill>
                  <a:srgbClr val="333333"/>
                </a:solidFill>
                <a:effectLst/>
                <a:highlight>
                  <a:srgbClr val="FFFFFF"/>
                </a:highlight>
                <a:latin typeface="Times New Roman" panose="02020603050405020304" pitchFamily="18" charset="0"/>
                <a:cs typeface="Times New Roman" panose="02020603050405020304" pitchFamily="18" charset="0"/>
              </a:rPr>
              <a:t>2022 4th International Conference on Smart Systems and Inventive Technology (ICSSIT)</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Tirunelveli, India, 2022, pp. 188-191,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doi</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10.1109/ICSSIT53264.2022.9716368.</a:t>
            </a:r>
          </a:p>
          <a:p>
            <a:pPr marL="0" indent="0">
              <a:buNone/>
            </a:pP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[4]. R.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Karthikamani</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and H.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Rajaguru</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"IoT based Smart Irrigation System using Raspberry Pi," </a:t>
            </a:r>
            <a:r>
              <a:rPr lang="en-IN" b="0" i="1">
                <a:solidFill>
                  <a:srgbClr val="333333"/>
                </a:solidFill>
                <a:effectLst/>
                <a:highlight>
                  <a:srgbClr val="FFFFFF"/>
                </a:highlight>
                <a:latin typeface="Times New Roman" panose="02020603050405020304" pitchFamily="18" charset="0"/>
                <a:cs typeface="Times New Roman" panose="02020603050405020304" pitchFamily="18" charset="0"/>
              </a:rPr>
              <a:t>2021 Smart Technologies, Communication and Robotics (STCR)</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Sathyamangalam</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India, 2021, pp. 1-3, </a:t>
            </a:r>
            <a:r>
              <a:rPr lang="en-IN" b="0" i="0" err="1">
                <a:solidFill>
                  <a:srgbClr val="333333"/>
                </a:solidFill>
                <a:effectLst/>
                <a:highlight>
                  <a:srgbClr val="FFFFFF"/>
                </a:highlight>
                <a:latin typeface="Times New Roman" panose="02020603050405020304" pitchFamily="18" charset="0"/>
                <a:cs typeface="Times New Roman" panose="02020603050405020304" pitchFamily="18" charset="0"/>
              </a:rPr>
              <a:t>doi</a:t>
            </a:r>
            <a:r>
              <a:rPr lang="en-IN" b="0" i="0">
                <a:solidFill>
                  <a:srgbClr val="333333"/>
                </a:solidFill>
                <a:effectLst/>
                <a:highlight>
                  <a:srgbClr val="FFFFFF"/>
                </a:highlight>
                <a:latin typeface="Times New Roman" panose="02020603050405020304" pitchFamily="18" charset="0"/>
                <a:cs typeface="Times New Roman" panose="02020603050405020304" pitchFamily="18" charset="0"/>
              </a:rPr>
              <a:t>: 10.1109/STCR51658.2021.9588877.</a:t>
            </a:r>
          </a:p>
          <a:p>
            <a:pPr marL="0" indent="0">
              <a:buNone/>
            </a:pPr>
            <a:endParaRPr lang="en-IN" sz="26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2D0A63-D3EF-DFB3-B1AE-DE3E71E37FF2}"/>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61FBD3DD-6DF0-272D-AE4C-A4F4751AB249}"/>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A43FF73D-D5D2-83D1-FA43-5213FA9B5451}"/>
              </a:ext>
            </a:extLst>
          </p:cNvPr>
          <p:cNvSpPr>
            <a:spLocks noGrp="1"/>
          </p:cNvSpPr>
          <p:nvPr>
            <p:ph type="sldNum" sz="quarter" idx="12"/>
          </p:nvPr>
        </p:nvSpPr>
        <p:spPr/>
        <p:txBody>
          <a:bodyPr/>
          <a:lstStyle/>
          <a:p>
            <a:fld id="{A077875A-C543-421C-8492-0CD8B6D4111C}" type="slidenum">
              <a:rPr lang="en-IN" smtClean="0"/>
              <a:pPr/>
              <a:t>17</a:t>
            </a:fld>
            <a:endParaRPr lang="en-IN"/>
          </a:p>
        </p:txBody>
      </p:sp>
    </p:spTree>
    <p:extLst>
      <p:ext uri="{BB962C8B-B14F-4D97-AF65-F5344CB8AC3E}">
        <p14:creationId xmlns:p14="http://schemas.microsoft.com/office/powerpoint/2010/main" val="221660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E0671-27F7-BB8B-CAE2-EE1305C0496A}"/>
              </a:ext>
            </a:extLst>
          </p:cNvPr>
          <p:cNvSpPr>
            <a:spLocks noGrp="1"/>
          </p:cNvSpPr>
          <p:nvPr>
            <p:ph idx="1"/>
          </p:nvPr>
        </p:nvSpPr>
        <p:spPr>
          <a:xfrm>
            <a:off x="3910819" y="2912012"/>
            <a:ext cx="4178104" cy="1420837"/>
          </a:xfrm>
        </p:spPr>
        <p:txBody>
          <a:bodyPr>
            <a:normAutofit/>
          </a:bodyPr>
          <a:lstStyle/>
          <a:p>
            <a:pPr marL="0" indent="0">
              <a:buNone/>
            </a:pPr>
            <a:r>
              <a:rPr lang="en-US" sz="4000" b="1">
                <a:latin typeface="Book Antiqua" pitchFamily="18" charset="0"/>
                <a:cs typeface="Arial" pitchFamily="34" charset="0"/>
              </a:rPr>
              <a:t>THANK YOU</a:t>
            </a:r>
          </a:p>
        </p:txBody>
      </p:sp>
      <p:sp>
        <p:nvSpPr>
          <p:cNvPr id="4" name="Date Placeholder 3">
            <a:extLst>
              <a:ext uri="{FF2B5EF4-FFF2-40B4-BE49-F238E27FC236}">
                <a16:creationId xmlns:a16="http://schemas.microsoft.com/office/drawing/2014/main" id="{B58D1A33-E967-E022-3885-F6C080BE77E6}"/>
              </a:ext>
            </a:extLst>
          </p:cNvPr>
          <p:cNvSpPr>
            <a:spLocks noGrp="1"/>
          </p:cNvSpPr>
          <p:nvPr>
            <p:ph type="dt" sz="half" idx="10"/>
          </p:nvPr>
        </p:nvSpPr>
        <p:spPr>
          <a:xfrm>
            <a:off x="106664" y="6356350"/>
            <a:ext cx="2743200" cy="365125"/>
          </a:xfrm>
        </p:spPr>
        <p:txBody>
          <a:bodyPr/>
          <a:lstStyle/>
          <a:p>
            <a:pPr algn="l"/>
            <a:fld id="{D96ED6C1-B4B0-42F9-AC60-B7A785F7711D}" type="datetime1">
              <a:rPr lang="en-IN" sz="1600" smtClean="0"/>
              <a:pPr algn="l"/>
              <a:t>23-06-2024</a:t>
            </a:fld>
            <a:endParaRPr lang="en-IN"/>
          </a:p>
        </p:txBody>
      </p:sp>
      <p:sp>
        <p:nvSpPr>
          <p:cNvPr id="5" name="Footer Placeholder 4">
            <a:extLst>
              <a:ext uri="{FF2B5EF4-FFF2-40B4-BE49-F238E27FC236}">
                <a16:creationId xmlns:a16="http://schemas.microsoft.com/office/drawing/2014/main" id="{71C5F69E-7057-03A2-8CB2-EAF919482CBB}"/>
              </a:ext>
            </a:extLst>
          </p:cNvPr>
          <p:cNvSpPr>
            <a:spLocks noGrp="1"/>
          </p:cNvSpPr>
          <p:nvPr>
            <p:ph type="ftr" sz="quarter" idx="11"/>
          </p:nvPr>
        </p:nvSpPr>
        <p:spPr>
          <a:xfrm>
            <a:off x="3699810" y="6356350"/>
            <a:ext cx="5430130" cy="365125"/>
          </a:xfrm>
        </p:spPr>
        <p:txBody>
          <a:bodyPr/>
          <a:lstStyle/>
          <a:p>
            <a:r>
              <a:rPr lang="en-US" sz="1600"/>
              <a:t>Department of Information Science &amp; Engineering</a:t>
            </a:r>
            <a:endParaRPr lang="en-IN" sz="1600"/>
          </a:p>
        </p:txBody>
      </p:sp>
      <p:sp>
        <p:nvSpPr>
          <p:cNvPr id="6" name="Slide Number Placeholder 5">
            <a:extLst>
              <a:ext uri="{FF2B5EF4-FFF2-40B4-BE49-F238E27FC236}">
                <a16:creationId xmlns:a16="http://schemas.microsoft.com/office/drawing/2014/main" id="{8836AC23-E663-9913-61BA-5C79721AE3F8}"/>
              </a:ext>
            </a:extLst>
          </p:cNvPr>
          <p:cNvSpPr>
            <a:spLocks noGrp="1"/>
          </p:cNvSpPr>
          <p:nvPr>
            <p:ph type="sldNum" sz="quarter" idx="12"/>
          </p:nvPr>
        </p:nvSpPr>
        <p:spPr>
          <a:xfrm>
            <a:off x="9342136" y="6356350"/>
            <a:ext cx="2743200" cy="365125"/>
          </a:xfrm>
        </p:spPr>
        <p:txBody>
          <a:bodyPr/>
          <a:lstStyle/>
          <a:p>
            <a:pPr algn="r"/>
            <a:fld id="{A077875A-C543-421C-8492-0CD8B6D4111C}" type="slidenum">
              <a:rPr lang="en-IN" sz="1600" smtClean="0"/>
              <a:pPr algn="r"/>
              <a:t>18</a:t>
            </a:fld>
            <a:endParaRPr lang="en-IN"/>
          </a:p>
        </p:txBody>
      </p:sp>
    </p:spTree>
    <p:extLst>
      <p:ext uri="{BB962C8B-B14F-4D97-AF65-F5344CB8AC3E}">
        <p14:creationId xmlns:p14="http://schemas.microsoft.com/office/powerpoint/2010/main" val="87243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FD0E-B334-A66A-A615-ADD61B64ECAC}"/>
              </a:ext>
            </a:extLst>
          </p:cNvPr>
          <p:cNvSpPr>
            <a:spLocks noGrp="1"/>
          </p:cNvSpPr>
          <p:nvPr>
            <p:ph type="title"/>
          </p:nvPr>
        </p:nvSpPr>
        <p:spPr>
          <a:xfrm>
            <a:off x="3023058" y="356512"/>
            <a:ext cx="6279502" cy="931833"/>
          </a:xfrm>
        </p:spPr>
        <p:txBody>
          <a:bodyPr/>
          <a:lstStyle/>
          <a:p>
            <a:pPr algn="ctr"/>
            <a:r>
              <a:rPr lang="en-US" sz="3200">
                <a:solidFill>
                  <a:schemeClr val="bg1"/>
                </a:solidFill>
                <a:latin typeface="Arial" pitchFamily="34" charset="0"/>
                <a:cs typeface="Arial" pitchFamily="34" charset="0"/>
              </a:rPr>
              <a:t>CONTENTS</a:t>
            </a:r>
            <a:endParaRPr lang="en-IN">
              <a:solidFill>
                <a:schemeClr val="bg1"/>
              </a:solidFill>
              <a:latin typeface="Arial" pitchFamily="34" charset="0"/>
              <a:cs typeface="Arial" pitchFamily="34" charset="0"/>
            </a:endParaRPr>
          </a:p>
        </p:txBody>
      </p:sp>
      <p:sp>
        <p:nvSpPr>
          <p:cNvPr id="4" name="Date Placeholder 3">
            <a:extLst>
              <a:ext uri="{FF2B5EF4-FFF2-40B4-BE49-F238E27FC236}">
                <a16:creationId xmlns:a16="http://schemas.microsoft.com/office/drawing/2014/main" id="{B58D1A33-E967-E022-3885-F6C080BE77E6}"/>
              </a:ext>
            </a:extLst>
          </p:cNvPr>
          <p:cNvSpPr>
            <a:spLocks noGrp="1"/>
          </p:cNvSpPr>
          <p:nvPr>
            <p:ph type="dt" sz="half" idx="10"/>
          </p:nvPr>
        </p:nvSpPr>
        <p:spPr>
          <a:xfrm>
            <a:off x="106664" y="6356350"/>
            <a:ext cx="2743200" cy="365125"/>
          </a:xfrm>
        </p:spPr>
        <p:txBody>
          <a:bodyPr/>
          <a:lstStyle/>
          <a:p>
            <a:pPr algn="l"/>
            <a:fld id="{D96ED6C1-B4B0-42F9-AC60-B7A785F7711D}" type="datetime1">
              <a:rPr lang="en-IN" sz="1600" smtClean="0"/>
              <a:pPr algn="l"/>
              <a:t>23-06-2024</a:t>
            </a:fld>
            <a:endParaRPr lang="en-IN" dirty="0"/>
          </a:p>
        </p:txBody>
      </p:sp>
      <p:sp>
        <p:nvSpPr>
          <p:cNvPr id="5" name="Footer Placeholder 4">
            <a:extLst>
              <a:ext uri="{FF2B5EF4-FFF2-40B4-BE49-F238E27FC236}">
                <a16:creationId xmlns:a16="http://schemas.microsoft.com/office/drawing/2014/main" id="{71C5F69E-7057-03A2-8CB2-EAF919482CBB}"/>
              </a:ext>
            </a:extLst>
          </p:cNvPr>
          <p:cNvSpPr>
            <a:spLocks noGrp="1"/>
          </p:cNvSpPr>
          <p:nvPr>
            <p:ph type="ftr" sz="quarter" idx="11"/>
          </p:nvPr>
        </p:nvSpPr>
        <p:spPr>
          <a:xfrm>
            <a:off x="3699810" y="6356350"/>
            <a:ext cx="5430130" cy="365125"/>
          </a:xfrm>
        </p:spPr>
        <p:txBody>
          <a:bodyPr/>
          <a:lstStyle/>
          <a:p>
            <a:r>
              <a:rPr lang="en-US" sz="1600"/>
              <a:t>Department of Information Science &amp; Engineering</a:t>
            </a:r>
            <a:endParaRPr lang="en-IN" sz="1600"/>
          </a:p>
        </p:txBody>
      </p:sp>
      <p:sp>
        <p:nvSpPr>
          <p:cNvPr id="6" name="Slide Number Placeholder 5">
            <a:extLst>
              <a:ext uri="{FF2B5EF4-FFF2-40B4-BE49-F238E27FC236}">
                <a16:creationId xmlns:a16="http://schemas.microsoft.com/office/drawing/2014/main" id="{8836AC23-E663-9913-61BA-5C79721AE3F8}"/>
              </a:ext>
            </a:extLst>
          </p:cNvPr>
          <p:cNvSpPr>
            <a:spLocks noGrp="1"/>
          </p:cNvSpPr>
          <p:nvPr>
            <p:ph type="sldNum" sz="quarter" idx="12"/>
          </p:nvPr>
        </p:nvSpPr>
        <p:spPr>
          <a:xfrm>
            <a:off x="9342136" y="6356350"/>
            <a:ext cx="2743200" cy="365125"/>
          </a:xfrm>
        </p:spPr>
        <p:txBody>
          <a:bodyPr/>
          <a:lstStyle/>
          <a:p>
            <a:pPr algn="r"/>
            <a:fld id="{A077875A-C543-421C-8492-0CD8B6D4111C}" type="slidenum">
              <a:rPr lang="en-IN" sz="1600" smtClean="0"/>
              <a:pPr algn="r"/>
              <a:t>2</a:t>
            </a:fld>
            <a:endParaRPr lang="en-IN"/>
          </a:p>
        </p:txBody>
      </p:sp>
      <p:sp>
        <p:nvSpPr>
          <p:cNvPr id="9" name="Google Shape;221;p41">
            <a:extLst>
              <a:ext uri="{FF2B5EF4-FFF2-40B4-BE49-F238E27FC236}">
                <a16:creationId xmlns:a16="http://schemas.microsoft.com/office/drawing/2014/main" id="{999EF787-6096-7D22-A044-2BD5BC5DBF96}"/>
              </a:ext>
            </a:extLst>
          </p:cNvPr>
          <p:cNvSpPr txBox="1"/>
          <p:nvPr/>
        </p:nvSpPr>
        <p:spPr>
          <a:xfrm>
            <a:off x="1066792" y="1592539"/>
            <a:ext cx="4871100" cy="3290624"/>
          </a:xfrm>
          <a:prstGeom prst="rect">
            <a:avLst/>
          </a:prstGeom>
          <a:noFill/>
          <a:ln>
            <a:noFill/>
          </a:ln>
        </p:spPr>
        <p:txBody>
          <a:bodyPr spcFirstLastPara="1" wrap="square" lIns="0" tIns="58400" rIns="0" bIns="0" anchor="t" anchorCtr="0">
            <a:spAutoFit/>
          </a:bodyPr>
          <a:lstStyle/>
          <a:p>
            <a:pPr marL="321310" marR="0" lvl="0" indent="-283844"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ABSTRACT</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LITERATURE REVIEW(Min 10 Recent Papers) </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MOTIVATION</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PROBLEM STATEMENT</a:t>
            </a: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PROPOSED BLOCK DIAGRAM</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PROPOSED METHODOLOGY</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EXPECTED OUTCOMES</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marL="321310" marR="0" lvl="0" indent="-283844" algn="l" rtl="0">
              <a:lnSpc>
                <a:spcPct val="100000"/>
              </a:lnSpc>
              <a:spcBef>
                <a:spcPts val="36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7243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A0CB-BAE3-A193-586E-A9154AAD2111}"/>
              </a:ext>
            </a:extLst>
          </p:cNvPr>
          <p:cNvSpPr>
            <a:spLocks noGrp="1"/>
          </p:cNvSpPr>
          <p:nvPr>
            <p:ph type="title"/>
          </p:nvPr>
        </p:nvSpPr>
        <p:spPr/>
        <p:txBody>
          <a:bodyPr/>
          <a:lstStyle/>
          <a:p>
            <a:pPr algn="ctr"/>
            <a:r>
              <a:rPr lang="en-IN">
                <a:solidFill>
                  <a:schemeClr val="bg1"/>
                </a:solidFill>
              </a:rPr>
              <a:t>ABSTRACT</a:t>
            </a:r>
          </a:p>
        </p:txBody>
      </p:sp>
      <p:sp>
        <p:nvSpPr>
          <p:cNvPr id="3" name="Content Placeholder 2">
            <a:extLst>
              <a:ext uri="{FF2B5EF4-FFF2-40B4-BE49-F238E27FC236}">
                <a16:creationId xmlns:a16="http://schemas.microsoft.com/office/drawing/2014/main" id="{7A7386BF-18AD-C3AD-2786-730483CA445E}"/>
              </a:ext>
            </a:extLst>
          </p:cNvPr>
          <p:cNvSpPr>
            <a:spLocks noGrp="1"/>
          </p:cNvSpPr>
          <p:nvPr>
            <p:ph idx="1"/>
          </p:nvPr>
        </p:nvSpPr>
        <p:spPr>
          <a:xfrm>
            <a:off x="1027089" y="1520825"/>
            <a:ext cx="10515600" cy="4351338"/>
          </a:xfrm>
        </p:spPr>
        <p:txBody>
          <a:bodyPr>
            <a:normAutofit/>
          </a:bodyPr>
          <a:lstStyle/>
          <a:p>
            <a:pPr marL="0" indent="0" algn="just">
              <a:buNone/>
            </a:pPr>
            <a:r>
              <a:rPr lang="en-US">
                <a:effectLst/>
                <a:latin typeface="Times New Roman" panose="02020603050405020304" pitchFamily="18" charset="0"/>
                <a:ea typeface="Cambria" panose="02040503050406030204" pitchFamily="18" charset="0"/>
              </a:rPr>
              <a:t>"This smart irrigation system saves water by using sensors to check soil moisture, only watering when needed. It helps crops grow better and saves water, reducing the risk of crop damage and water waste by automating watering. It also helps during droughts and makes farming more sustainable. Farmers can check soil moisture remotely and save time and money, while also boosting their incomes and rural economies by cutting labor and improving resource use. Additionally, it enhances agricultural resilience and promotes long-term sustainability in farming practices."</a:t>
            </a:r>
            <a:endParaRPr lang="en-IN"/>
          </a:p>
        </p:txBody>
      </p:sp>
      <p:sp>
        <p:nvSpPr>
          <p:cNvPr id="4" name="Date Placeholder 3">
            <a:extLst>
              <a:ext uri="{FF2B5EF4-FFF2-40B4-BE49-F238E27FC236}">
                <a16:creationId xmlns:a16="http://schemas.microsoft.com/office/drawing/2014/main" id="{49DA4821-3273-65AF-AC47-253447DFD7D2}"/>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98A3B6E8-2A7D-FD20-B91F-8236EC265265}"/>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71EAD170-ECE1-0270-AFAF-6FE8D4D72891}"/>
              </a:ext>
            </a:extLst>
          </p:cNvPr>
          <p:cNvSpPr>
            <a:spLocks noGrp="1"/>
          </p:cNvSpPr>
          <p:nvPr>
            <p:ph type="sldNum" sz="quarter" idx="12"/>
          </p:nvPr>
        </p:nvSpPr>
        <p:spPr/>
        <p:txBody>
          <a:bodyPr/>
          <a:lstStyle/>
          <a:p>
            <a:fld id="{A077875A-C543-421C-8492-0CD8B6D4111C}" type="slidenum">
              <a:rPr lang="en-IN" smtClean="0"/>
              <a:pPr/>
              <a:t>3</a:t>
            </a:fld>
            <a:endParaRPr lang="en-IN"/>
          </a:p>
        </p:txBody>
      </p:sp>
    </p:spTree>
    <p:extLst>
      <p:ext uri="{BB962C8B-B14F-4D97-AF65-F5344CB8AC3E}">
        <p14:creationId xmlns:p14="http://schemas.microsoft.com/office/powerpoint/2010/main" val="271331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75D8-A744-AE63-77A5-3CC2E73035B8}"/>
              </a:ext>
            </a:extLst>
          </p:cNvPr>
          <p:cNvSpPr>
            <a:spLocks noGrp="1"/>
          </p:cNvSpPr>
          <p:nvPr>
            <p:ph type="title"/>
          </p:nvPr>
        </p:nvSpPr>
        <p:spPr/>
        <p:txBody>
          <a:bodyPr/>
          <a:lstStyle/>
          <a:p>
            <a:pPr algn="ctr"/>
            <a:r>
              <a:rPr lang="en-IN">
                <a:solidFill>
                  <a:schemeClr val="bg1"/>
                </a:solidFill>
              </a:rPr>
              <a:t>INTRODUCTION</a:t>
            </a:r>
          </a:p>
        </p:txBody>
      </p:sp>
      <p:sp>
        <p:nvSpPr>
          <p:cNvPr id="3" name="Content Placeholder 2">
            <a:extLst>
              <a:ext uri="{FF2B5EF4-FFF2-40B4-BE49-F238E27FC236}">
                <a16:creationId xmlns:a16="http://schemas.microsoft.com/office/drawing/2014/main" id="{60B2AF9E-39B3-892F-65FA-38924A65D8F7}"/>
              </a:ext>
            </a:extLst>
          </p:cNvPr>
          <p:cNvSpPr>
            <a:spLocks noGrp="1"/>
          </p:cNvSpPr>
          <p:nvPr>
            <p:ph idx="1"/>
          </p:nvPr>
        </p:nvSpPr>
        <p:spPr>
          <a:xfrm>
            <a:off x="1012723" y="1776464"/>
            <a:ext cx="10515600" cy="4351338"/>
          </a:xfrm>
        </p:spPr>
        <p:txBody>
          <a:bodyPr>
            <a:normAutofit/>
          </a:bodyPr>
          <a:lstStyle/>
          <a:p>
            <a:pPr marL="0" indent="0" algn="just">
              <a:lnSpc>
                <a:spcPct val="100000"/>
              </a:lnSpc>
              <a:buNone/>
            </a:pPr>
            <a:r>
              <a:rPr lang="en-US">
                <a:latin typeface="Times New Roman" panose="02020603050405020304" pitchFamily="18" charset="0"/>
                <a:cs typeface="Times New Roman" panose="02020603050405020304" pitchFamily="18" charset="0"/>
              </a:rPr>
              <a:t>"Smart irrigation systems are like brainy helpers for farmers, making sure plants get just the right amount of water. They use special sensors to check how damp the soil is and tell farmers when to water. This project is all about creating one of these systems to make farming easier and more eco-friendly. By knowing exactly when to water, it saves water and makes crops grow better. With this smart tech, farmers can produce more food while using less water, which is great for the planet. It's a big leap towards sustainable farming and securing our food supply for the future."</a:t>
            </a:r>
            <a:endParaRPr lang="en-I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BE1D730-E28E-1805-837A-21BBC6B82C6B}"/>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BE93257B-C235-BF2D-E0CC-835AAAC12256}"/>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5340240F-B8F8-BF04-05EC-7F170E8100EA}"/>
              </a:ext>
            </a:extLst>
          </p:cNvPr>
          <p:cNvSpPr>
            <a:spLocks noGrp="1"/>
          </p:cNvSpPr>
          <p:nvPr>
            <p:ph type="sldNum" sz="quarter" idx="12"/>
          </p:nvPr>
        </p:nvSpPr>
        <p:spPr/>
        <p:txBody>
          <a:bodyPr/>
          <a:lstStyle/>
          <a:p>
            <a:fld id="{A077875A-C543-421C-8492-0CD8B6D4111C}" type="slidenum">
              <a:rPr lang="en-IN" smtClean="0"/>
              <a:pPr/>
              <a:t>4</a:t>
            </a:fld>
            <a:endParaRPr lang="en-IN"/>
          </a:p>
        </p:txBody>
      </p:sp>
    </p:spTree>
    <p:extLst>
      <p:ext uri="{BB962C8B-B14F-4D97-AF65-F5344CB8AC3E}">
        <p14:creationId xmlns:p14="http://schemas.microsoft.com/office/powerpoint/2010/main" val="50324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B938-BCFF-64A4-B399-4871F7B9AA67}"/>
              </a:ext>
            </a:extLst>
          </p:cNvPr>
          <p:cNvSpPr>
            <a:spLocks noGrp="1"/>
          </p:cNvSpPr>
          <p:nvPr>
            <p:ph type="title"/>
          </p:nvPr>
        </p:nvSpPr>
        <p:spPr/>
        <p:txBody>
          <a:bodyPr/>
          <a:lstStyle/>
          <a:p>
            <a:pPr algn="ctr"/>
            <a:r>
              <a:rPr lang="en-IN">
                <a:solidFill>
                  <a:schemeClr val="bg1"/>
                </a:solidFill>
              </a:rPr>
              <a:t>Literature Reviews</a:t>
            </a:r>
          </a:p>
        </p:txBody>
      </p:sp>
      <p:sp>
        <p:nvSpPr>
          <p:cNvPr id="3" name="Content Placeholder 2">
            <a:extLst>
              <a:ext uri="{FF2B5EF4-FFF2-40B4-BE49-F238E27FC236}">
                <a16:creationId xmlns:a16="http://schemas.microsoft.com/office/drawing/2014/main" id="{757639F1-9A20-B477-7D47-6B4BCC2DD240}"/>
              </a:ext>
            </a:extLst>
          </p:cNvPr>
          <p:cNvSpPr>
            <a:spLocks noGrp="1"/>
          </p:cNvSpPr>
          <p:nvPr>
            <p:ph idx="1"/>
          </p:nvPr>
        </p:nvSpPr>
        <p:spPr>
          <a:xfrm>
            <a:off x="838200" y="1474839"/>
            <a:ext cx="10515600" cy="4731621"/>
          </a:xfrm>
        </p:spPr>
        <p:txBody>
          <a:bodyPr>
            <a:normAutofit fontScale="92500" lnSpcReduction="10000"/>
          </a:bodyPr>
          <a:lstStyle/>
          <a:p>
            <a:pPr marL="0" indent="0">
              <a:lnSpc>
                <a:spcPct val="100000"/>
              </a:lnSpc>
              <a:buNone/>
            </a:pPr>
            <a:r>
              <a:rPr lang="en-IN" sz="2600" b="1">
                <a:latin typeface="Times New Roman" panose="02020603050405020304" pitchFamily="18" charset="0"/>
                <a:cs typeface="Times New Roman" panose="02020603050405020304" pitchFamily="18" charset="0"/>
              </a:rPr>
              <a:t>PAPER: 1 </a:t>
            </a:r>
          </a:p>
          <a:p>
            <a:pPr marL="0" indent="0">
              <a:lnSpc>
                <a:spcPct val="100000"/>
              </a:lnSpc>
              <a:buNone/>
            </a:pPr>
            <a:r>
              <a:rPr lang="en-IN" sz="2600" b="1">
                <a:latin typeface="Times New Roman" panose="02020603050405020304" pitchFamily="18" charset="0"/>
                <a:cs typeface="Times New Roman" panose="02020603050405020304" pitchFamily="18" charset="0"/>
              </a:rPr>
              <a:t>Title: </a:t>
            </a:r>
            <a:r>
              <a:rPr lang="en-IN" sz="2600">
                <a:latin typeface="Times New Roman" panose="02020603050405020304" pitchFamily="18" charset="0"/>
                <a:cs typeface="Times New Roman" panose="02020603050405020304" pitchFamily="18" charset="0"/>
              </a:rPr>
              <a:t>"Smart Irrigation System Using Internet of Things“</a:t>
            </a:r>
          </a:p>
          <a:p>
            <a:pPr marL="0" indent="0">
              <a:lnSpc>
                <a:spcPct val="100000"/>
              </a:lnSpc>
              <a:buNone/>
            </a:pPr>
            <a:r>
              <a:rPr lang="en-IN" sz="2600">
                <a:latin typeface="Times New Roman" panose="02020603050405020304" pitchFamily="18" charset="0"/>
                <a:cs typeface="Times New Roman" panose="02020603050405020304" pitchFamily="18" charset="0"/>
              </a:rPr>
              <a:t>Authors: N. A. M. </a:t>
            </a:r>
            <a:r>
              <a:rPr lang="en-IN" sz="2600" err="1">
                <a:latin typeface="Times New Roman" panose="02020603050405020304" pitchFamily="18" charset="0"/>
                <a:cs typeface="Times New Roman" panose="02020603050405020304" pitchFamily="18" charset="0"/>
              </a:rPr>
              <a:t>Leh</a:t>
            </a:r>
            <a:r>
              <a:rPr lang="en-IN" sz="2600">
                <a:latin typeface="Times New Roman" panose="02020603050405020304" pitchFamily="18" charset="0"/>
                <a:cs typeface="Times New Roman" panose="02020603050405020304" pitchFamily="18" charset="0"/>
              </a:rPr>
              <a:t>, M. S. A. M. </a:t>
            </a:r>
            <a:r>
              <a:rPr lang="en-IN" sz="2600" err="1">
                <a:latin typeface="Times New Roman" panose="02020603050405020304" pitchFamily="18" charset="0"/>
                <a:cs typeface="Times New Roman" panose="02020603050405020304" pitchFamily="18" charset="0"/>
              </a:rPr>
              <a:t>Kamaldin</a:t>
            </a:r>
            <a:r>
              <a:rPr lang="en-IN" sz="2600">
                <a:latin typeface="Times New Roman" panose="02020603050405020304" pitchFamily="18" charset="0"/>
                <a:cs typeface="Times New Roman" panose="02020603050405020304" pitchFamily="18" charset="0"/>
              </a:rPr>
              <a:t>, Z. Muhammad, and N. A. </a:t>
            </a:r>
            <a:r>
              <a:rPr lang="en-IN" sz="2600" err="1">
                <a:latin typeface="Times New Roman" panose="02020603050405020304" pitchFamily="18" charset="0"/>
                <a:cs typeface="Times New Roman" panose="02020603050405020304" pitchFamily="18" charset="0"/>
              </a:rPr>
              <a:t>Kamarzaman</a:t>
            </a:r>
            <a:r>
              <a:rPr lang="en-IN" sz="2600">
                <a:latin typeface="Times New Roman" panose="02020603050405020304" pitchFamily="18" charset="0"/>
                <a:cs typeface="Times New Roman" panose="02020603050405020304" pitchFamily="18" charset="0"/>
              </a:rPr>
              <a:t> </a:t>
            </a:r>
          </a:p>
          <a:p>
            <a:pPr marL="0" indent="0">
              <a:lnSpc>
                <a:spcPct val="100000"/>
              </a:lnSpc>
              <a:buNone/>
            </a:pPr>
            <a:r>
              <a:rPr lang="en-IN" sz="2600">
                <a:latin typeface="Times New Roman" panose="02020603050405020304" pitchFamily="18" charset="0"/>
                <a:cs typeface="Times New Roman" panose="02020603050405020304" pitchFamily="18" charset="0"/>
              </a:rPr>
              <a:t>Published in: 2019 IEEE 9th International Conference on System Engineering and Technology (ICSET), Shah Alam, Malaysia, 2019, pp. 96-101</a:t>
            </a:r>
          </a:p>
          <a:p>
            <a:pPr marL="0" indent="0">
              <a:lnSpc>
                <a:spcPct val="100000"/>
              </a:lnSpc>
              <a:buNone/>
            </a:pPr>
            <a:r>
              <a:rPr lang="en-IN" sz="2600" b="1">
                <a:latin typeface="Times New Roman" panose="02020603050405020304" pitchFamily="18" charset="0"/>
                <a:cs typeface="Times New Roman" panose="02020603050405020304" pitchFamily="18" charset="0"/>
              </a:rPr>
              <a:t>PAPER:2</a:t>
            </a:r>
          </a:p>
          <a:p>
            <a:pPr marL="0" indent="0">
              <a:lnSpc>
                <a:spcPct val="100000"/>
              </a:lnSpc>
              <a:buNone/>
            </a:pPr>
            <a:r>
              <a:rPr lang="en-IN" sz="2600" b="1">
                <a:latin typeface="Times New Roman" panose="02020603050405020304" pitchFamily="18" charset="0"/>
                <a:cs typeface="Times New Roman" panose="02020603050405020304" pitchFamily="18" charset="0"/>
              </a:rPr>
              <a:t>Title:</a:t>
            </a:r>
            <a:r>
              <a:rPr lang="en-IN" sz="2600">
                <a:latin typeface="Times New Roman" panose="02020603050405020304" pitchFamily="18" charset="0"/>
                <a:cs typeface="Times New Roman" panose="02020603050405020304" pitchFamily="18" charset="0"/>
              </a:rPr>
              <a:t> "IoT Based Smart Irrigation System"</a:t>
            </a:r>
          </a:p>
          <a:p>
            <a:pPr marL="0" indent="0">
              <a:lnSpc>
                <a:spcPct val="100000"/>
              </a:lnSpc>
              <a:buNone/>
            </a:pPr>
            <a:r>
              <a:rPr lang="en-IN" sz="2600">
                <a:latin typeface="Times New Roman" panose="02020603050405020304" pitchFamily="18" charset="0"/>
                <a:cs typeface="Times New Roman" panose="02020603050405020304" pitchFamily="18" charset="0"/>
              </a:rPr>
              <a:t>Authors: N. Divya, E. A. Das, R. H. Prasath, R. Janani, B. Kaviya, and K. Lakshmi</a:t>
            </a:r>
          </a:p>
          <a:p>
            <a:pPr marL="0" indent="0">
              <a:lnSpc>
                <a:spcPct val="100000"/>
              </a:lnSpc>
              <a:buNone/>
            </a:pPr>
            <a:r>
              <a:rPr lang="en-IN" sz="2600">
                <a:latin typeface="Times New Roman" panose="02020603050405020304" pitchFamily="18" charset="0"/>
                <a:cs typeface="Times New Roman" panose="02020603050405020304" pitchFamily="18" charset="0"/>
              </a:rPr>
              <a:t>Published: 2022 International Conference on Computer, Power and Communications (ICCPC), Chennai, India, 2022, pp. 7-11</a:t>
            </a:r>
          </a:p>
          <a:p>
            <a:pPr marL="0" indent="0">
              <a:buNone/>
            </a:pPr>
            <a:endParaRPr lang="en-IN"/>
          </a:p>
        </p:txBody>
      </p:sp>
      <p:sp>
        <p:nvSpPr>
          <p:cNvPr id="4" name="Date Placeholder 3">
            <a:extLst>
              <a:ext uri="{FF2B5EF4-FFF2-40B4-BE49-F238E27FC236}">
                <a16:creationId xmlns:a16="http://schemas.microsoft.com/office/drawing/2014/main" id="{B69122FE-8A43-5725-9AE1-0B2B92BBD9CD}"/>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B51F01E2-F8E0-2FA2-441E-29D389408A02}"/>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5FD3D30F-BF7B-48F0-D522-4D3B43B8B3C2}"/>
              </a:ext>
            </a:extLst>
          </p:cNvPr>
          <p:cNvSpPr>
            <a:spLocks noGrp="1"/>
          </p:cNvSpPr>
          <p:nvPr>
            <p:ph type="sldNum" sz="quarter" idx="12"/>
          </p:nvPr>
        </p:nvSpPr>
        <p:spPr/>
        <p:txBody>
          <a:bodyPr/>
          <a:lstStyle/>
          <a:p>
            <a:fld id="{A077875A-C543-421C-8492-0CD8B6D4111C}" type="slidenum">
              <a:rPr lang="en-IN" smtClean="0"/>
              <a:pPr/>
              <a:t>5</a:t>
            </a:fld>
            <a:endParaRPr lang="en-IN"/>
          </a:p>
        </p:txBody>
      </p:sp>
    </p:spTree>
    <p:extLst>
      <p:ext uri="{BB962C8B-B14F-4D97-AF65-F5344CB8AC3E}">
        <p14:creationId xmlns:p14="http://schemas.microsoft.com/office/powerpoint/2010/main" val="11399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F1FB-4272-E7E1-1D40-8F796685BC14}"/>
              </a:ext>
            </a:extLst>
          </p:cNvPr>
          <p:cNvSpPr>
            <a:spLocks noGrp="1"/>
          </p:cNvSpPr>
          <p:nvPr>
            <p:ph type="title"/>
          </p:nvPr>
        </p:nvSpPr>
        <p:spPr/>
        <p:txBody>
          <a:bodyPr/>
          <a:lstStyle/>
          <a:p>
            <a:pPr algn="ctr"/>
            <a:r>
              <a:rPr lang="en-IN">
                <a:solidFill>
                  <a:schemeClr val="bg1"/>
                </a:solidFill>
              </a:rPr>
              <a:t>Literature Reviews</a:t>
            </a:r>
          </a:p>
        </p:txBody>
      </p:sp>
      <p:sp>
        <p:nvSpPr>
          <p:cNvPr id="3" name="Content Placeholder 2">
            <a:extLst>
              <a:ext uri="{FF2B5EF4-FFF2-40B4-BE49-F238E27FC236}">
                <a16:creationId xmlns:a16="http://schemas.microsoft.com/office/drawing/2014/main" id="{C054E19A-7203-3D24-B4B5-B5863748B760}"/>
              </a:ext>
            </a:extLst>
          </p:cNvPr>
          <p:cNvSpPr>
            <a:spLocks noGrp="1"/>
          </p:cNvSpPr>
          <p:nvPr>
            <p:ph idx="1"/>
          </p:nvPr>
        </p:nvSpPr>
        <p:spPr>
          <a:xfrm>
            <a:off x="916858" y="1562869"/>
            <a:ext cx="10515600" cy="4351338"/>
          </a:xfrm>
        </p:spPr>
        <p:txBody>
          <a:bodyPr>
            <a:normAutofit/>
          </a:bodyPr>
          <a:lstStyle/>
          <a:p>
            <a:pPr marL="0" indent="0">
              <a:lnSpc>
                <a:spcPct val="100000"/>
              </a:lnSpc>
              <a:buNone/>
            </a:pPr>
            <a:r>
              <a:rPr lang="en-IN" sz="2400" b="1">
                <a:latin typeface="Times New Roman" panose="02020603050405020304" pitchFamily="18" charset="0"/>
                <a:cs typeface="Times New Roman" panose="02020603050405020304" pitchFamily="18" charset="0"/>
              </a:rPr>
              <a:t>PAPER:3</a:t>
            </a:r>
          </a:p>
          <a:p>
            <a:pPr marL="0" indent="0">
              <a:lnSpc>
                <a:spcPct val="100000"/>
              </a:lnSpc>
              <a:buNone/>
            </a:pPr>
            <a:r>
              <a:rPr lang="en-IN" sz="2400" b="1">
                <a:latin typeface="Times New Roman" panose="02020603050405020304" pitchFamily="18" charset="0"/>
                <a:cs typeface="Times New Roman" panose="02020603050405020304" pitchFamily="18" charset="0"/>
              </a:rPr>
              <a:t>Title:</a:t>
            </a:r>
            <a:r>
              <a:rPr lang="en-IN" sz="2400">
                <a:latin typeface="Times New Roman" panose="02020603050405020304" pitchFamily="18" charset="0"/>
                <a:cs typeface="Times New Roman" panose="02020603050405020304" pitchFamily="18" charset="0"/>
              </a:rPr>
              <a:t> "The Smart IoT based Automated Irrigation System using Arduino UNO and Soil Moisture Sensor"</a:t>
            </a:r>
          </a:p>
          <a:p>
            <a:pPr marL="0" indent="0">
              <a:lnSpc>
                <a:spcPct val="100000"/>
              </a:lnSpc>
              <a:buNone/>
            </a:pPr>
            <a:r>
              <a:rPr lang="en-IN" sz="2400">
                <a:latin typeface="Times New Roman" panose="02020603050405020304" pitchFamily="18" charset="0"/>
                <a:cs typeface="Times New Roman" panose="02020603050405020304" pitchFamily="18" charset="0"/>
              </a:rPr>
              <a:t>Authors: S. Gnanavel, M. </a:t>
            </a:r>
            <a:r>
              <a:rPr lang="en-IN" sz="2400" err="1">
                <a:latin typeface="Times New Roman" panose="02020603050405020304" pitchFamily="18" charset="0"/>
                <a:cs typeface="Times New Roman" panose="02020603050405020304" pitchFamily="18" charset="0"/>
              </a:rPr>
              <a:t>Sreekrishna</a:t>
            </a:r>
            <a:r>
              <a:rPr lang="en-IN" sz="2400">
                <a:latin typeface="Times New Roman" panose="02020603050405020304" pitchFamily="18" charset="0"/>
                <a:cs typeface="Times New Roman" panose="02020603050405020304" pitchFamily="18" charset="0"/>
              </a:rPr>
              <a:t>, N. </a:t>
            </a:r>
            <a:r>
              <a:rPr lang="en-IN" sz="2400" err="1">
                <a:latin typeface="Times New Roman" panose="02020603050405020304" pitchFamily="18" charset="0"/>
                <a:cs typeface="Times New Roman" panose="02020603050405020304" pitchFamily="18" charset="0"/>
              </a:rPr>
              <a:t>DuraiMurugan</a:t>
            </a:r>
            <a:r>
              <a:rPr lang="en-IN" sz="2400">
                <a:latin typeface="Times New Roman" panose="02020603050405020304" pitchFamily="18" charset="0"/>
                <a:cs typeface="Times New Roman" panose="02020603050405020304" pitchFamily="18" charset="0"/>
              </a:rPr>
              <a:t>, M. </a:t>
            </a:r>
            <a:r>
              <a:rPr lang="en-IN" sz="2400" err="1">
                <a:latin typeface="Times New Roman" panose="02020603050405020304" pitchFamily="18" charset="0"/>
                <a:cs typeface="Times New Roman" panose="02020603050405020304" pitchFamily="18" charset="0"/>
              </a:rPr>
              <a:t>Jaeyalakshmi</a:t>
            </a:r>
            <a:r>
              <a:rPr lang="en-IN" sz="2400">
                <a:latin typeface="Times New Roman" panose="02020603050405020304" pitchFamily="18" charset="0"/>
                <a:cs typeface="Times New Roman" panose="02020603050405020304" pitchFamily="18" charset="0"/>
              </a:rPr>
              <a:t>, and S. </a:t>
            </a:r>
            <a:r>
              <a:rPr lang="en-IN" sz="2400" err="1">
                <a:latin typeface="Times New Roman" panose="02020603050405020304" pitchFamily="18" charset="0"/>
                <a:cs typeface="Times New Roman" panose="02020603050405020304" pitchFamily="18" charset="0"/>
              </a:rPr>
              <a:t>Loksharan</a:t>
            </a:r>
            <a:endParaRPr lang="en-IN" sz="2400">
              <a:latin typeface="Times New Roman" panose="02020603050405020304" pitchFamily="18" charset="0"/>
              <a:cs typeface="Times New Roman" panose="02020603050405020304" pitchFamily="18" charset="0"/>
            </a:endParaRPr>
          </a:p>
          <a:p>
            <a:pPr marL="0" indent="0">
              <a:lnSpc>
                <a:spcPct val="100000"/>
              </a:lnSpc>
              <a:buNone/>
            </a:pPr>
            <a:r>
              <a:rPr lang="en-IN" sz="2400">
                <a:latin typeface="Times New Roman" panose="02020603050405020304" pitchFamily="18" charset="0"/>
                <a:cs typeface="Times New Roman" panose="02020603050405020304" pitchFamily="18" charset="0"/>
              </a:rPr>
              <a:t>Published: 2022 4th International Conference on Smart Systems and Inventive Technology (ICSSIT), Tirunelveli, India, 2022, pp. 188-191</a:t>
            </a:r>
          </a:p>
          <a:p>
            <a:pPr marL="0" indent="0">
              <a:buNone/>
            </a:pPr>
            <a:endParaRPr lang="en-IN"/>
          </a:p>
        </p:txBody>
      </p:sp>
      <p:sp>
        <p:nvSpPr>
          <p:cNvPr id="4" name="Date Placeholder 3">
            <a:extLst>
              <a:ext uri="{FF2B5EF4-FFF2-40B4-BE49-F238E27FC236}">
                <a16:creationId xmlns:a16="http://schemas.microsoft.com/office/drawing/2014/main" id="{7CCCD978-6D4C-0AB0-CB59-52C4743F0A7A}"/>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4895BED7-97B9-8555-B55D-653BE118E11B}"/>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9F2CA7FF-B8B4-9524-260D-6476F616AA17}"/>
              </a:ext>
            </a:extLst>
          </p:cNvPr>
          <p:cNvSpPr>
            <a:spLocks noGrp="1"/>
          </p:cNvSpPr>
          <p:nvPr>
            <p:ph type="sldNum" sz="quarter" idx="12"/>
          </p:nvPr>
        </p:nvSpPr>
        <p:spPr/>
        <p:txBody>
          <a:bodyPr/>
          <a:lstStyle/>
          <a:p>
            <a:fld id="{A077875A-C543-421C-8492-0CD8B6D4111C}" type="slidenum">
              <a:rPr lang="en-IN" smtClean="0"/>
              <a:pPr/>
              <a:t>6</a:t>
            </a:fld>
            <a:endParaRPr lang="en-IN"/>
          </a:p>
        </p:txBody>
      </p:sp>
    </p:spTree>
    <p:extLst>
      <p:ext uri="{BB962C8B-B14F-4D97-AF65-F5344CB8AC3E}">
        <p14:creationId xmlns:p14="http://schemas.microsoft.com/office/powerpoint/2010/main" val="172037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317D-30C4-6054-973B-5A9CDA36A372}"/>
              </a:ext>
            </a:extLst>
          </p:cNvPr>
          <p:cNvSpPr>
            <a:spLocks noGrp="1"/>
          </p:cNvSpPr>
          <p:nvPr>
            <p:ph type="title"/>
          </p:nvPr>
        </p:nvSpPr>
        <p:spPr/>
        <p:txBody>
          <a:bodyPr/>
          <a:lstStyle/>
          <a:p>
            <a:pPr algn="ctr"/>
            <a:r>
              <a:rPr lang="en-IN">
                <a:solidFill>
                  <a:schemeClr val="bg1"/>
                </a:solidFill>
              </a:rPr>
              <a:t>Literature </a:t>
            </a:r>
            <a:r>
              <a:rPr lang="en-IN" err="1">
                <a:solidFill>
                  <a:schemeClr val="bg1"/>
                </a:solidFill>
              </a:rPr>
              <a:t>Reviws</a:t>
            </a:r>
            <a:endParaRPr lang="en-IN">
              <a:solidFill>
                <a:schemeClr val="bg1"/>
              </a:solidFill>
            </a:endParaRPr>
          </a:p>
        </p:txBody>
      </p:sp>
      <p:sp>
        <p:nvSpPr>
          <p:cNvPr id="3" name="Content Placeholder 2">
            <a:extLst>
              <a:ext uri="{FF2B5EF4-FFF2-40B4-BE49-F238E27FC236}">
                <a16:creationId xmlns:a16="http://schemas.microsoft.com/office/drawing/2014/main" id="{F12243DE-E603-2130-9E4B-1BA58626D658}"/>
              </a:ext>
            </a:extLst>
          </p:cNvPr>
          <p:cNvSpPr>
            <a:spLocks noGrp="1"/>
          </p:cNvSpPr>
          <p:nvPr>
            <p:ph idx="1"/>
          </p:nvPr>
        </p:nvSpPr>
        <p:spPr/>
        <p:txBody>
          <a:bodyPr/>
          <a:lstStyle/>
          <a:p>
            <a:pPr marL="0" indent="0">
              <a:lnSpc>
                <a:spcPct val="100000"/>
              </a:lnSpc>
              <a:buNone/>
            </a:pPr>
            <a:r>
              <a:rPr lang="en-IN" sz="2800" b="1">
                <a:latin typeface="Times New Roman" panose="02020603050405020304" pitchFamily="18" charset="0"/>
                <a:cs typeface="Times New Roman" panose="02020603050405020304" pitchFamily="18" charset="0"/>
              </a:rPr>
              <a:t>PAPER:4</a:t>
            </a:r>
          </a:p>
          <a:p>
            <a:pPr marL="0" indent="0">
              <a:lnSpc>
                <a:spcPct val="100000"/>
              </a:lnSpc>
              <a:buNone/>
            </a:pPr>
            <a:r>
              <a:rPr lang="en-IN" b="1">
                <a:latin typeface="Times New Roman" panose="02020603050405020304" pitchFamily="18" charset="0"/>
                <a:cs typeface="Times New Roman" panose="02020603050405020304" pitchFamily="18" charset="0"/>
              </a:rPr>
              <a:t>Title: </a:t>
            </a:r>
            <a:r>
              <a:rPr lang="en-IN">
                <a:latin typeface="Times New Roman" panose="02020603050405020304" pitchFamily="18" charset="0"/>
                <a:cs typeface="Times New Roman" panose="02020603050405020304" pitchFamily="18" charset="0"/>
              </a:rPr>
              <a:t>"IoT Based Smart Irrigation System using Raspberry Pi“</a:t>
            </a:r>
          </a:p>
          <a:p>
            <a:pPr marL="0" indent="0">
              <a:lnSpc>
                <a:spcPct val="100000"/>
              </a:lnSpc>
              <a:buNone/>
            </a:pPr>
            <a:r>
              <a:rPr lang="en-IN">
                <a:latin typeface="Times New Roman" panose="02020603050405020304" pitchFamily="18" charset="0"/>
                <a:cs typeface="Times New Roman" panose="02020603050405020304" pitchFamily="18" charset="0"/>
              </a:rPr>
              <a:t>Authors: R. </a:t>
            </a:r>
            <a:r>
              <a:rPr lang="en-IN" err="1">
                <a:latin typeface="Times New Roman" panose="02020603050405020304" pitchFamily="18" charset="0"/>
                <a:cs typeface="Times New Roman" panose="02020603050405020304" pitchFamily="18" charset="0"/>
              </a:rPr>
              <a:t>Karthikamani</a:t>
            </a:r>
            <a:r>
              <a:rPr lang="en-IN">
                <a:latin typeface="Times New Roman" panose="02020603050405020304" pitchFamily="18" charset="0"/>
                <a:cs typeface="Times New Roman" panose="02020603050405020304" pitchFamily="18" charset="0"/>
              </a:rPr>
              <a:t> and H. </a:t>
            </a:r>
            <a:r>
              <a:rPr lang="en-IN" err="1">
                <a:latin typeface="Times New Roman" panose="02020603050405020304" pitchFamily="18" charset="0"/>
                <a:cs typeface="Times New Roman" panose="02020603050405020304" pitchFamily="18" charset="0"/>
              </a:rPr>
              <a:t>Rajaguru</a:t>
            </a:r>
            <a:r>
              <a:rPr lang="en-IN">
                <a:latin typeface="Times New Roman" panose="02020603050405020304" pitchFamily="18" charset="0"/>
                <a:cs typeface="Times New Roman" panose="02020603050405020304" pitchFamily="18" charset="0"/>
              </a:rPr>
              <a:t> </a:t>
            </a:r>
          </a:p>
          <a:p>
            <a:pPr marL="0" indent="0">
              <a:lnSpc>
                <a:spcPct val="100000"/>
              </a:lnSpc>
              <a:buNone/>
            </a:pPr>
            <a:r>
              <a:rPr lang="en-IN">
                <a:latin typeface="Times New Roman" panose="02020603050405020304" pitchFamily="18" charset="0"/>
                <a:cs typeface="Times New Roman" panose="02020603050405020304" pitchFamily="18" charset="0"/>
              </a:rPr>
              <a:t>Published: 2021 Smart Technologies, Communication and Robotics (STCR), </a:t>
            </a:r>
            <a:r>
              <a:rPr lang="en-IN" err="1">
                <a:latin typeface="Times New Roman" panose="02020603050405020304" pitchFamily="18" charset="0"/>
                <a:cs typeface="Times New Roman" panose="02020603050405020304" pitchFamily="18" charset="0"/>
              </a:rPr>
              <a:t>Sathyamangalam</a:t>
            </a:r>
            <a:r>
              <a:rPr lang="en-IN">
                <a:latin typeface="Times New Roman" panose="02020603050405020304" pitchFamily="18" charset="0"/>
                <a:cs typeface="Times New Roman" panose="02020603050405020304" pitchFamily="18" charset="0"/>
              </a:rPr>
              <a:t>, India, 2021, pp. 1-3</a:t>
            </a:r>
          </a:p>
        </p:txBody>
      </p:sp>
      <p:sp>
        <p:nvSpPr>
          <p:cNvPr id="4" name="Date Placeholder 3">
            <a:extLst>
              <a:ext uri="{FF2B5EF4-FFF2-40B4-BE49-F238E27FC236}">
                <a16:creationId xmlns:a16="http://schemas.microsoft.com/office/drawing/2014/main" id="{D8E3A07C-20BB-A538-4E5A-25251ADBCFEA}"/>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AAC051D7-568F-8CD0-CF88-DABA557E7C91}"/>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3333E9EF-56D6-37F6-E7D8-46438F8C8035}"/>
              </a:ext>
            </a:extLst>
          </p:cNvPr>
          <p:cNvSpPr>
            <a:spLocks noGrp="1"/>
          </p:cNvSpPr>
          <p:nvPr>
            <p:ph type="sldNum" sz="quarter" idx="12"/>
          </p:nvPr>
        </p:nvSpPr>
        <p:spPr/>
        <p:txBody>
          <a:bodyPr/>
          <a:lstStyle/>
          <a:p>
            <a:fld id="{A077875A-C543-421C-8492-0CD8B6D4111C}" type="slidenum">
              <a:rPr lang="en-IN" smtClean="0"/>
              <a:pPr/>
              <a:t>7</a:t>
            </a:fld>
            <a:endParaRPr lang="en-IN"/>
          </a:p>
        </p:txBody>
      </p:sp>
    </p:spTree>
    <p:extLst>
      <p:ext uri="{BB962C8B-B14F-4D97-AF65-F5344CB8AC3E}">
        <p14:creationId xmlns:p14="http://schemas.microsoft.com/office/powerpoint/2010/main" val="128250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E735-578A-557D-9B63-5F82FEDD1637}"/>
              </a:ext>
            </a:extLst>
          </p:cNvPr>
          <p:cNvSpPr>
            <a:spLocks noGrp="1"/>
          </p:cNvSpPr>
          <p:nvPr>
            <p:ph type="title"/>
          </p:nvPr>
        </p:nvSpPr>
        <p:spPr/>
        <p:txBody>
          <a:bodyPr/>
          <a:lstStyle/>
          <a:p>
            <a:pPr algn="ctr"/>
            <a:r>
              <a:rPr lang="en-IN">
                <a:solidFill>
                  <a:schemeClr val="bg1"/>
                </a:solidFill>
              </a:rPr>
              <a:t>Motivation </a:t>
            </a:r>
          </a:p>
        </p:txBody>
      </p:sp>
      <p:sp>
        <p:nvSpPr>
          <p:cNvPr id="3" name="Content Placeholder 2">
            <a:extLst>
              <a:ext uri="{FF2B5EF4-FFF2-40B4-BE49-F238E27FC236}">
                <a16:creationId xmlns:a16="http://schemas.microsoft.com/office/drawing/2014/main" id="{CB478DE9-9D8E-4D73-0935-02D627053361}"/>
              </a:ext>
            </a:extLst>
          </p:cNvPr>
          <p:cNvSpPr>
            <a:spLocks noGrp="1"/>
          </p:cNvSpPr>
          <p:nvPr>
            <p:ph idx="1"/>
          </p:nvPr>
        </p:nvSpPr>
        <p:spPr/>
        <p:txBody>
          <a:bodyPr/>
          <a:lstStyle/>
          <a:p>
            <a:pPr marL="0" indent="0" algn="just">
              <a:lnSpc>
                <a:spcPct val="100000"/>
              </a:lnSpc>
              <a:buNone/>
            </a:pPr>
            <a:r>
              <a:rPr lang="en-IN" b="1">
                <a:latin typeface="Times New Roman" panose="02020603050405020304" pitchFamily="18" charset="0"/>
                <a:cs typeface="Times New Roman" panose="02020603050405020304" pitchFamily="18" charset="0"/>
              </a:rPr>
              <a:t>Water scarcity</a:t>
            </a:r>
            <a:r>
              <a:rPr lang="en-I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Developing a smart irrigation system with soil moisture sensors helps tackle water scarcity by optimizing water usage in agriculture, conserving this precious resource.</a:t>
            </a:r>
          </a:p>
          <a:p>
            <a:pPr marL="0" indent="0" algn="just">
              <a:lnSpc>
                <a:spcPct val="100000"/>
              </a:lnSpc>
              <a:buNone/>
            </a:pPr>
            <a:r>
              <a:rPr lang="en-US" b="1">
                <a:latin typeface="Times New Roman" panose="02020603050405020304" pitchFamily="18" charset="0"/>
                <a:cs typeface="Times New Roman" panose="02020603050405020304" pitchFamily="18" charset="0"/>
              </a:rPr>
              <a:t>High dependency on manual labor: </a:t>
            </a:r>
            <a:r>
              <a:rPr lang="en-US">
                <a:latin typeface="Times New Roman" panose="02020603050405020304" pitchFamily="18" charset="0"/>
                <a:cs typeface="Times New Roman" panose="02020603050405020304" pitchFamily="18" charset="0"/>
              </a:rPr>
              <a:t>Replacing manual labor with a smart irrigation system using soil moisture sensors cuts costs, saves time, and boosts productivity in agriculture.</a:t>
            </a:r>
          </a:p>
          <a:p>
            <a:pPr marL="0" indent="0" algn="just">
              <a:lnSpc>
                <a:spcPct val="100000"/>
              </a:lnSpc>
              <a:buNone/>
            </a:pPr>
            <a:r>
              <a:rPr lang="en-US" b="1">
                <a:latin typeface="Times New Roman" panose="02020603050405020304" pitchFamily="18" charset="0"/>
                <a:cs typeface="Times New Roman" panose="02020603050405020304" pitchFamily="18" charset="0"/>
              </a:rPr>
              <a:t>Wastage of water</a:t>
            </a:r>
            <a:r>
              <a:rPr lang="en-US">
                <a:latin typeface="Times New Roman" panose="02020603050405020304" pitchFamily="18" charset="0"/>
                <a:cs typeface="Times New Roman" panose="02020603050405020304" pitchFamily="18" charset="0"/>
              </a:rPr>
              <a:t>: By using a smart irrigation system with soil moisture sensors, you're preventing water waste in agriculture, promoting sustainability, and conserving resources.</a:t>
            </a:r>
            <a:endParaRPr lang="en-I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29C177-63E4-434B-6062-5A5CB2323F33}"/>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3BA75D8C-9D03-ACF0-5ECF-70167C346761}"/>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E283DDD0-EC51-117B-EC62-9870309B04AE}"/>
              </a:ext>
            </a:extLst>
          </p:cNvPr>
          <p:cNvSpPr>
            <a:spLocks noGrp="1"/>
          </p:cNvSpPr>
          <p:nvPr>
            <p:ph type="sldNum" sz="quarter" idx="12"/>
          </p:nvPr>
        </p:nvSpPr>
        <p:spPr/>
        <p:txBody>
          <a:bodyPr/>
          <a:lstStyle/>
          <a:p>
            <a:fld id="{A077875A-C543-421C-8492-0CD8B6D4111C}" type="slidenum">
              <a:rPr lang="en-IN" smtClean="0"/>
              <a:pPr/>
              <a:t>8</a:t>
            </a:fld>
            <a:endParaRPr lang="en-IN"/>
          </a:p>
        </p:txBody>
      </p:sp>
    </p:spTree>
    <p:extLst>
      <p:ext uri="{BB962C8B-B14F-4D97-AF65-F5344CB8AC3E}">
        <p14:creationId xmlns:p14="http://schemas.microsoft.com/office/powerpoint/2010/main" val="261176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E0FD-2A1A-0D18-3F48-D34B8FF9BF4D}"/>
              </a:ext>
            </a:extLst>
          </p:cNvPr>
          <p:cNvSpPr>
            <a:spLocks noGrp="1"/>
          </p:cNvSpPr>
          <p:nvPr>
            <p:ph type="title"/>
          </p:nvPr>
        </p:nvSpPr>
        <p:spPr/>
        <p:txBody>
          <a:bodyPr/>
          <a:lstStyle/>
          <a:p>
            <a:pPr algn="ctr"/>
            <a:r>
              <a:rPr lang="en-IN">
                <a:solidFill>
                  <a:schemeClr val="bg1"/>
                </a:solidFill>
              </a:rPr>
              <a:t>Problem Statement</a:t>
            </a:r>
          </a:p>
        </p:txBody>
      </p:sp>
      <p:sp>
        <p:nvSpPr>
          <p:cNvPr id="3" name="Content Placeholder 2">
            <a:extLst>
              <a:ext uri="{FF2B5EF4-FFF2-40B4-BE49-F238E27FC236}">
                <a16:creationId xmlns:a16="http://schemas.microsoft.com/office/drawing/2014/main" id="{2D2D3269-27A1-119A-7DD4-A8BFD964EF6A}"/>
              </a:ext>
            </a:extLst>
          </p:cNvPr>
          <p:cNvSpPr>
            <a:spLocks noGrp="1"/>
          </p:cNvSpPr>
          <p:nvPr>
            <p:ph idx="1"/>
          </p:nvPr>
        </p:nvSpPr>
        <p:spPr/>
        <p:txBody>
          <a:bodyPr>
            <a:noAutofit/>
          </a:bodyPr>
          <a:lstStyle/>
          <a:p>
            <a:pPr marL="0" indent="0" algn="just">
              <a:lnSpc>
                <a:spcPct val="100000"/>
              </a:lnSpc>
              <a:buNone/>
            </a:pPr>
            <a:r>
              <a:rPr lang="en-US">
                <a:latin typeface="Times New Roman" panose="02020603050405020304" pitchFamily="18" charset="0"/>
                <a:cs typeface="Times New Roman" panose="02020603050405020304" pitchFamily="18" charset="0"/>
              </a:rPr>
              <a:t>Smart irrigation systems use technology to manage water, solving shortages and farming problems. They measure soil moisture with sensors and water plants accordingly. This project creates a smart irrigation system for efficient farming, saving water and enhancing crop growth. By using smart tech and data, it helps farmers grow more food with less water, protecting the environment. Overall, it's a big step towards sustainable farming and securing future food production.</a:t>
            </a:r>
            <a:endParaRPr lang="en-IN">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15298DB-60BA-798D-F2B1-41DDC333BF23}"/>
              </a:ext>
            </a:extLst>
          </p:cNvPr>
          <p:cNvSpPr>
            <a:spLocks noGrp="1"/>
          </p:cNvSpPr>
          <p:nvPr>
            <p:ph type="dt" sz="half" idx="10"/>
          </p:nvPr>
        </p:nvSpPr>
        <p:spPr/>
        <p:txBody>
          <a:bodyPr/>
          <a:lstStyle/>
          <a:p>
            <a:fld id="{0155878E-2AF8-4060-8F73-F7899F40D2AB}" type="datetime1">
              <a:rPr lang="en-IN" smtClean="0"/>
              <a:pPr/>
              <a:t>23-06-2024</a:t>
            </a:fld>
            <a:endParaRPr lang="en-IN"/>
          </a:p>
        </p:txBody>
      </p:sp>
      <p:sp>
        <p:nvSpPr>
          <p:cNvPr id="5" name="Footer Placeholder 4">
            <a:extLst>
              <a:ext uri="{FF2B5EF4-FFF2-40B4-BE49-F238E27FC236}">
                <a16:creationId xmlns:a16="http://schemas.microsoft.com/office/drawing/2014/main" id="{ECB7D4B9-E9CE-9F83-806F-D8410E54F084}"/>
              </a:ext>
            </a:extLst>
          </p:cNvPr>
          <p:cNvSpPr>
            <a:spLocks noGrp="1"/>
          </p:cNvSpPr>
          <p:nvPr>
            <p:ph type="ftr" sz="quarter" idx="11"/>
          </p:nvPr>
        </p:nvSpPr>
        <p:spPr/>
        <p:txBody>
          <a:bodyPr/>
          <a:lstStyle/>
          <a:p>
            <a:r>
              <a:rPr lang="en-US"/>
              <a:t>Department of Information Science &amp; Engineering</a:t>
            </a:r>
            <a:endParaRPr lang="en-IN"/>
          </a:p>
        </p:txBody>
      </p:sp>
      <p:sp>
        <p:nvSpPr>
          <p:cNvPr id="6" name="Slide Number Placeholder 5">
            <a:extLst>
              <a:ext uri="{FF2B5EF4-FFF2-40B4-BE49-F238E27FC236}">
                <a16:creationId xmlns:a16="http://schemas.microsoft.com/office/drawing/2014/main" id="{93B6B358-F928-E59E-4671-53FAE021F8D3}"/>
              </a:ext>
            </a:extLst>
          </p:cNvPr>
          <p:cNvSpPr>
            <a:spLocks noGrp="1"/>
          </p:cNvSpPr>
          <p:nvPr>
            <p:ph type="sldNum" sz="quarter" idx="12"/>
          </p:nvPr>
        </p:nvSpPr>
        <p:spPr/>
        <p:txBody>
          <a:bodyPr/>
          <a:lstStyle/>
          <a:p>
            <a:fld id="{A077875A-C543-421C-8492-0CD8B6D4111C}" type="slidenum">
              <a:rPr lang="en-IN" smtClean="0"/>
              <a:pPr/>
              <a:t>9</a:t>
            </a:fld>
            <a:endParaRPr lang="en-IN"/>
          </a:p>
        </p:txBody>
      </p:sp>
    </p:spTree>
    <p:extLst>
      <p:ext uri="{BB962C8B-B14F-4D97-AF65-F5344CB8AC3E}">
        <p14:creationId xmlns:p14="http://schemas.microsoft.com/office/powerpoint/2010/main" val="3822133515"/>
      </p:ext>
    </p:extLst>
  </p:cSld>
  <p:clrMapOvr>
    <a:masterClrMapping/>
  </p:clrMapOvr>
</p:sld>
</file>

<file path=ppt/theme/theme1.xml><?xml version="1.0" encoding="utf-8"?>
<a:theme xmlns:a="http://schemas.openxmlformats.org/drawingml/2006/main" name="DAA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7450E1F-6F02-4B07-81CD-F59BD8EFEF08}" vid="{9A3A30AE-254A-4953-8BE4-6B78B25DA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DAA template</Template>
  <TotalTime>0</TotalTime>
  <Words>1504</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 Antiqua</vt:lpstr>
      <vt:lpstr>Calibri</vt:lpstr>
      <vt:lpstr>Cambria</vt:lpstr>
      <vt:lpstr>High Tower Text</vt:lpstr>
      <vt:lpstr>Times New Roman</vt:lpstr>
      <vt:lpstr>DAA template</vt:lpstr>
      <vt:lpstr>DEPARTMENT OF INFORMATION SCIENCE &amp; ENGINEERING</vt:lpstr>
      <vt:lpstr>CONTENTS</vt:lpstr>
      <vt:lpstr>ABSTRACT</vt:lpstr>
      <vt:lpstr>INTRODUCTION</vt:lpstr>
      <vt:lpstr>Literature Reviews</vt:lpstr>
      <vt:lpstr>Literature Reviews</vt:lpstr>
      <vt:lpstr>Literature Reviws</vt:lpstr>
      <vt:lpstr>Motivation </vt:lpstr>
      <vt:lpstr>Problem Statement</vt:lpstr>
      <vt:lpstr>Proposed Block Diagram</vt:lpstr>
      <vt:lpstr>Proposed Methodology</vt:lpstr>
      <vt:lpstr>Proposed Methodology</vt:lpstr>
      <vt:lpstr>Proposed Methodology</vt:lpstr>
      <vt:lpstr>Expected Outcomes</vt:lpstr>
      <vt:lpstr>CONCLUSIONS</vt:lpstr>
      <vt:lpstr>References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Rekha Jayaram</dc:creator>
  <cp:lastModifiedBy>Sohan 10012</cp:lastModifiedBy>
  <cp:revision>4</cp:revision>
  <dcterms:created xsi:type="dcterms:W3CDTF">2024-03-05T12:19:04Z</dcterms:created>
  <dcterms:modified xsi:type="dcterms:W3CDTF">2024-06-22T19:00:13Z</dcterms:modified>
</cp:coreProperties>
</file>