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6" r:id="rId6"/>
    <p:sldId id="260" r:id="rId7"/>
    <p:sldId id="261" r:id="rId8"/>
    <p:sldId id="262" r:id="rId9"/>
    <p:sldId id="263" r:id="rId10"/>
    <p:sldId id="264" r:id="rId11"/>
    <p:sldId id="265" r:id="rId12"/>
    <p:sldId id="267"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405"/>
  </p:normalViewPr>
  <p:slideViewPr>
    <p:cSldViewPr snapToGrid="0" snapToObjects="1">
      <p:cViewPr>
        <p:scale>
          <a:sx n="122" d="100"/>
          <a:sy n="122" d="100"/>
        </p:scale>
        <p:origin x="200"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10/12/21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ieeexplore.ieee.org/author/37088871980" TargetMode="External"/><Relationship Id="rId7" Type="http://schemas.openxmlformats.org/officeDocument/2006/relationships/hyperlink" Target="https://ieeexplore.ieee.org/author/37422552700" TargetMode="External"/><Relationship Id="rId2" Type="http://schemas.openxmlformats.org/officeDocument/2006/relationships/hyperlink" Target="https://ieeexplore.ieee.org/author/37088874656" TargetMode="External"/><Relationship Id="rId1" Type="http://schemas.openxmlformats.org/officeDocument/2006/relationships/slideLayout" Target="../slideLayouts/slideLayout2.xml"/><Relationship Id="rId6" Type="http://schemas.openxmlformats.org/officeDocument/2006/relationships/hyperlink" Target="https://ieeexplore.ieee.org/author/37088656003" TargetMode="External"/><Relationship Id="rId5" Type="http://schemas.openxmlformats.org/officeDocument/2006/relationships/hyperlink" Target="https://ieeexplore.ieee.org/author/37088870764" TargetMode="External"/><Relationship Id="rId4" Type="http://schemas.openxmlformats.org/officeDocument/2006/relationships/hyperlink" Target="https://ieeexplore.ieee.org/author/37088870708"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rive.google.com/drive/folders/1IMehnDsWiKK8c6vRgToQTnB_OSQfZmSO?usp=sharing" TargetMode="External"/><Relationship Id="rId2" Type="http://schemas.openxmlformats.org/officeDocument/2006/relationships/hyperlink" Target="https://drive.google.com/drive/folders/11Dp4OKoAZmPix1i98JKwp5e29_ArsE6N?usp=shar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7FEA7-2831-764C-8CBE-4E85F06B3977}"/>
              </a:ext>
            </a:extLst>
          </p:cNvPr>
          <p:cNvSpPr>
            <a:spLocks noGrp="1"/>
          </p:cNvSpPr>
          <p:nvPr>
            <p:ph type="ctrTitle"/>
          </p:nvPr>
        </p:nvSpPr>
        <p:spPr>
          <a:xfrm>
            <a:off x="1862255" y="479502"/>
            <a:ext cx="9642358" cy="2263055"/>
          </a:xfrm>
        </p:spPr>
        <p:txBody>
          <a:bodyPr>
            <a:normAutofit/>
          </a:bodyPr>
          <a:lstStyle/>
          <a:p>
            <a:pPr marL="114300" algn="ctr">
              <a:lnSpc>
                <a:spcPts val="4200"/>
              </a:lnSpc>
              <a:spcBef>
                <a:spcPts val="0"/>
              </a:spcBef>
              <a:defRPr/>
            </a:pPr>
            <a:r>
              <a:rPr lang="en-US" sz="4000" dirty="0"/>
              <a:t>COMPUTER VISION EXTRAPOLATED TO EXTRACT TABULAR COLUMNS FROM THE INVOICE AND CONVERTING IT INTO A JSON AND CSV FORMAT</a:t>
            </a:r>
          </a:p>
        </p:txBody>
      </p:sp>
      <p:sp>
        <p:nvSpPr>
          <p:cNvPr id="3" name="Subtitle 2">
            <a:extLst>
              <a:ext uri="{FF2B5EF4-FFF2-40B4-BE49-F238E27FC236}">
                <a16:creationId xmlns:a16="http://schemas.microsoft.com/office/drawing/2014/main" id="{B222235A-6D22-3B4B-9CB9-25F8B26BD113}"/>
              </a:ext>
            </a:extLst>
          </p:cNvPr>
          <p:cNvSpPr>
            <a:spLocks noGrp="1"/>
          </p:cNvSpPr>
          <p:nvPr>
            <p:ph type="subTitle" idx="1"/>
          </p:nvPr>
        </p:nvSpPr>
        <p:spPr>
          <a:xfrm>
            <a:off x="1862255" y="2982686"/>
            <a:ext cx="9642357" cy="3395812"/>
          </a:xfrm>
        </p:spPr>
        <p:txBody>
          <a:bodyPr>
            <a:normAutofit fontScale="92500" lnSpcReduction="20000"/>
          </a:bodyPr>
          <a:lstStyle/>
          <a:p>
            <a:r>
              <a:rPr lang="en-IN" b="1" dirty="0"/>
              <a:t>Under the guidance of</a:t>
            </a:r>
            <a:r>
              <a:rPr lang="en-IN" b="1" i="1" dirty="0"/>
              <a:t>:</a:t>
            </a:r>
            <a:r>
              <a:rPr lang="en-IN" i="1" dirty="0"/>
              <a:t> </a:t>
            </a:r>
          </a:p>
          <a:p>
            <a:r>
              <a:rPr lang="en-IN" i="1" dirty="0"/>
              <a:t>     </a:t>
            </a:r>
            <a:r>
              <a:rPr lang="en-IN" dirty="0"/>
              <a:t>Dr.A.Jesudoss,M.E.,</a:t>
            </a:r>
            <a:r>
              <a:rPr lang="en-IN" dirty="0" err="1"/>
              <a:t>Ph.D</a:t>
            </a:r>
            <a:r>
              <a:rPr lang="en-IN" dirty="0"/>
              <a:t>.,</a:t>
            </a:r>
          </a:p>
          <a:p>
            <a:r>
              <a:rPr lang="en-IN" dirty="0"/>
              <a:t>     Dr.S.Revathy,M.E.,</a:t>
            </a:r>
            <a:r>
              <a:rPr lang="en-IN" dirty="0" err="1"/>
              <a:t>Ph.D</a:t>
            </a:r>
            <a:r>
              <a:rPr lang="en-IN" dirty="0"/>
              <a:t>., (IT Department)</a:t>
            </a:r>
          </a:p>
          <a:p>
            <a:r>
              <a:rPr lang="en-IN" dirty="0"/>
              <a:t>     Department of Computer Science And Engineering</a:t>
            </a:r>
          </a:p>
          <a:p>
            <a:r>
              <a:rPr lang="en-IN" dirty="0"/>
              <a:t>     </a:t>
            </a:r>
            <a:r>
              <a:rPr lang="en-IN" dirty="0" err="1"/>
              <a:t>Sathyabama</a:t>
            </a:r>
            <a:r>
              <a:rPr lang="en-IN" dirty="0"/>
              <a:t> Institute Of Science And Technology</a:t>
            </a:r>
          </a:p>
          <a:p>
            <a:r>
              <a:rPr lang="en-IN" dirty="0"/>
              <a:t>     Chennai - 600119</a:t>
            </a:r>
          </a:p>
          <a:p>
            <a:endParaRPr lang="en-US" dirty="0"/>
          </a:p>
          <a:p>
            <a:r>
              <a:rPr lang="en-US" b="1" dirty="0"/>
              <a:t>Presented by:</a:t>
            </a:r>
            <a:r>
              <a:rPr lang="en-US" dirty="0"/>
              <a:t>							</a:t>
            </a:r>
          </a:p>
          <a:p>
            <a:r>
              <a:rPr lang="en-US" dirty="0"/>
              <a:t>     Venkata Naga Sai Rakesh </a:t>
            </a:r>
            <a:r>
              <a:rPr lang="en-US" dirty="0" err="1"/>
              <a:t>Kamisetty</a:t>
            </a:r>
            <a:r>
              <a:rPr lang="en-US" dirty="0"/>
              <a:t> (38110635)</a:t>
            </a:r>
          </a:p>
          <a:p>
            <a:r>
              <a:rPr lang="en-US" dirty="0"/>
              <a:t>     </a:t>
            </a:r>
            <a:r>
              <a:rPr lang="en-US" dirty="0" err="1"/>
              <a:t>Bodapati</a:t>
            </a:r>
            <a:r>
              <a:rPr lang="en-US" dirty="0"/>
              <a:t> </a:t>
            </a:r>
            <a:r>
              <a:rPr lang="en-US" dirty="0" err="1"/>
              <a:t>Sohan</a:t>
            </a:r>
            <a:r>
              <a:rPr lang="en-US" dirty="0"/>
              <a:t> </a:t>
            </a:r>
            <a:r>
              <a:rPr lang="en-US" dirty="0" err="1"/>
              <a:t>Chidvilas</a:t>
            </a:r>
            <a:r>
              <a:rPr lang="en-US" dirty="0"/>
              <a:t> (38110688)</a:t>
            </a:r>
          </a:p>
        </p:txBody>
      </p:sp>
    </p:spTree>
    <p:extLst>
      <p:ext uri="{BB962C8B-B14F-4D97-AF65-F5344CB8AC3E}">
        <p14:creationId xmlns:p14="http://schemas.microsoft.com/office/powerpoint/2010/main" val="2278620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AF89-6BAE-FC45-9664-BB3F4F9B8232}"/>
              </a:ext>
            </a:extLst>
          </p:cNvPr>
          <p:cNvSpPr>
            <a:spLocks noGrp="1"/>
          </p:cNvSpPr>
          <p:nvPr>
            <p:ph type="title"/>
          </p:nvPr>
        </p:nvSpPr>
        <p:spPr>
          <a:xfrm>
            <a:off x="2264229" y="624110"/>
            <a:ext cx="9240383" cy="812804"/>
          </a:xfrm>
        </p:spPr>
        <p:txBody>
          <a:bodyPr/>
          <a:lstStyle/>
          <a:p>
            <a:r>
              <a:rPr lang="en-US" dirty="0">
                <a:latin typeface="Calibri" panose="020F0502020204030204" pitchFamily="34" charset="0"/>
                <a:cs typeface="Calibri" panose="020F0502020204030204" pitchFamily="34" charset="0"/>
              </a:rPr>
              <a:t>Limitations</a:t>
            </a:r>
          </a:p>
        </p:txBody>
      </p:sp>
      <p:sp>
        <p:nvSpPr>
          <p:cNvPr id="3" name="Content Placeholder 2">
            <a:extLst>
              <a:ext uri="{FF2B5EF4-FFF2-40B4-BE49-F238E27FC236}">
                <a16:creationId xmlns:a16="http://schemas.microsoft.com/office/drawing/2014/main" id="{589C2EBA-C646-844E-A9A0-9FEEC06B367D}"/>
              </a:ext>
            </a:extLst>
          </p:cNvPr>
          <p:cNvSpPr>
            <a:spLocks noGrp="1"/>
          </p:cNvSpPr>
          <p:nvPr>
            <p:ph idx="1"/>
          </p:nvPr>
        </p:nvSpPr>
        <p:spPr>
          <a:xfrm>
            <a:off x="2264229" y="1709057"/>
            <a:ext cx="9240383" cy="4202165"/>
          </a:xfrm>
        </p:spPr>
        <p:txBody>
          <a:bodyPr/>
          <a:lstStyle/>
          <a:p>
            <a:pPr marL="238760" indent="-215900">
              <a:lnSpc>
                <a:spcPts val="2136"/>
              </a:lnSpc>
              <a:spcBef>
                <a:spcPts val="4200"/>
              </a:spcBef>
              <a:defRPr/>
            </a:pPr>
            <a:r>
              <a:rPr lang="en-US" dirty="0">
                <a:latin typeface="Calibri"/>
              </a:rPr>
              <a:t>  If any Handwritten text in invoice this will affect the dialectics of the program.</a:t>
            </a:r>
          </a:p>
          <a:p>
            <a:pPr algn="just">
              <a:lnSpc>
                <a:spcPts val="2136"/>
              </a:lnSpc>
              <a:spcBef>
                <a:spcPts val="0"/>
              </a:spcBef>
              <a:defRPr/>
            </a:pPr>
            <a:r>
              <a:rPr lang="en-US" dirty="0">
                <a:latin typeface="Calibri"/>
              </a:rPr>
              <a:t>When an image is Fuzzy.</a:t>
            </a:r>
          </a:p>
          <a:p>
            <a:pPr algn="just">
              <a:lnSpc>
                <a:spcPts val="2136"/>
              </a:lnSpc>
              <a:spcBef>
                <a:spcPts val="0"/>
              </a:spcBef>
              <a:defRPr/>
            </a:pPr>
            <a:r>
              <a:rPr lang="en-US" dirty="0">
                <a:latin typeface="Calibri"/>
              </a:rPr>
              <a:t>If OCR detects wrong text then this dialectics will not work.</a:t>
            </a:r>
          </a:p>
          <a:p>
            <a:pPr marL="238760" indent="-215900">
              <a:lnSpc>
                <a:spcPts val="2112"/>
              </a:lnSpc>
              <a:spcBef>
                <a:spcPts val="0"/>
              </a:spcBef>
              <a:spcAft>
                <a:spcPts val="420"/>
              </a:spcAft>
              <a:defRPr/>
            </a:pPr>
            <a:r>
              <a:rPr lang="en-US" dirty="0">
                <a:latin typeface="Calibri"/>
              </a:rPr>
              <a:t>  If headroom is much bigger between the end of the table and keyword that we are  searching for in the invoice.</a:t>
            </a:r>
          </a:p>
          <a:p>
            <a:pPr marL="238760" indent="-215900">
              <a:lnSpc>
                <a:spcPts val="2136"/>
              </a:lnSpc>
              <a:spcBef>
                <a:spcPts val="0"/>
              </a:spcBef>
              <a:spcAft>
                <a:spcPts val="420"/>
              </a:spcAft>
              <a:defRPr/>
            </a:pPr>
            <a:r>
              <a:rPr lang="en-US" dirty="0">
                <a:latin typeface="Calibri"/>
              </a:rPr>
              <a:t>  This can not be a generalized solution as we are going with header specific contents.</a:t>
            </a:r>
          </a:p>
          <a:p>
            <a:pPr marL="238760" indent="-215900">
              <a:lnSpc>
                <a:spcPts val="2160"/>
              </a:lnSpc>
              <a:spcBef>
                <a:spcPts val="0"/>
              </a:spcBef>
              <a:spcAft>
                <a:spcPts val="420"/>
              </a:spcAft>
              <a:defRPr/>
            </a:pPr>
            <a:r>
              <a:rPr lang="en-US" dirty="0">
                <a:latin typeface="Calibri"/>
              </a:rPr>
              <a:t>  Finally, if there are any misprinted values in the invoice, then the JSON will be affected.</a:t>
            </a:r>
          </a:p>
          <a:p>
            <a:pPr algn="just">
              <a:spcBef>
                <a:spcPts val="0"/>
              </a:spcBef>
              <a:spcAft>
                <a:spcPts val="4200"/>
              </a:spcAft>
              <a:defRPr/>
            </a:pPr>
            <a:r>
              <a:rPr lang="en-US" dirty="0">
                <a:latin typeface="Calibri"/>
              </a:rPr>
              <a:t>Only erect pdf will work.</a:t>
            </a:r>
          </a:p>
          <a:p>
            <a:endParaRPr lang="en-US" dirty="0"/>
          </a:p>
        </p:txBody>
      </p:sp>
    </p:spTree>
    <p:extLst>
      <p:ext uri="{BB962C8B-B14F-4D97-AF65-F5344CB8AC3E}">
        <p14:creationId xmlns:p14="http://schemas.microsoft.com/office/powerpoint/2010/main" val="4272492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CB445-145C-3E4C-B859-3BF887F9A79A}"/>
              </a:ext>
            </a:extLst>
          </p:cNvPr>
          <p:cNvSpPr>
            <a:spLocks noGrp="1"/>
          </p:cNvSpPr>
          <p:nvPr>
            <p:ph type="title"/>
          </p:nvPr>
        </p:nvSpPr>
        <p:spPr>
          <a:xfrm>
            <a:off x="2308861" y="624110"/>
            <a:ext cx="9195752" cy="827500"/>
          </a:xfrm>
        </p:spPr>
        <p:txBody>
          <a:bodyPr/>
          <a:lstStyle/>
          <a:p>
            <a:r>
              <a:rPr lang="en-US" dirty="0"/>
              <a:t>Invoice Example</a:t>
            </a:r>
          </a:p>
        </p:txBody>
      </p:sp>
      <p:pic>
        <p:nvPicPr>
          <p:cNvPr id="4" name="image2.jpeg">
            <a:extLst>
              <a:ext uri="{FF2B5EF4-FFF2-40B4-BE49-F238E27FC236}">
                <a16:creationId xmlns:a16="http://schemas.microsoft.com/office/drawing/2014/main" id="{56A74BBF-F274-CB46-95B2-BFCD3BABEA5A}"/>
              </a:ext>
            </a:extLst>
          </p:cNvPr>
          <p:cNvPicPr>
            <a:picLocks noGrp="1" noChangeAspect="1"/>
          </p:cNvPicPr>
          <p:nvPr>
            <p:ph idx="1"/>
          </p:nvPr>
        </p:nvPicPr>
        <p:blipFill rotWithShape="1">
          <a:blip r:embed="rId2" cstate="print"/>
          <a:srcRect b="22304"/>
          <a:stretch/>
        </p:blipFill>
        <p:spPr>
          <a:xfrm>
            <a:off x="2960370" y="1531620"/>
            <a:ext cx="7738110" cy="4702270"/>
          </a:xfrm>
          <a:prstGeom prst="rect">
            <a:avLst/>
          </a:prstGeom>
        </p:spPr>
      </p:pic>
    </p:spTree>
    <p:extLst>
      <p:ext uri="{BB962C8B-B14F-4D97-AF65-F5344CB8AC3E}">
        <p14:creationId xmlns:p14="http://schemas.microsoft.com/office/powerpoint/2010/main" val="77721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3D92B-91C4-4D4A-98BD-D298B9EE37E8}"/>
              </a:ext>
            </a:extLst>
          </p:cNvPr>
          <p:cNvSpPr>
            <a:spLocks noGrp="1"/>
          </p:cNvSpPr>
          <p:nvPr>
            <p:ph type="title"/>
          </p:nvPr>
        </p:nvSpPr>
        <p:spPr>
          <a:xfrm>
            <a:off x="2225041" y="624110"/>
            <a:ext cx="9279572" cy="808450"/>
          </a:xfrm>
        </p:spPr>
        <p:txBody>
          <a:bodyPr/>
          <a:lstStyle/>
          <a:p>
            <a:r>
              <a:rPr lang="en-US" dirty="0">
                <a:latin typeface="Calibri" panose="020F0502020204030204" pitchFamily="34" charset="0"/>
                <a:cs typeface="Calibri" panose="020F0502020204030204" pitchFamily="34" charset="0"/>
              </a:rPr>
              <a:t>Output</a:t>
            </a:r>
          </a:p>
        </p:txBody>
      </p:sp>
      <p:pic>
        <p:nvPicPr>
          <p:cNvPr id="4" name="image5.jpeg">
            <a:extLst>
              <a:ext uri="{FF2B5EF4-FFF2-40B4-BE49-F238E27FC236}">
                <a16:creationId xmlns:a16="http://schemas.microsoft.com/office/drawing/2014/main" id="{419471DA-443B-7248-8DDD-2C8ADE8F14C7}"/>
              </a:ext>
            </a:extLst>
          </p:cNvPr>
          <p:cNvPicPr>
            <a:picLocks noGrp="1" noChangeAspect="1"/>
          </p:cNvPicPr>
          <p:nvPr>
            <p:ph idx="1"/>
          </p:nvPr>
        </p:nvPicPr>
        <p:blipFill>
          <a:blip r:embed="rId2" cstate="print"/>
          <a:stretch>
            <a:fillRect/>
          </a:stretch>
        </p:blipFill>
        <p:spPr>
          <a:xfrm>
            <a:off x="3028950" y="1564640"/>
            <a:ext cx="7429500" cy="4669250"/>
          </a:xfrm>
          <a:prstGeom prst="rect">
            <a:avLst/>
          </a:prstGeom>
        </p:spPr>
      </p:pic>
    </p:spTree>
    <p:extLst>
      <p:ext uri="{BB962C8B-B14F-4D97-AF65-F5344CB8AC3E}">
        <p14:creationId xmlns:p14="http://schemas.microsoft.com/office/powerpoint/2010/main" val="3535434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43F58-E76A-6D4E-8299-DAACEEA5F22F}"/>
              </a:ext>
            </a:extLst>
          </p:cNvPr>
          <p:cNvSpPr>
            <a:spLocks noGrp="1"/>
          </p:cNvSpPr>
          <p:nvPr>
            <p:ph type="title"/>
          </p:nvPr>
        </p:nvSpPr>
        <p:spPr>
          <a:xfrm>
            <a:off x="2280745" y="624110"/>
            <a:ext cx="9223867" cy="721214"/>
          </a:xfrm>
        </p:spPr>
        <p:txBody>
          <a:bodyPr/>
          <a:lstStyle/>
          <a:p>
            <a:r>
              <a:rPr lang="en-US" dirty="0"/>
              <a:t>B</a:t>
            </a:r>
            <a:r>
              <a:rPr lang="en-US" dirty="0">
                <a:latin typeface="Calibri" panose="020F0502020204030204" pitchFamily="34" charset="0"/>
                <a:cs typeface="Calibri" panose="020F0502020204030204" pitchFamily="34" charset="0"/>
              </a:rPr>
              <a:t>ase Paper</a:t>
            </a:r>
          </a:p>
        </p:txBody>
      </p:sp>
      <p:sp>
        <p:nvSpPr>
          <p:cNvPr id="3" name="Content Placeholder 2">
            <a:extLst>
              <a:ext uri="{FF2B5EF4-FFF2-40B4-BE49-F238E27FC236}">
                <a16:creationId xmlns:a16="http://schemas.microsoft.com/office/drawing/2014/main" id="{6B5E0F72-E458-BB47-9713-C797A5F62657}"/>
              </a:ext>
            </a:extLst>
          </p:cNvPr>
          <p:cNvSpPr>
            <a:spLocks noGrp="1"/>
          </p:cNvSpPr>
          <p:nvPr>
            <p:ph idx="1"/>
          </p:nvPr>
        </p:nvSpPr>
        <p:spPr>
          <a:xfrm>
            <a:off x="2280745" y="1618593"/>
            <a:ext cx="9223867" cy="4292629"/>
          </a:xfrm>
        </p:spPr>
        <p:txBody>
          <a:bodyPr/>
          <a:lstStyle/>
          <a:p>
            <a:r>
              <a:rPr lang="en-IN" b="1" dirty="0"/>
              <a:t>Mixed-Initiative Approach to Extract Data from Pictures of Medical Invoice</a:t>
            </a:r>
          </a:p>
          <a:p>
            <a:r>
              <a:rPr lang="en-IN" dirty="0"/>
              <a:t>Publisher: IEEE</a:t>
            </a:r>
          </a:p>
          <a:p>
            <a:r>
              <a:rPr lang="en-IN" dirty="0"/>
              <a:t>Authors: </a:t>
            </a:r>
            <a:r>
              <a:rPr lang="en-IN" dirty="0">
                <a:hlinkClick r:id="rId2"/>
              </a:rPr>
              <a:t>Seokweon Jung</a:t>
            </a:r>
            <a:r>
              <a:rPr lang="en-IN" dirty="0"/>
              <a:t>; </a:t>
            </a:r>
            <a:r>
              <a:rPr lang="en-IN" dirty="0">
                <a:hlinkClick r:id="rId3"/>
              </a:rPr>
              <a:t>Kiroong Choe</a:t>
            </a:r>
            <a:r>
              <a:rPr lang="en-IN" dirty="0"/>
              <a:t>; </a:t>
            </a:r>
            <a:r>
              <a:rPr lang="en-IN" dirty="0">
                <a:hlinkClick r:id="rId4"/>
              </a:rPr>
              <a:t>Seokhyeon Park</a:t>
            </a:r>
            <a:r>
              <a:rPr lang="en-IN" dirty="0"/>
              <a:t>; </a:t>
            </a:r>
            <a:r>
              <a:rPr lang="en-IN" dirty="0">
                <a:hlinkClick r:id="rId5"/>
              </a:rPr>
              <a:t>Hyung-Kwon Ko</a:t>
            </a:r>
            <a:r>
              <a:rPr lang="en-IN" dirty="0"/>
              <a:t>; </a:t>
            </a:r>
            <a:r>
              <a:rPr lang="en-IN" dirty="0">
                <a:hlinkClick r:id="rId6"/>
              </a:rPr>
              <a:t>Youngtaek Kim</a:t>
            </a:r>
            <a:r>
              <a:rPr lang="en-IN" dirty="0"/>
              <a:t>; </a:t>
            </a:r>
            <a:r>
              <a:rPr lang="en-IN" dirty="0">
                <a:hlinkClick r:id="rId7"/>
              </a:rPr>
              <a:t>Jinwook Seo</a:t>
            </a:r>
            <a:endParaRPr lang="en-IN" dirty="0"/>
          </a:p>
          <a:p>
            <a:r>
              <a:rPr lang="en-US" dirty="0"/>
              <a:t>Link: https://</a:t>
            </a:r>
            <a:r>
              <a:rPr lang="en-US" dirty="0" err="1"/>
              <a:t>ieeexplore.ieee.org</a:t>
            </a:r>
            <a:r>
              <a:rPr lang="en-US" dirty="0"/>
              <a:t>/abstract/document/9438774</a:t>
            </a:r>
          </a:p>
        </p:txBody>
      </p:sp>
    </p:spTree>
    <p:extLst>
      <p:ext uri="{BB962C8B-B14F-4D97-AF65-F5344CB8AC3E}">
        <p14:creationId xmlns:p14="http://schemas.microsoft.com/office/powerpoint/2010/main" val="3843932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26547-8704-A241-BF20-737607612D27}"/>
              </a:ext>
            </a:extLst>
          </p:cNvPr>
          <p:cNvSpPr>
            <a:spLocks noGrp="1"/>
          </p:cNvSpPr>
          <p:nvPr>
            <p:ph type="title"/>
          </p:nvPr>
        </p:nvSpPr>
        <p:spPr>
          <a:xfrm>
            <a:off x="4876800" y="3017520"/>
            <a:ext cx="3342640" cy="762000"/>
          </a:xfrm>
        </p:spPr>
        <p:txBody>
          <a:bodyPr/>
          <a:lstStyle/>
          <a:p>
            <a:r>
              <a:rPr lang="en-US" dirty="0">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1487329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2119B-FD5B-0849-AD5E-8EB214A9BDDC}"/>
              </a:ext>
            </a:extLst>
          </p:cNvPr>
          <p:cNvSpPr>
            <a:spLocks noGrp="1"/>
          </p:cNvSpPr>
          <p:nvPr>
            <p:ph type="title"/>
          </p:nvPr>
        </p:nvSpPr>
        <p:spPr>
          <a:xfrm>
            <a:off x="2396359" y="624110"/>
            <a:ext cx="9108253" cy="1030519"/>
          </a:xfrm>
        </p:spPr>
        <p:txBody>
          <a:bodyPr/>
          <a:lstStyle/>
          <a:p>
            <a:r>
              <a:rPr lang="en-US" dirty="0">
                <a:latin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0425E837-8BE3-FE42-9C66-4C9C1DFE4116}"/>
              </a:ext>
            </a:extLst>
          </p:cNvPr>
          <p:cNvSpPr>
            <a:spLocks noGrp="1"/>
          </p:cNvSpPr>
          <p:nvPr>
            <p:ph idx="1"/>
          </p:nvPr>
        </p:nvSpPr>
        <p:spPr>
          <a:xfrm>
            <a:off x="2396359" y="1828800"/>
            <a:ext cx="9108253" cy="4093028"/>
          </a:xfrm>
        </p:spPr>
        <p:txBody>
          <a:bodyPr/>
          <a:lstStyle/>
          <a:p>
            <a:r>
              <a:rPr lang="en-US" dirty="0">
                <a:latin typeface="Calibri"/>
              </a:rPr>
              <a:t>Computer vision has emerged as a powerful data dependent hierarchical feature in extraction method. It is widely used in solving problems for instance, Computer vision learns important characters from training samples automatically. </a:t>
            </a:r>
          </a:p>
          <a:p>
            <a:r>
              <a:rPr lang="en-US" dirty="0">
                <a:latin typeface="Calibri"/>
              </a:rPr>
              <a:t>It is observed, that the </a:t>
            </a:r>
            <a:r>
              <a:rPr lang="en-US" spc="-50" dirty="0">
                <a:latin typeface="Calibri"/>
              </a:rPr>
              <a:t>Optical character recognition (OCR) </a:t>
            </a:r>
            <a:r>
              <a:rPr lang="en-US" dirty="0">
                <a:latin typeface="Calibri"/>
              </a:rPr>
              <a:t>train samples very easily. Several regularization methods have been proposed to avoid the over fitting. In spite of this, the OCR is sensitive to the color distribution within the images which is ignored by the existing approaches.</a:t>
            </a:r>
          </a:p>
          <a:p>
            <a:r>
              <a:rPr lang="en-US" dirty="0">
                <a:latin typeface="Calibri"/>
              </a:rPr>
              <a:t>In this paper, we have discovered the table robustness problem of computer vision by proposing a simple course of action, In OCR we have detected new images which are generated with new channels created by combining the original channels with the stochastic weights. Experiments were carried out over widely.</a:t>
            </a:r>
          </a:p>
        </p:txBody>
      </p:sp>
    </p:spTree>
    <p:extLst>
      <p:ext uri="{BB962C8B-B14F-4D97-AF65-F5344CB8AC3E}">
        <p14:creationId xmlns:p14="http://schemas.microsoft.com/office/powerpoint/2010/main" val="2941102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E0DA-0E9D-B44C-A375-F67084F7980F}"/>
              </a:ext>
            </a:extLst>
          </p:cNvPr>
          <p:cNvSpPr>
            <a:spLocks noGrp="1"/>
          </p:cNvSpPr>
          <p:nvPr>
            <p:ph type="title"/>
          </p:nvPr>
        </p:nvSpPr>
        <p:spPr>
          <a:xfrm>
            <a:off x="2186153" y="624110"/>
            <a:ext cx="9318460" cy="763256"/>
          </a:xfrm>
        </p:spPr>
        <p:txBody>
          <a:bodyPr/>
          <a:lstStyle/>
          <a:p>
            <a:r>
              <a:rPr lang="en-US" dirty="0">
                <a:latin typeface="Calibri" panose="020F0502020204030204" pitchFamily="34" charset="0"/>
                <a:cs typeface="Calibri" panose="020F0502020204030204" pitchFamily="34" charset="0"/>
              </a:rPr>
              <a:t>Abstract</a:t>
            </a:r>
          </a:p>
        </p:txBody>
      </p:sp>
      <p:sp>
        <p:nvSpPr>
          <p:cNvPr id="3" name="Content Placeholder 2">
            <a:extLst>
              <a:ext uri="{FF2B5EF4-FFF2-40B4-BE49-F238E27FC236}">
                <a16:creationId xmlns:a16="http://schemas.microsoft.com/office/drawing/2014/main" id="{C4E0BC81-DA88-CE4E-8FEF-36A6701F825E}"/>
              </a:ext>
            </a:extLst>
          </p:cNvPr>
          <p:cNvSpPr>
            <a:spLocks noGrp="1"/>
          </p:cNvSpPr>
          <p:nvPr>
            <p:ph idx="1"/>
          </p:nvPr>
        </p:nvSpPr>
        <p:spPr>
          <a:xfrm>
            <a:off x="2186152" y="1387366"/>
            <a:ext cx="9318460" cy="5076496"/>
          </a:xfrm>
        </p:spPr>
        <p:txBody>
          <a:bodyPr>
            <a:normAutofit fontScale="92500" lnSpcReduction="20000"/>
          </a:bodyPr>
          <a:lstStyle/>
          <a:p>
            <a:r>
              <a:rPr lang="en-US" spc="-50" dirty="0">
                <a:latin typeface="Calibri" panose="020F0502020204030204" pitchFamily="34" charset="0"/>
                <a:cs typeface="Calibri" panose="020F0502020204030204" pitchFamily="34" charset="0"/>
              </a:rPr>
              <a:t>Optical Character Recognition (OCR) </a:t>
            </a:r>
            <a:r>
              <a:rPr lang="en-US" dirty="0">
                <a:latin typeface="Calibri" panose="020F0502020204030204" pitchFamily="34" charset="0"/>
                <a:cs typeface="Calibri" panose="020F0502020204030204" pitchFamily="34" charset="0"/>
              </a:rPr>
              <a:t>is an important feature learning mechanism for visual data. They have been very successful in many applications, primarily within a controlled experimental setup. </a:t>
            </a:r>
          </a:p>
          <a:p>
            <a:r>
              <a:rPr lang="en-US" dirty="0">
                <a:latin typeface="Calibri" panose="020F0502020204030204" pitchFamily="34" charset="0"/>
                <a:cs typeface="Calibri" panose="020F0502020204030204" pitchFamily="34" charset="0"/>
              </a:rPr>
              <a:t>We propose a simple PYTESSARACT OCR as it is reliable and compared to any other open-source OCR's available like Easy OCR and </a:t>
            </a:r>
            <a:r>
              <a:rPr lang="en-US" dirty="0" err="1">
                <a:latin typeface="Calibri" panose="020F0502020204030204" pitchFamily="34" charset="0"/>
                <a:cs typeface="Calibri" panose="020F0502020204030204" pitchFamily="34" charset="0"/>
              </a:rPr>
              <a:t>Keras</a:t>
            </a:r>
            <a:r>
              <a:rPr lang="en-US" dirty="0">
                <a:latin typeface="Calibri" panose="020F0502020204030204" pitchFamily="34" charset="0"/>
                <a:cs typeface="Calibri" panose="020F0502020204030204" pitchFamily="34" charset="0"/>
              </a:rPr>
              <a:t> OCR, which increases the average accuracy by 80% to detect the accurate data in the invoice. </a:t>
            </a:r>
          </a:p>
          <a:p>
            <a:r>
              <a:rPr lang="en-US" dirty="0">
                <a:latin typeface="Calibri" panose="020F0502020204030204" pitchFamily="34" charset="0"/>
                <a:cs typeface="Calibri" panose="020F0502020204030204" pitchFamily="34" charset="0"/>
              </a:rPr>
              <a:t>This research tries to </a:t>
            </a:r>
            <a:r>
              <a:rPr lang="en-US" altLang="en-US" dirty="0">
                <a:latin typeface="Calibri" panose="020F0502020204030204" pitchFamily="34" charset="0"/>
                <a:cs typeface="Calibri" panose="020F0502020204030204" pitchFamily="34" charset="0"/>
              </a:rPr>
              <a:t>find out a methodology through which any data from the daily-use printed bills and invoices can be extracted. The data from these bills or invoices can be used extensively later on -such for statistical analysis. This research focuses on extraction of any content that the end user wants from the invoice, itinerary, date and similar data from bills and invoices as they encapsulate an ample amount of information about the users purchases, likes or dislikes etc. </a:t>
            </a:r>
          </a:p>
          <a:p>
            <a:r>
              <a:rPr lang="en-US" altLang="en-US" dirty="0">
                <a:latin typeface="Calibri" panose="020F0502020204030204" pitchFamily="34" charset="0"/>
                <a:cs typeface="Calibri" panose="020F0502020204030204" pitchFamily="34" charset="0"/>
              </a:rPr>
              <a:t>OCR technology is a system that provides a full alphanumeric recognition of printed or handwritten characters from images. we take pdf or image(jpg, jpeg, </a:t>
            </a:r>
            <a:r>
              <a:rPr lang="en-US" altLang="en-US" dirty="0" err="1">
                <a:latin typeface="Calibri" panose="020F0502020204030204" pitchFamily="34" charset="0"/>
                <a:cs typeface="Calibri" panose="020F0502020204030204" pitchFamily="34" charset="0"/>
              </a:rPr>
              <a:t>png</a:t>
            </a:r>
            <a:r>
              <a:rPr lang="en-US" altLang="en-US" dirty="0">
                <a:latin typeface="Calibri" panose="020F0502020204030204" pitchFamily="34" charset="0"/>
                <a:cs typeface="Calibri" panose="020F0502020204030204" pitchFamily="34" charset="0"/>
              </a:rPr>
              <a:t>) as an input and if it is a pdf it will convert it into an image then processing has been used to detect the text and filter out the unnecessary noise from the image. Then intermediate image is passed for further processing using </a:t>
            </a:r>
            <a:r>
              <a:rPr lang="en-US" dirty="0">
                <a:latin typeface="Calibri" panose="020F0502020204030204" pitchFamily="34" charset="0"/>
                <a:cs typeface="Calibri" panose="020F0502020204030204" pitchFamily="34" charset="0"/>
              </a:rPr>
              <a:t>PYTESSARACT</a:t>
            </a:r>
            <a:r>
              <a:rPr lang="en-US" altLang="en-US" dirty="0">
                <a:latin typeface="Calibri" panose="020F0502020204030204" pitchFamily="34" charset="0"/>
                <a:cs typeface="Calibri" panose="020F0502020204030204" pitchFamily="34" charset="0"/>
              </a:rPr>
              <a:t> OCR engine. After acquiring the text, we will be cleaning and converting it into a desired form in order to convert it into a json or csv. </a:t>
            </a:r>
          </a:p>
          <a:p>
            <a:r>
              <a:rPr lang="en-US" altLang="en-US" dirty="0">
                <a:latin typeface="Calibri" panose="020F0502020204030204" pitchFamily="34" charset="0"/>
                <a:cs typeface="Calibri" panose="020F0502020204030204" pitchFamily="34" charset="0"/>
              </a:rPr>
              <a:t>Our methodology proves to be highly accurate while tested on a variety of input images of bills and invoices. We also use the image processing techniques during training to increase the robustness of the Computer Vision, which achieves an increase in accuracy by 80%. The proposed approach can be used to improve the robustness of Computer Vision.</a:t>
            </a:r>
            <a:endParaRPr lang="en-US"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3231513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9F8DF-B324-0F43-89AE-3ECFADC8C6D4}"/>
              </a:ext>
            </a:extLst>
          </p:cNvPr>
          <p:cNvSpPr>
            <a:spLocks noGrp="1"/>
          </p:cNvSpPr>
          <p:nvPr>
            <p:ph type="title"/>
          </p:nvPr>
        </p:nvSpPr>
        <p:spPr>
          <a:xfrm>
            <a:off x="2333297" y="725214"/>
            <a:ext cx="9171315" cy="746234"/>
          </a:xfrm>
        </p:spPr>
        <p:txBody>
          <a:bodyPr/>
          <a:lstStyle/>
          <a:p>
            <a:r>
              <a:rPr lang="en-US" dirty="0">
                <a:latin typeface="Calibri" panose="020F0502020204030204" pitchFamily="34" charset="0"/>
                <a:cs typeface="Calibri" panose="020F0502020204030204" pitchFamily="34" charset="0"/>
              </a:rPr>
              <a:t>Problem statement</a:t>
            </a:r>
          </a:p>
        </p:txBody>
      </p:sp>
      <p:sp>
        <p:nvSpPr>
          <p:cNvPr id="3" name="Content Placeholder 2">
            <a:extLst>
              <a:ext uri="{FF2B5EF4-FFF2-40B4-BE49-F238E27FC236}">
                <a16:creationId xmlns:a16="http://schemas.microsoft.com/office/drawing/2014/main" id="{572D22C6-1349-1042-896B-FA77DC25713F}"/>
              </a:ext>
            </a:extLst>
          </p:cNvPr>
          <p:cNvSpPr>
            <a:spLocks noGrp="1"/>
          </p:cNvSpPr>
          <p:nvPr>
            <p:ph idx="1"/>
          </p:nvPr>
        </p:nvSpPr>
        <p:spPr>
          <a:xfrm>
            <a:off x="2333297" y="2133599"/>
            <a:ext cx="9171315" cy="3815255"/>
          </a:xfrm>
        </p:spPr>
        <p:txBody>
          <a:bodyPr>
            <a:normAutofit/>
          </a:bodyPr>
          <a:lstStyle/>
          <a:p>
            <a:pPr algn="just">
              <a:lnSpc>
                <a:spcPts val="2138"/>
              </a:lnSpc>
              <a:spcAft>
                <a:spcPts val="425"/>
              </a:spcAft>
            </a:pPr>
            <a:r>
              <a:rPr lang="en-US" altLang="en-US" dirty="0">
                <a:latin typeface="Calibri" panose="020F0502020204030204" pitchFamily="34" charset="0"/>
                <a:cs typeface="Calibri" panose="020F0502020204030204" pitchFamily="34" charset="0"/>
              </a:rPr>
              <a:t>It is observed that the performance of the Computer vision degrades drastically under the course of action. The results are also compared with existing computer vision fooling approaches to evaluate the accuracy drop. We propose a primary state-of-the-art performance using the solution in terms of the computer robustness under OCR is observed in the experiments.</a:t>
            </a:r>
          </a:p>
          <a:p>
            <a:pPr algn="just">
              <a:lnSpc>
                <a:spcPts val="2138"/>
              </a:lnSpc>
              <a:spcAft>
                <a:spcPts val="425"/>
              </a:spcAft>
            </a:pPr>
            <a:r>
              <a:rPr lang="en-US" dirty="0">
                <a:latin typeface="Calibri" panose="020F0502020204030204" pitchFamily="34" charset="0"/>
                <a:cs typeface="Calibri" panose="020F0502020204030204" pitchFamily="34" charset="0"/>
              </a:rPr>
              <a:t>Computer vision can be fooled very easily by augmenting the test data, which limits its practical uses over unseen data in real applications.</a:t>
            </a:r>
            <a:endParaRPr lang="en-US" altLang="en-US" dirty="0">
              <a:latin typeface="Calibri" panose="020F0502020204030204" pitchFamily="34" charset="0"/>
              <a:cs typeface="Calibri" panose="020F0502020204030204" pitchFamily="34" charset="0"/>
            </a:endParaRPr>
          </a:p>
          <a:p>
            <a:pPr algn="just">
              <a:lnSpc>
                <a:spcPts val="2163"/>
              </a:lnSpc>
              <a:spcAft>
                <a:spcPts val="6513"/>
              </a:spcAft>
            </a:pPr>
            <a:r>
              <a:rPr lang="en-US" altLang="en-US" dirty="0">
                <a:latin typeface="Calibri" panose="020F0502020204030204" pitchFamily="34" charset="0"/>
                <a:cs typeface="Calibri" panose="020F0502020204030204" pitchFamily="34" charset="0"/>
              </a:rPr>
              <a:t>No OCR in this world which can detect only the specific contents with more than 80 percent accuracy which can convert it into JSON or CSV.</a:t>
            </a:r>
          </a:p>
          <a:p>
            <a:endParaRPr lang="en-US" dirty="0"/>
          </a:p>
        </p:txBody>
      </p:sp>
    </p:spTree>
    <p:extLst>
      <p:ext uri="{BB962C8B-B14F-4D97-AF65-F5344CB8AC3E}">
        <p14:creationId xmlns:p14="http://schemas.microsoft.com/office/powerpoint/2010/main" val="2988284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0791B-E54B-B940-BC6F-29DBC1DC57D0}"/>
              </a:ext>
            </a:extLst>
          </p:cNvPr>
          <p:cNvSpPr>
            <a:spLocks noGrp="1"/>
          </p:cNvSpPr>
          <p:nvPr>
            <p:ph type="title"/>
          </p:nvPr>
        </p:nvSpPr>
        <p:spPr>
          <a:xfrm>
            <a:off x="2253343" y="624110"/>
            <a:ext cx="9251269" cy="791033"/>
          </a:xfrm>
        </p:spPr>
        <p:txBody>
          <a:bodyPr/>
          <a:lstStyle/>
          <a:p>
            <a:r>
              <a:rPr lang="en-US" dirty="0">
                <a:latin typeface="Calibri" panose="020F0502020204030204" pitchFamily="34" charset="0"/>
                <a:cs typeface="Calibri" panose="020F0502020204030204" pitchFamily="34" charset="0"/>
              </a:rPr>
              <a:t>Project Justification</a:t>
            </a:r>
          </a:p>
        </p:txBody>
      </p:sp>
      <p:sp>
        <p:nvSpPr>
          <p:cNvPr id="3" name="Content Placeholder 2">
            <a:extLst>
              <a:ext uri="{FF2B5EF4-FFF2-40B4-BE49-F238E27FC236}">
                <a16:creationId xmlns:a16="http://schemas.microsoft.com/office/drawing/2014/main" id="{1E40A639-6FC8-624C-A7DE-12EB154368EF}"/>
              </a:ext>
            </a:extLst>
          </p:cNvPr>
          <p:cNvSpPr>
            <a:spLocks noGrp="1"/>
          </p:cNvSpPr>
          <p:nvPr>
            <p:ph idx="1"/>
          </p:nvPr>
        </p:nvSpPr>
        <p:spPr>
          <a:xfrm>
            <a:off x="2253343" y="1621971"/>
            <a:ext cx="9251269" cy="4289251"/>
          </a:xfrm>
        </p:spPr>
        <p:txBody>
          <a:bodyPr/>
          <a:lstStyle/>
          <a:p>
            <a:pPr algn="just">
              <a:lnSpc>
                <a:spcPts val="2138"/>
              </a:lnSpc>
              <a:spcBef>
                <a:spcPts val="2725"/>
              </a:spcBef>
              <a:spcAft>
                <a:spcPts val="425"/>
              </a:spcAft>
            </a:pPr>
            <a:r>
              <a:rPr lang="en-US" altLang="en-US" dirty="0">
                <a:latin typeface="Calibri" panose="020F0502020204030204" pitchFamily="34" charset="0"/>
                <a:cs typeface="Calibri" panose="020F0502020204030204" pitchFamily="34" charset="0"/>
              </a:rPr>
              <a:t>The necessity of this protrude is extracting the relevant data instead of unnecessary matter. For instance take medical bills, when we need only the tabular contents then there is no OCR that can detect the tabular columns separately, that to with 80 % accuracy and returning the output as JSON as well as CSV.</a:t>
            </a:r>
          </a:p>
          <a:p>
            <a:pPr algn="just">
              <a:lnSpc>
                <a:spcPts val="2138"/>
              </a:lnSpc>
              <a:spcBef>
                <a:spcPts val="2725"/>
              </a:spcBef>
              <a:spcAft>
                <a:spcPts val="425"/>
              </a:spcAft>
            </a:pPr>
            <a:r>
              <a:rPr lang="en-US" altLang="en-US" dirty="0">
                <a:latin typeface="Calibri" panose="020F0502020204030204" pitchFamily="34" charset="0"/>
                <a:cs typeface="Calibri" panose="020F0502020204030204" pitchFamily="34" charset="0"/>
              </a:rPr>
              <a:t>Our OCR can also segregate based on the industry. For instance, medical and restaurant bills will be separated accordingly.</a:t>
            </a:r>
          </a:p>
          <a:p>
            <a:pPr algn="just">
              <a:lnSpc>
                <a:spcPts val="2138"/>
              </a:lnSpc>
              <a:spcAft>
                <a:spcPts val="425"/>
              </a:spcAft>
            </a:pPr>
            <a:r>
              <a:rPr lang="en-US" altLang="en-US" dirty="0">
                <a:latin typeface="Calibri" panose="020F0502020204030204" pitchFamily="34" charset="0"/>
                <a:cs typeface="Calibri" panose="020F0502020204030204" pitchFamily="34" charset="0"/>
              </a:rPr>
              <a:t>The end user can also get the entire invoice contents if they need, by just giving invoice number and the output will be in json as well as CSV.</a:t>
            </a:r>
          </a:p>
          <a:p>
            <a:pPr algn="just">
              <a:lnSpc>
                <a:spcPts val="2138"/>
              </a:lnSpc>
            </a:pPr>
            <a:r>
              <a:rPr lang="en-US" altLang="en-US" dirty="0">
                <a:latin typeface="Calibri" panose="020F0502020204030204" pitchFamily="34" charset="0"/>
                <a:cs typeface="Calibri" panose="020F0502020204030204" pitchFamily="34" charset="0"/>
              </a:rPr>
              <a:t>The main advantage of JSON and CSV is that the end user need not enter contents as they will directly return the particulars.</a:t>
            </a:r>
          </a:p>
          <a:p>
            <a:endParaRPr lang="en-US" dirty="0"/>
          </a:p>
        </p:txBody>
      </p:sp>
    </p:spTree>
    <p:extLst>
      <p:ext uri="{BB962C8B-B14F-4D97-AF65-F5344CB8AC3E}">
        <p14:creationId xmlns:p14="http://schemas.microsoft.com/office/powerpoint/2010/main" val="554512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4F1C3-08C1-6D4B-9A15-13A5EB8D95A9}"/>
              </a:ext>
            </a:extLst>
          </p:cNvPr>
          <p:cNvSpPr>
            <a:spLocks noGrp="1"/>
          </p:cNvSpPr>
          <p:nvPr>
            <p:ph type="title"/>
          </p:nvPr>
        </p:nvSpPr>
        <p:spPr>
          <a:xfrm>
            <a:off x="2364829" y="624110"/>
            <a:ext cx="9139784" cy="878869"/>
          </a:xfrm>
        </p:spPr>
        <p:txBody>
          <a:bodyPr/>
          <a:lstStyle/>
          <a:p>
            <a:r>
              <a:rPr lang="en-US" dirty="0">
                <a:latin typeface="Calibri" panose="020F0502020204030204" pitchFamily="34" charset="0"/>
                <a:cs typeface="Calibri" panose="020F0502020204030204" pitchFamily="34" charset="0"/>
              </a:rPr>
              <a:t>Flow chart</a:t>
            </a:r>
          </a:p>
        </p:txBody>
      </p:sp>
      <p:pic>
        <p:nvPicPr>
          <p:cNvPr id="4" name="Picture 1">
            <a:extLst>
              <a:ext uri="{FF2B5EF4-FFF2-40B4-BE49-F238E27FC236}">
                <a16:creationId xmlns:a16="http://schemas.microsoft.com/office/drawing/2014/main" id="{7FC67E6F-17E8-D046-A406-9B196202DBB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85196" y="1502979"/>
            <a:ext cx="2821608" cy="4408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0777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3E14F-DBB8-D74A-86A3-F5B8D2B6F811}"/>
              </a:ext>
            </a:extLst>
          </p:cNvPr>
          <p:cNvSpPr>
            <a:spLocks noGrp="1"/>
          </p:cNvSpPr>
          <p:nvPr>
            <p:ph type="title"/>
          </p:nvPr>
        </p:nvSpPr>
        <p:spPr>
          <a:xfrm>
            <a:off x="2329543" y="624110"/>
            <a:ext cx="9175069" cy="812804"/>
          </a:xfrm>
        </p:spPr>
        <p:txBody>
          <a:bodyPr/>
          <a:lstStyle/>
          <a:p>
            <a:r>
              <a:rPr lang="en-US" dirty="0">
                <a:latin typeface="Calibri" panose="020F0502020204030204" pitchFamily="34" charset="0"/>
                <a:cs typeface="Calibri" panose="020F0502020204030204" pitchFamily="34" charset="0"/>
              </a:rPr>
              <a:t>Objectives</a:t>
            </a:r>
          </a:p>
        </p:txBody>
      </p:sp>
      <p:sp>
        <p:nvSpPr>
          <p:cNvPr id="3" name="Content Placeholder 2">
            <a:extLst>
              <a:ext uri="{FF2B5EF4-FFF2-40B4-BE49-F238E27FC236}">
                <a16:creationId xmlns:a16="http://schemas.microsoft.com/office/drawing/2014/main" id="{347222FA-A044-AE49-9E60-CAAD01119F0D}"/>
              </a:ext>
            </a:extLst>
          </p:cNvPr>
          <p:cNvSpPr>
            <a:spLocks noGrp="1"/>
          </p:cNvSpPr>
          <p:nvPr>
            <p:ph idx="1"/>
          </p:nvPr>
        </p:nvSpPr>
        <p:spPr>
          <a:xfrm>
            <a:off x="2329543" y="1621971"/>
            <a:ext cx="9175069" cy="4169508"/>
          </a:xfrm>
        </p:spPr>
        <p:txBody>
          <a:bodyPr>
            <a:normAutofit fontScale="92500"/>
          </a:bodyPr>
          <a:lstStyle/>
          <a:p>
            <a:pPr>
              <a:lnSpc>
                <a:spcPts val="2160"/>
              </a:lnSpc>
              <a:spcBef>
                <a:spcPts val="2520"/>
              </a:spcBef>
              <a:spcAft>
                <a:spcPts val="420"/>
              </a:spcAft>
              <a:defRPr/>
            </a:pPr>
            <a:r>
              <a:rPr lang="en-US" dirty="0">
                <a:latin typeface="Calibri"/>
              </a:rPr>
              <a:t>To extract the billing information from the given medical bill and convert the text into JSON format as well as CSV.</a:t>
            </a:r>
          </a:p>
          <a:p>
            <a:pPr>
              <a:spcBef>
                <a:spcPts val="0"/>
              </a:spcBef>
              <a:spcAft>
                <a:spcPts val="2520"/>
              </a:spcAft>
              <a:defRPr/>
            </a:pPr>
            <a:r>
              <a:rPr lang="en-US" b="1" i="1" dirty="0">
                <a:latin typeface="Cambria"/>
              </a:rPr>
              <a:t>STEPS TO ACHIEVE OBJECTIVE:</a:t>
            </a:r>
          </a:p>
          <a:p>
            <a:pPr marL="482600" indent="-215900" algn="just">
              <a:lnSpc>
                <a:spcPts val="2136"/>
              </a:lnSpc>
              <a:spcBef>
                <a:spcPts val="0"/>
              </a:spcBef>
              <a:defRPr/>
            </a:pPr>
            <a:r>
              <a:rPr lang="en-US" i="1" dirty="0">
                <a:latin typeface="Calibri"/>
              </a:rPr>
              <a:t> </a:t>
            </a:r>
            <a:r>
              <a:rPr lang="en-US" dirty="0">
                <a:latin typeface="Calibri"/>
              </a:rPr>
              <a:t>Firstly, we will take the invoice from the end-user which is in pdf format or in any other image    format and convert it into a processed image for more accuracy.</a:t>
            </a:r>
          </a:p>
          <a:p>
            <a:pPr marL="482600" indent="-215900" algn="just">
              <a:lnSpc>
                <a:spcPts val="2136"/>
              </a:lnSpc>
              <a:spcBef>
                <a:spcPts val="0"/>
              </a:spcBef>
              <a:defRPr/>
            </a:pPr>
            <a:r>
              <a:rPr lang="en-US" dirty="0">
                <a:latin typeface="Calibri"/>
              </a:rPr>
              <a:t> In the second step, we will apply image processing techniques and find out the best one which  suits.</a:t>
            </a:r>
          </a:p>
          <a:p>
            <a:pPr marL="482600" indent="-215900" algn="just">
              <a:lnSpc>
                <a:spcPts val="2136"/>
              </a:lnSpc>
              <a:spcBef>
                <a:spcPts val="0"/>
              </a:spcBef>
              <a:defRPr/>
            </a:pPr>
            <a:r>
              <a:rPr lang="en-US" dirty="0">
                <a:latin typeface="Calibri"/>
              </a:rPr>
              <a:t> In the tertiary step, OCR will come in place and extract the text out of the invoice, then bad  characters will be removed to make it into a list.</a:t>
            </a:r>
          </a:p>
          <a:p>
            <a:pPr marL="482600" indent="-215900" algn="just">
              <a:lnSpc>
                <a:spcPts val="2136"/>
              </a:lnSpc>
              <a:spcBef>
                <a:spcPts val="0"/>
              </a:spcBef>
              <a:defRPr/>
            </a:pPr>
            <a:r>
              <a:rPr lang="en-US" dirty="0">
                <a:latin typeface="Calibri"/>
              </a:rPr>
              <a:t> To identify the distributor, we are using the header contents to segregate with one another.</a:t>
            </a:r>
          </a:p>
          <a:p>
            <a:pPr marL="482600" indent="-215900" algn="just">
              <a:lnSpc>
                <a:spcPts val="2136"/>
              </a:lnSpc>
              <a:spcBef>
                <a:spcPts val="0"/>
              </a:spcBef>
              <a:defRPr/>
            </a:pPr>
            <a:r>
              <a:rPr lang="en-US" dirty="0">
                <a:latin typeface="Calibri"/>
              </a:rPr>
              <a:t>  Then we will find out the beginning and end of the table with keywords as well as SI No.</a:t>
            </a:r>
          </a:p>
          <a:p>
            <a:pPr marL="482600" indent="-215900" algn="just">
              <a:lnSpc>
                <a:spcPts val="2136"/>
              </a:lnSpc>
              <a:spcBef>
                <a:spcPts val="0"/>
              </a:spcBef>
              <a:spcAft>
                <a:spcPts val="2520"/>
              </a:spcAft>
              <a:defRPr/>
            </a:pPr>
            <a:r>
              <a:rPr lang="en-US" dirty="0">
                <a:latin typeface="Calibri"/>
              </a:rPr>
              <a:t>  Finally, we will extract the table and convert it into a JSON file.</a:t>
            </a:r>
          </a:p>
          <a:p>
            <a:endParaRPr lang="en-US" dirty="0"/>
          </a:p>
        </p:txBody>
      </p:sp>
    </p:spTree>
    <p:extLst>
      <p:ext uri="{BB962C8B-B14F-4D97-AF65-F5344CB8AC3E}">
        <p14:creationId xmlns:p14="http://schemas.microsoft.com/office/powerpoint/2010/main" val="1426382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3AE9A-588A-824D-BDCF-55EF736FF1E7}"/>
              </a:ext>
            </a:extLst>
          </p:cNvPr>
          <p:cNvSpPr>
            <a:spLocks noGrp="1"/>
          </p:cNvSpPr>
          <p:nvPr>
            <p:ph type="title"/>
          </p:nvPr>
        </p:nvSpPr>
        <p:spPr>
          <a:xfrm>
            <a:off x="2362201" y="624110"/>
            <a:ext cx="9142412" cy="801919"/>
          </a:xfrm>
        </p:spPr>
        <p:txBody>
          <a:bodyPr/>
          <a:lstStyle/>
          <a:p>
            <a:r>
              <a:rPr lang="en-US" dirty="0">
                <a:latin typeface="Calibri" panose="020F0502020204030204" pitchFamily="34" charset="0"/>
                <a:cs typeface="Calibri" panose="020F0502020204030204" pitchFamily="34" charset="0"/>
              </a:rPr>
              <a:t>Prerequisites</a:t>
            </a:r>
          </a:p>
        </p:txBody>
      </p:sp>
      <p:sp>
        <p:nvSpPr>
          <p:cNvPr id="3" name="Content Placeholder 2">
            <a:extLst>
              <a:ext uri="{FF2B5EF4-FFF2-40B4-BE49-F238E27FC236}">
                <a16:creationId xmlns:a16="http://schemas.microsoft.com/office/drawing/2014/main" id="{2153B5E9-247C-FE48-BF99-E03BFA19B428}"/>
              </a:ext>
            </a:extLst>
          </p:cNvPr>
          <p:cNvSpPr>
            <a:spLocks noGrp="1"/>
          </p:cNvSpPr>
          <p:nvPr>
            <p:ph idx="1"/>
          </p:nvPr>
        </p:nvSpPr>
        <p:spPr>
          <a:xfrm>
            <a:off x="2362200" y="1589314"/>
            <a:ext cx="9142412" cy="4321908"/>
          </a:xfrm>
        </p:spPr>
        <p:txBody>
          <a:bodyPr>
            <a:normAutofit/>
          </a:bodyPr>
          <a:lstStyle/>
          <a:p>
            <a:pPr marL="238760" indent="-215900" algn="just">
              <a:lnSpc>
                <a:spcPts val="2136"/>
              </a:lnSpc>
              <a:spcBef>
                <a:spcPts val="2520"/>
              </a:spcBef>
              <a:defRPr/>
            </a:pPr>
            <a:r>
              <a:rPr lang="en-US" dirty="0">
                <a:latin typeface="Calibri"/>
              </a:rPr>
              <a:t>  Python 3.8.1 and above</a:t>
            </a:r>
          </a:p>
          <a:p>
            <a:pPr marL="238760" indent="-215900" algn="just">
              <a:lnSpc>
                <a:spcPts val="2136"/>
              </a:lnSpc>
              <a:spcBef>
                <a:spcPts val="0"/>
              </a:spcBef>
              <a:defRPr/>
            </a:pPr>
            <a:r>
              <a:rPr lang="en-US" dirty="0">
                <a:latin typeface="Calibri"/>
              </a:rPr>
              <a:t>  </a:t>
            </a:r>
            <a:r>
              <a:rPr lang="en-US" dirty="0" err="1">
                <a:latin typeface="Calibri"/>
              </a:rPr>
              <a:t>Poppler</a:t>
            </a:r>
            <a:endParaRPr lang="en-US" dirty="0">
              <a:latin typeface="Calibri"/>
            </a:endParaRPr>
          </a:p>
          <a:p>
            <a:pPr marL="238760">
              <a:lnSpc>
                <a:spcPts val="2136"/>
              </a:lnSpc>
              <a:spcBef>
                <a:spcPts val="0"/>
              </a:spcBef>
              <a:defRPr/>
            </a:pPr>
            <a:r>
              <a:rPr lang="en-US" u="sng" dirty="0">
                <a:solidFill>
                  <a:srgbClr val="1155CC"/>
                </a:solidFill>
                <a:latin typeface="Calibri"/>
                <a:hlinkClick r:id="rId2"/>
              </a:rPr>
              <a:t>https://drive.google.com/drive/folders/11Dp4OKoAZmPix1i98JKwp5e29 Ar</a:t>
            </a:r>
            <a:r>
              <a:rPr lang="en-US" u="sng" dirty="0">
                <a:solidFill>
                  <a:srgbClr val="1155CC"/>
                </a:solidFill>
                <a:latin typeface="Calibri"/>
              </a:rPr>
              <a:t> </a:t>
            </a:r>
            <a:r>
              <a:rPr lang="en-US" u="sng" dirty="0">
                <a:solidFill>
                  <a:srgbClr val="1155CC"/>
                </a:solidFill>
                <a:latin typeface="Calibri"/>
                <a:hlinkClick r:id="rId2"/>
              </a:rPr>
              <a:t>sE6N?usp=sharing</a:t>
            </a:r>
          </a:p>
          <a:p>
            <a:pPr marL="244856" indent="-215900">
              <a:lnSpc>
                <a:spcPts val="2112"/>
              </a:lnSpc>
              <a:spcBef>
                <a:spcPts val="0"/>
              </a:spcBef>
              <a:defRPr/>
            </a:pPr>
            <a:r>
              <a:rPr lang="en-US" dirty="0">
                <a:latin typeface="Calibri"/>
              </a:rPr>
              <a:t>  Tesseract OCR</a:t>
            </a:r>
          </a:p>
          <a:p>
            <a:pPr marL="244856">
              <a:lnSpc>
                <a:spcPts val="2112"/>
              </a:lnSpc>
              <a:spcBef>
                <a:spcPts val="0"/>
              </a:spcBef>
              <a:spcAft>
                <a:spcPts val="420"/>
              </a:spcAft>
              <a:defRPr/>
            </a:pPr>
            <a:r>
              <a:rPr lang="en-US" u="sng" dirty="0">
                <a:solidFill>
                  <a:srgbClr val="1155CC"/>
                </a:solidFill>
                <a:latin typeface="Calibri"/>
                <a:hlinkClick r:id="rId3"/>
              </a:rPr>
              <a:t>https://drive.google.com/drive/folders/1IMehnDsWiKK8c6vRgToQTnB OS</a:t>
            </a:r>
            <a:r>
              <a:rPr lang="en-US" u="sng" dirty="0">
                <a:solidFill>
                  <a:srgbClr val="1155CC"/>
                </a:solidFill>
                <a:latin typeface="Calibri"/>
              </a:rPr>
              <a:t> </a:t>
            </a:r>
            <a:r>
              <a:rPr lang="en-US" u="sng" dirty="0">
                <a:solidFill>
                  <a:srgbClr val="1155CC"/>
                </a:solidFill>
                <a:latin typeface="Calibri"/>
                <a:hlinkClick r:id="rId3"/>
              </a:rPr>
              <a:t>QfZmSO?usp=sharing</a:t>
            </a:r>
          </a:p>
          <a:p>
            <a:pPr marL="244856" indent="-215900">
              <a:spcBef>
                <a:spcPts val="0"/>
              </a:spcBef>
              <a:spcAft>
                <a:spcPts val="1260"/>
              </a:spcAft>
              <a:defRPr/>
            </a:pPr>
            <a:r>
              <a:rPr lang="en-US" b="1" dirty="0">
                <a:latin typeface="Calibri"/>
              </a:rPr>
              <a:t>Points to note:</a:t>
            </a:r>
          </a:p>
          <a:p>
            <a:pPr marL="244856" indent="-215900">
              <a:lnSpc>
                <a:spcPts val="2136"/>
              </a:lnSpc>
              <a:spcBef>
                <a:spcPts val="0"/>
              </a:spcBef>
              <a:defRPr/>
            </a:pPr>
            <a:r>
              <a:rPr lang="en-US" dirty="0">
                <a:latin typeface="Calibri"/>
              </a:rPr>
              <a:t>  1)    After installing the </a:t>
            </a:r>
            <a:r>
              <a:rPr lang="en-US" dirty="0" err="1">
                <a:latin typeface="Calibri"/>
              </a:rPr>
              <a:t>poppler</a:t>
            </a:r>
            <a:r>
              <a:rPr lang="en-US" dirty="0">
                <a:latin typeface="Calibri"/>
              </a:rPr>
              <a:t> file change the file path in the </a:t>
            </a:r>
            <a:r>
              <a:rPr lang="en-US" i="1" dirty="0" err="1">
                <a:latin typeface="Calibri"/>
              </a:rPr>
              <a:t>pngcon.py</a:t>
            </a:r>
            <a:r>
              <a:rPr lang="en-US" dirty="0">
                <a:latin typeface="Calibri"/>
              </a:rPr>
              <a:t> file to '~\poppler-21.03.0\Library\bin' and include the path in environment variable in any operating system</a:t>
            </a:r>
          </a:p>
          <a:p>
            <a:pPr marL="244856" indent="-215900">
              <a:lnSpc>
                <a:spcPts val="2136"/>
              </a:lnSpc>
              <a:spcBef>
                <a:spcPts val="0"/>
              </a:spcBef>
              <a:defRPr/>
            </a:pPr>
            <a:r>
              <a:rPr lang="en-US" dirty="0">
                <a:latin typeface="Calibri"/>
              </a:rPr>
              <a:t>  2)    After installing the tesseract OCR file change the file path in the </a:t>
            </a:r>
            <a:r>
              <a:rPr lang="en-US" i="1" dirty="0" err="1">
                <a:latin typeface="Calibri"/>
              </a:rPr>
              <a:t>tesseract_OCR.py</a:t>
            </a:r>
            <a:r>
              <a:rPr lang="en-US" dirty="0">
                <a:latin typeface="Calibri"/>
              </a:rPr>
              <a:t> file to '~\Tesseract-OCR\</a:t>
            </a:r>
            <a:r>
              <a:rPr lang="en-US" dirty="0" err="1">
                <a:latin typeface="Calibri"/>
              </a:rPr>
              <a:t>tesseract.exe</a:t>
            </a:r>
            <a:r>
              <a:rPr lang="en-US" dirty="0">
                <a:latin typeface="Calibri"/>
              </a:rPr>
              <a:t>' according to the operating system.</a:t>
            </a:r>
          </a:p>
          <a:p>
            <a:pPr algn="just">
              <a:lnSpc>
                <a:spcPts val="2136"/>
              </a:lnSpc>
              <a:spcBef>
                <a:spcPts val="0"/>
              </a:spcBef>
              <a:spcAft>
                <a:spcPts val="3990"/>
              </a:spcAft>
              <a:defRPr/>
            </a:pPr>
            <a:r>
              <a:rPr lang="en-US" dirty="0">
                <a:latin typeface="Calibri"/>
              </a:rPr>
              <a:t>3)    Change the path where the end user is giving the invoice as an input.</a:t>
            </a:r>
          </a:p>
          <a:p>
            <a:pPr marL="238760">
              <a:lnSpc>
                <a:spcPts val="2136"/>
              </a:lnSpc>
              <a:spcBef>
                <a:spcPts val="0"/>
              </a:spcBef>
              <a:defRPr/>
            </a:pPr>
            <a:endParaRPr lang="en-US" u="sng" dirty="0">
              <a:solidFill>
                <a:srgbClr val="1155CC"/>
              </a:solidFill>
              <a:latin typeface="Calibri"/>
              <a:hlinkClick r:id="rId2"/>
            </a:endParaRPr>
          </a:p>
          <a:p>
            <a:endParaRPr lang="en-US" dirty="0"/>
          </a:p>
        </p:txBody>
      </p:sp>
    </p:spTree>
    <p:extLst>
      <p:ext uri="{BB962C8B-B14F-4D97-AF65-F5344CB8AC3E}">
        <p14:creationId xmlns:p14="http://schemas.microsoft.com/office/powerpoint/2010/main" val="1270390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11F9E-87FB-1844-AFD4-13C12877CCF5}"/>
              </a:ext>
            </a:extLst>
          </p:cNvPr>
          <p:cNvSpPr>
            <a:spLocks noGrp="1"/>
          </p:cNvSpPr>
          <p:nvPr>
            <p:ph type="title"/>
          </p:nvPr>
        </p:nvSpPr>
        <p:spPr>
          <a:xfrm>
            <a:off x="2264229" y="624110"/>
            <a:ext cx="9240383" cy="747490"/>
          </a:xfrm>
        </p:spPr>
        <p:txBody>
          <a:bodyPr/>
          <a:lstStyle/>
          <a:p>
            <a:r>
              <a:rPr lang="en-US" dirty="0">
                <a:latin typeface="Calibri" panose="020F0502020204030204" pitchFamily="34" charset="0"/>
                <a:cs typeface="Calibri" panose="020F0502020204030204" pitchFamily="34" charset="0"/>
              </a:rPr>
              <a:t>Python Libraries used:</a:t>
            </a:r>
          </a:p>
        </p:txBody>
      </p:sp>
      <p:sp>
        <p:nvSpPr>
          <p:cNvPr id="3" name="Content Placeholder 2">
            <a:extLst>
              <a:ext uri="{FF2B5EF4-FFF2-40B4-BE49-F238E27FC236}">
                <a16:creationId xmlns:a16="http://schemas.microsoft.com/office/drawing/2014/main" id="{39355D8E-417C-4A4E-9950-A3ACE729C5AA}"/>
              </a:ext>
            </a:extLst>
          </p:cNvPr>
          <p:cNvSpPr>
            <a:spLocks noGrp="1"/>
          </p:cNvSpPr>
          <p:nvPr>
            <p:ph idx="1"/>
          </p:nvPr>
        </p:nvSpPr>
        <p:spPr>
          <a:xfrm>
            <a:off x="2264229" y="1643743"/>
            <a:ext cx="9240383" cy="3537857"/>
          </a:xfrm>
        </p:spPr>
        <p:txBody>
          <a:bodyPr/>
          <a:lstStyle/>
          <a:p>
            <a:pPr marL="238760" indent="-215900">
              <a:lnSpc>
                <a:spcPts val="2112"/>
              </a:lnSpc>
              <a:spcBef>
                <a:spcPts val="2520"/>
              </a:spcBef>
              <a:defRPr/>
            </a:pPr>
            <a:r>
              <a:rPr lang="en-US" dirty="0">
                <a:latin typeface="Calibri"/>
              </a:rPr>
              <a:t>  </a:t>
            </a:r>
            <a:r>
              <a:rPr lang="en-US" dirty="0" err="1">
                <a:latin typeface="Calibri"/>
              </a:rPr>
              <a:t>tesseract_OCR</a:t>
            </a:r>
            <a:r>
              <a:rPr lang="en-US" dirty="0">
                <a:latin typeface="Calibri"/>
              </a:rPr>
              <a:t>: this is used for specifying tesseract path (pip install tesseract).</a:t>
            </a:r>
          </a:p>
          <a:p>
            <a:pPr algn="just">
              <a:lnSpc>
                <a:spcPts val="2112"/>
              </a:lnSpc>
              <a:spcBef>
                <a:spcPts val="0"/>
              </a:spcBef>
              <a:defRPr/>
            </a:pPr>
            <a:r>
              <a:rPr lang="en-US" dirty="0" err="1">
                <a:latin typeface="Calibri"/>
              </a:rPr>
              <a:t>numpy</a:t>
            </a:r>
            <a:r>
              <a:rPr lang="en-US" dirty="0">
                <a:latin typeface="Calibri"/>
              </a:rPr>
              <a:t>: default library (pip install </a:t>
            </a:r>
            <a:r>
              <a:rPr lang="en-US" dirty="0" err="1">
                <a:latin typeface="Calibri"/>
              </a:rPr>
              <a:t>numpy</a:t>
            </a:r>
            <a:r>
              <a:rPr lang="en-US" dirty="0">
                <a:latin typeface="Calibri"/>
              </a:rPr>
              <a:t>).</a:t>
            </a:r>
          </a:p>
          <a:p>
            <a:pPr algn="just">
              <a:lnSpc>
                <a:spcPts val="2112"/>
              </a:lnSpc>
              <a:spcBef>
                <a:spcPts val="0"/>
              </a:spcBef>
              <a:defRPr/>
            </a:pPr>
            <a:r>
              <a:rPr lang="en-US" dirty="0">
                <a:latin typeface="Calibri"/>
              </a:rPr>
              <a:t>cv2: (pip install </a:t>
            </a:r>
            <a:r>
              <a:rPr lang="en-US" dirty="0" err="1">
                <a:latin typeface="Calibri"/>
              </a:rPr>
              <a:t>opencv</a:t>
            </a:r>
            <a:r>
              <a:rPr lang="en-US" dirty="0">
                <a:latin typeface="Calibri"/>
              </a:rPr>
              <a:t>-python).</a:t>
            </a:r>
          </a:p>
          <a:p>
            <a:pPr algn="just">
              <a:lnSpc>
                <a:spcPts val="2112"/>
              </a:lnSpc>
              <a:spcBef>
                <a:spcPts val="0"/>
              </a:spcBef>
              <a:spcAft>
                <a:spcPts val="420"/>
              </a:spcAft>
              <a:defRPr/>
            </a:pPr>
            <a:r>
              <a:rPr lang="en-US" dirty="0">
                <a:latin typeface="Calibri"/>
              </a:rPr>
              <a:t>Pdf2image: Converts pdf format to image if the invoice is in pdf.</a:t>
            </a:r>
          </a:p>
          <a:p>
            <a:pPr algn="just">
              <a:lnSpc>
                <a:spcPts val="2928"/>
              </a:lnSpc>
              <a:spcBef>
                <a:spcPts val="0"/>
              </a:spcBef>
              <a:defRPr/>
            </a:pPr>
            <a:r>
              <a:rPr lang="en-US" dirty="0" err="1">
                <a:latin typeface="Calibri"/>
              </a:rPr>
              <a:t>Fuzzywuzzy</a:t>
            </a:r>
            <a:r>
              <a:rPr lang="en-US" dirty="0">
                <a:latin typeface="Calibri"/>
              </a:rPr>
              <a:t>: it makes the image diaphanous.</a:t>
            </a:r>
          </a:p>
          <a:p>
            <a:pPr algn="just">
              <a:lnSpc>
                <a:spcPts val="2928"/>
              </a:lnSpc>
              <a:spcBef>
                <a:spcPts val="0"/>
              </a:spcBef>
              <a:defRPr/>
            </a:pPr>
            <a:r>
              <a:rPr lang="en-US" dirty="0">
                <a:latin typeface="Calibri"/>
              </a:rPr>
              <a:t>copy: to remove replicates(</a:t>
            </a:r>
            <a:r>
              <a:rPr lang="en-US" dirty="0" err="1">
                <a:latin typeface="Calibri"/>
              </a:rPr>
              <a:t>deepcopy</a:t>
            </a:r>
            <a:r>
              <a:rPr lang="en-US" dirty="0">
                <a:latin typeface="Calibri"/>
              </a:rPr>
              <a:t>).</a:t>
            </a:r>
          </a:p>
          <a:p>
            <a:pPr algn="just">
              <a:lnSpc>
                <a:spcPts val="2928"/>
              </a:lnSpc>
              <a:spcBef>
                <a:spcPts val="0"/>
              </a:spcBef>
              <a:defRPr/>
            </a:pPr>
            <a:r>
              <a:rPr lang="en-US" dirty="0">
                <a:latin typeface="Calibri"/>
              </a:rPr>
              <a:t>re: It is used for cleaning text.</a:t>
            </a:r>
          </a:p>
          <a:p>
            <a:pPr algn="just">
              <a:lnSpc>
                <a:spcPts val="2928"/>
              </a:lnSpc>
              <a:spcBef>
                <a:spcPts val="0"/>
              </a:spcBef>
              <a:spcAft>
                <a:spcPts val="1890"/>
              </a:spcAft>
              <a:defRPr/>
            </a:pPr>
            <a:r>
              <a:rPr lang="en-US" dirty="0">
                <a:latin typeface="Calibri"/>
              </a:rPr>
              <a:t>JSON.</a:t>
            </a:r>
          </a:p>
          <a:p>
            <a:endParaRPr lang="en-US" dirty="0"/>
          </a:p>
        </p:txBody>
      </p:sp>
    </p:spTree>
    <p:extLst>
      <p:ext uri="{BB962C8B-B14F-4D97-AF65-F5344CB8AC3E}">
        <p14:creationId xmlns:p14="http://schemas.microsoft.com/office/powerpoint/2010/main" val="27503818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217</TotalTime>
  <Words>1369</Words>
  <Application>Microsoft Macintosh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Cambria</vt:lpstr>
      <vt:lpstr>Century Gothic</vt:lpstr>
      <vt:lpstr>Wingdings 3</vt:lpstr>
      <vt:lpstr>Wisp</vt:lpstr>
      <vt:lpstr>COMPUTER VISION EXTRAPOLATED TO EXTRACT TABULAR COLUMNS FROM THE INVOICE AND CONVERTING IT INTO A JSON AND CSV FORMAT</vt:lpstr>
      <vt:lpstr>Introduction</vt:lpstr>
      <vt:lpstr>Abstract</vt:lpstr>
      <vt:lpstr>Problem statement</vt:lpstr>
      <vt:lpstr>Project Justification</vt:lpstr>
      <vt:lpstr>Flow chart</vt:lpstr>
      <vt:lpstr>Objectives</vt:lpstr>
      <vt:lpstr>Prerequisites</vt:lpstr>
      <vt:lpstr>Python Libraries used:</vt:lpstr>
      <vt:lpstr>Limitations</vt:lpstr>
      <vt:lpstr>Invoice Example</vt:lpstr>
      <vt:lpstr>Output</vt:lpstr>
      <vt:lpstr>Base Paper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COMPUTER-VISION-EXTRAPOLATED-TO-EXTRACT-TABULAR-COLUMNS-FROM-THE-INVOICE</dc:title>
  <dc:creator>Rakesh Kamisetty</dc:creator>
  <cp:lastModifiedBy>Rakesh Kamisetty</cp:lastModifiedBy>
  <cp:revision>41</cp:revision>
  <dcterms:created xsi:type="dcterms:W3CDTF">2021-10-11T11:59:08Z</dcterms:created>
  <dcterms:modified xsi:type="dcterms:W3CDTF">2021-10-12T05:20:22Z</dcterms:modified>
</cp:coreProperties>
</file>