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76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F775838-B374-4B06-A13D-2AF4419534A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1DA77D1-85CE-49B1-B8C9-50B98CD582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2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5838-B374-4B06-A13D-2AF4419534A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77D1-85CE-49B1-B8C9-50B98CD5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0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5838-B374-4B06-A13D-2AF4419534A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77D1-85CE-49B1-B8C9-50B98CD582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44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5838-B374-4B06-A13D-2AF4419534A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77D1-85CE-49B1-B8C9-50B98CD582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69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5838-B374-4B06-A13D-2AF4419534A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77D1-85CE-49B1-B8C9-50B98CD5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70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5838-B374-4B06-A13D-2AF4419534A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77D1-85CE-49B1-B8C9-50B98CD582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88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5838-B374-4B06-A13D-2AF4419534A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77D1-85CE-49B1-B8C9-50B98CD5821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666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5838-B374-4B06-A13D-2AF4419534A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77D1-85CE-49B1-B8C9-50B98CD582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782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5838-B374-4B06-A13D-2AF4419534A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77D1-85CE-49B1-B8C9-50B98CD582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81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5838-B374-4B06-A13D-2AF4419534A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77D1-85CE-49B1-B8C9-50B98CD5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0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5838-B374-4B06-A13D-2AF4419534A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77D1-85CE-49B1-B8C9-50B98CD5821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29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5838-B374-4B06-A13D-2AF4419534A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77D1-85CE-49B1-B8C9-50B98CD5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2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5838-B374-4B06-A13D-2AF4419534A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77D1-85CE-49B1-B8C9-50B98CD5821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01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5838-B374-4B06-A13D-2AF4419534A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77D1-85CE-49B1-B8C9-50B98CD5821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7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5838-B374-4B06-A13D-2AF4419534A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77D1-85CE-49B1-B8C9-50B98CD5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3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5838-B374-4B06-A13D-2AF4419534A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77D1-85CE-49B1-B8C9-50B98CD5821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7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5838-B374-4B06-A13D-2AF4419534A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A77D1-85CE-49B1-B8C9-50B98CD5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775838-B374-4B06-A13D-2AF4419534A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DA77D1-85CE-49B1-B8C9-50B98CD58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0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2FD8-32CC-58D8-F159-013075018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8CEB0-E23C-D1EE-46DD-FECB12B81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8813" y="3661999"/>
            <a:ext cx="9144000" cy="1655762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57169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86A5-EAFB-59DF-1589-5F46D8C8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Bayes(con.)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DD383-066C-D037-4876-882F11396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Applications</a:t>
            </a:r>
            <a:r>
              <a:rPr lang="fr-F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Spam </a:t>
            </a:r>
            <a:r>
              <a:rPr lang="fr-FR" dirty="0" err="1"/>
              <a:t>detection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Sentiment </a:t>
            </a:r>
            <a:r>
              <a:rPr lang="fr-FR" dirty="0" err="1"/>
              <a:t>analysis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Document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Fraud</a:t>
            </a:r>
            <a:r>
              <a:rPr lang="fr-FR" dirty="0"/>
              <a:t> </a:t>
            </a:r>
            <a:r>
              <a:rPr lang="fr-FR" dirty="0" err="1"/>
              <a:t>detection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Medical</a:t>
            </a:r>
            <a:r>
              <a:rPr lang="fr-FR" dirty="0"/>
              <a:t> </a:t>
            </a:r>
            <a:r>
              <a:rPr lang="fr-FR" dirty="0" err="1"/>
              <a:t>diagnosis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50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5804-85B1-2295-7B81-3451384C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(KNN)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01CA-C17A-0218-1A8E-16BA5003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K-Nearest Neighbors (KNN) is a </a:t>
            </a:r>
            <a:r>
              <a:rPr lang="en-US" b="1" dirty="0"/>
              <a:t>supervised machine learning algorithm</a:t>
            </a:r>
            <a:r>
              <a:rPr lang="en-US" dirty="0"/>
              <a:t> used for </a:t>
            </a:r>
            <a:r>
              <a:rPr lang="en-US" b="1" dirty="0"/>
              <a:t>classification and regression</a:t>
            </a:r>
            <a:r>
              <a:rPr lang="en-US" dirty="0"/>
              <a:t>. It classifies data points based on their proximity to other points.</a:t>
            </a:r>
          </a:p>
          <a:p>
            <a:endParaRPr lang="en-US" dirty="0"/>
          </a:p>
          <a:p>
            <a:r>
              <a:rPr lang="en-US" b="1" dirty="0"/>
              <a:t>Key Concept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data point is classified by a </a:t>
            </a:r>
            <a:r>
              <a:rPr lang="en-US" b="1" dirty="0"/>
              <a:t>majority vote of its k nearest neighbors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Distance metrics such as </a:t>
            </a:r>
            <a:r>
              <a:rPr lang="en-US" b="1" dirty="0"/>
              <a:t>Euclidean</a:t>
            </a:r>
            <a:r>
              <a:rPr lang="en-US" dirty="0"/>
              <a:t>, </a:t>
            </a:r>
            <a:r>
              <a:rPr lang="en-US" b="1" dirty="0"/>
              <a:t>Manhattan</a:t>
            </a:r>
            <a:r>
              <a:rPr lang="en-US" dirty="0"/>
              <a:t>, or </a:t>
            </a:r>
            <a:r>
              <a:rPr lang="en-US" b="1" dirty="0" err="1"/>
              <a:t>Minkowski</a:t>
            </a:r>
            <a:r>
              <a:rPr lang="en-US" dirty="0"/>
              <a:t> are used to determine proximity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50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6BCD-97DB-B249-8D84-CCE4D454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KNN(con.)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5C31A-9EB7-D7F4-9846-26E1669D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Steps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dirty="0"/>
              <a:t>Choose the number of neighbors </a:t>
            </a:r>
            <a:r>
              <a:rPr lang="en-US" b="1" dirty="0"/>
              <a:t>k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Calculate distances between the point and all others.</a:t>
            </a:r>
          </a:p>
          <a:p>
            <a:pPr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b="1" dirty="0"/>
              <a:t>k nearest neighbors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Assign the class based on majority vote (classification) or average (regression).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77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770A-E591-C53D-3C88-4B9809A6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KNN(con.)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E4BDF-DC46-255C-D16B-CD3547319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Applications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Handwritten digit recognition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Recommender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segmentation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Image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Credit risk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01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8AE9-2C5B-776C-1D05-EA6E0EF5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EDA59-6FCD-7999-903D-6CE47A47E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Decision Tree</a:t>
            </a:r>
            <a:r>
              <a:rPr lang="en-US" dirty="0"/>
              <a:t> is a </a:t>
            </a:r>
            <a:r>
              <a:rPr lang="en-US" b="1" dirty="0"/>
              <a:t>supervised machine learning algorithm</a:t>
            </a:r>
            <a:r>
              <a:rPr lang="en-US" dirty="0"/>
              <a:t> used for </a:t>
            </a:r>
            <a:r>
              <a:rPr lang="en-US" b="1" dirty="0"/>
              <a:t>classification and regression tasks</a:t>
            </a:r>
            <a:r>
              <a:rPr lang="en-US" dirty="0"/>
              <a:t>. It models decisions and their possible consequences in a tree-like structure.</a:t>
            </a:r>
          </a:p>
          <a:p>
            <a:pPr marL="0" indent="0">
              <a:buNone/>
            </a:pPr>
            <a:r>
              <a:rPr lang="en-US" b="1" dirty="0"/>
              <a:t>Structure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Root Node</a:t>
            </a:r>
            <a:r>
              <a:rPr lang="en-US" dirty="0"/>
              <a:t>: Represents the entire dataset and splits on the best attribute.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Internal Nodes</a:t>
            </a:r>
            <a:r>
              <a:rPr lang="en-US" dirty="0"/>
              <a:t>: Represent decision points based on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Leaf Nodes</a:t>
            </a:r>
            <a:r>
              <a:rPr lang="en-US" dirty="0"/>
              <a:t>: Represent the final output (class labels or values).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3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58C1-2866-4332-DE76-BB570297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Tree(con.)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B7D4-A754-EF92-DA44-CE9A2C748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. Applications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behavior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Medical diagnosis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Credit risk assessment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Fraud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Stock price 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97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0E62-AB27-22A0-0AC1-351E8C6F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46668"/>
          </a:xfrm>
        </p:spPr>
        <p:txBody>
          <a:bodyPr/>
          <a:lstStyle/>
          <a:p>
            <a:r>
              <a:rPr lang="en-US" dirty="0"/>
              <a:t>Support Vector Machine (SVM) Algorithm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2F94672-58F4-14A2-A197-7434BD1C68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70081"/>
            <a:ext cx="10058398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supervised machine learning algorithm used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andregression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tasks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Idea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Finds the optimal hyperplane that separates data points of different classes with the maximum margin.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b="1" dirty="0"/>
              <a:t>Key Concepts: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b="1" dirty="0"/>
              <a:t>Hyperplane</a:t>
            </a:r>
            <a:r>
              <a:rPr lang="en-US" sz="2000" dirty="0"/>
              <a:t>: A line (in 2D) or plane (in 3D) that divides the data space.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b="1" dirty="0"/>
              <a:t>Support Vectors</a:t>
            </a:r>
            <a:r>
              <a:rPr lang="en-US" sz="2000" dirty="0"/>
              <a:t>: Data points closest to the hyperplane, influencing its position and orientation.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b="1" dirty="0"/>
              <a:t>Margin</a:t>
            </a:r>
            <a:r>
              <a:rPr lang="en-US" sz="2000" dirty="0"/>
              <a:t>: The distance between the hyperplane and the nearest support  vectors.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748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3462-9970-09B1-1E75-E2B6FE185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SVM(con.)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1058-CAAF-EE4D-97D8-ABA767172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How SVM Works:</a:t>
            </a:r>
          </a:p>
          <a:p>
            <a:pPr marL="0" indent="0">
              <a:buNone/>
            </a:pPr>
            <a:r>
              <a:rPr lang="en-US" dirty="0"/>
              <a:t>	Uses </a:t>
            </a:r>
            <a:r>
              <a:rPr lang="en-US" b="1" dirty="0"/>
              <a:t>kernel functions</a:t>
            </a:r>
            <a:r>
              <a:rPr lang="en-US" dirty="0"/>
              <a:t> (linear, polynomial, radial basis function (RBF), etc.) to handle </a:t>
            </a:r>
            <a:r>
              <a:rPr lang="en-US" b="1" dirty="0"/>
              <a:t>non-linear data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Maximize the margin to improve classification accuracy.</a:t>
            </a:r>
          </a:p>
          <a:p>
            <a:r>
              <a:rPr lang="fr-FR" b="1" dirty="0"/>
              <a:t>Applications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 err="1"/>
              <a:t>Text</a:t>
            </a:r>
            <a:r>
              <a:rPr lang="fr-FR" b="1" dirty="0"/>
              <a:t> Classification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/>
              <a:t>Face </a:t>
            </a:r>
            <a:r>
              <a:rPr lang="fr-FR" b="1" dirty="0" err="1"/>
              <a:t>Detection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b="1" dirty="0" err="1"/>
              <a:t>Bioinformatics</a:t>
            </a:r>
            <a:r>
              <a:rPr lang="fr-FR" dirty="0"/>
              <a:t> (e.g., </a:t>
            </a:r>
            <a:r>
              <a:rPr lang="fr-FR" dirty="0" err="1"/>
              <a:t>protein</a:t>
            </a:r>
            <a:r>
              <a:rPr lang="fr-FR" dirty="0"/>
              <a:t> classification)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36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5164-4599-7A86-2E1B-A62E4580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62629-7A5B-7EA6-6A75-F03D7B6B3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Random Forest is an </a:t>
            </a:r>
            <a:r>
              <a:rPr lang="en-US" b="1" dirty="0"/>
              <a:t>ensemble learning algorithm</a:t>
            </a:r>
            <a:r>
              <a:rPr lang="en-US" dirty="0"/>
              <a:t> used for </a:t>
            </a:r>
            <a:r>
              <a:rPr lang="en-US" b="1" dirty="0"/>
              <a:t>classification and regression</a:t>
            </a:r>
            <a:r>
              <a:rPr lang="en-US" dirty="0"/>
              <a:t>. It constructs multiple </a:t>
            </a:r>
            <a:r>
              <a:rPr lang="en-US" b="1" dirty="0"/>
              <a:t>decision trees</a:t>
            </a:r>
            <a:r>
              <a:rPr lang="en-US" dirty="0"/>
              <a:t> during training and combines their outputs for more accurate and stable predictions. Each tree is built using a </a:t>
            </a:r>
            <a:r>
              <a:rPr lang="en-US" b="1" dirty="0"/>
              <a:t>random subset of data and features</a:t>
            </a:r>
            <a:r>
              <a:rPr lang="en-US" dirty="0"/>
              <a:t>, and the final prediction is made by </a:t>
            </a:r>
            <a:r>
              <a:rPr lang="en-US" b="1" dirty="0"/>
              <a:t>majority voting</a:t>
            </a:r>
            <a:r>
              <a:rPr lang="en-US" dirty="0"/>
              <a:t> for classification or </a:t>
            </a:r>
            <a:r>
              <a:rPr lang="en-US" b="1" dirty="0"/>
              <a:t>averaging</a:t>
            </a:r>
            <a:r>
              <a:rPr lang="en-US" dirty="0"/>
              <a:t> for regression tasks.</a:t>
            </a:r>
          </a:p>
          <a:p>
            <a:endParaRPr lang="en-US" dirty="0"/>
          </a:p>
          <a:p>
            <a:r>
              <a:rPr lang="en-US" b="1" dirty="0"/>
              <a:t>Core Idea</a:t>
            </a:r>
            <a:r>
              <a:rPr lang="en-US" dirty="0"/>
              <a:t>: Combines multiple decision trees to improve </a:t>
            </a:r>
            <a:r>
              <a:rPr lang="en-US" b="1" dirty="0"/>
              <a:t>accuracy and reduce overfitting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874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57F5-72DF-2B4B-4DA6-B3075FCBC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9548"/>
            <a:ext cx="10515600" cy="614596"/>
          </a:xfrm>
        </p:spPr>
        <p:txBody>
          <a:bodyPr>
            <a:normAutofit fontScale="90000"/>
          </a:bodyPr>
          <a:lstStyle/>
          <a:p>
            <a:r>
              <a:rPr lang="en-US" dirty="0"/>
              <a:t>RN(con.)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3D50F4-3AAA-A1CC-F440-49F72475FE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79835"/>
            <a:ext cx="11730712" cy="504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Key Concepts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Decision Trees</a:t>
            </a:r>
            <a:r>
              <a:rPr lang="en-US" dirty="0"/>
              <a:t>: Individual trees built on random subsets of data and features.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Ensemble Learning</a:t>
            </a:r>
            <a:r>
              <a:rPr lang="en-US" dirty="0"/>
              <a:t>: Combines the predictions of multiple models.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Voting Mechanism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Classification</a:t>
            </a:r>
            <a:r>
              <a:rPr lang="en-US" dirty="0"/>
              <a:t>: Majority vote of trees.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Regression</a:t>
            </a:r>
            <a:r>
              <a:rPr lang="en-US" dirty="0"/>
              <a:t>: Average of tree predictions.</a:t>
            </a:r>
          </a:p>
          <a:p>
            <a:r>
              <a:rPr lang="en-US" b="1" dirty="0"/>
              <a:t>How Random Forest 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Randomly selects data samples and features for training each tree.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Aggregates results for final prediction.</a:t>
            </a:r>
          </a:p>
          <a:p>
            <a:pPr marL="457200" lvl="1" indent="0">
              <a:buNone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1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B2AF-0555-A690-BF80-16396484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22D6-8B80-0A79-842C-3DA6A3FC4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Naive Bayes 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-NN 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algorithm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algorithm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11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E9B4-8D4F-955E-1AC7-6F74BF9F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04FC4-C820-7FBE-0EF1-351D1314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Fraud Detection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Medical Diagnosis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Stock Market Prediction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00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7FE1-0A48-6CD8-D346-3E2176F3C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249435"/>
          </a:xfrm>
        </p:spPr>
        <p:txBody>
          <a:bodyPr>
            <a:normAutofit/>
          </a:bodyPr>
          <a:lstStyle/>
          <a:p>
            <a:r>
              <a:rPr lang="en-US" sz="8800" dirty="0">
                <a:latin typeface="Algerian" panose="04020705040A02060702" pitchFamily="82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46171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EFEA-B255-1FF4-3E1B-35461BFE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EF696-C081-7635-7126-AF5AAA795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Linear regression is a statistical method for modeling the relationship between a dependent variable (Y) and one or more independent variables (X).</a:t>
            </a:r>
          </a:p>
          <a:p>
            <a:pPr algn="just"/>
            <a:r>
              <a:rPr lang="en-US" dirty="0"/>
              <a:t>Equation : </a:t>
            </a:r>
          </a:p>
          <a:p>
            <a:pPr marL="914400" lvl="2" indent="0" algn="ctr">
              <a:buNone/>
            </a:pPr>
            <a:r>
              <a:rPr lang="en-US" sz="4300" dirty="0"/>
              <a:t>Y = </a:t>
            </a:r>
            <a:r>
              <a:rPr lang="en-US" sz="4300" dirty="0" err="1"/>
              <a:t>mX</a:t>
            </a:r>
            <a:r>
              <a:rPr lang="en-US" sz="4300" dirty="0"/>
              <a:t> + C</a:t>
            </a:r>
          </a:p>
          <a:p>
            <a:r>
              <a:rPr lang="en-US" dirty="0"/>
              <a:t>- Y is the dependent variable (output),</a:t>
            </a:r>
          </a:p>
          <a:p>
            <a:r>
              <a:rPr lang="en-US" dirty="0"/>
              <a:t>- X is the independent variable (input),</a:t>
            </a:r>
          </a:p>
          <a:p>
            <a:r>
              <a:rPr lang="en-US" dirty="0"/>
              <a:t>-m is the slope</a:t>
            </a:r>
          </a:p>
          <a:p>
            <a:pPr lvl="2" algn="just"/>
            <a:endParaRPr lang="en-US" dirty="0"/>
          </a:p>
          <a:p>
            <a:pPr marL="914400" lvl="2" indent="0" algn="just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7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F8C6-30FA-C903-1C84-F98636F0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271A15-9FCF-9267-CE2F-BCA3C032E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7777" y="2557463"/>
            <a:ext cx="5336498" cy="3318405"/>
          </a:xfrm>
        </p:spPr>
      </p:pic>
    </p:spTree>
    <p:extLst>
      <p:ext uri="{BB962C8B-B14F-4D97-AF65-F5344CB8AC3E}">
        <p14:creationId xmlns:p14="http://schemas.microsoft.com/office/powerpoint/2010/main" val="48117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3B37-3820-9435-99BF-A765B9DB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Regression(con.)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2AF5-217A-7833-AA34-58A0B4B6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Goal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To find the best-fitting line that minimizes the sum of squared residuals, improving prediction accuracy.</a:t>
            </a:r>
          </a:p>
          <a:p>
            <a:endParaRPr lang="en-US" dirty="0"/>
          </a:p>
          <a:p>
            <a:r>
              <a:rPr lang="en-US" dirty="0"/>
              <a:t>Application : </a:t>
            </a:r>
          </a:p>
          <a:p>
            <a:pPr marL="0" indent="0">
              <a:buNone/>
            </a:pPr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Stock market analysis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Disease progression prediction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Medical cost estimation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Student performance prediction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BEFA-820C-526D-C31A-D55A9C5D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DF46-D4BE-2930-20F0-D4BB83614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Logistic Regression is a classification algorithm used to predict binary outcomes (0 or 1) based on one or more independent variables.</a:t>
            </a:r>
          </a:p>
          <a:p>
            <a:pPr marL="0" indent="0">
              <a:buNone/>
            </a:pPr>
            <a:r>
              <a:rPr lang="en-US" dirty="0"/>
              <a:t>The logistic function (sigmoid) is used to map predictions to probabilities: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A678E2-C299-C954-1163-C3C22FB1E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362" y="4454360"/>
            <a:ext cx="5520821" cy="139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5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68C6-F20B-673F-4EA1-36A0493B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E75CD-509E-4C83-62A8-0518FBAD9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338" y="2557463"/>
            <a:ext cx="6295869" cy="3317875"/>
          </a:xfrm>
        </p:spPr>
      </p:pic>
    </p:spTree>
    <p:extLst>
      <p:ext uri="{BB962C8B-B14F-4D97-AF65-F5344CB8AC3E}">
        <p14:creationId xmlns:p14="http://schemas.microsoft.com/office/powerpoint/2010/main" val="166459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E3E6-55BF-E85F-7C51-95E4BCE8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Regression(con.)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76D65-CE3A-73EA-345E-4582FF757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650" y="2091130"/>
            <a:ext cx="9601196" cy="3784738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Goal : </a:t>
            </a:r>
          </a:p>
          <a:p>
            <a:r>
              <a:rPr lang="en-US" dirty="0"/>
              <a:t>The primary goal of logistic regression is to model the relationship between one or more independent variables and a binary or categorical dependent variable.</a:t>
            </a:r>
          </a:p>
          <a:p>
            <a:r>
              <a:rPr lang="en-US" b="1" dirty="0"/>
              <a:t>Application : 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35A2B6-77C2-0471-85EB-CD413F5F2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711" y="4829862"/>
            <a:ext cx="489428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patient having a disease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(yes/no).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email being spam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(spam/not spam).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customer churning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(leave/stay) </a:t>
            </a:r>
          </a:p>
        </p:txBody>
      </p:sp>
    </p:spTree>
    <p:extLst>
      <p:ext uri="{BB962C8B-B14F-4D97-AF65-F5344CB8AC3E}">
        <p14:creationId xmlns:p14="http://schemas.microsoft.com/office/powerpoint/2010/main" val="376941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F89F-0797-7117-A10E-D467A287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03E69-3469-8167-BDB5-7906FD11E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Naive Bayes is a </a:t>
            </a:r>
            <a:r>
              <a:rPr lang="en-US" b="1" dirty="0"/>
              <a:t>probabilistic machine learning algorithm</a:t>
            </a:r>
            <a:r>
              <a:rPr lang="en-US" dirty="0"/>
              <a:t> used for </a:t>
            </a:r>
            <a:r>
              <a:rPr lang="en-US" b="1" dirty="0"/>
              <a:t>classification tasks</a:t>
            </a:r>
            <a:r>
              <a:rPr lang="en-US" dirty="0"/>
              <a:t>, based on </a:t>
            </a:r>
            <a:r>
              <a:rPr lang="en-US" b="1" dirty="0"/>
              <a:t>Bayes' Theorem</a:t>
            </a:r>
            <a:r>
              <a:rPr lang="en-US" dirty="0"/>
              <a:t> with the assumption that features are independent of each other.</a:t>
            </a:r>
          </a:p>
          <a:p>
            <a:r>
              <a:rPr lang="en-US" b="1" dirty="0"/>
              <a:t>Bayes' Theorem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3ACE5-0DF1-F537-0C11-7BAB6721E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84" y="4095438"/>
            <a:ext cx="3912451" cy="15408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40EE85-CC7B-5545-F92F-A7C61208B303}"/>
              </a:ext>
            </a:extLst>
          </p:cNvPr>
          <p:cNvSpPr/>
          <p:nvPr/>
        </p:nvSpPr>
        <p:spPr>
          <a:xfrm>
            <a:off x="6895219" y="3672590"/>
            <a:ext cx="4077581" cy="24284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P(A|B)</a:t>
            </a:r>
            <a:r>
              <a:rPr lang="en-US" dirty="0"/>
              <a:t>: Probability of event A occurring given event 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P(B|A)</a:t>
            </a:r>
            <a:r>
              <a:rPr lang="en-US" dirty="0"/>
              <a:t>: Probability of event B occurring given event 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P(A)</a:t>
            </a:r>
            <a:r>
              <a:rPr lang="en-US" dirty="0"/>
              <a:t>: Prior probability of event 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P(B)</a:t>
            </a:r>
            <a:r>
              <a:rPr lang="en-US" dirty="0"/>
              <a:t>: Prior probability of event B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22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210</TotalTime>
  <Words>851</Words>
  <Application>Microsoft Office PowerPoint</Application>
  <PresentationFormat>Widescreen</PresentationFormat>
  <Paragraphs>123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Algerian</vt:lpstr>
      <vt:lpstr>Arial</vt:lpstr>
      <vt:lpstr>Garamond</vt:lpstr>
      <vt:lpstr>Times New Roman</vt:lpstr>
      <vt:lpstr>Wingdings</vt:lpstr>
      <vt:lpstr>Organic</vt:lpstr>
      <vt:lpstr>Machine Learning</vt:lpstr>
      <vt:lpstr>Contents</vt:lpstr>
      <vt:lpstr>Linear Regression</vt:lpstr>
      <vt:lpstr>Figure</vt:lpstr>
      <vt:lpstr>Linear Regression(con.)</vt:lpstr>
      <vt:lpstr>Logistic Regression</vt:lpstr>
      <vt:lpstr>Figure</vt:lpstr>
      <vt:lpstr>Logistic Regression(con.)</vt:lpstr>
      <vt:lpstr> Naïve Bayes</vt:lpstr>
      <vt:lpstr>Naïve Bayes(con.)</vt:lpstr>
      <vt:lpstr>K-Nearest Neighbors (KNN)</vt:lpstr>
      <vt:lpstr>KNN(con.)</vt:lpstr>
      <vt:lpstr>KNN(con.)</vt:lpstr>
      <vt:lpstr>Decision Tree Algorithm</vt:lpstr>
      <vt:lpstr>Decision Tree(con.)</vt:lpstr>
      <vt:lpstr>Support Vector Machine (SVM) Algorithm</vt:lpstr>
      <vt:lpstr>SVM(con.)</vt:lpstr>
      <vt:lpstr>Random Forest Algorithm</vt:lpstr>
      <vt:lpstr>RN(con.)</vt:lpstr>
      <vt:lpstr>PowerPoint Presentation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Sobuj Mia</dc:creator>
  <cp:lastModifiedBy>Md. Sobuj Mia</cp:lastModifiedBy>
  <cp:revision>3</cp:revision>
  <dcterms:created xsi:type="dcterms:W3CDTF">2025-01-07T17:54:22Z</dcterms:created>
  <dcterms:modified xsi:type="dcterms:W3CDTF">2025-01-08T02:45:32Z</dcterms:modified>
</cp:coreProperties>
</file>