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7fe6665ee3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7fe6665ee3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7fe6665ee3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7fe6665ee3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7fe6665ee3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7fe6665ee3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7fe6665ee3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7fe6665ee3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7fe6665ee3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7fe6665ee3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7fe6665ee3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7fe6665ee3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7fe6665ee3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7fe6665ee3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fe6665ee3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17fe6665ee3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7fe6665ee3_0_2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g17fe6665ee3_0_2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7fe6665ee3_0_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17fe6665ee3_0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7fe6665ee3_0_1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17fe6665ee3_0_1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7fe6665ee3_0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17fe6665ee3_0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7fe6665ee3_0_2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17fe6665ee3_0_2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fe6665ee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7fe6665ee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fe6665ee3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7fe6665ee3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fe6665ee3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7fe6665ee3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hyperlink" Target="http://drive.google.com/file/d/1CLl6Oo7DXeQ_2CK8fT1EGAb29twuJPZq/view" TargetMode="External"/><Relationship Id="rId5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 flipH="1" rot="10800000">
            <a:off x="-1" y="0"/>
            <a:ext cx="12192000" cy="6866164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building, street&#10;&#10;Description automatically generated" id="83" name="Google Shape;83;p12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-2" y="816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2"/>
          <p:cNvSpPr txBox="1"/>
          <p:nvPr/>
        </p:nvSpPr>
        <p:spPr>
          <a:xfrm>
            <a:off x="1134035" y="2553964"/>
            <a:ext cx="9924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lt1"/>
                </a:solidFill>
              </a:rPr>
              <a:t>Haptic Feedback Glove</a:t>
            </a:r>
            <a:endParaRPr b="0" i="0" sz="4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chemeClr val="lt1"/>
                </a:solidFill>
              </a:rPr>
              <a:t>Sohan Patel and Noah Franceschini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rawing&#10;&#10;Description automatically generated" id="85" name="Google Shape;8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1007" y="852965"/>
            <a:ext cx="2909982" cy="75408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/>
        </p:nvSpPr>
        <p:spPr>
          <a:xfrm>
            <a:off x="3922059" y="5413888"/>
            <a:ext cx="4347882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12/6/2022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7452352" y="1263718"/>
            <a:ext cx="4356600" cy="4826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8490436" y="3493224"/>
            <a:ext cx="22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IMAGE / GRAPHIC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376808" y="1334279"/>
            <a:ext cx="6422400" cy="48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E84B36"/>
                </a:solidFill>
              </a:rPr>
              <a:t>Block Diagram and Requirements</a:t>
            </a:r>
            <a:endParaRPr b="1" i="0" sz="2600" u="none" cap="none" strike="noStrike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4 Subsystems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Glove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Manipulator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Processing (Microcontroller)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Power</a:t>
            </a:r>
            <a:endParaRPr sz="1800"/>
          </a:p>
        </p:txBody>
      </p:sp>
      <p:sp>
        <p:nvSpPr>
          <p:cNvPr id="200" name="Google Shape;200;p21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 flipH="1" rot="10800000">
            <a:off x="0" y="20"/>
            <a:ext cx="12192000" cy="8682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202" name="Google Shape;20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Design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ELECTRICAL AND COMPUTER ENGINEERING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3875" y="960725"/>
            <a:ext cx="6271750" cy="547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 txBox="1"/>
          <p:nvPr/>
        </p:nvSpPr>
        <p:spPr>
          <a:xfrm>
            <a:off x="7240835" y="1110619"/>
            <a:ext cx="16764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7" name="Google Shape;207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/>
          <p:nvPr/>
        </p:nvSpPr>
        <p:spPr>
          <a:xfrm flipH="1" rot="10800000">
            <a:off x="-1" y="64"/>
            <a:ext cx="12192000" cy="68661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building, street&#10;&#10;Description automatically generated" id="213" name="Google Shape;213;p22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-1" y="8165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214" name="Google Shape;21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54210" y="235709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2"/>
          <p:cNvSpPr txBox="1"/>
          <p:nvPr/>
        </p:nvSpPr>
        <p:spPr>
          <a:xfrm>
            <a:off x="1295400" y="2948490"/>
            <a:ext cx="9601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chemeClr val="lt1"/>
                </a:solidFill>
              </a:rPr>
              <a:t>PCB Design</a:t>
            </a:r>
            <a:endParaRPr b="1" i="0" sz="4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5520230" y="1704276"/>
            <a:ext cx="1151400" cy="111900"/>
          </a:xfrm>
          <a:prstGeom prst="rect">
            <a:avLst/>
          </a:prstGeom>
          <a:solidFill>
            <a:srgbClr val="FF55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218" name="Google Shape;218;p22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ELECTRICAL AND COMPUTER ENGINEERING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19" name="Google Shape;219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8490436" y="3493224"/>
            <a:ext cx="22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IMAGE / GRAPHI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376808" y="1334279"/>
            <a:ext cx="6422400" cy="48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E84B36"/>
                </a:solidFill>
              </a:rPr>
              <a:t>Power</a:t>
            </a:r>
            <a:endParaRPr b="1" i="0" sz="2600" u="none" cap="none" strike="noStrike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5V to Microcontroller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Step down 24V to 5V</a:t>
            </a:r>
            <a:endParaRPr sz="1800"/>
          </a:p>
        </p:txBody>
      </p:sp>
      <p:sp>
        <p:nvSpPr>
          <p:cNvPr id="227" name="Google Shape;227;p23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 flipH="1" rot="10800000">
            <a:off x="0" y="20"/>
            <a:ext cx="12192000" cy="8682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229" name="Google Shape;2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3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PCB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ELECTRICAL AND COMPUTER ENGINEERING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7240835" y="1110619"/>
            <a:ext cx="16764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33" name="Google Shape;2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550" y="1374650"/>
            <a:ext cx="7280975" cy="41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3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5" name="Google Shape;235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4"/>
          <p:cNvSpPr/>
          <p:nvPr/>
        </p:nvSpPr>
        <p:spPr>
          <a:xfrm>
            <a:off x="7452352" y="1263718"/>
            <a:ext cx="4356600" cy="4826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8490436" y="3493224"/>
            <a:ext cx="22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IMAGE / GRAPHIC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376808" y="1334279"/>
            <a:ext cx="6422400" cy="48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E84B36"/>
                </a:solidFill>
              </a:rPr>
              <a:t>Current Sensing</a:t>
            </a:r>
            <a:endParaRPr b="1" i="0" sz="2600" u="none" cap="none" strike="noStrike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Output current value to microcontroller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Enough voltage variation for ADC</a:t>
            </a:r>
            <a:endParaRPr sz="1800"/>
          </a:p>
        </p:txBody>
      </p:sp>
      <p:sp>
        <p:nvSpPr>
          <p:cNvPr id="244" name="Google Shape;244;p24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 flipH="1" rot="10800000">
            <a:off x="0" y="20"/>
            <a:ext cx="12192000" cy="8682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246" name="Google Shape;24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4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PCB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4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ELECTRICAL AND COMPUTER ENGINEERING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7240835" y="1110619"/>
            <a:ext cx="16764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50" name="Google Shape;2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2167" y="1263725"/>
            <a:ext cx="6066933" cy="48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4"/>
          <p:cNvSpPr txBox="1"/>
          <p:nvPr/>
        </p:nvSpPr>
        <p:spPr>
          <a:xfrm>
            <a:off x="6590422" y="1712003"/>
            <a:ext cx="2453100" cy="27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52" name="Google Shape;252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5"/>
          <p:cNvSpPr txBox="1"/>
          <p:nvPr/>
        </p:nvSpPr>
        <p:spPr>
          <a:xfrm>
            <a:off x="8490436" y="3493224"/>
            <a:ext cx="22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IMAGE / GRAPHIC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376808" y="1334279"/>
            <a:ext cx="6422400" cy="48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E84B36"/>
                </a:solidFill>
              </a:rPr>
              <a:t>Microcontroller</a:t>
            </a:r>
            <a:endParaRPr b="1" i="0" sz="2600" u="none" cap="none" strike="noStrike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Be able to control servos (PWM) and BLDC motors (UART)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Read current data from servos and communicate back to the glove</a:t>
            </a:r>
            <a:endParaRPr sz="1800"/>
          </a:p>
        </p:txBody>
      </p:sp>
      <p:sp>
        <p:nvSpPr>
          <p:cNvPr id="260" name="Google Shape;260;p25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261" name="Google Shape;261;p25"/>
          <p:cNvSpPr/>
          <p:nvPr/>
        </p:nvSpPr>
        <p:spPr>
          <a:xfrm flipH="1" rot="10800000">
            <a:off x="0" y="20"/>
            <a:ext cx="12192000" cy="8682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262" name="Google Shape;2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5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PCB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ELECTRICAL AND COMPUTER ENGINEERING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7240835" y="1110619"/>
            <a:ext cx="16764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66" name="Google Shape;2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0350" y="1239613"/>
            <a:ext cx="2540600" cy="482610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5"/>
          <p:cNvSpPr txBox="1"/>
          <p:nvPr/>
        </p:nvSpPr>
        <p:spPr>
          <a:xfrm>
            <a:off x="8451493" y="1346859"/>
            <a:ext cx="1794000" cy="21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68" name="Google Shape;268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8490436" y="3493224"/>
            <a:ext cx="22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IMAGE / GRAPHIC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6"/>
          <p:cNvSpPr txBox="1"/>
          <p:nvPr/>
        </p:nvSpPr>
        <p:spPr>
          <a:xfrm>
            <a:off x="376808" y="1334279"/>
            <a:ext cx="6422400" cy="48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E84B36"/>
                </a:solidFill>
              </a:rPr>
              <a:t>MISC</a:t>
            </a:r>
            <a:endParaRPr b="1" i="0" sz="2600" u="none" cap="none" strike="noStrike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Micro USB for ease of programming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Went unused in final project</a:t>
            </a:r>
            <a:endParaRPr sz="1800"/>
          </a:p>
        </p:txBody>
      </p:sp>
      <p:sp>
        <p:nvSpPr>
          <p:cNvPr id="276" name="Google Shape;276;p26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277" name="Google Shape;277;p26"/>
          <p:cNvSpPr/>
          <p:nvPr/>
        </p:nvSpPr>
        <p:spPr>
          <a:xfrm flipH="1" rot="10800000">
            <a:off x="0" y="20"/>
            <a:ext cx="12192000" cy="8682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278" name="Google Shape;2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6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PCB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ELECTRICAL AND COMPUTER ENGINEERING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7240835" y="1110619"/>
            <a:ext cx="16764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82" name="Google Shape;2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2838" y="1331725"/>
            <a:ext cx="4055625" cy="482609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6"/>
          <p:cNvSpPr txBox="1"/>
          <p:nvPr/>
        </p:nvSpPr>
        <p:spPr>
          <a:xfrm>
            <a:off x="7707668" y="1445448"/>
            <a:ext cx="2063400" cy="22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84" name="Google Shape;284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/>
          <p:nvPr/>
        </p:nvSpPr>
        <p:spPr>
          <a:xfrm flipH="1" rot="10800000">
            <a:off x="-1" y="64"/>
            <a:ext cx="12192000" cy="68661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building, street&#10;&#10;Description automatically generated" id="290" name="Google Shape;290;p27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-1" y="8165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291" name="Google Shape;29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54210" y="235709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7"/>
          <p:cNvSpPr txBox="1"/>
          <p:nvPr/>
        </p:nvSpPr>
        <p:spPr>
          <a:xfrm>
            <a:off x="1295400" y="2948490"/>
            <a:ext cx="9601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chemeClr val="lt1"/>
                </a:solidFill>
              </a:rPr>
              <a:t>Results</a:t>
            </a:r>
            <a:endParaRPr b="1" i="0" sz="4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5520230" y="1704276"/>
            <a:ext cx="1151400" cy="111900"/>
          </a:xfrm>
          <a:prstGeom prst="rect">
            <a:avLst/>
          </a:prstGeom>
          <a:solidFill>
            <a:srgbClr val="FF55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295" name="Google Shape;295;p27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ELECTRICAL AND COMPUTER ENGINEERING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96" name="Google Shape;296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/>
          <p:nvPr/>
        </p:nvSpPr>
        <p:spPr>
          <a:xfrm flipH="1" rot="10800000">
            <a:off x="0" y="6437013"/>
            <a:ext cx="12192000" cy="42098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8"/>
          <p:cNvSpPr txBox="1"/>
          <p:nvPr/>
        </p:nvSpPr>
        <p:spPr>
          <a:xfrm>
            <a:off x="4548417" y="3123892"/>
            <a:ext cx="30951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CHART / GRAPH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8"/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304" name="Google Shape;304;p28"/>
          <p:cNvSpPr/>
          <p:nvPr/>
        </p:nvSpPr>
        <p:spPr>
          <a:xfrm flipH="1" rot="10800000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305" name="Google Shape;3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8"/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Results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8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ELECTRICAL AND COMPUTER ENGINEERING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308" name="Google Shape;308;p28" title="Mirror Hand Movement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3563" y="993688"/>
            <a:ext cx="6156500" cy="461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9"/>
          <p:cNvSpPr/>
          <p:nvPr/>
        </p:nvSpPr>
        <p:spPr>
          <a:xfrm>
            <a:off x="2266934" y="1458134"/>
            <a:ext cx="7658100" cy="3688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9"/>
          <p:cNvSpPr txBox="1"/>
          <p:nvPr/>
        </p:nvSpPr>
        <p:spPr>
          <a:xfrm>
            <a:off x="4548417" y="3123892"/>
            <a:ext cx="309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CHART / GRAPH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9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318" name="Google Shape;318;p29"/>
          <p:cNvSpPr/>
          <p:nvPr/>
        </p:nvSpPr>
        <p:spPr>
          <a:xfrm flipH="1" rot="10800000">
            <a:off x="0" y="20"/>
            <a:ext cx="12192000" cy="8682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319" name="Google Shape;31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9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Results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21" name="Google Shape;321;p29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ELECTRICAL AND COMPUTER ENGINEERING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322" name="Google Shape;3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6425" y="1157288"/>
            <a:ext cx="8439150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0"/>
          <p:cNvSpPr/>
          <p:nvPr/>
        </p:nvSpPr>
        <p:spPr>
          <a:xfrm>
            <a:off x="2266934" y="1458134"/>
            <a:ext cx="7658100" cy="3688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0"/>
          <p:cNvSpPr txBox="1"/>
          <p:nvPr/>
        </p:nvSpPr>
        <p:spPr>
          <a:xfrm>
            <a:off x="4548417" y="3123892"/>
            <a:ext cx="309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CHART / GRAPH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0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332" name="Google Shape;332;p30"/>
          <p:cNvSpPr/>
          <p:nvPr/>
        </p:nvSpPr>
        <p:spPr>
          <a:xfrm flipH="1" rot="10800000">
            <a:off x="0" y="20"/>
            <a:ext cx="12192000" cy="8682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333" name="Google Shape;3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0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Results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35" name="Google Shape;335;p30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ELECTRICAL AND COMPUTER ENGINEERING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336" name="Google Shape;33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2625" y="1171575"/>
            <a:ext cx="8286750" cy="45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 flipH="1" rot="10800000">
            <a:off x="-1" y="0"/>
            <a:ext cx="12192000" cy="6866164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building, street&#10;&#10;Description automatically generated" id="93" name="Google Shape;93;p13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-1" y="816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2206906" y="1491040"/>
            <a:ext cx="777818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441528" y="3232230"/>
            <a:ext cx="9309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Overview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Design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PCB Design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Results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Questions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A close up of a logo&#10;&#10;Description automatically generated" id="96" name="Google Shape;9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54210" y="235709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/>
          <p:nvPr/>
        </p:nvSpPr>
        <p:spPr>
          <a:xfrm>
            <a:off x="5520230" y="2759325"/>
            <a:ext cx="1151540" cy="111983"/>
          </a:xfrm>
          <a:prstGeom prst="rect">
            <a:avLst/>
          </a:prstGeom>
          <a:solidFill>
            <a:srgbClr val="FF55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ELECTRICAL AND COMPUTER ENGINEERING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1"/>
          <p:cNvSpPr txBox="1"/>
          <p:nvPr/>
        </p:nvSpPr>
        <p:spPr>
          <a:xfrm>
            <a:off x="8490436" y="3493224"/>
            <a:ext cx="22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IMAGE / GRAPHIC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1"/>
          <p:cNvSpPr txBox="1"/>
          <p:nvPr/>
        </p:nvSpPr>
        <p:spPr>
          <a:xfrm>
            <a:off x="376808" y="1334279"/>
            <a:ext cx="6422400" cy="48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E84B36"/>
                </a:solidFill>
              </a:rPr>
              <a:t>What Went Well?</a:t>
            </a:r>
            <a:endParaRPr b="1" i="0" sz="2600" u="none" cap="none" strike="noStrike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Fingers mimic positions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All PCB systems work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Motors can apply forces</a:t>
            </a:r>
            <a:endParaRPr sz="1800"/>
          </a:p>
        </p:txBody>
      </p:sp>
      <p:sp>
        <p:nvSpPr>
          <p:cNvPr id="345" name="Google Shape;345;p31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346" name="Google Shape;346;p31"/>
          <p:cNvSpPr/>
          <p:nvPr/>
        </p:nvSpPr>
        <p:spPr>
          <a:xfrm flipH="1" rot="10800000">
            <a:off x="0" y="20"/>
            <a:ext cx="12192000" cy="8682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347" name="Google Shape;34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1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Results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1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ELECTRICAL AND COMPUTER ENGINEERING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350" name="Google Shape;35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8275" y="1426650"/>
            <a:ext cx="5083851" cy="45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1"/>
          <p:cNvSpPr txBox="1"/>
          <p:nvPr/>
        </p:nvSpPr>
        <p:spPr>
          <a:xfrm>
            <a:off x="6852962" y="1542856"/>
            <a:ext cx="20607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52" name="Google Shape;352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2"/>
          <p:cNvSpPr txBox="1"/>
          <p:nvPr/>
        </p:nvSpPr>
        <p:spPr>
          <a:xfrm>
            <a:off x="8490436" y="3493224"/>
            <a:ext cx="22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IMAGE / GRAPHIC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2"/>
          <p:cNvSpPr txBox="1"/>
          <p:nvPr/>
        </p:nvSpPr>
        <p:spPr>
          <a:xfrm>
            <a:off x="376808" y="1334279"/>
            <a:ext cx="6422400" cy="48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E84B36"/>
                </a:solidFill>
              </a:rPr>
              <a:t>What Went Wrong?</a:t>
            </a:r>
            <a:endParaRPr b="1" i="0" sz="2600" u="none" cap="none" strike="noStrike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Poor buck converter design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Several PCB redesigns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Delayed, damaged and destroyed components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Noisy servo signal</a:t>
            </a:r>
            <a:endParaRPr sz="1800"/>
          </a:p>
        </p:txBody>
      </p:sp>
      <p:sp>
        <p:nvSpPr>
          <p:cNvPr id="360" name="Google Shape;360;p32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361" name="Google Shape;361;p32"/>
          <p:cNvSpPr/>
          <p:nvPr/>
        </p:nvSpPr>
        <p:spPr>
          <a:xfrm flipH="1" rot="10800000">
            <a:off x="0" y="20"/>
            <a:ext cx="12192000" cy="8682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362" name="Google Shape;3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2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Results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2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ELECTRICAL AND COMPUTER ENGINEERING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365" name="Google Shape;3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7800" y="1603550"/>
            <a:ext cx="5471150" cy="42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2"/>
          <p:cNvSpPr txBox="1"/>
          <p:nvPr/>
        </p:nvSpPr>
        <p:spPr>
          <a:xfrm>
            <a:off x="6443141" y="1720477"/>
            <a:ext cx="2073600" cy="23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67" name="Google Shape;367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3"/>
          <p:cNvSpPr txBox="1"/>
          <p:nvPr/>
        </p:nvSpPr>
        <p:spPr>
          <a:xfrm>
            <a:off x="376808" y="1334279"/>
            <a:ext cx="6422400" cy="48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E84B36"/>
                </a:solidFill>
              </a:rPr>
              <a:t>Next Steps?</a:t>
            </a:r>
            <a:endParaRPr b="1" i="0" sz="2600" u="none" cap="none" strike="noStrike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Output Capacitors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Proper PCB footprints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Better servo controllers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Try not to damage components</a:t>
            </a:r>
            <a:endParaRPr sz="1800"/>
          </a:p>
        </p:txBody>
      </p:sp>
      <p:sp>
        <p:nvSpPr>
          <p:cNvPr id="374" name="Google Shape;374;p33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375" name="Google Shape;375;p33"/>
          <p:cNvSpPr/>
          <p:nvPr/>
        </p:nvSpPr>
        <p:spPr>
          <a:xfrm flipH="1" rot="10800000">
            <a:off x="0" y="20"/>
            <a:ext cx="12192000" cy="8682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376" name="Google Shape;37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3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Results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3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ELECTRICAL AND COMPUTER ENGINEERING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79" name="Google Shape;379;p33"/>
          <p:cNvSpPr txBox="1"/>
          <p:nvPr/>
        </p:nvSpPr>
        <p:spPr>
          <a:xfrm>
            <a:off x="6443141" y="1720477"/>
            <a:ext cx="2073600" cy="23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80" name="Google Shape;380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"/>
          <p:cNvSpPr/>
          <p:nvPr/>
        </p:nvSpPr>
        <p:spPr>
          <a:xfrm flipH="1" rot="10800000">
            <a:off x="-1" y="64"/>
            <a:ext cx="12192000" cy="68661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building, street&#10;&#10;Description automatically generated" id="386" name="Google Shape;386;p34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-1" y="8165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387" name="Google Shape;38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54210" y="235709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4"/>
          <p:cNvSpPr txBox="1"/>
          <p:nvPr/>
        </p:nvSpPr>
        <p:spPr>
          <a:xfrm>
            <a:off x="1295400" y="2948490"/>
            <a:ext cx="96012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chemeClr val="lt1"/>
                </a:solidFill>
              </a:rPr>
              <a:t>Questions?</a:t>
            </a:r>
            <a:endParaRPr b="1" i="0" sz="4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4"/>
          <p:cNvSpPr/>
          <p:nvPr/>
        </p:nvSpPr>
        <p:spPr>
          <a:xfrm>
            <a:off x="5520230" y="1704276"/>
            <a:ext cx="1151400" cy="111900"/>
          </a:xfrm>
          <a:prstGeom prst="rect">
            <a:avLst/>
          </a:prstGeom>
          <a:solidFill>
            <a:srgbClr val="FF55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4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391" name="Google Shape;391;p34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ELECTRICAL AND COMPUTER ENGINEERING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92" name="Google Shape;392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5"/>
          <p:cNvSpPr/>
          <p:nvPr/>
        </p:nvSpPr>
        <p:spPr>
          <a:xfrm flipH="1" rot="10800000">
            <a:off x="-1" y="0"/>
            <a:ext cx="12192000" cy="6866164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building, street&#10;&#10;Description automatically generated" id="398" name="Google Shape;398;p35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-1" y="8165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399" name="Google Shape;39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0021" y="2252985"/>
            <a:ext cx="7131957" cy="2352029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 flipH="1" rot="10800000">
            <a:off x="-1" y="64"/>
            <a:ext cx="12192000" cy="68661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building, street&#10;&#10;Description automatically generated" id="106" name="Google Shape;106;p14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-1" y="8165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07" name="Google Shape;10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54210" y="235709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/>
        </p:nvSpPr>
        <p:spPr>
          <a:xfrm>
            <a:off x="1295400" y="2948490"/>
            <a:ext cx="96012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chemeClr val="lt1"/>
                </a:solidFill>
              </a:rPr>
              <a:t>Overview</a:t>
            </a:r>
            <a:endParaRPr b="1" i="0" sz="4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5520230" y="1704276"/>
            <a:ext cx="1151400" cy="111900"/>
          </a:xfrm>
          <a:prstGeom prst="rect">
            <a:avLst/>
          </a:prstGeom>
          <a:solidFill>
            <a:srgbClr val="FF55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376807" y="6524381"/>
            <a:ext cx="7991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ELECTRICAL AND COMPUTER ENGINEERING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 flipH="1" rot="10800000">
            <a:off x="0" y="6437013"/>
            <a:ext cx="12192000" cy="42098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 flipH="1" rot="10800000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376800" y="1334275"/>
            <a:ext cx="10779000" cy="48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E84B36"/>
                </a:solidFill>
              </a:rPr>
              <a:t>Objectives</a:t>
            </a:r>
            <a:endParaRPr b="1" i="0" sz="2600" u="none" cap="none" strike="noStrike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-US" sz="2500"/>
              <a:t>The world has become increasingly virtualized and more remote than ever before</a:t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-US" sz="2500"/>
              <a:t>Touch is a sense we cannot replicate without being near an object</a:t>
            </a:r>
            <a:endParaRPr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Google Shape;120;p15"/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pic>
        <p:nvPicPr>
          <p:cNvPr descr="A close up of a logo&#10;&#10;Description automatically generated"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Overview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ELECTRICAL AND COMPUTER ENGINEERING</a:t>
            </a:r>
            <a:endParaRPr/>
          </a:p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 flipH="1" rot="10800000">
            <a:off x="-1" y="64"/>
            <a:ext cx="12192000" cy="68661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building, street&#10;&#10;Description automatically generated" id="130" name="Google Shape;130;p16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-1" y="816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5131837" y="1010620"/>
            <a:ext cx="6422400" cy="48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</a:rPr>
              <a:t>Solution</a:t>
            </a:r>
            <a:endParaRPr b="1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US" sz="1800">
                <a:solidFill>
                  <a:schemeClr val="lt1"/>
                </a:solidFill>
              </a:rPr>
              <a:t>Glove reads hand position and applies forces to hand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US" sz="1800">
                <a:solidFill>
                  <a:schemeClr val="lt1"/>
                </a:solidFill>
              </a:rPr>
              <a:t>Manipulator mimics position and measures force applied to object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A close up of a logo&#10;&#10;Description automatically generated" id="132" name="Google Shape;13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54210" y="235709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1335481" y="3236505"/>
            <a:ext cx="22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ELECTRICAL AND COMPUTER ENGINEERING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474" y="1015062"/>
            <a:ext cx="4109999" cy="4613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376809" y="1334279"/>
            <a:ext cx="11177401" cy="4821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300">
                <a:solidFill>
                  <a:srgbClr val="E84B36"/>
                </a:solidFill>
                <a:latin typeface="Arial"/>
                <a:ea typeface="Arial"/>
                <a:cs typeface="Arial"/>
                <a:sym typeface="Arial"/>
              </a:rPr>
              <a:t>High Level Requirements</a:t>
            </a:r>
            <a:endParaRPr b="1" sz="3300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Low latency of less than 1s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Must provide a wide range of forces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Measure and apply forces back to user’s hand of at least 10 pounds of force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/>
          <p:nvPr/>
        </p:nvSpPr>
        <p:spPr>
          <a:xfrm flipH="1" rot="10800000">
            <a:off x="0" y="6437013"/>
            <a:ext cx="12192000" cy="42098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 flipH="1" rot="10800000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46" name="Google Shape;14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Requirements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ELECTRICAL AND COMPUTER ENGINEERING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 flipH="1" rot="10800000">
            <a:off x="-1" y="0"/>
            <a:ext cx="12192000" cy="6866164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building, street&#10;&#10;Description automatically generated" id="155" name="Google Shape;155;p18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-1" y="8165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56" name="Google Shape;15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54210" y="235709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/>
        </p:nvSpPr>
        <p:spPr>
          <a:xfrm>
            <a:off x="1295400" y="2948490"/>
            <a:ext cx="9601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chemeClr val="lt1"/>
                </a:solidFill>
              </a:rPr>
              <a:t>Design</a:t>
            </a:r>
            <a:endParaRPr b="1" i="0" sz="4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5520230" y="1704276"/>
            <a:ext cx="1151540" cy="111983"/>
          </a:xfrm>
          <a:prstGeom prst="rect">
            <a:avLst/>
          </a:prstGeom>
          <a:solidFill>
            <a:srgbClr val="FF55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ELECTRICAL AND COMPUTER ENGINEERING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61" name="Google Shape;161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/>
          <p:nvPr/>
        </p:nvSpPr>
        <p:spPr>
          <a:xfrm flipH="1" rot="10800000">
            <a:off x="0" y="6437013"/>
            <a:ext cx="12192000" cy="42098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8490436" y="3493224"/>
            <a:ext cx="22804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IMAGE / GRAPHIC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376808" y="1334279"/>
            <a:ext cx="6422373" cy="4821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E84B36"/>
                </a:solidFill>
              </a:rPr>
              <a:t>Original Design</a:t>
            </a:r>
            <a:endParaRPr b="1" i="0" sz="2600" u="none" cap="none" strike="noStrike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/>
              <a:t>5 Odrives, 5 Servos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Current sensing via shunt resistor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ATMEGA2560 Microcontroller</a:t>
            </a:r>
            <a:endParaRPr sz="1800"/>
          </a:p>
        </p:txBody>
      </p:sp>
      <p:sp>
        <p:nvSpPr>
          <p:cNvPr id="169" name="Google Shape;169;p19"/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 flipH="1" rot="10800000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71" name="Google Shape;17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Design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ELECTRICAL AND COMPUTER ENGINEERING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363018" y="345285"/>
            <a:ext cx="4146000" cy="3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7525" y="1326899"/>
            <a:ext cx="4651475" cy="46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8490436" y="3493224"/>
            <a:ext cx="22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IMAGE / GRAPHIC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376808" y="1334279"/>
            <a:ext cx="6422400" cy="48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E84B36"/>
                </a:solidFill>
              </a:rPr>
              <a:t>Revisions</a:t>
            </a:r>
            <a:endParaRPr b="1" i="0" sz="2600" u="none" cap="none" strike="noStrike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Haptic Feedback Mitten - All fingers and thumb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Costs less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Less complexity</a:t>
            </a:r>
            <a:endParaRPr sz="1800"/>
          </a:p>
        </p:txBody>
      </p:sp>
      <p:sp>
        <p:nvSpPr>
          <p:cNvPr id="184" name="Google Shape;184;p20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 flipH="1" rot="10800000">
            <a:off x="0" y="20"/>
            <a:ext cx="12192000" cy="8682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86" name="Google Shape;18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Design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ELECTRICAL AND COMPUTER ENGINEERING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89" name="Google Shape;189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3900" y="1365138"/>
            <a:ext cx="4575050" cy="45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3900" y="1334225"/>
            <a:ext cx="4575051" cy="463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