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70" r:id="rId15"/>
    <p:sldId id="269" r:id="rId16"/>
    <p:sldId id="290" r:id="rId17"/>
    <p:sldId id="272" r:id="rId18"/>
    <p:sldId id="276" r:id="rId19"/>
    <p:sldId id="277" r:id="rId20"/>
    <p:sldId id="287" r:id="rId21"/>
    <p:sldId id="288" r:id="rId22"/>
    <p:sldId id="289" r:id="rId23"/>
    <p:sldId id="278" r:id="rId24"/>
    <p:sldId id="279" r:id="rId25"/>
    <p:sldId id="280" r:id="rId26"/>
    <p:sldId id="282" r:id="rId27"/>
    <p:sldId id="268" r:id="rId28"/>
    <p:sldId id="286" r:id="rId29"/>
    <p:sldId id="285" r:id="rId30"/>
    <p:sldId id="284" r:id="rId31"/>
    <p:sldId id="292" r:id="rId32"/>
    <p:sldId id="291" r:id="rId33"/>
    <p:sldId id="298" r:id="rId34"/>
    <p:sldId id="304" r:id="rId35"/>
    <p:sldId id="300" r:id="rId36"/>
    <p:sldId id="302" r:id="rId37"/>
    <p:sldId id="305" r:id="rId38"/>
    <p:sldId id="303"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B3C03-1BD0-4CA2-AD4D-0BBA4C7BFCBF}"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66EFC-B0E9-4474-B0F8-B22C91F8054D}" type="slidenum">
              <a:rPr lang="en-US" smtClean="0"/>
              <a:t>‹#›</a:t>
            </a:fld>
            <a:endParaRPr lang="en-US"/>
          </a:p>
        </p:txBody>
      </p:sp>
    </p:spTree>
    <p:extLst>
      <p:ext uri="{BB962C8B-B14F-4D97-AF65-F5344CB8AC3E}">
        <p14:creationId xmlns:p14="http://schemas.microsoft.com/office/powerpoint/2010/main" val="25318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F17790-C8FF-4E64-A15C-1B424C0D1CC8}"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EC512-DB03-4AC8-A0A1-E823A158B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93497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8AFB4-8F3C-4674-B2DB-A8AAA1042272}"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196999276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4B977-FA59-462F-AA7F-33FDFC825666}"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38661851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25E2A-AC7F-4CCC-AB2E-1FF7A976067A}"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88156566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B4E78-E32E-4CA7-BC2B-11E467863F92}"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EC512-DB03-4AC8-A0A1-E823A158B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3062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0E967-FB9A-4CBE-9C18-BF3563613958}"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5805195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ECDF3-860A-4E2E-9EB9-DB87F8F1E21E}" type="datetime1">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199714837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8F2CE-E2A4-4D35-9FC6-63CF7D5CBBF9}" type="datetime1">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33320400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2B0C6C-88FA-4297-B4E1-9160DCC69127}" type="datetime1">
              <a:rPr lang="en-US" smtClean="0"/>
              <a:t>10/11/2021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215409492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AEE4F7-D706-4F71-9544-3B889D99B095}" type="datetime1">
              <a:rPr lang="en-US" smtClean="0"/>
              <a:t>10/11/2021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8EC512-DB03-4AC8-A0A1-E823A158BC6B}" type="slidenum">
              <a:rPr lang="en-US" smtClean="0"/>
              <a:t>‹#›</a:t>
            </a:fld>
            <a:endParaRPr lang="en-US"/>
          </a:p>
        </p:txBody>
      </p:sp>
    </p:spTree>
    <p:extLst>
      <p:ext uri="{BB962C8B-B14F-4D97-AF65-F5344CB8AC3E}">
        <p14:creationId xmlns:p14="http://schemas.microsoft.com/office/powerpoint/2010/main" val="12715027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6809E-0CEF-4C53-8C4E-434C2CA48CA2}"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EC512-DB03-4AC8-A0A1-E823A158BC6B}" type="slidenum">
              <a:rPr lang="en-US" smtClean="0"/>
              <a:t>‹#›</a:t>
            </a:fld>
            <a:endParaRPr lang="en-US"/>
          </a:p>
        </p:txBody>
      </p:sp>
    </p:spTree>
    <p:extLst>
      <p:ext uri="{BB962C8B-B14F-4D97-AF65-F5344CB8AC3E}">
        <p14:creationId xmlns:p14="http://schemas.microsoft.com/office/powerpoint/2010/main" val="246693632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C29702-CBCD-44D9-A57C-3B0638E86CB7}" type="datetime1">
              <a:rPr lang="en-US" smtClean="0"/>
              <a:t>10/11/2021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D2D727A1-AB72-4CC2-A16C-B5A26725169E}" type="slidenum">
              <a:rPr lang="en-US" smtClean="0"/>
              <a:pPr/>
              <a:t>‹#›</a:t>
            </a:fld>
            <a:fld id="{768EC512-DB03-4AC8-A0A1-E823A158BC6B}" type="slidenum">
              <a:rPr lang="en-US" sz="2800" smtClean="0"/>
              <a:pPr/>
              <a:t>‹#›</a:t>
            </a:fld>
            <a:endParaRPr lang="en-US" sz="280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280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mazon.com/Financial-Management-11th-I-M-Pandey-ebook/dp/B01G6ZZWZK" TargetMode="External"/><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hyperlink" Target="https://books.google.co.in/books?id=QSEjlvVMqhYC&amp;printsec=frontcover" TargetMode="Externa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BE4E4-0FB2-4256-963F-4DE5C77E34C7}"/>
              </a:ext>
            </a:extLst>
          </p:cNvPr>
          <p:cNvSpPr>
            <a:spLocks noGrp="1"/>
          </p:cNvSpPr>
          <p:nvPr>
            <p:ph type="ctrTitle"/>
          </p:nvPr>
        </p:nvSpPr>
        <p:spPr>
          <a:xfrm>
            <a:off x="1097280" y="758952"/>
            <a:ext cx="10058400" cy="2966742"/>
          </a:xfrm>
        </p:spPr>
        <p:txBody>
          <a:bodyPr>
            <a:normAutofit/>
          </a:bodyPr>
          <a:lstStyle/>
          <a:p>
            <a:pPr algn="ctr"/>
            <a:r>
              <a:rPr lang="en-US" sz="6000" dirty="0">
                <a:solidFill>
                  <a:schemeClr val="tx1"/>
                </a:solidFill>
              </a:rPr>
              <a:t>Cost-Volume-Profit Analysis</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E89CD8D-138B-4B75-87A6-CA24F6E63DD0}"/>
              </a:ext>
            </a:extLst>
          </p:cNvPr>
          <p:cNvSpPr>
            <a:spLocks noGrp="1"/>
          </p:cNvSpPr>
          <p:nvPr>
            <p:ph type="subTitle" idx="1"/>
          </p:nvPr>
        </p:nvSpPr>
        <p:spPr>
          <a:xfrm>
            <a:off x="1100051" y="5225240"/>
            <a:ext cx="10058400" cy="1143000"/>
          </a:xfrm>
        </p:spPr>
        <p:txBody>
          <a:bodyPr>
            <a:normAutofit/>
          </a:bodyPr>
          <a:lstStyle/>
          <a:p>
            <a:pPr algn="ctr"/>
            <a:r>
              <a:rPr lang="en-US" cap="none" dirty="0">
                <a:solidFill>
                  <a:srgbClr val="FFFFFF"/>
                </a:solidFill>
              </a:rPr>
              <a:t>Introduction, Break Even Point, Assumptions, </a:t>
            </a:r>
          </a:p>
          <a:p>
            <a:pPr algn="ctr"/>
            <a:r>
              <a:rPr lang="en-US" cap="none" dirty="0">
                <a:solidFill>
                  <a:srgbClr val="FFFFFF"/>
                </a:solidFill>
              </a:rPr>
              <a:t>Benefits &amp; Limitations</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1783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44DC-BE8F-4ED1-8A08-CAABA944CD73}"/>
              </a:ext>
            </a:extLst>
          </p:cNvPr>
          <p:cNvSpPr>
            <a:spLocks noGrp="1"/>
          </p:cNvSpPr>
          <p:nvPr>
            <p:ph type="title"/>
          </p:nvPr>
        </p:nvSpPr>
        <p:spPr/>
        <p:txBody>
          <a:bodyPr>
            <a:normAutofit/>
          </a:bodyPr>
          <a:lstStyle/>
          <a:p>
            <a:pPr algn="ctr"/>
            <a:r>
              <a:rPr lang="en-US" sz="4000" dirty="0">
                <a:solidFill>
                  <a:schemeClr val="tx1"/>
                </a:solidFill>
              </a:rPr>
              <a:t>Break Even Point - in Units</a:t>
            </a:r>
          </a:p>
        </p:txBody>
      </p:sp>
      <p:sp>
        <p:nvSpPr>
          <p:cNvPr id="3" name="Content Placeholder 2">
            <a:extLst>
              <a:ext uri="{FF2B5EF4-FFF2-40B4-BE49-F238E27FC236}">
                <a16:creationId xmlns:a16="http://schemas.microsoft.com/office/drawing/2014/main" id="{E9C39C50-BA22-4FEC-9359-4FAD965210F8}"/>
              </a:ext>
            </a:extLst>
          </p:cNvPr>
          <p:cNvSpPr>
            <a:spLocks noGrp="1"/>
          </p:cNvSpPr>
          <p:nvPr>
            <p:ph idx="1"/>
          </p:nvPr>
        </p:nvSpPr>
        <p:spPr/>
        <p:txBody>
          <a:bodyPr>
            <a:normAutofit/>
          </a:bodyPr>
          <a:lstStyle/>
          <a:p>
            <a:pPr algn="just"/>
            <a:endParaRPr lang="en-US" sz="2200" dirty="0">
              <a:solidFill>
                <a:schemeClr val="tx1"/>
              </a:solidFill>
            </a:endParaRPr>
          </a:p>
          <a:p>
            <a:pPr algn="just"/>
            <a:r>
              <a:rPr lang="en-US" sz="2200" dirty="0">
                <a:solidFill>
                  <a:schemeClr val="tx1"/>
                </a:solidFill>
              </a:rPr>
              <a:t>                                                          Fixed Cost</a:t>
            </a:r>
          </a:p>
          <a:p>
            <a:pPr algn="just"/>
            <a:r>
              <a:rPr lang="en-US" sz="2200" dirty="0">
                <a:solidFill>
                  <a:schemeClr val="tx1"/>
                </a:solidFill>
              </a:rPr>
              <a:t>Break Even Point (in Units)  =   --------------------------</a:t>
            </a:r>
          </a:p>
          <a:p>
            <a:pPr algn="just"/>
            <a:r>
              <a:rPr lang="en-US" sz="2200" dirty="0">
                <a:solidFill>
                  <a:schemeClr val="tx1"/>
                </a:solidFill>
              </a:rPr>
              <a:t>                                                   Contribution Per Unit</a:t>
            </a:r>
          </a:p>
          <a:p>
            <a:pPr algn="just"/>
            <a:endParaRPr lang="en-US" sz="2200" dirty="0">
              <a:solidFill>
                <a:schemeClr val="tx1"/>
              </a:solidFill>
            </a:endParaRPr>
          </a:p>
          <a:p>
            <a:pPr algn="just"/>
            <a:endParaRPr lang="en-US" sz="2200" dirty="0">
              <a:solidFill>
                <a:schemeClr val="tx1"/>
              </a:solidFill>
            </a:endParaRPr>
          </a:p>
          <a:p>
            <a:pPr algn="just"/>
            <a:r>
              <a:rPr lang="en-US" sz="2200" dirty="0">
                <a:solidFill>
                  <a:schemeClr val="tx1"/>
                </a:solidFill>
              </a:rPr>
              <a:t>Contribution Per Unit  =  Selling Price per unit – Variable Cost per unit</a:t>
            </a:r>
          </a:p>
        </p:txBody>
      </p:sp>
      <p:sp>
        <p:nvSpPr>
          <p:cNvPr id="4" name="Slide Number Placeholder 3">
            <a:extLst>
              <a:ext uri="{FF2B5EF4-FFF2-40B4-BE49-F238E27FC236}">
                <a16:creationId xmlns:a16="http://schemas.microsoft.com/office/drawing/2014/main" id="{2C7D36AC-8E26-4EE2-B432-F81F25EC5CB6}"/>
              </a:ext>
            </a:extLst>
          </p:cNvPr>
          <p:cNvSpPr>
            <a:spLocks noGrp="1"/>
          </p:cNvSpPr>
          <p:nvPr>
            <p:ph type="sldNum" sz="quarter" idx="12"/>
          </p:nvPr>
        </p:nvSpPr>
        <p:spPr/>
        <p:txBody>
          <a:bodyPr/>
          <a:lstStyle/>
          <a:p>
            <a:fld id="{768EC512-DB03-4AC8-A0A1-E823A158BC6B}" type="slidenum">
              <a:rPr lang="en-US" smtClean="0"/>
              <a:t>10</a:t>
            </a:fld>
            <a:endParaRPr lang="en-US"/>
          </a:p>
        </p:txBody>
      </p:sp>
    </p:spTree>
    <p:extLst>
      <p:ext uri="{BB962C8B-B14F-4D97-AF65-F5344CB8AC3E}">
        <p14:creationId xmlns:p14="http://schemas.microsoft.com/office/powerpoint/2010/main" val="19488718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C61-2E75-438C-8C95-52EB24ABD245}"/>
              </a:ext>
            </a:extLst>
          </p:cNvPr>
          <p:cNvSpPr>
            <a:spLocks noGrp="1"/>
          </p:cNvSpPr>
          <p:nvPr>
            <p:ph type="title"/>
          </p:nvPr>
        </p:nvSpPr>
        <p:spPr/>
        <p:txBody>
          <a:bodyPr>
            <a:normAutofit/>
          </a:bodyPr>
          <a:lstStyle/>
          <a:p>
            <a:pPr algn="ctr"/>
            <a:r>
              <a:rPr lang="en-US" sz="4000" dirty="0">
                <a:solidFill>
                  <a:schemeClr val="tx1"/>
                </a:solidFill>
              </a:rPr>
              <a:t>Break Even Point – In Rupee Sales</a:t>
            </a:r>
          </a:p>
        </p:txBody>
      </p:sp>
      <p:sp>
        <p:nvSpPr>
          <p:cNvPr id="3" name="Content Placeholder 2">
            <a:extLst>
              <a:ext uri="{FF2B5EF4-FFF2-40B4-BE49-F238E27FC236}">
                <a16:creationId xmlns:a16="http://schemas.microsoft.com/office/drawing/2014/main" id="{6ACA244B-224B-46BF-BB57-615D731A11CF}"/>
              </a:ext>
            </a:extLst>
          </p:cNvPr>
          <p:cNvSpPr>
            <a:spLocks noGrp="1"/>
          </p:cNvSpPr>
          <p:nvPr>
            <p:ph idx="1"/>
          </p:nvPr>
        </p:nvSpPr>
        <p:spPr>
          <a:xfrm>
            <a:off x="1097280" y="2198451"/>
            <a:ext cx="10058400" cy="3670642"/>
          </a:xfrm>
        </p:spPr>
        <p:txBody>
          <a:bodyPr>
            <a:normAutofit/>
          </a:bodyPr>
          <a:lstStyle/>
          <a:p>
            <a:r>
              <a:rPr lang="en-US" sz="2200" dirty="0">
                <a:solidFill>
                  <a:schemeClr val="tx1"/>
                </a:solidFill>
              </a:rPr>
              <a:t>                                                        Fixed Cost</a:t>
            </a:r>
          </a:p>
          <a:p>
            <a:r>
              <a:rPr lang="en-US" sz="2200" dirty="0">
                <a:solidFill>
                  <a:schemeClr val="tx1"/>
                </a:solidFill>
              </a:rPr>
              <a:t>Break Even Point (in Rupees) =   -----------------</a:t>
            </a:r>
          </a:p>
          <a:p>
            <a:r>
              <a:rPr lang="en-US" sz="2200" dirty="0">
                <a:solidFill>
                  <a:schemeClr val="tx1"/>
                </a:solidFill>
              </a:rPr>
              <a:t>                                                         P/V Ratio</a:t>
            </a:r>
          </a:p>
          <a:p>
            <a:endParaRPr lang="en-US" sz="2200" dirty="0">
              <a:solidFill>
                <a:schemeClr val="tx1"/>
              </a:solidFill>
            </a:endParaRPr>
          </a:p>
          <a:p>
            <a:r>
              <a:rPr lang="en-US" sz="2200" dirty="0">
                <a:solidFill>
                  <a:schemeClr val="tx1"/>
                </a:solidFill>
              </a:rPr>
              <a:t>                            Variable Cost (TVC)</a:t>
            </a:r>
          </a:p>
          <a:p>
            <a:r>
              <a:rPr lang="en-US" sz="2200" dirty="0">
                <a:solidFill>
                  <a:schemeClr val="tx1"/>
                </a:solidFill>
              </a:rPr>
              <a:t>P/V Ratio =  1 -   -------------------------</a:t>
            </a:r>
          </a:p>
          <a:p>
            <a:r>
              <a:rPr lang="en-US" sz="2200" dirty="0">
                <a:solidFill>
                  <a:schemeClr val="tx1"/>
                </a:solidFill>
              </a:rPr>
              <a:t>                              Sales (Total)</a:t>
            </a: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p:txBody>
      </p:sp>
      <p:sp>
        <p:nvSpPr>
          <p:cNvPr id="4" name="Slide Number Placeholder 3">
            <a:extLst>
              <a:ext uri="{FF2B5EF4-FFF2-40B4-BE49-F238E27FC236}">
                <a16:creationId xmlns:a16="http://schemas.microsoft.com/office/drawing/2014/main" id="{8C1DF70E-2EED-4F0B-93DD-FEEBD0462796}"/>
              </a:ext>
            </a:extLst>
          </p:cNvPr>
          <p:cNvSpPr>
            <a:spLocks noGrp="1"/>
          </p:cNvSpPr>
          <p:nvPr>
            <p:ph type="sldNum" sz="quarter" idx="12"/>
          </p:nvPr>
        </p:nvSpPr>
        <p:spPr/>
        <p:txBody>
          <a:bodyPr/>
          <a:lstStyle/>
          <a:p>
            <a:fld id="{768EC512-DB03-4AC8-A0A1-E823A158BC6B}" type="slidenum">
              <a:rPr lang="en-US" smtClean="0"/>
              <a:t>11</a:t>
            </a:fld>
            <a:endParaRPr lang="en-US"/>
          </a:p>
        </p:txBody>
      </p:sp>
    </p:spTree>
    <p:extLst>
      <p:ext uri="{BB962C8B-B14F-4D97-AF65-F5344CB8AC3E}">
        <p14:creationId xmlns:p14="http://schemas.microsoft.com/office/powerpoint/2010/main" val="268551406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004D-328E-41B5-B940-A727E16A8D3A}"/>
              </a:ext>
            </a:extLst>
          </p:cNvPr>
          <p:cNvSpPr>
            <a:spLocks noGrp="1"/>
          </p:cNvSpPr>
          <p:nvPr>
            <p:ph type="title"/>
          </p:nvPr>
        </p:nvSpPr>
        <p:spPr/>
        <p:txBody>
          <a:bodyPr>
            <a:normAutofit/>
          </a:bodyPr>
          <a:lstStyle/>
          <a:p>
            <a:pPr algn="ctr"/>
            <a:r>
              <a:rPr lang="en-US" sz="4000" dirty="0">
                <a:solidFill>
                  <a:schemeClr val="tx1"/>
                </a:solidFill>
              </a:rPr>
              <a:t>Break Even Point – As a Percentage</a:t>
            </a:r>
          </a:p>
        </p:txBody>
      </p:sp>
      <p:sp>
        <p:nvSpPr>
          <p:cNvPr id="3" name="Content Placeholder 2">
            <a:extLst>
              <a:ext uri="{FF2B5EF4-FFF2-40B4-BE49-F238E27FC236}">
                <a16:creationId xmlns:a16="http://schemas.microsoft.com/office/drawing/2014/main" id="{E4E06635-8C6F-4C4D-8191-64B49A0A1D88}"/>
              </a:ext>
            </a:extLst>
          </p:cNvPr>
          <p:cNvSpPr>
            <a:spLocks noGrp="1"/>
          </p:cNvSpPr>
          <p:nvPr>
            <p:ph idx="1"/>
          </p:nvPr>
        </p:nvSpPr>
        <p:spPr>
          <a:xfrm>
            <a:off x="1097280" y="2071990"/>
            <a:ext cx="10058400" cy="3797103"/>
          </a:xfrm>
        </p:spPr>
        <p:txBody>
          <a:bodyPr>
            <a:normAutofit/>
          </a:bodyPr>
          <a:lstStyle/>
          <a:p>
            <a:pPr algn="just"/>
            <a:endParaRPr lang="en-US" sz="2200" dirty="0">
              <a:solidFill>
                <a:schemeClr val="tx1"/>
              </a:solidFill>
            </a:endParaRPr>
          </a:p>
          <a:p>
            <a:pPr algn="just"/>
            <a:r>
              <a:rPr lang="en-US" sz="2200" dirty="0">
                <a:solidFill>
                  <a:schemeClr val="tx1"/>
                </a:solidFill>
              </a:rPr>
              <a:t>                                                                   Fixed Cost</a:t>
            </a:r>
          </a:p>
          <a:p>
            <a:pPr algn="just"/>
            <a:r>
              <a:rPr lang="en-US" sz="2200" dirty="0">
                <a:solidFill>
                  <a:schemeClr val="tx1"/>
                </a:solidFill>
              </a:rPr>
              <a:t>Break Even Point (as a Percentage) =  ----------------------  X  100</a:t>
            </a:r>
          </a:p>
          <a:p>
            <a:pPr algn="just"/>
            <a:r>
              <a:rPr lang="en-US" sz="2200" dirty="0">
                <a:solidFill>
                  <a:schemeClr val="tx1"/>
                </a:solidFill>
              </a:rPr>
              <a:t>                                                              Total Contribution</a:t>
            </a:r>
          </a:p>
          <a:p>
            <a:pPr algn="just"/>
            <a:endParaRPr lang="en-US" sz="2200" dirty="0">
              <a:solidFill>
                <a:schemeClr val="tx1"/>
              </a:solidFill>
            </a:endParaRPr>
          </a:p>
          <a:p>
            <a:pPr algn="just"/>
            <a:r>
              <a:rPr lang="en-US" sz="2200" dirty="0">
                <a:solidFill>
                  <a:schemeClr val="tx1"/>
                </a:solidFill>
              </a:rPr>
              <a:t>Total Contribution = Total Sales – Total Variable Cost (TVC)</a:t>
            </a:r>
          </a:p>
          <a:p>
            <a:pPr algn="just"/>
            <a:endParaRPr lang="en-US" sz="2200" dirty="0">
              <a:solidFill>
                <a:schemeClr val="tx1"/>
              </a:solidFill>
            </a:endParaRPr>
          </a:p>
          <a:p>
            <a:pPr algn="just"/>
            <a:endParaRPr lang="en-US" sz="2200" dirty="0">
              <a:solidFill>
                <a:schemeClr val="tx1"/>
              </a:solidFill>
            </a:endParaRPr>
          </a:p>
        </p:txBody>
      </p:sp>
      <p:sp>
        <p:nvSpPr>
          <p:cNvPr id="4" name="Slide Number Placeholder 3">
            <a:extLst>
              <a:ext uri="{FF2B5EF4-FFF2-40B4-BE49-F238E27FC236}">
                <a16:creationId xmlns:a16="http://schemas.microsoft.com/office/drawing/2014/main" id="{F8CE82A8-B017-49C1-82DA-335765562780}"/>
              </a:ext>
            </a:extLst>
          </p:cNvPr>
          <p:cNvSpPr>
            <a:spLocks noGrp="1"/>
          </p:cNvSpPr>
          <p:nvPr>
            <p:ph type="sldNum" sz="quarter" idx="12"/>
          </p:nvPr>
        </p:nvSpPr>
        <p:spPr/>
        <p:txBody>
          <a:bodyPr/>
          <a:lstStyle/>
          <a:p>
            <a:fld id="{768EC512-DB03-4AC8-A0A1-E823A158BC6B}" type="slidenum">
              <a:rPr lang="en-US" smtClean="0"/>
              <a:t>12</a:t>
            </a:fld>
            <a:endParaRPr lang="en-US"/>
          </a:p>
        </p:txBody>
      </p:sp>
    </p:spTree>
    <p:extLst>
      <p:ext uri="{BB962C8B-B14F-4D97-AF65-F5344CB8AC3E}">
        <p14:creationId xmlns:p14="http://schemas.microsoft.com/office/powerpoint/2010/main" val="34368677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5F1AEA-DDD2-4D46-82B6-C102B8408E85}"/>
              </a:ext>
            </a:extLst>
          </p:cNvPr>
          <p:cNvSpPr>
            <a:spLocks noGrp="1"/>
          </p:cNvSpPr>
          <p:nvPr>
            <p:ph type="title"/>
          </p:nvPr>
        </p:nvSpPr>
        <p:spPr>
          <a:xfrm>
            <a:off x="492370" y="593387"/>
            <a:ext cx="3084844" cy="5696288"/>
          </a:xfrm>
        </p:spPr>
        <p:txBody>
          <a:bodyPr anchor="ctr">
            <a:normAutofit/>
          </a:bodyPr>
          <a:lstStyle/>
          <a:p>
            <a:pPr algn="ctr"/>
            <a:r>
              <a:rPr lang="en-US" sz="4000" dirty="0">
                <a:solidFill>
                  <a:srgbClr val="FFFFFF"/>
                </a:solidFill>
              </a:rPr>
              <a:t> </a:t>
            </a:r>
            <a:r>
              <a:rPr lang="en-US" sz="3600" dirty="0">
                <a:solidFill>
                  <a:srgbClr val="FFFFFF"/>
                </a:solidFill>
              </a:rPr>
              <a:t>CVP Analysis</a:t>
            </a:r>
            <a:br>
              <a:rPr lang="en-US" sz="4000" dirty="0">
                <a:solidFill>
                  <a:srgbClr val="FFFFFF"/>
                </a:solidFill>
              </a:rPr>
            </a:br>
            <a:r>
              <a:rPr lang="en-US" sz="4000" dirty="0">
                <a:solidFill>
                  <a:srgbClr val="FFFFFF"/>
                </a:solidFill>
              </a:rPr>
              <a:t>              </a:t>
            </a:r>
            <a:r>
              <a:rPr lang="en-US" sz="3600" dirty="0">
                <a:solidFill>
                  <a:srgbClr val="FFFFFF"/>
                </a:solidFill>
              </a:rPr>
              <a:t>Assumptions</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E3761932-0D35-4825-98A5-AB53E0BFAA19}"/>
              </a:ext>
            </a:extLst>
          </p:cNvPr>
          <p:cNvSpPr>
            <a:spLocks noGrp="1"/>
          </p:cNvSpPr>
          <p:nvPr>
            <p:ph type="sldNum" sz="quarter" idx="12"/>
          </p:nvPr>
        </p:nvSpPr>
        <p:spPr/>
        <p:txBody>
          <a:bodyPr/>
          <a:lstStyle/>
          <a:p>
            <a:fld id="{768EC512-DB03-4AC8-A0A1-E823A158BC6B}" type="slidenum">
              <a:rPr lang="en-US" smtClean="0"/>
              <a:t>13</a:t>
            </a:fld>
            <a:endParaRPr lang="en-US"/>
          </a:p>
        </p:txBody>
      </p:sp>
      <p:sp>
        <p:nvSpPr>
          <p:cNvPr id="4" name="Content Placeholder 3">
            <a:extLst>
              <a:ext uri="{FF2B5EF4-FFF2-40B4-BE49-F238E27FC236}">
                <a16:creationId xmlns:a16="http://schemas.microsoft.com/office/drawing/2014/main" id="{4E9D3C25-4CB0-4D60-823E-808FE1BB37B1}"/>
              </a:ext>
            </a:extLst>
          </p:cNvPr>
          <p:cNvSpPr>
            <a:spLocks noGrp="1"/>
          </p:cNvSpPr>
          <p:nvPr>
            <p:ph idx="1"/>
          </p:nvPr>
        </p:nvSpPr>
        <p:spPr>
          <a:xfrm>
            <a:off x="4566935" y="272373"/>
            <a:ext cx="7018707" cy="6187411"/>
          </a:xfrm>
        </p:spPr>
        <p:txBody>
          <a:bodyPr>
            <a:noAutofit/>
          </a:bodyPr>
          <a:lstStyle/>
          <a:p>
            <a:pPr lvl="0"/>
            <a:r>
              <a:rPr lang="en-US" sz="1600" dirty="0">
                <a:solidFill>
                  <a:schemeClr val="tx1"/>
                </a:solidFill>
              </a:rPr>
              <a:t>1. Total cost can be separable into Fixed and Variable components:</a:t>
            </a:r>
          </a:p>
          <a:p>
            <a:pPr lvl="0"/>
            <a:r>
              <a:rPr lang="en-US" sz="1600" dirty="0">
                <a:solidFill>
                  <a:schemeClr val="tx1"/>
                </a:solidFill>
              </a:rPr>
              <a:t>     a). Total Fixed cost remains unchanged with changes in     </a:t>
            </a:r>
          </a:p>
          <a:p>
            <a:pPr lvl="0"/>
            <a:r>
              <a:rPr lang="en-US" sz="1600" dirty="0">
                <a:solidFill>
                  <a:schemeClr val="tx1"/>
                </a:solidFill>
              </a:rPr>
              <a:t>            sales volume.</a:t>
            </a:r>
          </a:p>
          <a:p>
            <a:pPr lvl="0"/>
            <a:r>
              <a:rPr lang="en-US" sz="1600" dirty="0">
                <a:solidFill>
                  <a:schemeClr val="tx1"/>
                </a:solidFill>
              </a:rPr>
              <a:t>      b). The variable cost per unit is constant and the total variable cost changes            </a:t>
            </a:r>
          </a:p>
          <a:p>
            <a:pPr lvl="0"/>
            <a:r>
              <a:rPr lang="en-US" sz="1600" dirty="0">
                <a:solidFill>
                  <a:schemeClr val="tx1"/>
                </a:solidFill>
              </a:rPr>
              <a:t>               in direct proportion with sales volume</a:t>
            </a:r>
          </a:p>
          <a:p>
            <a:pPr lvl="0"/>
            <a:endParaRPr lang="en-US" sz="1600" dirty="0">
              <a:solidFill>
                <a:schemeClr val="tx1"/>
              </a:solidFill>
            </a:endParaRPr>
          </a:p>
          <a:p>
            <a:pPr lvl="0"/>
            <a:r>
              <a:rPr lang="en-US" sz="1600" dirty="0">
                <a:solidFill>
                  <a:schemeClr val="tx1"/>
                </a:solidFill>
              </a:rPr>
              <a:t>2.  The selling price per unit remains constant, i.e., it does not change because</a:t>
            </a:r>
          </a:p>
          <a:p>
            <a:pPr lvl="0"/>
            <a:r>
              <a:rPr lang="en-US" sz="1600" dirty="0">
                <a:solidFill>
                  <a:schemeClr val="tx1"/>
                </a:solidFill>
              </a:rPr>
              <a:t>        of volume or because of other factors</a:t>
            </a:r>
          </a:p>
          <a:p>
            <a:pPr lvl="0"/>
            <a:endParaRPr lang="en-US" sz="1600" dirty="0">
              <a:solidFill>
                <a:schemeClr val="tx1"/>
              </a:solidFill>
            </a:endParaRPr>
          </a:p>
          <a:p>
            <a:pPr lvl="0"/>
            <a:r>
              <a:rPr lang="en-US" sz="1600" dirty="0">
                <a:solidFill>
                  <a:schemeClr val="tx1"/>
                </a:solidFill>
              </a:rPr>
              <a:t>3.  The firm manufactures only one product.  If there are multiple products, sales </a:t>
            </a:r>
          </a:p>
          <a:p>
            <a:pPr lvl="0"/>
            <a:r>
              <a:rPr lang="en-US" sz="1600" dirty="0">
                <a:solidFill>
                  <a:schemeClr val="tx1"/>
                </a:solidFill>
              </a:rPr>
              <a:t>          mix  does not change.</a:t>
            </a:r>
          </a:p>
          <a:p>
            <a:pPr lvl="0"/>
            <a:endParaRPr lang="en-US" sz="1600" dirty="0">
              <a:solidFill>
                <a:schemeClr val="tx1"/>
              </a:solidFill>
            </a:endParaRPr>
          </a:p>
          <a:p>
            <a:pPr lvl="0"/>
            <a:r>
              <a:rPr lang="en-US" sz="1600" dirty="0">
                <a:solidFill>
                  <a:schemeClr val="tx1"/>
                </a:solidFill>
              </a:rPr>
              <a:t>4.  Production and Sales are synchronized in such a way that inventories </a:t>
            </a:r>
          </a:p>
          <a:p>
            <a:pPr lvl="0"/>
            <a:r>
              <a:rPr lang="en-US" sz="1600" dirty="0">
                <a:solidFill>
                  <a:schemeClr val="tx1"/>
                </a:solidFill>
              </a:rPr>
              <a:t>      remain the same.</a:t>
            </a:r>
          </a:p>
        </p:txBody>
      </p:sp>
    </p:spTree>
    <p:extLst>
      <p:ext uri="{BB962C8B-B14F-4D97-AF65-F5344CB8AC3E}">
        <p14:creationId xmlns:p14="http://schemas.microsoft.com/office/powerpoint/2010/main" val="39254206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20760B-B275-4F13-B09C-C6E2FCCB8C70}"/>
              </a:ext>
            </a:extLst>
          </p:cNvPr>
          <p:cNvSpPr>
            <a:spLocks noGrp="1"/>
          </p:cNvSpPr>
          <p:nvPr>
            <p:ph type="title"/>
          </p:nvPr>
        </p:nvSpPr>
        <p:spPr/>
        <p:txBody>
          <a:bodyPr>
            <a:normAutofit/>
          </a:bodyPr>
          <a:lstStyle/>
          <a:p>
            <a:pPr algn="ctr"/>
            <a:r>
              <a:rPr lang="en-US" sz="4000" dirty="0">
                <a:solidFill>
                  <a:schemeClr val="tx1"/>
                </a:solidFill>
              </a:rPr>
              <a:t>P/V Ratio</a:t>
            </a:r>
          </a:p>
        </p:txBody>
      </p:sp>
      <p:pic>
        <p:nvPicPr>
          <p:cNvPr id="3074" name="Picture 2" descr="Pv ratio">
            <a:extLst>
              <a:ext uri="{FF2B5EF4-FFF2-40B4-BE49-F238E27FC236}">
                <a16:creationId xmlns:a16="http://schemas.microsoft.com/office/drawing/2014/main" id="{DA88F36D-2800-4F97-A950-BCDE8C4D20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80" t="27375" r="10239" b="15073"/>
          <a:stretch/>
        </p:blipFill>
        <p:spPr bwMode="auto">
          <a:xfrm>
            <a:off x="1097280" y="2130357"/>
            <a:ext cx="10058400" cy="39980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20AE275-125E-4FD1-BA0A-7F87DEB6D3CA}"/>
              </a:ext>
            </a:extLst>
          </p:cNvPr>
          <p:cNvSpPr>
            <a:spLocks noGrp="1"/>
          </p:cNvSpPr>
          <p:nvPr>
            <p:ph type="sldNum" sz="quarter" idx="12"/>
          </p:nvPr>
        </p:nvSpPr>
        <p:spPr/>
        <p:txBody>
          <a:bodyPr/>
          <a:lstStyle/>
          <a:p>
            <a:fld id="{768EC512-DB03-4AC8-A0A1-E823A158BC6B}" type="slidenum">
              <a:rPr lang="en-US" smtClean="0"/>
              <a:t>14</a:t>
            </a:fld>
            <a:endParaRPr lang="en-US"/>
          </a:p>
        </p:txBody>
      </p:sp>
    </p:spTree>
    <p:extLst>
      <p:ext uri="{BB962C8B-B14F-4D97-AF65-F5344CB8AC3E}">
        <p14:creationId xmlns:p14="http://schemas.microsoft.com/office/powerpoint/2010/main" val="4321588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arginal costing">
            <a:extLst>
              <a:ext uri="{FF2B5EF4-FFF2-40B4-BE49-F238E27FC236}">
                <a16:creationId xmlns:a16="http://schemas.microsoft.com/office/drawing/2014/main" id="{B2C71F62-DF93-484E-8265-5E42DB0861DD}"/>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b="12171"/>
          <a:stretch/>
        </p:blipFill>
        <p:spPr bwMode="auto">
          <a:xfrm>
            <a:off x="2286592" y="905933"/>
            <a:ext cx="7650820"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70B4E5D-1C85-49CF-AB58-55C2DECAD4AD}"/>
              </a:ext>
            </a:extLst>
          </p:cNvPr>
          <p:cNvSpPr>
            <a:spLocks noGrp="1"/>
          </p:cNvSpPr>
          <p:nvPr>
            <p:ph type="sldNum" sz="quarter" idx="12"/>
          </p:nvPr>
        </p:nvSpPr>
        <p:spPr/>
        <p:txBody>
          <a:bodyPr/>
          <a:lstStyle/>
          <a:p>
            <a:fld id="{768EC512-DB03-4AC8-A0A1-E823A158BC6B}" type="slidenum">
              <a:rPr lang="en-US" smtClean="0"/>
              <a:t>15</a:t>
            </a:fld>
            <a:endParaRPr lang="en-US"/>
          </a:p>
        </p:txBody>
      </p:sp>
    </p:spTree>
    <p:extLst>
      <p:ext uri="{BB962C8B-B14F-4D97-AF65-F5344CB8AC3E}">
        <p14:creationId xmlns:p14="http://schemas.microsoft.com/office/powerpoint/2010/main" val="7568991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wearing a suit and tie&#10;&#10;Description automatically generated">
            <a:extLst>
              <a:ext uri="{FF2B5EF4-FFF2-40B4-BE49-F238E27FC236}">
                <a16:creationId xmlns:a16="http://schemas.microsoft.com/office/drawing/2014/main" id="{2421276B-C401-49D0-B40E-20965F780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33046"/>
            <a:ext cx="8229600" cy="5615353"/>
          </a:xfrm>
          <a:prstGeom prst="rect">
            <a:avLst/>
          </a:prstGeom>
        </p:spPr>
      </p:pic>
      <p:sp>
        <p:nvSpPr>
          <p:cNvPr id="2" name="Slide Number Placeholder 1">
            <a:extLst>
              <a:ext uri="{FF2B5EF4-FFF2-40B4-BE49-F238E27FC236}">
                <a16:creationId xmlns:a16="http://schemas.microsoft.com/office/drawing/2014/main" id="{45889F2D-9418-4AD2-9F4A-2131A03CA764}"/>
              </a:ext>
            </a:extLst>
          </p:cNvPr>
          <p:cNvSpPr>
            <a:spLocks noGrp="1"/>
          </p:cNvSpPr>
          <p:nvPr>
            <p:ph type="sldNum" sz="quarter" idx="12"/>
          </p:nvPr>
        </p:nvSpPr>
        <p:spPr/>
        <p:txBody>
          <a:bodyPr/>
          <a:lstStyle/>
          <a:p>
            <a:fld id="{768EC512-DB03-4AC8-A0A1-E823A158BC6B}" type="slidenum">
              <a:rPr lang="en-US" smtClean="0"/>
              <a:t>16</a:t>
            </a:fld>
            <a:endParaRPr lang="en-US"/>
          </a:p>
        </p:txBody>
      </p:sp>
    </p:spTree>
    <p:extLst>
      <p:ext uri="{BB962C8B-B14F-4D97-AF65-F5344CB8AC3E}">
        <p14:creationId xmlns:p14="http://schemas.microsoft.com/office/powerpoint/2010/main" val="4680631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015F6F-D2AA-42CE-AC61-B49DB9FC65E7}"/>
              </a:ext>
            </a:extLst>
          </p:cNvPr>
          <p:cNvSpPr>
            <a:spLocks noGrp="1"/>
          </p:cNvSpPr>
          <p:nvPr>
            <p:ph type="title"/>
          </p:nvPr>
        </p:nvSpPr>
        <p:spPr/>
        <p:txBody>
          <a:bodyPr>
            <a:normAutofit/>
          </a:bodyPr>
          <a:lstStyle/>
          <a:p>
            <a:pPr algn="ctr"/>
            <a:r>
              <a:rPr lang="en-US" sz="4000" dirty="0">
                <a:solidFill>
                  <a:schemeClr val="tx1"/>
                </a:solidFill>
              </a:rPr>
              <a:t>BEP Analysis – Practice problems</a:t>
            </a:r>
          </a:p>
        </p:txBody>
      </p:sp>
      <p:pic>
        <p:nvPicPr>
          <p:cNvPr id="5122" name="Picture 2" descr="Me Break Even Cvp">
            <a:extLst>
              <a:ext uri="{FF2B5EF4-FFF2-40B4-BE49-F238E27FC236}">
                <a16:creationId xmlns:a16="http://schemas.microsoft.com/office/drawing/2014/main" id="{840B3430-91F1-4AF8-A534-B6ED2AA6E88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866"/>
          <a:stretch/>
        </p:blipFill>
        <p:spPr bwMode="auto">
          <a:xfrm>
            <a:off x="1984442" y="2013626"/>
            <a:ext cx="8229601" cy="41050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0608059-E55E-477B-9BCC-9A47844CF624}"/>
              </a:ext>
            </a:extLst>
          </p:cNvPr>
          <p:cNvSpPr>
            <a:spLocks noGrp="1"/>
          </p:cNvSpPr>
          <p:nvPr>
            <p:ph type="sldNum" sz="quarter" idx="12"/>
          </p:nvPr>
        </p:nvSpPr>
        <p:spPr/>
        <p:txBody>
          <a:bodyPr/>
          <a:lstStyle/>
          <a:p>
            <a:fld id="{768EC512-DB03-4AC8-A0A1-E823A158BC6B}" type="slidenum">
              <a:rPr lang="en-US" smtClean="0"/>
              <a:t>17</a:t>
            </a:fld>
            <a:endParaRPr lang="en-US"/>
          </a:p>
        </p:txBody>
      </p:sp>
    </p:spTree>
    <p:extLst>
      <p:ext uri="{BB962C8B-B14F-4D97-AF65-F5344CB8AC3E}">
        <p14:creationId xmlns:p14="http://schemas.microsoft.com/office/powerpoint/2010/main" val="255205720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D867A-D4E4-458C-B0DC-0A688D6BFCD9}"/>
              </a:ext>
            </a:extLst>
          </p:cNvPr>
          <p:cNvSpPr>
            <a:spLocks noGrp="1"/>
          </p:cNvSpPr>
          <p:nvPr>
            <p:ph idx="4294967295"/>
          </p:nvPr>
        </p:nvSpPr>
        <p:spPr>
          <a:xfrm>
            <a:off x="583660" y="826851"/>
            <a:ext cx="11001984" cy="4893013"/>
          </a:xfrm>
        </p:spPr>
        <p:txBody>
          <a:bodyPr>
            <a:normAutofit/>
          </a:bodyPr>
          <a:lstStyle/>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1) From the following data calculate BEP .</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Selling price per unit = 50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Variable cost per unit= 30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Fixed Cost = 200000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10000 Units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2200"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2) From the following information find out the amount of profit earned during the year</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Fixed cost = 500000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Selling price per unit = 15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Variable cost per unit = 10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Output level               = 150000 units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250000</a:t>
            </a:r>
            <a:endParaRPr lang="en-US" sz="2200" dirty="0">
              <a:solidFill>
                <a:schemeClr val="tx1"/>
              </a:solidFill>
            </a:endParaRPr>
          </a:p>
        </p:txBody>
      </p:sp>
      <p:sp>
        <p:nvSpPr>
          <p:cNvPr id="2" name="Slide Number Placeholder 1">
            <a:extLst>
              <a:ext uri="{FF2B5EF4-FFF2-40B4-BE49-F238E27FC236}">
                <a16:creationId xmlns:a16="http://schemas.microsoft.com/office/drawing/2014/main" id="{4286F4AA-ABCA-4229-A761-579D2E7BB5E7}"/>
              </a:ext>
            </a:extLst>
          </p:cNvPr>
          <p:cNvSpPr>
            <a:spLocks noGrp="1"/>
          </p:cNvSpPr>
          <p:nvPr>
            <p:ph type="sldNum" sz="quarter" idx="12"/>
          </p:nvPr>
        </p:nvSpPr>
        <p:spPr/>
        <p:txBody>
          <a:bodyPr/>
          <a:lstStyle/>
          <a:p>
            <a:fld id="{768EC512-DB03-4AC8-A0A1-E823A158BC6B}" type="slidenum">
              <a:rPr lang="en-US" smtClean="0"/>
              <a:t>18</a:t>
            </a:fld>
            <a:endParaRPr lang="en-US"/>
          </a:p>
        </p:txBody>
      </p:sp>
    </p:spTree>
    <p:extLst>
      <p:ext uri="{BB962C8B-B14F-4D97-AF65-F5344CB8AC3E}">
        <p14:creationId xmlns:p14="http://schemas.microsoft.com/office/powerpoint/2010/main" val="6786383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C77066-A7A2-4953-836C-7A24C72FD117}"/>
              </a:ext>
            </a:extLst>
          </p:cNvPr>
          <p:cNvSpPr>
            <a:spLocks noGrp="1"/>
          </p:cNvSpPr>
          <p:nvPr>
            <p:ph idx="4294967295"/>
          </p:nvPr>
        </p:nvSpPr>
        <p:spPr>
          <a:xfrm>
            <a:off x="593386" y="252919"/>
            <a:ext cx="10953345" cy="5952619"/>
          </a:xfrm>
        </p:spPr>
        <p:txBody>
          <a:bodyPr>
            <a:noAutofit/>
          </a:bodyPr>
          <a:lstStyle/>
          <a:p>
            <a:r>
              <a:rPr lang="en-US" altLang="en-US" sz="2200" dirty="0">
                <a:solidFill>
                  <a:schemeClr val="tx1"/>
                </a:solidFill>
                <a:cs typeface="Times New Roman" panose="02020603050405020304" pitchFamily="18" charset="0"/>
              </a:rPr>
              <a:t>3) From the following data, calculate Break-even point.</a:t>
            </a:r>
            <a:br>
              <a:rPr lang="en-US" altLang="en-US" sz="2200" dirty="0">
                <a:solidFill>
                  <a:schemeClr val="tx1"/>
                </a:solidFill>
              </a:rPr>
            </a:br>
            <a:r>
              <a:rPr lang="en-US" altLang="en-US" sz="2200" dirty="0">
                <a:solidFill>
                  <a:schemeClr val="tx1"/>
                </a:solidFill>
                <a:cs typeface="Times New Roman" panose="02020603050405020304" pitchFamily="18" charset="0"/>
              </a:rPr>
              <a:t>Sales = 800000 Rs.</a:t>
            </a:r>
            <a:br>
              <a:rPr lang="en-US" altLang="en-US" sz="2200" dirty="0">
                <a:solidFill>
                  <a:schemeClr val="tx1"/>
                </a:solidFill>
              </a:rPr>
            </a:br>
            <a:r>
              <a:rPr lang="en-US" altLang="en-US" sz="2200" dirty="0">
                <a:solidFill>
                  <a:schemeClr val="tx1"/>
                </a:solidFill>
                <a:cs typeface="Times New Roman" panose="02020603050405020304" pitchFamily="18" charset="0"/>
              </a:rPr>
              <a:t>Fixed Expenses 200000 RS</a:t>
            </a:r>
            <a:br>
              <a:rPr lang="en-US" altLang="en-US" sz="2200" dirty="0">
                <a:solidFill>
                  <a:schemeClr val="tx1"/>
                </a:solidFill>
              </a:rPr>
            </a:br>
            <a:r>
              <a:rPr lang="en-US" altLang="en-US" sz="2200" u="sng" dirty="0">
                <a:solidFill>
                  <a:schemeClr val="tx1"/>
                </a:solidFill>
                <a:cs typeface="Times New Roman" panose="02020603050405020304" pitchFamily="18" charset="0"/>
              </a:rPr>
              <a:t>Variable expenses:</a:t>
            </a:r>
            <a:br>
              <a:rPr lang="en-US" altLang="en-US" sz="2200" dirty="0">
                <a:solidFill>
                  <a:schemeClr val="tx1"/>
                </a:solidFill>
              </a:rPr>
            </a:br>
            <a:r>
              <a:rPr lang="en-US" altLang="en-US" sz="2200" dirty="0">
                <a:solidFill>
                  <a:schemeClr val="tx1"/>
                </a:solidFill>
                <a:cs typeface="Times New Roman" panose="02020603050405020304" pitchFamily="18" charset="0"/>
              </a:rPr>
              <a:t>Direct material = 180000</a:t>
            </a:r>
            <a:br>
              <a:rPr lang="en-US" altLang="en-US" sz="2200" dirty="0">
                <a:solidFill>
                  <a:schemeClr val="tx1"/>
                </a:solidFill>
              </a:rPr>
            </a:br>
            <a:r>
              <a:rPr lang="en-US" altLang="en-US" sz="2200" dirty="0">
                <a:solidFill>
                  <a:schemeClr val="tx1"/>
                </a:solidFill>
                <a:cs typeface="Times New Roman" panose="02020603050405020304" pitchFamily="18" charset="0"/>
              </a:rPr>
              <a:t>Direct Labor    = 120000</a:t>
            </a:r>
            <a:br>
              <a:rPr lang="en-US" altLang="en-US" sz="2200" dirty="0">
                <a:solidFill>
                  <a:schemeClr val="tx1"/>
                </a:solidFill>
              </a:rPr>
            </a:br>
            <a:r>
              <a:rPr lang="en-US" altLang="en-US" sz="2200" dirty="0">
                <a:solidFill>
                  <a:schemeClr val="tx1"/>
                </a:solidFill>
                <a:cs typeface="Times New Roman" panose="02020603050405020304" pitchFamily="18" charset="0"/>
              </a:rPr>
              <a:t>Other variable</a:t>
            </a:r>
            <a:br>
              <a:rPr lang="en-US" altLang="en-US" sz="2200" dirty="0">
                <a:solidFill>
                  <a:schemeClr val="tx1"/>
                </a:solidFill>
              </a:rPr>
            </a:br>
            <a:r>
              <a:rPr lang="en-US" altLang="en-US" sz="2200" dirty="0">
                <a:solidFill>
                  <a:schemeClr val="tx1"/>
                </a:solidFill>
                <a:cs typeface="Times New Roman" panose="02020603050405020304" pitchFamily="18" charset="0"/>
              </a:rPr>
              <a:t>Expenses         = 100000</a:t>
            </a:r>
            <a:br>
              <a:rPr lang="en-US" altLang="en-US" sz="2200" dirty="0">
                <a:solidFill>
                  <a:schemeClr val="tx1"/>
                </a:solidFill>
              </a:rPr>
            </a:br>
            <a:r>
              <a:rPr lang="en-US" altLang="en-US" sz="2200" dirty="0">
                <a:solidFill>
                  <a:schemeClr val="tx1"/>
                </a:solidFill>
                <a:cs typeface="Times New Roman" panose="02020603050405020304" pitchFamily="18" charset="0"/>
              </a:rPr>
              <a:t>                       ___________</a:t>
            </a:r>
            <a:br>
              <a:rPr lang="en-US" altLang="en-US" sz="2200" dirty="0">
                <a:solidFill>
                  <a:schemeClr val="tx1"/>
                </a:solidFill>
              </a:rPr>
            </a:br>
            <a:r>
              <a:rPr lang="en-US" altLang="en-US" sz="2200" dirty="0">
                <a:solidFill>
                  <a:schemeClr val="tx1"/>
                </a:solidFill>
                <a:cs typeface="Times New Roman" panose="02020603050405020304" pitchFamily="18" charset="0"/>
              </a:rPr>
              <a:t>Total VC  =     400000 Rs.</a:t>
            </a:r>
            <a:br>
              <a:rPr lang="en-US" altLang="en-US" sz="2200" dirty="0">
                <a:solidFill>
                  <a:schemeClr val="tx1"/>
                </a:solidFill>
              </a:rPr>
            </a:br>
            <a:r>
              <a:rPr lang="en-US" altLang="en-US" sz="2200" dirty="0">
                <a:solidFill>
                  <a:schemeClr val="tx1"/>
                </a:solidFill>
                <a:cs typeface="Times New Roman" panose="02020603050405020304" pitchFamily="18" charset="0"/>
              </a:rPr>
              <a:t>                     ____________</a:t>
            </a:r>
            <a:br>
              <a:rPr lang="en-US" altLang="en-US" sz="2200" dirty="0">
                <a:solidFill>
                  <a:schemeClr val="tx1"/>
                </a:solidFill>
              </a:rPr>
            </a:b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Answer:400000 Rs</a:t>
            </a:r>
          </a:p>
          <a:p>
            <a:endParaRPr lang="en-US" altLang="en-US" sz="2200" b="1" dirty="0">
              <a:solidFill>
                <a:schemeClr val="tx1"/>
              </a:solidFill>
              <a:cs typeface="Times New Roman" panose="02020603050405020304" pitchFamily="18" charset="0"/>
            </a:endParaRPr>
          </a:p>
          <a:p>
            <a:r>
              <a:rPr lang="en-US" altLang="en-US" sz="2200" dirty="0">
                <a:solidFill>
                  <a:schemeClr val="tx1"/>
                </a:solidFill>
                <a:cs typeface="Times New Roman" panose="02020603050405020304" pitchFamily="18" charset="0"/>
              </a:rPr>
              <a:t>4) Calculate BEP with the help of following details:</a:t>
            </a:r>
            <a:br>
              <a:rPr lang="en-US" altLang="en-US" sz="2200" dirty="0">
                <a:solidFill>
                  <a:schemeClr val="tx1"/>
                </a:solidFill>
              </a:rPr>
            </a:br>
            <a:r>
              <a:rPr lang="en-US" altLang="en-US" sz="2200" dirty="0">
                <a:solidFill>
                  <a:schemeClr val="tx1"/>
                </a:solidFill>
                <a:cs typeface="Times New Roman" panose="02020603050405020304" pitchFamily="18" charset="0"/>
              </a:rPr>
              <a:t>Sales           = 500000 Rs.</a:t>
            </a:r>
            <a:br>
              <a:rPr lang="en-US" altLang="en-US" sz="2200" dirty="0">
                <a:solidFill>
                  <a:schemeClr val="tx1"/>
                </a:solidFill>
              </a:rPr>
            </a:br>
            <a:r>
              <a:rPr lang="en-US" altLang="en-US" sz="2200" dirty="0">
                <a:solidFill>
                  <a:schemeClr val="tx1"/>
                </a:solidFill>
                <a:cs typeface="Times New Roman" panose="02020603050405020304" pitchFamily="18" charset="0"/>
              </a:rPr>
              <a:t>Fixed cost   = 100000 Rs.</a:t>
            </a:r>
            <a:br>
              <a:rPr lang="en-US" altLang="en-US" sz="2200" dirty="0">
                <a:solidFill>
                  <a:schemeClr val="tx1"/>
                </a:solidFill>
              </a:rPr>
            </a:br>
            <a:r>
              <a:rPr lang="en-US" altLang="en-US" sz="2200" dirty="0">
                <a:solidFill>
                  <a:schemeClr val="tx1"/>
                </a:solidFill>
                <a:cs typeface="Times New Roman" panose="02020603050405020304" pitchFamily="18" charset="0"/>
              </a:rPr>
              <a:t>Profit          = 150000 Rs.</a:t>
            </a:r>
            <a:br>
              <a:rPr lang="en-US" altLang="en-US" sz="2200" dirty="0">
                <a:solidFill>
                  <a:schemeClr val="tx1"/>
                </a:solidFill>
              </a:rPr>
            </a:b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200000 Rs.</a:t>
            </a:r>
            <a:br>
              <a:rPr lang="en-US" altLang="en-US" sz="2200" dirty="0">
                <a:solidFill>
                  <a:schemeClr val="tx1"/>
                </a:solidFill>
              </a:rPr>
            </a:br>
            <a:br>
              <a:rPr lang="en-US" altLang="en-US" sz="2200" dirty="0">
                <a:solidFill>
                  <a:schemeClr val="tx1"/>
                </a:solidFill>
              </a:rPr>
            </a:br>
            <a:endParaRPr lang="en-US" sz="2200" dirty="0">
              <a:solidFill>
                <a:schemeClr val="tx1"/>
              </a:solidFill>
            </a:endParaRPr>
          </a:p>
        </p:txBody>
      </p:sp>
      <p:sp>
        <p:nvSpPr>
          <p:cNvPr id="2" name="Slide Number Placeholder 1">
            <a:extLst>
              <a:ext uri="{FF2B5EF4-FFF2-40B4-BE49-F238E27FC236}">
                <a16:creationId xmlns:a16="http://schemas.microsoft.com/office/drawing/2014/main" id="{D237AEED-7947-477A-9251-66BD99330A76}"/>
              </a:ext>
            </a:extLst>
          </p:cNvPr>
          <p:cNvSpPr>
            <a:spLocks noGrp="1"/>
          </p:cNvSpPr>
          <p:nvPr>
            <p:ph type="sldNum" sz="quarter" idx="12"/>
          </p:nvPr>
        </p:nvSpPr>
        <p:spPr/>
        <p:txBody>
          <a:bodyPr/>
          <a:lstStyle/>
          <a:p>
            <a:fld id="{768EC512-DB03-4AC8-A0A1-E823A158BC6B}" type="slidenum">
              <a:rPr lang="en-US" smtClean="0"/>
              <a:t>19</a:t>
            </a:fld>
            <a:endParaRPr lang="en-US"/>
          </a:p>
        </p:txBody>
      </p:sp>
    </p:spTree>
    <p:extLst>
      <p:ext uri="{BB962C8B-B14F-4D97-AF65-F5344CB8AC3E}">
        <p14:creationId xmlns:p14="http://schemas.microsoft.com/office/powerpoint/2010/main" val="60242631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close up of a flower&#10;&#10;Description automatically generated">
            <a:extLst>
              <a:ext uri="{FF2B5EF4-FFF2-40B4-BE49-F238E27FC236}">
                <a16:creationId xmlns:a16="http://schemas.microsoft.com/office/drawing/2014/main" id="{88F7F154-7802-46C1-B0EA-6BEFB5767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250" y="301557"/>
            <a:ext cx="7966953" cy="5690681"/>
          </a:xfrm>
          <a:prstGeom prst="rect">
            <a:avLst/>
          </a:prstGeom>
        </p:spPr>
      </p:pic>
      <p:sp>
        <p:nvSpPr>
          <p:cNvPr id="3" name="Slide Number Placeholder 2">
            <a:extLst>
              <a:ext uri="{FF2B5EF4-FFF2-40B4-BE49-F238E27FC236}">
                <a16:creationId xmlns:a16="http://schemas.microsoft.com/office/drawing/2014/main" id="{85645668-F279-4599-B8E8-62C20F2A5365}"/>
              </a:ext>
            </a:extLst>
          </p:cNvPr>
          <p:cNvSpPr>
            <a:spLocks noGrp="1"/>
          </p:cNvSpPr>
          <p:nvPr>
            <p:ph type="sldNum" sz="quarter" idx="12"/>
          </p:nvPr>
        </p:nvSpPr>
        <p:spPr/>
        <p:txBody>
          <a:bodyPr/>
          <a:lstStyle/>
          <a:p>
            <a:fld id="{768EC512-DB03-4AC8-A0A1-E823A158BC6B}" type="slidenum">
              <a:rPr lang="en-US" smtClean="0"/>
              <a:t>2</a:t>
            </a:fld>
            <a:endParaRPr lang="en-US"/>
          </a:p>
        </p:txBody>
      </p:sp>
    </p:spTree>
    <p:extLst>
      <p:ext uri="{BB962C8B-B14F-4D97-AF65-F5344CB8AC3E}">
        <p14:creationId xmlns:p14="http://schemas.microsoft.com/office/powerpoint/2010/main" val="317860888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B6D1-842F-4C21-BB62-E5DAE83C8813}"/>
              </a:ext>
            </a:extLst>
          </p:cNvPr>
          <p:cNvSpPr>
            <a:spLocks noGrp="1"/>
          </p:cNvSpPr>
          <p:nvPr>
            <p:ph type="title"/>
          </p:nvPr>
        </p:nvSpPr>
        <p:spPr/>
        <p:txBody>
          <a:bodyPr>
            <a:normAutofit/>
          </a:bodyPr>
          <a:lstStyle/>
          <a:p>
            <a:pPr algn="ctr"/>
            <a:r>
              <a:rPr lang="en-US" sz="4000" dirty="0">
                <a:solidFill>
                  <a:schemeClr val="tx1"/>
                </a:solidFill>
              </a:rPr>
              <a:t>Margin of Safety</a:t>
            </a:r>
          </a:p>
        </p:txBody>
      </p:sp>
      <p:sp>
        <p:nvSpPr>
          <p:cNvPr id="3" name="Content Placeholder 2">
            <a:extLst>
              <a:ext uri="{FF2B5EF4-FFF2-40B4-BE49-F238E27FC236}">
                <a16:creationId xmlns:a16="http://schemas.microsoft.com/office/drawing/2014/main" id="{3743A068-5BAD-419F-990C-D106E2566146}"/>
              </a:ext>
            </a:extLst>
          </p:cNvPr>
          <p:cNvSpPr>
            <a:spLocks noGrp="1"/>
          </p:cNvSpPr>
          <p:nvPr>
            <p:ph idx="1"/>
          </p:nvPr>
        </p:nvSpPr>
        <p:spPr/>
        <p:txBody>
          <a:bodyPr>
            <a:normAutofit/>
          </a:bodyPr>
          <a:lstStyle/>
          <a:p>
            <a:pPr algn="just"/>
            <a:endParaRPr lang="en-US" sz="2200" dirty="0">
              <a:solidFill>
                <a:schemeClr val="tx1"/>
              </a:solidFill>
            </a:endParaRPr>
          </a:p>
          <a:p>
            <a:pPr algn="just"/>
            <a:r>
              <a:rPr lang="en-US" sz="2200" dirty="0">
                <a:solidFill>
                  <a:schemeClr val="tx1"/>
                </a:solidFill>
              </a:rPr>
              <a:t>The excess of actual or budgeted sales over the Break-Even Sales is known as </a:t>
            </a:r>
          </a:p>
          <a:p>
            <a:pPr marL="0" indent="0">
              <a:buNone/>
            </a:pPr>
            <a:r>
              <a:rPr lang="en-US" sz="3200" b="1" dirty="0">
                <a:solidFill>
                  <a:schemeClr val="tx1"/>
                </a:solidFill>
              </a:rPr>
              <a:t> </a:t>
            </a:r>
            <a:r>
              <a:rPr lang="en-US" sz="2200" b="1" dirty="0">
                <a:solidFill>
                  <a:schemeClr val="tx1"/>
                </a:solidFill>
              </a:rPr>
              <a:t>Margin of Safety</a:t>
            </a:r>
          </a:p>
          <a:p>
            <a:pPr algn="just"/>
            <a:r>
              <a:rPr lang="en-US" sz="2200" dirty="0">
                <a:solidFill>
                  <a:schemeClr val="tx1"/>
                </a:solidFill>
              </a:rPr>
              <a:t>Margin of Safety indicates the extent to which sales may fall before a firm suffer a loss.</a:t>
            </a:r>
          </a:p>
          <a:p>
            <a:pPr algn="just"/>
            <a:r>
              <a:rPr lang="en-US" sz="2200" dirty="0">
                <a:solidFill>
                  <a:schemeClr val="tx1"/>
                </a:solidFill>
              </a:rPr>
              <a:t>Larger the Margin of Safety, safer is the firm.  High margin of safety is particularly significant in the times of depression when the demand for the firm’s product is falling.</a:t>
            </a:r>
          </a:p>
          <a:p>
            <a:pPr algn="just"/>
            <a:r>
              <a:rPr lang="en-US" sz="2200" dirty="0">
                <a:solidFill>
                  <a:schemeClr val="tx1"/>
                </a:solidFill>
              </a:rPr>
              <a:t>A low margin of safety may be the result of the firm having low P/v Ratio.  When both Margin of safety &amp; P/v Ratio are low, the management should seriously think of possibilities of increasing the selling price. </a:t>
            </a:r>
          </a:p>
          <a:p>
            <a:pPr algn="just"/>
            <a:endParaRPr lang="en-US" sz="2200" dirty="0">
              <a:solidFill>
                <a:schemeClr val="tx1"/>
              </a:solidFill>
            </a:endParaRPr>
          </a:p>
          <a:p>
            <a:pPr algn="just"/>
            <a:endParaRPr lang="en-US" sz="2200" dirty="0">
              <a:solidFill>
                <a:schemeClr val="tx1"/>
              </a:solidFill>
            </a:endParaRPr>
          </a:p>
        </p:txBody>
      </p:sp>
      <p:sp>
        <p:nvSpPr>
          <p:cNvPr id="4" name="Slide Number Placeholder 3">
            <a:extLst>
              <a:ext uri="{FF2B5EF4-FFF2-40B4-BE49-F238E27FC236}">
                <a16:creationId xmlns:a16="http://schemas.microsoft.com/office/drawing/2014/main" id="{B430F3DB-9E5D-45C8-BCD6-E3D24A297CCB}"/>
              </a:ext>
            </a:extLst>
          </p:cNvPr>
          <p:cNvSpPr>
            <a:spLocks noGrp="1"/>
          </p:cNvSpPr>
          <p:nvPr>
            <p:ph type="sldNum" sz="quarter" idx="12"/>
          </p:nvPr>
        </p:nvSpPr>
        <p:spPr/>
        <p:txBody>
          <a:bodyPr/>
          <a:lstStyle/>
          <a:p>
            <a:fld id="{768EC512-DB03-4AC8-A0A1-E823A158BC6B}" type="slidenum">
              <a:rPr lang="en-US" smtClean="0"/>
              <a:t>20</a:t>
            </a:fld>
            <a:endParaRPr lang="en-US"/>
          </a:p>
        </p:txBody>
      </p:sp>
    </p:spTree>
    <p:extLst>
      <p:ext uri="{BB962C8B-B14F-4D97-AF65-F5344CB8AC3E}">
        <p14:creationId xmlns:p14="http://schemas.microsoft.com/office/powerpoint/2010/main" val="3441054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758B-5FD8-4990-B9AF-A907D38C9ABA}"/>
              </a:ext>
            </a:extLst>
          </p:cNvPr>
          <p:cNvSpPr>
            <a:spLocks noGrp="1"/>
          </p:cNvSpPr>
          <p:nvPr>
            <p:ph type="title"/>
          </p:nvPr>
        </p:nvSpPr>
        <p:spPr/>
        <p:txBody>
          <a:bodyPr>
            <a:normAutofit/>
          </a:bodyPr>
          <a:lstStyle/>
          <a:p>
            <a:pPr algn="ctr"/>
            <a:r>
              <a:rPr lang="en-US" sz="4000" dirty="0">
                <a:solidFill>
                  <a:schemeClr val="tx1"/>
                </a:solidFill>
              </a:rPr>
              <a:t>Margin of Safety - Formula</a:t>
            </a:r>
          </a:p>
        </p:txBody>
      </p:sp>
      <p:sp>
        <p:nvSpPr>
          <p:cNvPr id="3" name="Content Placeholder 2">
            <a:extLst>
              <a:ext uri="{FF2B5EF4-FFF2-40B4-BE49-F238E27FC236}">
                <a16:creationId xmlns:a16="http://schemas.microsoft.com/office/drawing/2014/main" id="{6EF8B831-3B70-4958-97B1-3D58E1FC650E}"/>
              </a:ext>
            </a:extLst>
          </p:cNvPr>
          <p:cNvSpPr>
            <a:spLocks noGrp="1"/>
          </p:cNvSpPr>
          <p:nvPr>
            <p:ph idx="1"/>
          </p:nvPr>
        </p:nvSpPr>
        <p:spPr/>
        <p:txBody>
          <a:bodyPr>
            <a:normAutofit/>
          </a:bodyPr>
          <a:lstStyle/>
          <a:p>
            <a:pPr algn="just"/>
            <a:endParaRPr lang="en-US" sz="2200" dirty="0">
              <a:solidFill>
                <a:schemeClr val="tx1"/>
              </a:solidFill>
            </a:endParaRPr>
          </a:p>
          <a:p>
            <a:pPr algn="just"/>
            <a:endParaRPr lang="en-US" sz="2200" dirty="0">
              <a:solidFill>
                <a:schemeClr val="tx1"/>
              </a:solidFill>
            </a:endParaRPr>
          </a:p>
          <a:p>
            <a:pPr marL="0" indent="0" algn="just">
              <a:buNone/>
            </a:pPr>
            <a:r>
              <a:rPr lang="en-US" sz="2200" dirty="0">
                <a:solidFill>
                  <a:schemeClr val="tx1"/>
                </a:solidFill>
              </a:rPr>
              <a:t> Margin of Safety = Actual/Budgeted Sales – Break even Sales</a:t>
            </a:r>
          </a:p>
          <a:p>
            <a:pPr algn="just"/>
            <a:endParaRPr lang="en-US" sz="2200" dirty="0">
              <a:solidFill>
                <a:schemeClr val="tx1"/>
              </a:solidFill>
            </a:endParaRPr>
          </a:p>
          <a:p>
            <a:pPr algn="just"/>
            <a:r>
              <a:rPr lang="en-US" sz="2200" dirty="0">
                <a:solidFill>
                  <a:schemeClr val="tx1"/>
                </a:solidFill>
              </a:rPr>
              <a:t>                                            Actual/Budgeted Sales – Break even Sales</a:t>
            </a:r>
          </a:p>
          <a:p>
            <a:pPr algn="just"/>
            <a:r>
              <a:rPr lang="en-US" sz="2200" dirty="0">
                <a:solidFill>
                  <a:schemeClr val="tx1"/>
                </a:solidFill>
              </a:rPr>
              <a:t>Margin of Safety Ratio = ----------------------------------------------------------- X100</a:t>
            </a:r>
          </a:p>
          <a:p>
            <a:pPr algn="just"/>
            <a:r>
              <a:rPr lang="en-US" sz="2200" dirty="0">
                <a:solidFill>
                  <a:schemeClr val="tx1"/>
                </a:solidFill>
              </a:rPr>
              <a:t>                                                             Actual/Budgeted Sales </a:t>
            </a:r>
          </a:p>
        </p:txBody>
      </p:sp>
      <p:sp>
        <p:nvSpPr>
          <p:cNvPr id="4" name="Slide Number Placeholder 3">
            <a:extLst>
              <a:ext uri="{FF2B5EF4-FFF2-40B4-BE49-F238E27FC236}">
                <a16:creationId xmlns:a16="http://schemas.microsoft.com/office/drawing/2014/main" id="{3CF2D2F6-153A-415E-97CE-E513D100C319}"/>
              </a:ext>
            </a:extLst>
          </p:cNvPr>
          <p:cNvSpPr>
            <a:spLocks noGrp="1"/>
          </p:cNvSpPr>
          <p:nvPr>
            <p:ph type="sldNum" sz="quarter" idx="12"/>
          </p:nvPr>
        </p:nvSpPr>
        <p:spPr/>
        <p:txBody>
          <a:bodyPr/>
          <a:lstStyle/>
          <a:p>
            <a:fld id="{768EC512-DB03-4AC8-A0A1-E823A158BC6B}" type="slidenum">
              <a:rPr lang="en-US" smtClean="0"/>
              <a:t>21</a:t>
            </a:fld>
            <a:endParaRPr lang="en-US"/>
          </a:p>
        </p:txBody>
      </p:sp>
    </p:spTree>
    <p:extLst>
      <p:ext uri="{BB962C8B-B14F-4D97-AF65-F5344CB8AC3E}">
        <p14:creationId xmlns:p14="http://schemas.microsoft.com/office/powerpoint/2010/main" val="220442422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836F3D-EAB5-4E2C-9176-77DCADBAEBE5}"/>
              </a:ext>
            </a:extLst>
          </p:cNvPr>
          <p:cNvSpPr>
            <a:spLocks noGrp="1"/>
          </p:cNvSpPr>
          <p:nvPr>
            <p:ph type="title"/>
          </p:nvPr>
        </p:nvSpPr>
        <p:spPr/>
        <p:txBody>
          <a:bodyPr>
            <a:normAutofit/>
          </a:bodyPr>
          <a:lstStyle/>
          <a:p>
            <a:pPr algn="ctr"/>
            <a:r>
              <a:rPr lang="en-US" sz="4000" dirty="0">
                <a:solidFill>
                  <a:schemeClr val="tx1"/>
                </a:solidFill>
              </a:rPr>
              <a:t>BEP Analysis – Practice problems</a:t>
            </a:r>
          </a:p>
        </p:txBody>
      </p:sp>
      <p:sp>
        <p:nvSpPr>
          <p:cNvPr id="3" name="Content Placeholder 2">
            <a:extLst>
              <a:ext uri="{FF2B5EF4-FFF2-40B4-BE49-F238E27FC236}">
                <a16:creationId xmlns:a16="http://schemas.microsoft.com/office/drawing/2014/main" id="{9A2D08FF-955D-4323-B8BA-CD79AF6F0149}"/>
              </a:ext>
            </a:extLst>
          </p:cNvPr>
          <p:cNvSpPr>
            <a:spLocks noGrp="1"/>
          </p:cNvSpPr>
          <p:nvPr>
            <p:ph idx="1"/>
          </p:nvPr>
        </p:nvSpPr>
        <p:spPr/>
        <p:txBody>
          <a:bodyPr>
            <a:noAutofit/>
          </a:bodyPr>
          <a:lstStyle/>
          <a:p>
            <a:br>
              <a:rPr lang="en-US" altLang="en-US" sz="2200" dirty="0">
                <a:solidFill>
                  <a:schemeClr val="tx1"/>
                </a:solidFill>
              </a:rPr>
            </a:b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5) Calculate Margin of safety (MOS)  and P/v ratio with the help of following data:</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Sales                    =    300000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Fixed Expenses  =     75000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u="sng" dirty="0">
                <a:solidFill>
                  <a:schemeClr val="tx1"/>
                </a:solidFill>
                <a:cs typeface="Times New Roman" panose="02020603050405020304" pitchFamily="18" charset="0"/>
              </a:rPr>
              <a:t>Variable Expenses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Direct Material   = 100000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Direct Labor       =  60000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Direct expenses  = 40000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BEP = 225000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b="1" dirty="0">
                <a:solidFill>
                  <a:schemeClr val="tx1"/>
                </a:solidFill>
                <a:cs typeface="Times New Roman" panose="02020603050405020304" pitchFamily="18" charset="0"/>
              </a:rPr>
              <a:t>                                                     MOS = 75000 Rs.</a:t>
            </a:r>
            <a:endParaRPr lang="en-US" altLang="en-US" sz="2200" dirty="0">
              <a:solidFill>
                <a:schemeClr val="tx1"/>
              </a:solidFill>
            </a:endParaRPr>
          </a:p>
          <a:p>
            <a:endParaRPr lang="en-US" sz="2200" dirty="0">
              <a:solidFill>
                <a:schemeClr val="tx1"/>
              </a:solidFill>
            </a:endParaRPr>
          </a:p>
        </p:txBody>
      </p:sp>
      <p:sp>
        <p:nvSpPr>
          <p:cNvPr id="2" name="Slide Number Placeholder 1">
            <a:extLst>
              <a:ext uri="{FF2B5EF4-FFF2-40B4-BE49-F238E27FC236}">
                <a16:creationId xmlns:a16="http://schemas.microsoft.com/office/drawing/2014/main" id="{8C88C88B-8B15-4760-AADF-3328691319EB}"/>
              </a:ext>
            </a:extLst>
          </p:cNvPr>
          <p:cNvSpPr>
            <a:spLocks noGrp="1"/>
          </p:cNvSpPr>
          <p:nvPr>
            <p:ph type="sldNum" sz="quarter" idx="12"/>
          </p:nvPr>
        </p:nvSpPr>
        <p:spPr/>
        <p:txBody>
          <a:bodyPr/>
          <a:lstStyle/>
          <a:p>
            <a:fld id="{768EC512-DB03-4AC8-A0A1-E823A158BC6B}" type="slidenum">
              <a:rPr lang="en-US" smtClean="0"/>
              <a:t>22</a:t>
            </a:fld>
            <a:endParaRPr lang="en-US"/>
          </a:p>
        </p:txBody>
      </p:sp>
    </p:spTree>
    <p:extLst>
      <p:ext uri="{BB962C8B-B14F-4D97-AF65-F5344CB8AC3E}">
        <p14:creationId xmlns:p14="http://schemas.microsoft.com/office/powerpoint/2010/main" val="138204069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F41AB6-49C0-44CF-9798-146D9A2F5D84}"/>
              </a:ext>
            </a:extLst>
          </p:cNvPr>
          <p:cNvSpPr>
            <a:spLocks noGrp="1"/>
          </p:cNvSpPr>
          <p:nvPr>
            <p:ph idx="4294967295"/>
          </p:nvPr>
        </p:nvSpPr>
        <p:spPr>
          <a:xfrm>
            <a:off x="593388" y="700391"/>
            <a:ext cx="10982528" cy="5168597"/>
          </a:xfrm>
        </p:spPr>
        <p:txBody>
          <a:bodyPr>
            <a:normAutofit/>
          </a:bodyPr>
          <a:lstStyle/>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6) Determine the amount of fixed cost or expenses and calculate BEP sales from the following particulars.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Sales     = 500000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Direct Material  =  150000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Direct labor       =  120000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Direct Expenses=  60000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Profit                   = 70000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 Fixed Cost = 100000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b="1" dirty="0">
                <a:solidFill>
                  <a:schemeClr val="tx1"/>
                </a:solidFill>
                <a:cs typeface="Times New Roman" panose="02020603050405020304" pitchFamily="18" charset="0"/>
              </a:rPr>
              <a:t>                                                  BEP sales  = 294118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7) From the following figures calculate sales required to earn a desired profit of 120000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Sales              = 600000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Variable cost = 375000Rs.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Fixed cost     = 180000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Sales required : 800000 Rs</a:t>
            </a:r>
            <a:r>
              <a:rPr lang="en-US" altLang="en-US" sz="2200" dirty="0">
                <a:solidFill>
                  <a:schemeClr val="tx1"/>
                </a:solidFill>
                <a:cs typeface="Times New Roman" panose="02020603050405020304" pitchFamily="18" charset="0"/>
              </a:rPr>
              <a:t>.</a:t>
            </a:r>
            <a:endParaRPr lang="en-US" sz="2200" dirty="0">
              <a:solidFill>
                <a:schemeClr val="tx1"/>
              </a:solidFill>
            </a:endParaRPr>
          </a:p>
        </p:txBody>
      </p:sp>
      <p:sp>
        <p:nvSpPr>
          <p:cNvPr id="2" name="Slide Number Placeholder 1">
            <a:extLst>
              <a:ext uri="{FF2B5EF4-FFF2-40B4-BE49-F238E27FC236}">
                <a16:creationId xmlns:a16="http://schemas.microsoft.com/office/drawing/2014/main" id="{1CB65D84-5243-458B-B4B1-D18E5008709C}"/>
              </a:ext>
            </a:extLst>
          </p:cNvPr>
          <p:cNvSpPr>
            <a:spLocks noGrp="1"/>
          </p:cNvSpPr>
          <p:nvPr>
            <p:ph type="sldNum" sz="quarter" idx="12"/>
          </p:nvPr>
        </p:nvSpPr>
        <p:spPr/>
        <p:txBody>
          <a:bodyPr/>
          <a:lstStyle/>
          <a:p>
            <a:fld id="{768EC512-DB03-4AC8-A0A1-E823A158BC6B}" type="slidenum">
              <a:rPr lang="en-US" smtClean="0"/>
              <a:t>23</a:t>
            </a:fld>
            <a:endParaRPr lang="en-US"/>
          </a:p>
        </p:txBody>
      </p:sp>
    </p:spTree>
    <p:extLst>
      <p:ext uri="{BB962C8B-B14F-4D97-AF65-F5344CB8AC3E}">
        <p14:creationId xmlns:p14="http://schemas.microsoft.com/office/powerpoint/2010/main" val="69565543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D56F68-1B19-465D-A445-22FC79D22D39}"/>
              </a:ext>
            </a:extLst>
          </p:cNvPr>
          <p:cNvSpPr>
            <a:spLocks noGrp="1"/>
          </p:cNvSpPr>
          <p:nvPr>
            <p:ph idx="4294967295"/>
          </p:nvPr>
        </p:nvSpPr>
        <p:spPr>
          <a:xfrm>
            <a:off x="593388" y="223737"/>
            <a:ext cx="10972800" cy="5645252"/>
          </a:xfrm>
        </p:spPr>
        <p:txBody>
          <a:bodyPr>
            <a:normAutofit/>
          </a:bodyPr>
          <a:lstStyle/>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8) From the following data calculate Number of units that must be sold to earn  a profit of 150000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Selling price per Unit   =  50Rs.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Variable cost per Unit =  30Rs.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Fixed cost                      = 200000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Answer: No of units required :17500 Units</a:t>
            </a:r>
            <a:endParaRPr lang="en-US" altLang="en-US" sz="2200" dirty="0">
              <a:solidFill>
                <a:schemeClr val="tx1"/>
              </a:solidFill>
              <a:latin typeface="Arial" panose="020B0604020202020204" pitchFamily="34" charset="0"/>
            </a:endParaRPr>
          </a:p>
          <a:p>
            <a:endParaRPr lang="en-US" sz="2200" dirty="0">
              <a:solidFill>
                <a:schemeClr val="tx1"/>
              </a:solidFill>
            </a:endParaRPr>
          </a:p>
        </p:txBody>
      </p:sp>
      <p:pic>
        <p:nvPicPr>
          <p:cNvPr id="7" name="Picture 2" descr="Class 8 bep analysis">
            <a:extLst>
              <a:ext uri="{FF2B5EF4-FFF2-40B4-BE49-F238E27FC236}">
                <a16:creationId xmlns:a16="http://schemas.microsoft.com/office/drawing/2014/main" id="{E87C7B65-454D-471D-8684-AAB165B93C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10" b="6126"/>
          <a:stretch/>
        </p:blipFill>
        <p:spPr bwMode="auto">
          <a:xfrm>
            <a:off x="593388" y="2665379"/>
            <a:ext cx="10972799" cy="33171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39A8F9C-1EF0-481E-BDB2-32CEF90FB1D8}"/>
              </a:ext>
            </a:extLst>
          </p:cNvPr>
          <p:cNvSpPr>
            <a:spLocks noGrp="1"/>
          </p:cNvSpPr>
          <p:nvPr>
            <p:ph type="sldNum" sz="quarter" idx="12"/>
          </p:nvPr>
        </p:nvSpPr>
        <p:spPr/>
        <p:txBody>
          <a:bodyPr/>
          <a:lstStyle/>
          <a:p>
            <a:fld id="{768EC512-DB03-4AC8-A0A1-E823A158BC6B}" type="slidenum">
              <a:rPr lang="en-US" smtClean="0"/>
              <a:t>24</a:t>
            </a:fld>
            <a:endParaRPr lang="en-US"/>
          </a:p>
        </p:txBody>
      </p:sp>
    </p:spTree>
    <p:extLst>
      <p:ext uri="{BB962C8B-B14F-4D97-AF65-F5344CB8AC3E}">
        <p14:creationId xmlns:p14="http://schemas.microsoft.com/office/powerpoint/2010/main" val="28494662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3D9084D-12A4-458F-81A7-EB2E470F7E29}"/>
              </a:ext>
            </a:extLst>
          </p:cNvPr>
          <p:cNvSpPr>
            <a:spLocks noGrp="1"/>
          </p:cNvSpPr>
          <p:nvPr>
            <p:ph idx="4294967295"/>
          </p:nvPr>
        </p:nvSpPr>
        <p:spPr>
          <a:xfrm>
            <a:off x="593388" y="671209"/>
            <a:ext cx="10982528" cy="5197779"/>
          </a:xfrm>
        </p:spPr>
        <p:txBody>
          <a:bodyPr>
            <a:noAutofit/>
          </a:bodyPr>
          <a:lstStyle/>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9) The operating results of a company for the last two years are as follows: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u="sng" dirty="0">
                <a:solidFill>
                  <a:schemeClr val="tx1"/>
                </a:solidFill>
                <a:cs typeface="Times New Roman" panose="02020603050405020304" pitchFamily="18" charset="0"/>
              </a:rPr>
              <a:t>YEAR</a:t>
            </a:r>
            <a:r>
              <a:rPr lang="en-US" altLang="en-US" sz="2200" dirty="0">
                <a:solidFill>
                  <a:schemeClr val="tx1"/>
                </a:solidFill>
                <a:cs typeface="Times New Roman" panose="02020603050405020304" pitchFamily="18" charset="0"/>
              </a:rPr>
              <a:t>                           </a:t>
            </a:r>
            <a:r>
              <a:rPr lang="en-US" altLang="en-US" sz="2200" u="sng" dirty="0">
                <a:solidFill>
                  <a:schemeClr val="tx1"/>
                </a:solidFill>
                <a:cs typeface="Times New Roman" panose="02020603050405020304" pitchFamily="18" charset="0"/>
              </a:rPr>
              <a:t>SALES(Rs)</a:t>
            </a:r>
            <a:r>
              <a:rPr lang="en-US" altLang="en-US" sz="2200" dirty="0">
                <a:solidFill>
                  <a:schemeClr val="tx1"/>
                </a:solidFill>
                <a:cs typeface="Times New Roman" panose="02020603050405020304" pitchFamily="18" charset="0"/>
              </a:rPr>
              <a:t>                              </a:t>
            </a:r>
            <a:r>
              <a:rPr lang="en-US" altLang="en-US" sz="2200" u="sng" dirty="0">
                <a:solidFill>
                  <a:schemeClr val="tx1"/>
                </a:solidFill>
                <a:cs typeface="Times New Roman" panose="02020603050405020304" pitchFamily="18" charset="0"/>
              </a:rPr>
              <a:t>PROFIT(Rs)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2004                           270000                                           6000</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2005                            300000                                           9000</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Calculate 1) P/v ration 2) BEP</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Answer: P/v Ratio = 10%</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b="1" dirty="0">
                <a:solidFill>
                  <a:schemeClr val="tx1"/>
                </a:solidFill>
                <a:cs typeface="Times New Roman" panose="02020603050405020304" pitchFamily="18" charset="0"/>
              </a:rPr>
              <a:t>                                              BEP        = 210000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b="1" dirty="0">
                <a:solidFill>
                  <a:schemeClr val="tx1"/>
                </a:solidFill>
                <a:cs typeface="Times New Roman" panose="02020603050405020304" pitchFamily="18" charset="0"/>
              </a:rPr>
              <a:t>                                              Contribution = 27000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2200"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10) calculate BEP in terms of units and in terms of sales from the following particulars: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Fixed cost      =  300000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Variable cost per Unit = 15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Selling Price Per Unit =  20 Rs.</a:t>
            </a:r>
            <a:endParaRPr lang="en-US" altLang="en-US" sz="2200" dirty="0">
              <a:solidFill>
                <a:schemeClr val="tx1"/>
              </a:solidFill>
            </a:endParaRPr>
          </a:p>
          <a:p>
            <a:pPr marL="0" lvl="0" indent="0" eaLnBrk="0" fontAlgn="base" hangingPunct="0">
              <a:lnSpc>
                <a:spcPct val="100000"/>
              </a:lnSpc>
              <a:spcBef>
                <a:spcPct val="0"/>
              </a:spcBef>
              <a:spcAft>
                <a:spcPct val="0"/>
              </a:spcAft>
              <a:buClrTx/>
              <a:buSzTx/>
              <a:buNone/>
            </a:pPr>
            <a:r>
              <a:rPr lang="en-US" altLang="en-US" sz="2200" dirty="0">
                <a:solidFill>
                  <a:schemeClr val="tx1"/>
                </a:solidFill>
                <a:cs typeface="Times New Roman" panose="02020603050405020304" pitchFamily="18" charset="0"/>
              </a:rPr>
              <a:t>                            </a:t>
            </a:r>
            <a:r>
              <a:rPr lang="en-US" altLang="en-US" sz="2200" b="1" dirty="0">
                <a:solidFill>
                  <a:schemeClr val="tx1"/>
                </a:solidFill>
                <a:cs typeface="Times New Roman" panose="02020603050405020304" pitchFamily="18" charset="0"/>
              </a:rPr>
              <a:t> Answer: BEP  Units = 60000 : Rupees: 1200000 Rs.</a:t>
            </a:r>
            <a:endParaRPr lang="en-US" altLang="en-US" sz="2200" dirty="0">
              <a:solidFill>
                <a:schemeClr val="tx1"/>
              </a:solidFill>
            </a:endParaRPr>
          </a:p>
          <a:p>
            <a:endParaRPr lang="en-US" sz="2200" dirty="0">
              <a:solidFill>
                <a:schemeClr val="tx1"/>
              </a:solidFill>
            </a:endParaRPr>
          </a:p>
        </p:txBody>
      </p:sp>
      <p:sp>
        <p:nvSpPr>
          <p:cNvPr id="2" name="Slide Number Placeholder 1">
            <a:extLst>
              <a:ext uri="{FF2B5EF4-FFF2-40B4-BE49-F238E27FC236}">
                <a16:creationId xmlns:a16="http://schemas.microsoft.com/office/drawing/2014/main" id="{66A0A3F7-1954-47E8-951B-A6F0884A4E45}"/>
              </a:ext>
            </a:extLst>
          </p:cNvPr>
          <p:cNvSpPr>
            <a:spLocks noGrp="1"/>
          </p:cNvSpPr>
          <p:nvPr>
            <p:ph type="sldNum" sz="quarter" idx="12"/>
          </p:nvPr>
        </p:nvSpPr>
        <p:spPr/>
        <p:txBody>
          <a:bodyPr/>
          <a:lstStyle/>
          <a:p>
            <a:fld id="{768EC512-DB03-4AC8-A0A1-E823A158BC6B}" type="slidenum">
              <a:rPr lang="en-US" smtClean="0"/>
              <a:t>25</a:t>
            </a:fld>
            <a:endParaRPr lang="en-US"/>
          </a:p>
        </p:txBody>
      </p:sp>
    </p:spTree>
    <p:extLst>
      <p:ext uri="{BB962C8B-B14F-4D97-AF65-F5344CB8AC3E}">
        <p14:creationId xmlns:p14="http://schemas.microsoft.com/office/powerpoint/2010/main" val="293577831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E8C6462-F6AB-40F3-B877-CD8BDFDDB5C4}"/>
              </a:ext>
            </a:extLst>
          </p:cNvPr>
          <p:cNvSpPr>
            <a:spLocks noGrp="1"/>
          </p:cNvSpPr>
          <p:nvPr>
            <p:ph idx="4294967295"/>
          </p:nvPr>
        </p:nvSpPr>
        <p:spPr>
          <a:xfrm>
            <a:off x="583659" y="145915"/>
            <a:ext cx="10982527" cy="5723073"/>
          </a:xfrm>
        </p:spPr>
        <p:txBody>
          <a:bodyPr>
            <a:noAutofit/>
          </a:bodyPr>
          <a:lstStyle/>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11) the following data are obtained from the records of a manufacturing company:</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u="sng" dirty="0">
                <a:solidFill>
                  <a:schemeClr val="tx1"/>
                </a:solidFill>
                <a:cs typeface="Times New Roman" panose="02020603050405020304" pitchFamily="18" charset="0"/>
              </a:rPr>
              <a:t>YEAR</a:t>
            </a:r>
            <a:r>
              <a:rPr lang="en-US" altLang="en-US" dirty="0">
                <a:solidFill>
                  <a:schemeClr val="tx1"/>
                </a:solidFill>
                <a:cs typeface="Times New Roman" panose="02020603050405020304" pitchFamily="18" charset="0"/>
              </a:rPr>
              <a:t>                           </a:t>
            </a:r>
            <a:r>
              <a:rPr lang="en-US" altLang="en-US" u="sng" dirty="0">
                <a:solidFill>
                  <a:schemeClr val="tx1"/>
                </a:solidFill>
                <a:cs typeface="Times New Roman" panose="02020603050405020304" pitchFamily="18" charset="0"/>
              </a:rPr>
              <a:t>SALES(Rs)</a:t>
            </a:r>
            <a:r>
              <a:rPr lang="en-US" altLang="en-US" dirty="0">
                <a:solidFill>
                  <a:schemeClr val="tx1"/>
                </a:solidFill>
                <a:cs typeface="Times New Roman" panose="02020603050405020304" pitchFamily="18" charset="0"/>
              </a:rPr>
              <a:t>                              </a:t>
            </a:r>
            <a:r>
              <a:rPr lang="en-US" altLang="en-US" u="sng" dirty="0">
                <a:solidFill>
                  <a:schemeClr val="tx1"/>
                </a:solidFill>
                <a:cs typeface="Times New Roman" panose="02020603050405020304" pitchFamily="18" charset="0"/>
              </a:rPr>
              <a:t>PROFIT(Rs)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2009                              80000                                           10000</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2010                               90000                                           14000</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Calculate 1) P/v ration 2) BEP                     </a:t>
            </a:r>
            <a:r>
              <a:rPr lang="en-US" altLang="en-US" b="1" dirty="0">
                <a:solidFill>
                  <a:schemeClr val="tx1"/>
                </a:solidFill>
                <a:cs typeface="Times New Roman" panose="02020603050405020304" pitchFamily="18" charset="0"/>
              </a:rPr>
              <a:t>Answer: P/V Ratio = 40%</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b="1" dirty="0">
                <a:solidFill>
                  <a:schemeClr val="tx1"/>
                </a:solidFill>
                <a:cs typeface="Times New Roman" panose="02020603050405020304" pitchFamily="18" charset="0"/>
              </a:rPr>
              <a:t>                                         BEP          = 55000 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endParaRPr lang="en-US" altLang="en-US"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12) The operating result of a company for the last Two periods are as follows: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u="sng" dirty="0">
                <a:solidFill>
                  <a:schemeClr val="tx1"/>
                </a:solidFill>
                <a:cs typeface="Times New Roman" panose="02020603050405020304" pitchFamily="18" charset="0"/>
              </a:rPr>
              <a:t>PERIOD</a:t>
            </a:r>
            <a:r>
              <a:rPr lang="en-US" altLang="en-US" dirty="0">
                <a:solidFill>
                  <a:schemeClr val="tx1"/>
                </a:solidFill>
                <a:cs typeface="Times New Roman" panose="02020603050405020304" pitchFamily="18" charset="0"/>
              </a:rPr>
              <a:t>                           </a:t>
            </a:r>
            <a:r>
              <a:rPr lang="en-US" altLang="en-US" u="sng" dirty="0">
                <a:solidFill>
                  <a:schemeClr val="tx1"/>
                </a:solidFill>
                <a:cs typeface="Times New Roman" panose="02020603050405020304" pitchFamily="18" charset="0"/>
              </a:rPr>
              <a:t>SALES(Rs)</a:t>
            </a:r>
            <a:r>
              <a:rPr lang="en-US" altLang="en-US" dirty="0">
                <a:solidFill>
                  <a:schemeClr val="tx1"/>
                </a:solidFill>
                <a:cs typeface="Times New Roman" panose="02020603050405020304" pitchFamily="18" charset="0"/>
              </a:rPr>
              <a:t>                              </a:t>
            </a:r>
            <a:r>
              <a:rPr lang="en-US" altLang="en-US" u="sng" dirty="0">
                <a:solidFill>
                  <a:schemeClr val="tx1"/>
                </a:solidFill>
                <a:cs typeface="Times New Roman" panose="02020603050405020304" pitchFamily="18" charset="0"/>
              </a:rPr>
              <a:t>PROFIT(Rs)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I                                          270000                                        6000</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II                                         300000                                       15000</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Calculate: 1) P/v ration</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2) BEP</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3) Sales required to earn a profit of 20000 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4) Profit when the sales are 500000 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br>
              <a:rPr lang="en-US" altLang="en-US" dirty="0">
                <a:solidFill>
                  <a:schemeClr val="tx1"/>
                </a:solidFill>
                <a:cs typeface="Arial" panose="020B0604020202020204" pitchFamily="34" charset="0"/>
              </a:rPr>
            </a:b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dirty="0">
                <a:solidFill>
                  <a:schemeClr val="tx1"/>
                </a:solidFill>
                <a:cs typeface="Times New Roman" panose="02020603050405020304" pitchFamily="18" charset="0"/>
              </a:rPr>
              <a:t>                       </a:t>
            </a:r>
            <a:r>
              <a:rPr lang="en-US" altLang="en-US" b="1" dirty="0">
                <a:solidFill>
                  <a:schemeClr val="tx1"/>
                </a:solidFill>
                <a:cs typeface="Times New Roman" panose="02020603050405020304" pitchFamily="18" charset="0"/>
              </a:rPr>
              <a:t>Answer:  P/v Ratio = 30%, BEP = 250000 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b="1" dirty="0">
                <a:solidFill>
                  <a:schemeClr val="tx1"/>
                </a:solidFill>
                <a:cs typeface="Times New Roman" panose="02020603050405020304" pitchFamily="18" charset="0"/>
              </a:rPr>
              <a:t>                                       Sales required= 316667 Rs.</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b="1" dirty="0">
                <a:solidFill>
                  <a:schemeClr val="tx1"/>
                </a:solidFill>
                <a:cs typeface="Times New Roman" panose="02020603050405020304" pitchFamily="18" charset="0"/>
              </a:rPr>
              <a:t>                                       Profit required = 75000 Rs. </a:t>
            </a:r>
            <a:endParaRPr lang="en-US" altLang="en-US" dirty="0">
              <a:solidFill>
                <a:schemeClr val="tx1"/>
              </a:solidFill>
            </a:endParaRPr>
          </a:p>
          <a:p>
            <a:endParaRPr lang="en-US" dirty="0">
              <a:solidFill>
                <a:schemeClr val="tx1"/>
              </a:solidFill>
            </a:endParaRPr>
          </a:p>
          <a:p>
            <a:endParaRPr lang="en-US" dirty="0">
              <a:solidFill>
                <a:schemeClr val="tx1"/>
              </a:solidFill>
            </a:endParaRPr>
          </a:p>
        </p:txBody>
      </p:sp>
      <p:sp>
        <p:nvSpPr>
          <p:cNvPr id="2" name="Slide Number Placeholder 1">
            <a:extLst>
              <a:ext uri="{FF2B5EF4-FFF2-40B4-BE49-F238E27FC236}">
                <a16:creationId xmlns:a16="http://schemas.microsoft.com/office/drawing/2014/main" id="{26C95CAA-A7AA-4871-9765-56E6E7AFF265}"/>
              </a:ext>
            </a:extLst>
          </p:cNvPr>
          <p:cNvSpPr>
            <a:spLocks noGrp="1"/>
          </p:cNvSpPr>
          <p:nvPr>
            <p:ph type="sldNum" sz="quarter" idx="12"/>
          </p:nvPr>
        </p:nvSpPr>
        <p:spPr/>
        <p:txBody>
          <a:bodyPr/>
          <a:lstStyle/>
          <a:p>
            <a:fld id="{768EC512-DB03-4AC8-A0A1-E823A158BC6B}" type="slidenum">
              <a:rPr lang="en-US" smtClean="0"/>
              <a:t>26</a:t>
            </a:fld>
            <a:endParaRPr lang="en-US"/>
          </a:p>
        </p:txBody>
      </p:sp>
    </p:spTree>
    <p:extLst>
      <p:ext uri="{BB962C8B-B14F-4D97-AF65-F5344CB8AC3E}">
        <p14:creationId xmlns:p14="http://schemas.microsoft.com/office/powerpoint/2010/main" val="315855366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st Volume Profit Analysis (CVP) - ppt video online download">
            <a:extLst>
              <a:ext uri="{FF2B5EF4-FFF2-40B4-BE49-F238E27FC236}">
                <a16:creationId xmlns:a16="http://schemas.microsoft.com/office/drawing/2014/main" id="{6186FBEB-35B3-4EB3-BF6C-FD440D8F31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564"/>
          <a:stretch/>
        </p:blipFill>
        <p:spPr bwMode="auto">
          <a:xfrm>
            <a:off x="1065227" y="1242872"/>
            <a:ext cx="10058400" cy="43057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983479F-BEF9-4ECB-A82C-F42FCD497675}"/>
              </a:ext>
            </a:extLst>
          </p:cNvPr>
          <p:cNvSpPr>
            <a:spLocks noGrp="1"/>
          </p:cNvSpPr>
          <p:nvPr>
            <p:ph type="sldNum" sz="quarter" idx="12"/>
          </p:nvPr>
        </p:nvSpPr>
        <p:spPr/>
        <p:txBody>
          <a:bodyPr/>
          <a:lstStyle/>
          <a:p>
            <a:fld id="{768EC512-DB03-4AC8-A0A1-E823A158BC6B}" type="slidenum">
              <a:rPr lang="en-US" smtClean="0"/>
              <a:t>27</a:t>
            </a:fld>
            <a:endParaRPr lang="en-US"/>
          </a:p>
        </p:txBody>
      </p:sp>
    </p:spTree>
    <p:extLst>
      <p:ext uri="{BB962C8B-B14F-4D97-AF65-F5344CB8AC3E}">
        <p14:creationId xmlns:p14="http://schemas.microsoft.com/office/powerpoint/2010/main" val="395009948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7E66-66D1-40C1-80DE-130D908AB017}"/>
              </a:ext>
            </a:extLst>
          </p:cNvPr>
          <p:cNvSpPr>
            <a:spLocks noGrp="1"/>
          </p:cNvSpPr>
          <p:nvPr>
            <p:ph type="title"/>
          </p:nvPr>
        </p:nvSpPr>
        <p:spPr/>
        <p:txBody>
          <a:bodyPr>
            <a:normAutofit/>
          </a:bodyPr>
          <a:lstStyle/>
          <a:p>
            <a:pPr algn="ctr"/>
            <a:r>
              <a:rPr lang="en-US" sz="4000" dirty="0">
                <a:solidFill>
                  <a:schemeClr val="tx1"/>
                </a:solidFill>
              </a:rPr>
              <a:t>Break Even Chart</a:t>
            </a:r>
          </a:p>
        </p:txBody>
      </p:sp>
      <p:sp>
        <p:nvSpPr>
          <p:cNvPr id="3" name="Content Placeholder 2">
            <a:extLst>
              <a:ext uri="{FF2B5EF4-FFF2-40B4-BE49-F238E27FC236}">
                <a16:creationId xmlns:a16="http://schemas.microsoft.com/office/drawing/2014/main" id="{3B1B4EC2-0321-4566-966A-8B9E95D7818C}"/>
              </a:ext>
            </a:extLst>
          </p:cNvPr>
          <p:cNvSpPr>
            <a:spLocks noGrp="1"/>
          </p:cNvSpPr>
          <p:nvPr>
            <p:ph idx="1"/>
          </p:nvPr>
        </p:nvSpPr>
        <p:spPr>
          <a:xfrm>
            <a:off x="1204284" y="1874917"/>
            <a:ext cx="10058400" cy="4023360"/>
          </a:xfrm>
        </p:spPr>
        <p:txBody>
          <a:bodyPr>
            <a:normAutofit/>
          </a:bodyPr>
          <a:lstStyle/>
          <a:p>
            <a:pPr algn="just"/>
            <a:endParaRPr lang="en-US" sz="2200" dirty="0">
              <a:solidFill>
                <a:schemeClr val="tx1"/>
              </a:solidFill>
            </a:endParaRPr>
          </a:p>
          <a:p>
            <a:pPr algn="just"/>
            <a:r>
              <a:rPr lang="en-US" sz="2200" dirty="0">
                <a:solidFill>
                  <a:schemeClr val="tx1"/>
                </a:solidFill>
              </a:rPr>
              <a:t>Break Even Chart portrays pictorial view of the relationship</a:t>
            </a:r>
          </a:p>
          <a:p>
            <a:pPr algn="just"/>
            <a:r>
              <a:rPr lang="en-US" sz="2200" dirty="0">
                <a:solidFill>
                  <a:schemeClr val="tx1"/>
                </a:solidFill>
              </a:rPr>
              <a:t>   between Revenues, Costs and Volume.</a:t>
            </a:r>
          </a:p>
          <a:p>
            <a:pPr algn="just"/>
            <a:endParaRPr lang="en-US" sz="2200" dirty="0">
              <a:solidFill>
                <a:schemeClr val="tx1"/>
              </a:solidFill>
            </a:endParaRPr>
          </a:p>
          <a:p>
            <a:pPr algn="just"/>
            <a:r>
              <a:rPr lang="en-US" sz="2200" dirty="0">
                <a:solidFill>
                  <a:schemeClr val="tx1"/>
                </a:solidFill>
              </a:rPr>
              <a:t>Break even point indicated in the chart will be the one at which where the </a:t>
            </a:r>
          </a:p>
          <a:p>
            <a:pPr algn="just"/>
            <a:r>
              <a:rPr lang="en-US" sz="2200" dirty="0">
                <a:solidFill>
                  <a:schemeClr val="tx1"/>
                </a:solidFill>
              </a:rPr>
              <a:t>   Total sales line and Total cost line  intersect.</a:t>
            </a:r>
          </a:p>
          <a:p>
            <a:pPr algn="just"/>
            <a:endParaRPr lang="en-US" sz="2200" dirty="0">
              <a:solidFill>
                <a:schemeClr val="tx1"/>
              </a:solidFill>
            </a:endParaRPr>
          </a:p>
          <a:p>
            <a:pPr algn="just"/>
            <a:r>
              <a:rPr lang="en-US" sz="2200" b="1" dirty="0">
                <a:solidFill>
                  <a:schemeClr val="tx1"/>
                </a:solidFill>
              </a:rPr>
              <a:t>The intersection point is known as Break Even Point.</a:t>
            </a:r>
          </a:p>
        </p:txBody>
      </p:sp>
      <p:sp>
        <p:nvSpPr>
          <p:cNvPr id="4" name="Slide Number Placeholder 3">
            <a:extLst>
              <a:ext uri="{FF2B5EF4-FFF2-40B4-BE49-F238E27FC236}">
                <a16:creationId xmlns:a16="http://schemas.microsoft.com/office/drawing/2014/main" id="{C9213593-9F4E-466A-8348-9B7DBD4AFE9E}"/>
              </a:ext>
            </a:extLst>
          </p:cNvPr>
          <p:cNvSpPr>
            <a:spLocks noGrp="1"/>
          </p:cNvSpPr>
          <p:nvPr>
            <p:ph type="sldNum" sz="quarter" idx="12"/>
          </p:nvPr>
        </p:nvSpPr>
        <p:spPr/>
        <p:txBody>
          <a:bodyPr/>
          <a:lstStyle/>
          <a:p>
            <a:fld id="{768EC512-DB03-4AC8-A0A1-E823A158BC6B}" type="slidenum">
              <a:rPr lang="en-US" smtClean="0"/>
              <a:t>28</a:t>
            </a:fld>
            <a:endParaRPr lang="en-US"/>
          </a:p>
        </p:txBody>
      </p:sp>
    </p:spTree>
    <p:extLst>
      <p:ext uri="{BB962C8B-B14F-4D97-AF65-F5344CB8AC3E}">
        <p14:creationId xmlns:p14="http://schemas.microsoft.com/office/powerpoint/2010/main" val="60754089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EF53919-5171-420A-BE69-A4578FD54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523" y="905933"/>
            <a:ext cx="10058400" cy="5039728"/>
          </a:xfrm>
          <a:prstGeom prst="rect">
            <a:avLst/>
          </a:prstGeom>
        </p:spPr>
      </p:pic>
      <p:sp>
        <p:nvSpPr>
          <p:cNvPr id="2" name="Slide Number Placeholder 1">
            <a:extLst>
              <a:ext uri="{FF2B5EF4-FFF2-40B4-BE49-F238E27FC236}">
                <a16:creationId xmlns:a16="http://schemas.microsoft.com/office/drawing/2014/main" id="{35294F7B-0271-4F6F-97E8-C2CE44631068}"/>
              </a:ext>
            </a:extLst>
          </p:cNvPr>
          <p:cNvSpPr>
            <a:spLocks noGrp="1"/>
          </p:cNvSpPr>
          <p:nvPr>
            <p:ph type="sldNum" sz="quarter" idx="12"/>
          </p:nvPr>
        </p:nvSpPr>
        <p:spPr/>
        <p:txBody>
          <a:bodyPr/>
          <a:lstStyle/>
          <a:p>
            <a:fld id="{768EC512-DB03-4AC8-A0A1-E823A158BC6B}" type="slidenum">
              <a:rPr lang="en-US" smtClean="0"/>
              <a:t>29</a:t>
            </a:fld>
            <a:endParaRPr lang="en-US"/>
          </a:p>
        </p:txBody>
      </p:sp>
    </p:spTree>
    <p:extLst>
      <p:ext uri="{BB962C8B-B14F-4D97-AF65-F5344CB8AC3E}">
        <p14:creationId xmlns:p14="http://schemas.microsoft.com/office/powerpoint/2010/main" val="39893202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9A84-49CE-4175-99D7-5D5753C14004}"/>
              </a:ext>
            </a:extLst>
          </p:cNvPr>
          <p:cNvSpPr>
            <a:spLocks noGrp="1"/>
          </p:cNvSpPr>
          <p:nvPr>
            <p:ph type="title"/>
          </p:nvPr>
        </p:nvSpPr>
        <p:spPr/>
        <p:txBody>
          <a:bodyPr>
            <a:normAutofit/>
          </a:bodyPr>
          <a:lstStyle/>
          <a:p>
            <a:pPr algn="ctr"/>
            <a:r>
              <a:rPr lang="en-US" sz="4000" dirty="0">
                <a:solidFill>
                  <a:schemeClr val="tx1"/>
                </a:solidFill>
              </a:rPr>
              <a:t>Introduction to CVP Analysis</a:t>
            </a:r>
          </a:p>
        </p:txBody>
      </p:sp>
      <p:sp>
        <p:nvSpPr>
          <p:cNvPr id="3" name="Content Placeholder 2">
            <a:extLst>
              <a:ext uri="{FF2B5EF4-FFF2-40B4-BE49-F238E27FC236}">
                <a16:creationId xmlns:a16="http://schemas.microsoft.com/office/drawing/2014/main" id="{554DB88E-50E3-4AE3-B23F-C56D28512703}"/>
              </a:ext>
            </a:extLst>
          </p:cNvPr>
          <p:cNvSpPr>
            <a:spLocks noGrp="1"/>
          </p:cNvSpPr>
          <p:nvPr>
            <p:ph idx="1"/>
          </p:nvPr>
        </p:nvSpPr>
        <p:spPr/>
        <p:txBody>
          <a:bodyPr>
            <a:normAutofit/>
          </a:bodyPr>
          <a:lstStyle/>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r>
              <a:rPr lang="en-US" sz="2200" dirty="0">
                <a:solidFill>
                  <a:schemeClr val="tx1"/>
                </a:solidFill>
              </a:rPr>
              <a:t>CVP Analysis is an analytical technique for studying relationship between Volume, Costs (fixed &amp; variable), Prices and Profits.</a:t>
            </a:r>
          </a:p>
        </p:txBody>
      </p:sp>
      <p:sp>
        <p:nvSpPr>
          <p:cNvPr id="4" name="Slide Number Placeholder 3">
            <a:extLst>
              <a:ext uri="{FF2B5EF4-FFF2-40B4-BE49-F238E27FC236}">
                <a16:creationId xmlns:a16="http://schemas.microsoft.com/office/drawing/2014/main" id="{2F83BC5E-06CD-47F6-B4C7-FABA5F46CA0E}"/>
              </a:ext>
            </a:extLst>
          </p:cNvPr>
          <p:cNvSpPr>
            <a:spLocks noGrp="1"/>
          </p:cNvSpPr>
          <p:nvPr>
            <p:ph type="sldNum" sz="quarter" idx="12"/>
          </p:nvPr>
        </p:nvSpPr>
        <p:spPr/>
        <p:txBody>
          <a:bodyPr/>
          <a:lstStyle/>
          <a:p>
            <a:fld id="{768EC512-DB03-4AC8-A0A1-E823A158BC6B}" type="slidenum">
              <a:rPr lang="en-US" smtClean="0"/>
              <a:t>3</a:t>
            </a:fld>
            <a:endParaRPr lang="en-US"/>
          </a:p>
        </p:txBody>
      </p:sp>
    </p:spTree>
    <p:extLst>
      <p:ext uri="{BB962C8B-B14F-4D97-AF65-F5344CB8AC3E}">
        <p14:creationId xmlns:p14="http://schemas.microsoft.com/office/powerpoint/2010/main" val="425305496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Rectangle 19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Break Even Point Chart | Explanation of the Concept of Break Even ...">
            <a:extLst>
              <a:ext uri="{FF2B5EF4-FFF2-40B4-BE49-F238E27FC236}">
                <a16:creationId xmlns:a16="http://schemas.microsoft.com/office/drawing/2014/main" id="{8FED4082-6459-4DBD-B820-3153FC3188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6949" y="905933"/>
            <a:ext cx="10130106"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69145DF-E4F2-4F86-BC9F-DD233CCE78B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768EC512-DB03-4AC8-A0A1-E823A158BC6B}" type="slidenum">
              <a:rPr lang="en-US" sz="1050"/>
              <a:pPr>
                <a:spcAft>
                  <a:spcPts val="600"/>
                </a:spcAft>
              </a:pPr>
              <a:t>30</a:t>
            </a:fld>
            <a:endParaRPr lang="en-US" sz="1050"/>
          </a:p>
        </p:txBody>
      </p:sp>
    </p:spTree>
    <p:extLst>
      <p:ext uri="{BB962C8B-B14F-4D97-AF65-F5344CB8AC3E}">
        <p14:creationId xmlns:p14="http://schemas.microsoft.com/office/powerpoint/2010/main" val="426281352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F8A-E210-467D-8DEE-34598158AA49}"/>
              </a:ext>
            </a:extLst>
          </p:cNvPr>
          <p:cNvSpPr>
            <a:spLocks noGrp="1"/>
          </p:cNvSpPr>
          <p:nvPr>
            <p:ph type="title"/>
          </p:nvPr>
        </p:nvSpPr>
        <p:spPr/>
        <p:txBody>
          <a:bodyPr>
            <a:normAutofit/>
          </a:bodyPr>
          <a:lstStyle/>
          <a:p>
            <a:pPr algn="ctr"/>
            <a:r>
              <a:rPr lang="en-US" sz="4000" dirty="0">
                <a:solidFill>
                  <a:schemeClr val="tx1"/>
                </a:solidFill>
              </a:rPr>
              <a:t>Angle of Incidence</a:t>
            </a:r>
          </a:p>
        </p:txBody>
      </p:sp>
      <p:sp>
        <p:nvSpPr>
          <p:cNvPr id="3" name="Content Placeholder 2">
            <a:extLst>
              <a:ext uri="{FF2B5EF4-FFF2-40B4-BE49-F238E27FC236}">
                <a16:creationId xmlns:a16="http://schemas.microsoft.com/office/drawing/2014/main" id="{EE28931F-EFD1-470B-AA5C-8AAF14CC4E80}"/>
              </a:ext>
            </a:extLst>
          </p:cNvPr>
          <p:cNvSpPr>
            <a:spLocks noGrp="1"/>
          </p:cNvSpPr>
          <p:nvPr>
            <p:ph idx="1"/>
          </p:nvPr>
        </p:nvSpPr>
        <p:spPr>
          <a:xfrm>
            <a:off x="1097280" y="2529191"/>
            <a:ext cx="10058400" cy="3339902"/>
          </a:xfrm>
        </p:spPr>
        <p:txBody>
          <a:bodyPr>
            <a:normAutofit/>
          </a:bodyPr>
          <a:lstStyle/>
          <a:p>
            <a:pPr algn="just"/>
            <a:r>
              <a:rPr lang="en-US" sz="2200" dirty="0">
                <a:solidFill>
                  <a:schemeClr val="tx1"/>
                </a:solidFill>
              </a:rPr>
              <a:t> The Angle that is formed between Sales line and Total Cost line after the Break-Even Point is known as Angle of incidence.</a:t>
            </a:r>
          </a:p>
          <a:p>
            <a:pPr algn="just"/>
            <a:endParaRPr lang="en-US" sz="2200" dirty="0">
              <a:solidFill>
                <a:schemeClr val="tx1"/>
              </a:solidFill>
            </a:endParaRPr>
          </a:p>
          <a:p>
            <a:pPr algn="just"/>
            <a:r>
              <a:rPr lang="en-US" sz="2200" dirty="0">
                <a:solidFill>
                  <a:schemeClr val="tx1"/>
                </a:solidFill>
              </a:rPr>
              <a:t>The </a:t>
            </a:r>
            <a:r>
              <a:rPr lang="en-US" sz="2200" b="1" dirty="0">
                <a:solidFill>
                  <a:schemeClr val="tx1"/>
                </a:solidFill>
              </a:rPr>
              <a:t>angle of incidence</a:t>
            </a:r>
            <a:r>
              <a:rPr lang="en-US" sz="2200" dirty="0">
                <a:solidFill>
                  <a:schemeClr val="tx1"/>
                </a:solidFill>
              </a:rPr>
              <a:t> shows the rate at which a company is making profits. The simple rule is that the bigger the </a:t>
            </a:r>
            <a:r>
              <a:rPr lang="en-US" sz="2200" b="1" dirty="0">
                <a:solidFill>
                  <a:schemeClr val="tx1"/>
                </a:solidFill>
              </a:rPr>
              <a:t>angle of incidence</a:t>
            </a:r>
            <a:r>
              <a:rPr lang="en-US" sz="2200" dirty="0">
                <a:solidFill>
                  <a:schemeClr val="tx1"/>
                </a:solidFill>
              </a:rPr>
              <a:t> higher is the rate of profit.</a:t>
            </a:r>
          </a:p>
          <a:p>
            <a:pPr algn="just"/>
            <a:endParaRPr lang="en-US" sz="2200" dirty="0">
              <a:solidFill>
                <a:schemeClr val="tx1"/>
              </a:solidFill>
            </a:endParaRPr>
          </a:p>
          <a:p>
            <a:pPr algn="ctr"/>
            <a:r>
              <a:rPr lang="en-US" sz="2200" b="1" dirty="0">
                <a:solidFill>
                  <a:srgbClr val="C00000"/>
                </a:solidFill>
              </a:rPr>
              <a:t>Larger the Angle of incidence, more profitable is the firm.</a:t>
            </a:r>
          </a:p>
        </p:txBody>
      </p:sp>
      <p:sp>
        <p:nvSpPr>
          <p:cNvPr id="4" name="Slide Number Placeholder 3">
            <a:extLst>
              <a:ext uri="{FF2B5EF4-FFF2-40B4-BE49-F238E27FC236}">
                <a16:creationId xmlns:a16="http://schemas.microsoft.com/office/drawing/2014/main" id="{1D79A47E-8879-4488-831C-9B7F8961112C}"/>
              </a:ext>
            </a:extLst>
          </p:cNvPr>
          <p:cNvSpPr>
            <a:spLocks noGrp="1"/>
          </p:cNvSpPr>
          <p:nvPr>
            <p:ph type="sldNum" sz="quarter" idx="12"/>
          </p:nvPr>
        </p:nvSpPr>
        <p:spPr/>
        <p:txBody>
          <a:bodyPr/>
          <a:lstStyle/>
          <a:p>
            <a:fld id="{768EC512-DB03-4AC8-A0A1-E823A158BC6B}" type="slidenum">
              <a:rPr lang="en-US" smtClean="0"/>
              <a:t>31</a:t>
            </a:fld>
            <a:endParaRPr lang="en-US"/>
          </a:p>
        </p:txBody>
      </p:sp>
    </p:spTree>
    <p:extLst>
      <p:ext uri="{BB962C8B-B14F-4D97-AF65-F5344CB8AC3E}">
        <p14:creationId xmlns:p14="http://schemas.microsoft.com/office/powerpoint/2010/main" val="165532525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0DAF-2729-4424-B5E0-B9B57526427C}"/>
              </a:ext>
            </a:extLst>
          </p:cNvPr>
          <p:cNvSpPr>
            <a:spLocks noGrp="1"/>
          </p:cNvSpPr>
          <p:nvPr>
            <p:ph type="title"/>
          </p:nvPr>
        </p:nvSpPr>
        <p:spPr/>
        <p:txBody>
          <a:bodyPr>
            <a:normAutofit/>
          </a:bodyPr>
          <a:lstStyle/>
          <a:p>
            <a:pPr algn="ctr"/>
            <a:r>
              <a:rPr lang="en-US" sz="4000" dirty="0">
                <a:solidFill>
                  <a:schemeClr val="tx1"/>
                </a:solidFill>
              </a:rPr>
              <a:t>Benefits of CVP Analysis</a:t>
            </a:r>
          </a:p>
        </p:txBody>
      </p:sp>
      <p:sp>
        <p:nvSpPr>
          <p:cNvPr id="3" name="Content Placeholder 2">
            <a:extLst>
              <a:ext uri="{FF2B5EF4-FFF2-40B4-BE49-F238E27FC236}">
                <a16:creationId xmlns:a16="http://schemas.microsoft.com/office/drawing/2014/main" id="{66055942-13D1-4C6E-91BD-ACD266EE92EE}"/>
              </a:ext>
            </a:extLst>
          </p:cNvPr>
          <p:cNvSpPr>
            <a:spLocks noGrp="1"/>
          </p:cNvSpPr>
          <p:nvPr>
            <p:ph idx="1"/>
          </p:nvPr>
        </p:nvSpPr>
        <p:spPr>
          <a:xfrm>
            <a:off x="1097280" y="2120630"/>
            <a:ext cx="10058400" cy="3748464"/>
          </a:xfrm>
        </p:spPr>
        <p:txBody>
          <a:bodyPr>
            <a:normAutofit/>
          </a:bodyPr>
          <a:lstStyle/>
          <a:p>
            <a:r>
              <a:rPr lang="en-US" sz="2200" dirty="0">
                <a:solidFill>
                  <a:schemeClr val="tx1"/>
                </a:solidFill>
              </a:rPr>
              <a:t>1. to ascertain the profit on a particular level of sales volume or a given capacity level</a:t>
            </a:r>
          </a:p>
          <a:p>
            <a:r>
              <a:rPr lang="en-US" sz="2200" dirty="0">
                <a:solidFill>
                  <a:schemeClr val="tx1"/>
                </a:solidFill>
              </a:rPr>
              <a:t>2. to calculate sales required to earn a particular desired level of profit</a:t>
            </a:r>
          </a:p>
          <a:p>
            <a:r>
              <a:rPr lang="en-US" sz="2200" dirty="0">
                <a:solidFill>
                  <a:schemeClr val="tx1"/>
                </a:solidFill>
              </a:rPr>
              <a:t>3. to compare the efficiency of the different firms.</a:t>
            </a:r>
          </a:p>
          <a:p>
            <a:r>
              <a:rPr lang="en-US" sz="2200" dirty="0">
                <a:solidFill>
                  <a:schemeClr val="tx1"/>
                </a:solidFill>
              </a:rPr>
              <a:t>4. to decide what sales mix will yield optimum level of profit.</a:t>
            </a:r>
          </a:p>
          <a:p>
            <a:r>
              <a:rPr lang="en-US" sz="2200" dirty="0">
                <a:solidFill>
                  <a:schemeClr val="tx1"/>
                </a:solidFill>
              </a:rPr>
              <a:t>5. to decide whether to add/discard a particular product from the existing product line.</a:t>
            </a:r>
          </a:p>
          <a:p>
            <a:pPr marL="90488" indent="-90488"/>
            <a:r>
              <a:rPr lang="en-US" sz="2200" dirty="0">
                <a:solidFill>
                  <a:schemeClr val="tx1"/>
                </a:solidFill>
              </a:rPr>
              <a:t>6. to assess the impact of changes in fixed cost, variable cost or selling price on BEP and               </a:t>
            </a:r>
          </a:p>
          <a:p>
            <a:pPr marL="90488" indent="-90488"/>
            <a:r>
              <a:rPr lang="en-US" sz="2200" dirty="0">
                <a:solidFill>
                  <a:schemeClr val="tx1"/>
                </a:solidFill>
              </a:rPr>
              <a:t>    profits during a given period.</a:t>
            </a:r>
          </a:p>
        </p:txBody>
      </p:sp>
      <p:sp>
        <p:nvSpPr>
          <p:cNvPr id="4" name="Slide Number Placeholder 3">
            <a:extLst>
              <a:ext uri="{FF2B5EF4-FFF2-40B4-BE49-F238E27FC236}">
                <a16:creationId xmlns:a16="http://schemas.microsoft.com/office/drawing/2014/main" id="{36E5D7B8-99B6-40A5-B166-8A213D486251}"/>
              </a:ext>
            </a:extLst>
          </p:cNvPr>
          <p:cNvSpPr>
            <a:spLocks noGrp="1"/>
          </p:cNvSpPr>
          <p:nvPr>
            <p:ph type="sldNum" sz="quarter" idx="12"/>
          </p:nvPr>
        </p:nvSpPr>
        <p:spPr/>
        <p:txBody>
          <a:bodyPr/>
          <a:lstStyle/>
          <a:p>
            <a:fld id="{768EC512-DB03-4AC8-A0A1-E823A158BC6B}" type="slidenum">
              <a:rPr lang="en-US" smtClean="0"/>
              <a:t>32</a:t>
            </a:fld>
            <a:endParaRPr lang="en-US"/>
          </a:p>
        </p:txBody>
      </p:sp>
    </p:spTree>
    <p:extLst>
      <p:ext uri="{BB962C8B-B14F-4D97-AF65-F5344CB8AC3E}">
        <p14:creationId xmlns:p14="http://schemas.microsoft.com/office/powerpoint/2010/main" val="205057575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38AA-BFDB-4DF9-B8B0-B72B27C35EF2}"/>
              </a:ext>
            </a:extLst>
          </p:cNvPr>
          <p:cNvSpPr>
            <a:spLocks noGrp="1"/>
          </p:cNvSpPr>
          <p:nvPr>
            <p:ph type="title"/>
          </p:nvPr>
        </p:nvSpPr>
        <p:spPr/>
        <p:txBody>
          <a:bodyPr>
            <a:normAutofit/>
          </a:bodyPr>
          <a:lstStyle/>
          <a:p>
            <a:pPr algn="ctr"/>
            <a:r>
              <a:rPr lang="en-US" sz="4000" dirty="0">
                <a:solidFill>
                  <a:schemeClr val="tx1"/>
                </a:solidFill>
              </a:rPr>
              <a:t>Limitations of Break-even Analysis</a:t>
            </a:r>
          </a:p>
        </p:txBody>
      </p:sp>
      <p:sp>
        <p:nvSpPr>
          <p:cNvPr id="3" name="Content Placeholder 2">
            <a:extLst>
              <a:ext uri="{FF2B5EF4-FFF2-40B4-BE49-F238E27FC236}">
                <a16:creationId xmlns:a16="http://schemas.microsoft.com/office/drawing/2014/main" id="{9D43665E-EE45-40A3-9F90-9B488D63EE4F}"/>
              </a:ext>
            </a:extLst>
          </p:cNvPr>
          <p:cNvSpPr>
            <a:spLocks noGrp="1"/>
          </p:cNvSpPr>
          <p:nvPr>
            <p:ph idx="1"/>
          </p:nvPr>
        </p:nvSpPr>
        <p:spPr>
          <a:xfrm>
            <a:off x="1097280" y="2007704"/>
            <a:ext cx="10058400" cy="3861390"/>
          </a:xfrm>
        </p:spPr>
        <p:txBody>
          <a:bodyPr>
            <a:noAutofit/>
          </a:bodyPr>
          <a:lstStyle/>
          <a:p>
            <a:pPr algn="just"/>
            <a:r>
              <a:rPr lang="en-US" sz="2200" dirty="0">
                <a:solidFill>
                  <a:schemeClr val="tx1"/>
                </a:solidFill>
              </a:rPr>
              <a:t>1. It is difficult to separate costs into fixed and variable components</a:t>
            </a:r>
          </a:p>
          <a:p>
            <a:pPr algn="just"/>
            <a:r>
              <a:rPr lang="en-US" sz="2200" dirty="0">
                <a:solidFill>
                  <a:schemeClr val="tx1"/>
                </a:solidFill>
              </a:rPr>
              <a:t>2. It is not correct to assume that total fixed cost would remain unchanged                                                    </a:t>
            </a:r>
          </a:p>
          <a:p>
            <a:pPr algn="just"/>
            <a:r>
              <a:rPr lang="en-US" sz="2200" dirty="0">
                <a:solidFill>
                  <a:schemeClr val="tx1"/>
                </a:solidFill>
              </a:rPr>
              <a:t>     over the entire volume range.</a:t>
            </a:r>
          </a:p>
          <a:p>
            <a:pPr algn="just"/>
            <a:r>
              <a:rPr lang="en-US" sz="2200" dirty="0">
                <a:solidFill>
                  <a:schemeClr val="tx1"/>
                </a:solidFill>
              </a:rPr>
              <a:t>3. The assumption of constant selling price and unit variable cost is not valid.</a:t>
            </a:r>
          </a:p>
          <a:p>
            <a:pPr algn="just"/>
            <a:r>
              <a:rPr lang="en-US" sz="2200" dirty="0">
                <a:solidFill>
                  <a:schemeClr val="tx1"/>
                </a:solidFill>
              </a:rPr>
              <a:t>4. It is difficult to use the Break-even analysis for a multi-product firm.</a:t>
            </a:r>
          </a:p>
          <a:p>
            <a:pPr algn="just"/>
            <a:r>
              <a:rPr lang="en-US" sz="2200" dirty="0">
                <a:solidFill>
                  <a:schemeClr val="tx1"/>
                </a:solidFill>
              </a:rPr>
              <a:t>5. The break- even analysis is a short run concept and has a </a:t>
            </a:r>
          </a:p>
          <a:p>
            <a:pPr algn="just"/>
            <a:r>
              <a:rPr lang="en-US" sz="2200" dirty="0">
                <a:solidFill>
                  <a:schemeClr val="tx1"/>
                </a:solidFill>
              </a:rPr>
              <a:t>      limited use in the firm’s long-range planning</a:t>
            </a:r>
          </a:p>
          <a:p>
            <a:pPr algn="just"/>
            <a:r>
              <a:rPr lang="en-US" sz="2200" dirty="0">
                <a:solidFill>
                  <a:schemeClr val="tx1"/>
                </a:solidFill>
              </a:rPr>
              <a:t>6. The break-even analysis is a static tool.</a:t>
            </a:r>
          </a:p>
          <a:p>
            <a:pPr algn="just"/>
            <a:endParaRPr lang="en-US" sz="2200" dirty="0">
              <a:solidFill>
                <a:schemeClr val="tx1"/>
              </a:solidFill>
            </a:endParaRPr>
          </a:p>
        </p:txBody>
      </p:sp>
      <p:sp>
        <p:nvSpPr>
          <p:cNvPr id="4" name="Slide Number Placeholder 3">
            <a:extLst>
              <a:ext uri="{FF2B5EF4-FFF2-40B4-BE49-F238E27FC236}">
                <a16:creationId xmlns:a16="http://schemas.microsoft.com/office/drawing/2014/main" id="{00B06DA1-1022-4031-9AC1-AF1DEBDEC6A3}"/>
              </a:ext>
            </a:extLst>
          </p:cNvPr>
          <p:cNvSpPr>
            <a:spLocks noGrp="1"/>
          </p:cNvSpPr>
          <p:nvPr>
            <p:ph type="sldNum" sz="quarter" idx="12"/>
          </p:nvPr>
        </p:nvSpPr>
        <p:spPr/>
        <p:txBody>
          <a:bodyPr/>
          <a:lstStyle/>
          <a:p>
            <a:fld id="{768EC512-DB03-4AC8-A0A1-E823A158BC6B}" type="slidenum">
              <a:rPr lang="en-US" smtClean="0"/>
              <a:t>33</a:t>
            </a:fld>
            <a:endParaRPr lang="en-US"/>
          </a:p>
        </p:txBody>
      </p:sp>
    </p:spTree>
    <p:extLst>
      <p:ext uri="{BB962C8B-B14F-4D97-AF65-F5344CB8AC3E}">
        <p14:creationId xmlns:p14="http://schemas.microsoft.com/office/powerpoint/2010/main" val="267259092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87CB9-B03D-4695-8A85-D4EE0011908D}"/>
              </a:ext>
            </a:extLst>
          </p:cNvPr>
          <p:cNvSpPr>
            <a:spLocks noGrp="1"/>
          </p:cNvSpPr>
          <p:nvPr>
            <p:ph type="sldNum" sz="quarter" idx="12"/>
          </p:nvPr>
        </p:nvSpPr>
        <p:spPr/>
        <p:txBody>
          <a:bodyPr/>
          <a:lstStyle/>
          <a:p>
            <a:fld id="{768EC512-DB03-4AC8-A0A1-E823A158BC6B}" type="slidenum">
              <a:rPr lang="en-US" smtClean="0"/>
              <a:t>34</a:t>
            </a:fld>
            <a:endParaRPr lang="en-US"/>
          </a:p>
        </p:txBody>
      </p:sp>
      <p:sp>
        <p:nvSpPr>
          <p:cNvPr id="3" name="Rectangle 2">
            <a:extLst>
              <a:ext uri="{FF2B5EF4-FFF2-40B4-BE49-F238E27FC236}">
                <a16:creationId xmlns:a16="http://schemas.microsoft.com/office/drawing/2014/main" id="{5F9CD566-ABFA-4CD6-9A16-D610ECF3199D}"/>
              </a:ext>
            </a:extLst>
          </p:cNvPr>
          <p:cNvSpPr/>
          <p:nvPr/>
        </p:nvSpPr>
        <p:spPr>
          <a:xfrm>
            <a:off x="1070043" y="622571"/>
            <a:ext cx="10058400" cy="5262979"/>
          </a:xfrm>
          <a:prstGeom prst="rect">
            <a:avLst/>
          </a:prstGeom>
        </p:spPr>
        <p:txBody>
          <a:bodyPr wrap="square">
            <a:spAutoFit/>
          </a:bodyPr>
          <a:lstStyle/>
          <a:p>
            <a:pPr marR="0" lvl="0">
              <a:spcBef>
                <a:spcPts val="0"/>
              </a:spcBef>
            </a:pPr>
            <a:r>
              <a:rPr lang="en-US" sz="2400" dirty="0">
                <a:ea typeface="Calibri" panose="020F0502020204030204" pitchFamily="34" charset="0"/>
                <a:cs typeface="Times New Roman" panose="02020603050405020304" pitchFamily="18" charset="0"/>
              </a:rPr>
              <a:t>1. Sales                 Rs.1,00,000</a:t>
            </a:r>
          </a:p>
          <a:p>
            <a:pPr marL="457200" marR="0">
              <a:spcBef>
                <a:spcPts val="0"/>
              </a:spcBef>
            </a:pPr>
            <a:r>
              <a:rPr lang="en-US" sz="2400" dirty="0">
                <a:ea typeface="Calibri" panose="020F0502020204030204" pitchFamily="34" charset="0"/>
                <a:cs typeface="Times New Roman" panose="02020603050405020304" pitchFamily="18" charset="0"/>
              </a:rPr>
              <a:t>Profit                Rs.10,000</a:t>
            </a:r>
          </a:p>
          <a:p>
            <a:pPr marL="457200" marR="0">
              <a:spcBef>
                <a:spcPts val="0"/>
              </a:spcBef>
            </a:pPr>
            <a:r>
              <a:rPr lang="en-US" sz="2400" dirty="0">
                <a:ea typeface="Calibri" panose="020F0502020204030204" pitchFamily="34" charset="0"/>
                <a:cs typeface="Times New Roman" panose="02020603050405020304" pitchFamily="18" charset="0"/>
              </a:rPr>
              <a:t>Variable Cost   70% of Sales</a:t>
            </a:r>
          </a:p>
          <a:p>
            <a:pPr marL="457200" marR="0">
              <a:spcBef>
                <a:spcPts val="0"/>
              </a:spcBef>
            </a:pPr>
            <a:r>
              <a:rPr lang="en-US" sz="2400" dirty="0">
                <a:ea typeface="Calibri" panose="020F0502020204030204" pitchFamily="34" charset="0"/>
                <a:cs typeface="Times New Roman" panose="02020603050405020304" pitchFamily="18" charset="0"/>
              </a:rPr>
              <a:t> </a:t>
            </a:r>
          </a:p>
          <a:p>
            <a:pPr marL="457200" marR="0">
              <a:spcBef>
                <a:spcPts val="0"/>
              </a:spcBef>
            </a:pPr>
            <a:r>
              <a:rPr lang="en-US" sz="2400" dirty="0">
                <a:ea typeface="Calibri" panose="020F0502020204030204" pitchFamily="34" charset="0"/>
                <a:cs typeface="Times New Roman" panose="02020603050405020304" pitchFamily="18" charset="0"/>
              </a:rPr>
              <a:t>Find out (</a:t>
            </a:r>
            <a:r>
              <a:rPr lang="en-US" sz="2400" dirty="0" err="1">
                <a:ea typeface="Calibri" panose="020F0502020204030204" pitchFamily="34" charset="0"/>
                <a:cs typeface="Times New Roman" panose="02020603050405020304" pitchFamily="18" charset="0"/>
              </a:rPr>
              <a:t>i</a:t>
            </a:r>
            <a:r>
              <a:rPr lang="en-US" sz="2400" dirty="0">
                <a:ea typeface="Calibri" panose="020F0502020204030204" pitchFamily="34" charset="0"/>
                <a:cs typeface="Times New Roman" panose="02020603050405020304" pitchFamily="18" charset="0"/>
              </a:rPr>
              <a:t>) P/V ratio     (ii) Fixed Cost   (iii) Sales volume to earn a profit of Rs.40,000</a:t>
            </a:r>
          </a:p>
          <a:p>
            <a:pPr marL="457200" marR="0">
              <a:spcBef>
                <a:spcPts val="0"/>
              </a:spcBef>
            </a:pPr>
            <a:endParaRPr lang="en-US" sz="2400" dirty="0">
              <a:ea typeface="Calibri" panose="020F0502020204030204" pitchFamily="34" charset="0"/>
              <a:cs typeface="Times New Roman" panose="02020603050405020304" pitchFamily="18" charset="0"/>
            </a:endParaRPr>
          </a:p>
          <a:p>
            <a:pPr marL="457200" marR="0">
              <a:spcBef>
                <a:spcPts val="0"/>
              </a:spcBef>
            </a:pPr>
            <a:endParaRPr lang="en-US" sz="2400" dirty="0">
              <a:ea typeface="Calibri" panose="020F0502020204030204" pitchFamily="34" charset="0"/>
              <a:cs typeface="Times New Roman" panose="02020603050405020304" pitchFamily="18" charset="0"/>
            </a:endParaRPr>
          </a:p>
          <a:p>
            <a:pPr lvl="0"/>
            <a:r>
              <a:rPr lang="en-US" sz="2400" dirty="0"/>
              <a:t>2. Sale of a product amounts to 200 units per month at Rs.10 per unit.  Fixed overhead cost is Rs.400 per month and variable cost is Rs.6 per unit.  There is proposal to reduce prices by </a:t>
            </a:r>
          </a:p>
          <a:p>
            <a:r>
              <a:rPr lang="en-US" sz="2400" dirty="0"/>
              <a:t>10 per cent.  Calculate the present and future P/V ratio.  How many units much be sold to earn the present total profits?</a:t>
            </a:r>
          </a:p>
          <a:p>
            <a:pPr marL="457200" marR="0">
              <a:spcBef>
                <a:spcPts val="0"/>
              </a:spcBef>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253358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BF46EC-83A2-4991-AC1C-6412367F433D}"/>
              </a:ext>
            </a:extLst>
          </p:cNvPr>
          <p:cNvSpPr>
            <a:spLocks noGrp="1"/>
          </p:cNvSpPr>
          <p:nvPr>
            <p:ph type="sldNum" sz="quarter" idx="12"/>
          </p:nvPr>
        </p:nvSpPr>
        <p:spPr/>
        <p:txBody>
          <a:bodyPr/>
          <a:lstStyle/>
          <a:p>
            <a:fld id="{768EC512-DB03-4AC8-A0A1-E823A158BC6B}" type="slidenum">
              <a:rPr lang="en-US" smtClean="0"/>
              <a:t>35</a:t>
            </a:fld>
            <a:endParaRPr lang="en-US"/>
          </a:p>
        </p:txBody>
      </p:sp>
      <p:sp>
        <p:nvSpPr>
          <p:cNvPr id="3" name="Content Placeholder 2">
            <a:extLst>
              <a:ext uri="{FF2B5EF4-FFF2-40B4-BE49-F238E27FC236}">
                <a16:creationId xmlns:a16="http://schemas.microsoft.com/office/drawing/2014/main" id="{A3E6618D-A0BF-47C7-9334-C58DFBC871C1}"/>
              </a:ext>
            </a:extLst>
          </p:cNvPr>
          <p:cNvSpPr>
            <a:spLocks noGrp="1"/>
          </p:cNvSpPr>
          <p:nvPr>
            <p:ph idx="4294967295"/>
          </p:nvPr>
        </p:nvSpPr>
        <p:spPr>
          <a:xfrm>
            <a:off x="1977957" y="262647"/>
            <a:ext cx="8236086" cy="5606341"/>
          </a:xfrm>
        </p:spPr>
        <p:txBody>
          <a:bodyPr>
            <a:normAutofit fontScale="77500" lnSpcReduction="20000"/>
          </a:bodyPr>
          <a:lstStyle/>
          <a:p>
            <a:pPr algn="just"/>
            <a:r>
              <a:rPr lang="en-US" dirty="0"/>
              <a:t>Two firms, X Ltd., and Y Ltd., sell identical products in the same market.  </a:t>
            </a:r>
          </a:p>
          <a:p>
            <a:pPr algn="just"/>
            <a:r>
              <a:rPr lang="en-US" dirty="0"/>
              <a:t>Their profit and loss accounts for the year ending on 30 June 2020  are as follows:</a:t>
            </a:r>
          </a:p>
          <a:p>
            <a:pPr algn="just"/>
            <a:r>
              <a:rPr lang="en-US" dirty="0"/>
              <a:t>                                                                       </a:t>
            </a:r>
            <a:r>
              <a:rPr lang="en-US" b="1" dirty="0"/>
              <a:t>X Ltd</a:t>
            </a:r>
            <a:r>
              <a:rPr lang="en-US" dirty="0"/>
              <a:t>.,                                </a:t>
            </a:r>
            <a:r>
              <a:rPr lang="en-US" b="1" dirty="0"/>
              <a:t>Y Ltd</a:t>
            </a:r>
            <a:r>
              <a:rPr lang="en-US" dirty="0"/>
              <a:t>.,</a:t>
            </a:r>
          </a:p>
          <a:p>
            <a:pPr algn="just"/>
            <a:r>
              <a:rPr lang="en-US" dirty="0"/>
              <a:t>                                                                           Rs.                                     Rs.</a:t>
            </a:r>
          </a:p>
          <a:p>
            <a:pPr algn="just"/>
            <a:r>
              <a:rPr lang="en-US" dirty="0"/>
              <a:t>Sales                                                             4,00,000                              4,00,000</a:t>
            </a:r>
          </a:p>
          <a:p>
            <a:pPr algn="just"/>
            <a:r>
              <a:rPr lang="en-US" dirty="0"/>
              <a:t>Less: Variable Costs           Rs.3,20,000                           Rs.2,80,000</a:t>
            </a:r>
          </a:p>
          <a:p>
            <a:pPr algn="just"/>
            <a:r>
              <a:rPr lang="en-US" dirty="0"/>
              <a:t>          Fixed Costs                       40,000                                    80,000</a:t>
            </a:r>
          </a:p>
          <a:p>
            <a:pPr algn="just"/>
            <a:r>
              <a:rPr lang="en-US" dirty="0"/>
              <a:t>                                                 -----------       3,60,000           -----------    3,60,000</a:t>
            </a:r>
          </a:p>
          <a:p>
            <a:pPr algn="just"/>
            <a:r>
              <a:rPr lang="en-US" dirty="0"/>
              <a:t>                                                                      ------------                           -------------</a:t>
            </a:r>
          </a:p>
          <a:p>
            <a:pPr algn="just"/>
            <a:r>
              <a:rPr lang="en-US" dirty="0"/>
              <a:t>Net Profit                                                          40,000                                 40,000</a:t>
            </a:r>
          </a:p>
          <a:p>
            <a:pPr algn="just"/>
            <a:endParaRPr lang="en-US" dirty="0"/>
          </a:p>
          <a:p>
            <a:r>
              <a:rPr lang="en-US" dirty="0"/>
              <a:t>You are required to: </a:t>
            </a:r>
          </a:p>
          <a:p>
            <a:r>
              <a:rPr lang="en-US" dirty="0"/>
              <a:t>  1. Calculate the Break even point for each firm and </a:t>
            </a:r>
          </a:p>
          <a:p>
            <a:r>
              <a:rPr lang="en-US" dirty="0"/>
              <a:t>  2. State what shall be the likely effect on the profits of the firms in conditions of </a:t>
            </a:r>
          </a:p>
          <a:p>
            <a:r>
              <a:rPr lang="en-US" dirty="0"/>
              <a:t>          (</a:t>
            </a:r>
            <a:r>
              <a:rPr lang="en-US" dirty="0" err="1"/>
              <a:t>i</a:t>
            </a:r>
            <a:r>
              <a:rPr lang="en-US" dirty="0"/>
              <a:t>). Increasing demand for the product</a:t>
            </a:r>
          </a:p>
          <a:p>
            <a:r>
              <a:rPr lang="en-US" dirty="0"/>
              <a:t>         (ii). Falling demand for the product.++</a:t>
            </a:r>
          </a:p>
          <a:p>
            <a:pPr algn="just"/>
            <a:endParaRPr lang="en-US" dirty="0"/>
          </a:p>
        </p:txBody>
      </p:sp>
      <p:cxnSp>
        <p:nvCxnSpPr>
          <p:cNvPr id="7" name="Straight Connector 6">
            <a:extLst>
              <a:ext uri="{FF2B5EF4-FFF2-40B4-BE49-F238E27FC236}">
                <a16:creationId xmlns:a16="http://schemas.microsoft.com/office/drawing/2014/main" id="{30392D1F-65A1-487F-8596-5D69E88A94E6}"/>
              </a:ext>
            </a:extLst>
          </p:cNvPr>
          <p:cNvCxnSpPr>
            <a:cxnSpLocks/>
          </p:cNvCxnSpPr>
          <p:nvPr/>
        </p:nvCxnSpPr>
        <p:spPr>
          <a:xfrm>
            <a:off x="1977957" y="3891064"/>
            <a:ext cx="68839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9763016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562A14-4A23-402D-8A1C-FBE8BD658308}"/>
              </a:ext>
            </a:extLst>
          </p:cNvPr>
          <p:cNvPicPr>
            <a:picLocks noChangeAspect="1"/>
          </p:cNvPicPr>
          <p:nvPr/>
        </p:nvPicPr>
        <p:blipFill rotWithShape="1">
          <a:blip r:embed="rId2"/>
          <a:srcRect l="7703"/>
          <a:stretch/>
        </p:blipFill>
        <p:spPr>
          <a:xfrm>
            <a:off x="1040502" y="905933"/>
            <a:ext cx="10142999" cy="5039728"/>
          </a:xfrm>
          <a:prstGeom prst="rect">
            <a:avLst/>
          </a:prstGeom>
        </p:spPr>
      </p:pic>
      <p:sp>
        <p:nvSpPr>
          <p:cNvPr id="2" name="Slide Number Placeholder 1">
            <a:extLst>
              <a:ext uri="{FF2B5EF4-FFF2-40B4-BE49-F238E27FC236}">
                <a16:creationId xmlns:a16="http://schemas.microsoft.com/office/drawing/2014/main" id="{A28162AD-A429-4886-9008-1FD987C23AEB}"/>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768EC512-DB03-4AC8-A0A1-E823A158BC6B}" type="slidenum">
              <a:rPr lang="en-US" sz="1900"/>
              <a:pPr>
                <a:lnSpc>
                  <a:spcPct val="90000"/>
                </a:lnSpc>
                <a:spcAft>
                  <a:spcPts val="600"/>
                </a:spcAft>
              </a:pPr>
              <a:t>36</a:t>
            </a:fld>
            <a:endParaRPr lang="en-US" sz="1900"/>
          </a:p>
        </p:txBody>
      </p:sp>
    </p:spTree>
    <p:extLst>
      <p:ext uri="{BB962C8B-B14F-4D97-AF65-F5344CB8AC3E}">
        <p14:creationId xmlns:p14="http://schemas.microsoft.com/office/powerpoint/2010/main" val="376448284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0D58CE-AF84-478B-89F9-10C301DBE663}"/>
              </a:ext>
            </a:extLst>
          </p:cNvPr>
          <p:cNvSpPr>
            <a:spLocks noGrp="1"/>
          </p:cNvSpPr>
          <p:nvPr>
            <p:ph type="sldNum" sz="quarter" idx="12"/>
          </p:nvPr>
        </p:nvSpPr>
        <p:spPr/>
        <p:txBody>
          <a:bodyPr/>
          <a:lstStyle/>
          <a:p>
            <a:fld id="{768EC512-DB03-4AC8-A0A1-E823A158BC6B}" type="slidenum">
              <a:rPr lang="en-US" smtClean="0"/>
              <a:t>37</a:t>
            </a:fld>
            <a:endParaRPr lang="en-US"/>
          </a:p>
        </p:txBody>
      </p:sp>
      <p:sp>
        <p:nvSpPr>
          <p:cNvPr id="3" name="Content Placeholder 2">
            <a:extLst>
              <a:ext uri="{FF2B5EF4-FFF2-40B4-BE49-F238E27FC236}">
                <a16:creationId xmlns:a16="http://schemas.microsoft.com/office/drawing/2014/main" id="{29C7176D-482B-4848-BFE0-A5DC00555B94}"/>
              </a:ext>
            </a:extLst>
          </p:cNvPr>
          <p:cNvSpPr>
            <a:spLocks noGrp="1"/>
          </p:cNvSpPr>
          <p:nvPr>
            <p:ph idx="4294967295"/>
          </p:nvPr>
        </p:nvSpPr>
        <p:spPr>
          <a:xfrm>
            <a:off x="1082842" y="673769"/>
            <a:ext cx="10022305" cy="5195220"/>
          </a:xfrm>
        </p:spPr>
        <p:txBody>
          <a:bodyPr>
            <a:normAutofit/>
          </a:bodyPr>
          <a:lstStyle/>
          <a:p>
            <a:r>
              <a:rPr lang="en-US" sz="2200" dirty="0">
                <a:solidFill>
                  <a:schemeClr val="tx1"/>
                </a:solidFill>
              </a:rPr>
              <a:t> 1. You are required to calculate:</a:t>
            </a:r>
          </a:p>
          <a:p>
            <a:r>
              <a:rPr lang="en-US" sz="2200" dirty="0">
                <a:solidFill>
                  <a:schemeClr val="tx1"/>
                </a:solidFill>
              </a:rPr>
              <a:t>           </a:t>
            </a:r>
            <a:r>
              <a:rPr lang="en-US" sz="2200" dirty="0" err="1">
                <a:solidFill>
                  <a:schemeClr val="tx1"/>
                </a:solidFill>
              </a:rPr>
              <a:t>i</a:t>
            </a:r>
            <a:r>
              <a:rPr lang="en-US" sz="2200" dirty="0">
                <a:solidFill>
                  <a:schemeClr val="tx1"/>
                </a:solidFill>
              </a:rPr>
              <a:t>).  Margin of Safety</a:t>
            </a:r>
          </a:p>
          <a:p>
            <a:r>
              <a:rPr lang="en-US" sz="2200" dirty="0">
                <a:solidFill>
                  <a:schemeClr val="tx1"/>
                </a:solidFill>
              </a:rPr>
              <a:t>          ii).  Total sales</a:t>
            </a:r>
          </a:p>
          <a:p>
            <a:r>
              <a:rPr lang="en-US" sz="2200" dirty="0">
                <a:solidFill>
                  <a:schemeClr val="tx1"/>
                </a:solidFill>
              </a:rPr>
              <a:t>         iii).  Variable cost</a:t>
            </a:r>
          </a:p>
          <a:p>
            <a:r>
              <a:rPr lang="en-US" sz="2200" dirty="0">
                <a:solidFill>
                  <a:schemeClr val="tx1"/>
                </a:solidFill>
              </a:rPr>
              <a:t>      Fixed cost                  Rs.12,000</a:t>
            </a:r>
          </a:p>
          <a:p>
            <a:r>
              <a:rPr lang="en-US" sz="2200" dirty="0">
                <a:solidFill>
                  <a:schemeClr val="tx1"/>
                </a:solidFill>
              </a:rPr>
              <a:t>      Profit                         Rs.10,000</a:t>
            </a:r>
          </a:p>
          <a:p>
            <a:r>
              <a:rPr lang="en-US" sz="2200" dirty="0">
                <a:solidFill>
                  <a:schemeClr val="tx1"/>
                </a:solidFill>
              </a:rPr>
              <a:t>      Break-even Sales       Rs.60,000</a:t>
            </a:r>
          </a:p>
          <a:p>
            <a:endParaRPr lang="en-US" sz="2200" dirty="0">
              <a:solidFill>
                <a:schemeClr val="tx1"/>
              </a:solidFill>
            </a:endParaRPr>
          </a:p>
          <a:p>
            <a:r>
              <a:rPr lang="en-US" sz="2200" dirty="0">
                <a:solidFill>
                  <a:schemeClr val="tx1"/>
                </a:solidFill>
              </a:rPr>
              <a:t>2. The P/V Ratio of Matrix Books Ltd., is 40% and the Margin of Safety is 30%.  </a:t>
            </a:r>
          </a:p>
          <a:p>
            <a:r>
              <a:rPr lang="en-US" sz="2200" dirty="0">
                <a:solidFill>
                  <a:schemeClr val="tx1"/>
                </a:solidFill>
              </a:rPr>
              <a:t>You are required to work out the BEP and Net Profit, if the Sales Volume is Rs.14,000.</a:t>
            </a:r>
          </a:p>
          <a:p>
            <a:endParaRPr lang="en-US" sz="2200" dirty="0">
              <a:solidFill>
                <a:schemeClr val="tx1"/>
              </a:solidFill>
            </a:endParaRPr>
          </a:p>
        </p:txBody>
      </p:sp>
    </p:spTree>
    <p:extLst>
      <p:ext uri="{BB962C8B-B14F-4D97-AF65-F5344CB8AC3E}">
        <p14:creationId xmlns:p14="http://schemas.microsoft.com/office/powerpoint/2010/main" val="317219964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1EB612-FE57-4648-8F53-E2DE4C693BD2}"/>
              </a:ext>
            </a:extLst>
          </p:cNvPr>
          <p:cNvSpPr>
            <a:spLocks noGrp="1"/>
          </p:cNvSpPr>
          <p:nvPr>
            <p:ph type="title"/>
          </p:nvPr>
        </p:nvSpPr>
        <p:spPr/>
        <p:txBody>
          <a:bodyPr>
            <a:normAutofit/>
          </a:bodyPr>
          <a:lstStyle/>
          <a:p>
            <a:pPr algn="ctr"/>
            <a:r>
              <a:rPr lang="en-US" sz="4000" dirty="0">
                <a:solidFill>
                  <a:schemeClr val="tx1"/>
                </a:solidFill>
                <a:ea typeface="Calibri" panose="020F0502020204030204" pitchFamily="34" charset="0"/>
                <a:cs typeface="Times New Roman" panose="02020603050405020304" pitchFamily="18" charset="0"/>
              </a:rPr>
              <a:t>Review Questions on Break Even Analysis</a:t>
            </a:r>
            <a:endParaRPr lang="en-US" sz="4000" dirty="0">
              <a:solidFill>
                <a:schemeClr val="tx1"/>
              </a:solidFill>
            </a:endParaRPr>
          </a:p>
        </p:txBody>
      </p:sp>
      <p:sp>
        <p:nvSpPr>
          <p:cNvPr id="7" name="Content Placeholder 6">
            <a:extLst>
              <a:ext uri="{FF2B5EF4-FFF2-40B4-BE49-F238E27FC236}">
                <a16:creationId xmlns:a16="http://schemas.microsoft.com/office/drawing/2014/main" id="{A2B48865-49A9-41CA-A615-0DCA89A02A1D}"/>
              </a:ext>
            </a:extLst>
          </p:cNvPr>
          <p:cNvSpPr>
            <a:spLocks noGrp="1"/>
          </p:cNvSpPr>
          <p:nvPr>
            <p:ph idx="1"/>
          </p:nvPr>
        </p:nvSpPr>
        <p:spPr/>
        <p:txBody>
          <a:bodyPr>
            <a:normAutofit/>
          </a:bodyPr>
          <a:lstStyle/>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Define Break Even Point?</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What is P/V Ratio</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Assumptions underlying Break Even Analysis</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What is Margin of Safety?</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State the uses of Break Even Analysis</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What are the limitations of Break even Analysis?</a:t>
            </a:r>
          </a:p>
          <a:p>
            <a:pPr marL="342900" marR="0" lvl="0" indent="-342900">
              <a:lnSpc>
                <a:spcPct val="150000"/>
              </a:lnSpc>
              <a:spcBef>
                <a:spcPts val="0"/>
              </a:spcBef>
              <a:buClrTx/>
              <a:buFont typeface="+mj-lt"/>
              <a:buAutoNum type="arabicPeriod"/>
            </a:pPr>
            <a:r>
              <a:rPr lang="en-US" sz="2200" dirty="0">
                <a:solidFill>
                  <a:schemeClr val="tx1"/>
                </a:solidFill>
                <a:ea typeface="Calibri" panose="020F0502020204030204" pitchFamily="34" charset="0"/>
                <a:cs typeface="Times New Roman" panose="02020603050405020304" pitchFamily="18" charset="0"/>
              </a:rPr>
              <a:t>What is “Angle of Incidence”?</a:t>
            </a:r>
          </a:p>
          <a:p>
            <a:pPr>
              <a:buClrTx/>
            </a:pPr>
            <a:endParaRPr lang="en-US" sz="2200" dirty="0">
              <a:solidFill>
                <a:schemeClr val="tx1"/>
              </a:solidFill>
            </a:endParaRPr>
          </a:p>
        </p:txBody>
      </p:sp>
      <p:sp>
        <p:nvSpPr>
          <p:cNvPr id="2" name="Slide Number Placeholder 1">
            <a:extLst>
              <a:ext uri="{FF2B5EF4-FFF2-40B4-BE49-F238E27FC236}">
                <a16:creationId xmlns:a16="http://schemas.microsoft.com/office/drawing/2014/main" id="{20485F9E-2699-48CD-8B03-7D892F5CE1EB}"/>
              </a:ext>
            </a:extLst>
          </p:cNvPr>
          <p:cNvSpPr>
            <a:spLocks noGrp="1"/>
          </p:cNvSpPr>
          <p:nvPr>
            <p:ph type="sldNum" sz="quarter" idx="12"/>
          </p:nvPr>
        </p:nvSpPr>
        <p:spPr/>
        <p:txBody>
          <a:bodyPr/>
          <a:lstStyle/>
          <a:p>
            <a:fld id="{768EC512-DB03-4AC8-A0A1-E823A158BC6B}" type="slidenum">
              <a:rPr lang="en-US" smtClean="0"/>
              <a:t>38</a:t>
            </a:fld>
            <a:endParaRPr lang="en-US"/>
          </a:p>
        </p:txBody>
      </p:sp>
    </p:spTree>
    <p:extLst>
      <p:ext uri="{BB962C8B-B14F-4D97-AF65-F5344CB8AC3E}">
        <p14:creationId xmlns:p14="http://schemas.microsoft.com/office/powerpoint/2010/main" val="233781753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6E1C-5057-439A-8C58-7ED6155FB552}"/>
              </a:ext>
            </a:extLst>
          </p:cNvPr>
          <p:cNvSpPr>
            <a:spLocks noGrp="1"/>
          </p:cNvSpPr>
          <p:nvPr>
            <p:ph type="title"/>
          </p:nvPr>
        </p:nvSpPr>
        <p:spPr/>
        <p:txBody>
          <a:bodyPr>
            <a:normAutofit/>
          </a:bodyPr>
          <a:lstStyle/>
          <a:p>
            <a:pPr algn="ctr"/>
            <a:r>
              <a:rPr lang="en-US" sz="4000">
                <a:solidFill>
                  <a:schemeClr val="tx1"/>
                </a:solidFill>
              </a:rPr>
              <a:t>Reference</a:t>
            </a:r>
            <a:endParaRPr lang="en-US" sz="4000" dirty="0">
              <a:solidFill>
                <a:schemeClr val="tx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6DC0BC3C-A5DC-4250-93D6-EEC84150A6A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69477" y="2296625"/>
            <a:ext cx="2743200" cy="3286125"/>
          </a:xfrm>
        </p:spPr>
      </p:pic>
      <p:pic>
        <p:nvPicPr>
          <p:cNvPr id="9" name="Picture 8" descr="A screenshot of a cell phone&#10;&#10;Description automatically generated">
            <a:extLst>
              <a:ext uri="{FF2B5EF4-FFF2-40B4-BE49-F238E27FC236}">
                <a16:creationId xmlns:a16="http://schemas.microsoft.com/office/drawing/2014/main" id="{7D6F3364-CAEF-46F2-8FDF-074B2DA50A3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479323" y="2296624"/>
            <a:ext cx="2743200" cy="3286125"/>
          </a:xfrm>
          <a:prstGeom prst="rect">
            <a:avLst/>
          </a:prstGeom>
        </p:spPr>
      </p:pic>
      <p:sp>
        <p:nvSpPr>
          <p:cNvPr id="3" name="Slide Number Placeholder 2">
            <a:extLst>
              <a:ext uri="{FF2B5EF4-FFF2-40B4-BE49-F238E27FC236}">
                <a16:creationId xmlns:a16="http://schemas.microsoft.com/office/drawing/2014/main" id="{05175FA6-3FDC-4846-A568-851947BF3ECB}"/>
              </a:ext>
            </a:extLst>
          </p:cNvPr>
          <p:cNvSpPr>
            <a:spLocks noGrp="1"/>
          </p:cNvSpPr>
          <p:nvPr>
            <p:ph type="sldNum" sz="quarter" idx="12"/>
          </p:nvPr>
        </p:nvSpPr>
        <p:spPr/>
        <p:txBody>
          <a:bodyPr/>
          <a:lstStyle/>
          <a:p>
            <a:fld id="{768EC512-DB03-4AC8-A0A1-E823A158BC6B}" type="slidenum">
              <a:rPr lang="en-US" smtClean="0"/>
              <a:t>39</a:t>
            </a:fld>
            <a:endParaRPr lang="en-US"/>
          </a:p>
        </p:txBody>
      </p:sp>
    </p:spTree>
    <p:extLst>
      <p:ext uri="{BB962C8B-B14F-4D97-AF65-F5344CB8AC3E}">
        <p14:creationId xmlns:p14="http://schemas.microsoft.com/office/powerpoint/2010/main" val="16091694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305C-8EC8-4137-B82F-7BD1EB5D4A2C}"/>
              </a:ext>
            </a:extLst>
          </p:cNvPr>
          <p:cNvSpPr>
            <a:spLocks noGrp="1"/>
          </p:cNvSpPr>
          <p:nvPr>
            <p:ph type="title"/>
          </p:nvPr>
        </p:nvSpPr>
        <p:spPr/>
        <p:txBody>
          <a:bodyPr>
            <a:normAutofit/>
          </a:bodyPr>
          <a:lstStyle/>
          <a:p>
            <a:pPr algn="ctr"/>
            <a:r>
              <a:rPr lang="en-US" sz="4000" dirty="0">
                <a:solidFill>
                  <a:schemeClr val="tx1"/>
                </a:solidFill>
              </a:rPr>
              <a:t>CVP Analysis provides answers to the </a:t>
            </a:r>
            <a:r>
              <a:rPr lang="en-US" sz="4000">
                <a:solidFill>
                  <a:schemeClr val="tx1"/>
                </a:solidFill>
              </a:rPr>
              <a:t>following questions</a:t>
            </a:r>
            <a:endParaRPr lang="en-US" sz="4000" dirty="0">
              <a:solidFill>
                <a:schemeClr val="tx1"/>
              </a:solidFill>
            </a:endParaRPr>
          </a:p>
        </p:txBody>
      </p:sp>
      <p:sp>
        <p:nvSpPr>
          <p:cNvPr id="3" name="Content Placeholder 2">
            <a:extLst>
              <a:ext uri="{FF2B5EF4-FFF2-40B4-BE49-F238E27FC236}">
                <a16:creationId xmlns:a16="http://schemas.microsoft.com/office/drawing/2014/main" id="{55DBD574-A786-44EA-AD92-CFF7C25A79EA}"/>
              </a:ext>
            </a:extLst>
          </p:cNvPr>
          <p:cNvSpPr>
            <a:spLocks noGrp="1"/>
          </p:cNvSpPr>
          <p:nvPr>
            <p:ph idx="1"/>
          </p:nvPr>
        </p:nvSpPr>
        <p:spPr>
          <a:xfrm>
            <a:off x="1097280" y="2062264"/>
            <a:ext cx="10058400" cy="3424136"/>
          </a:xfrm>
        </p:spPr>
        <p:txBody>
          <a:bodyPr>
            <a:noAutofit/>
          </a:bodyPr>
          <a:lstStyle/>
          <a:p>
            <a:pPr marL="514350" indent="-514350">
              <a:buClrTx/>
              <a:buFont typeface="+mj-lt"/>
              <a:buAutoNum type="arabicPeriod"/>
            </a:pPr>
            <a:r>
              <a:rPr lang="en-US" sz="2200" dirty="0">
                <a:solidFill>
                  <a:schemeClr val="tx1"/>
                </a:solidFill>
              </a:rPr>
              <a:t>What minimum level of sales need to be achieved to avoid losses?</a:t>
            </a:r>
          </a:p>
          <a:p>
            <a:pPr marL="514350" indent="-514350">
              <a:buClrTx/>
              <a:buFont typeface="+mj-lt"/>
              <a:buAutoNum type="arabicPeriod"/>
            </a:pPr>
            <a:endParaRPr lang="en-US" sz="2200" dirty="0">
              <a:solidFill>
                <a:schemeClr val="tx1"/>
              </a:solidFill>
            </a:endParaRPr>
          </a:p>
          <a:p>
            <a:pPr marL="514350" indent="-514350">
              <a:buClrTx/>
              <a:buFont typeface="+mj-lt"/>
              <a:buAutoNum type="arabicPeriod"/>
            </a:pPr>
            <a:r>
              <a:rPr lang="en-US" sz="2200" dirty="0">
                <a:solidFill>
                  <a:schemeClr val="tx1"/>
                </a:solidFill>
              </a:rPr>
              <a:t>What should be the sales level to earn a target profit?</a:t>
            </a:r>
          </a:p>
          <a:p>
            <a:pPr marL="514350" indent="-514350">
              <a:buClrTx/>
              <a:buFont typeface="+mj-lt"/>
              <a:buAutoNum type="arabicPeriod"/>
            </a:pPr>
            <a:endParaRPr lang="en-US" sz="2200" dirty="0">
              <a:solidFill>
                <a:schemeClr val="tx1"/>
              </a:solidFill>
            </a:endParaRPr>
          </a:p>
          <a:p>
            <a:pPr marL="514350" indent="-514350">
              <a:buClrTx/>
              <a:buFont typeface="+mj-lt"/>
              <a:buAutoNum type="arabicPeriod"/>
            </a:pPr>
            <a:r>
              <a:rPr lang="en-US" sz="2200" dirty="0">
                <a:solidFill>
                  <a:schemeClr val="tx1"/>
                </a:solidFill>
              </a:rPr>
              <a:t>What will be effect of changes in prices, costs and volume </a:t>
            </a:r>
          </a:p>
          <a:p>
            <a:pPr marL="0" indent="0">
              <a:buClrTx/>
              <a:buNone/>
            </a:pPr>
            <a:r>
              <a:rPr lang="en-US" sz="2200" dirty="0">
                <a:solidFill>
                  <a:schemeClr val="tx1"/>
                </a:solidFill>
              </a:rPr>
              <a:t>      on profits?</a:t>
            </a:r>
          </a:p>
          <a:p>
            <a:pPr marL="0" indent="0">
              <a:buClrTx/>
              <a:buNone/>
            </a:pPr>
            <a:endParaRPr lang="en-US" sz="2200" dirty="0">
              <a:solidFill>
                <a:schemeClr val="tx1"/>
              </a:solidFill>
            </a:endParaRPr>
          </a:p>
          <a:p>
            <a:pPr marL="0" indent="0">
              <a:buClrTx/>
              <a:buNone/>
            </a:pPr>
            <a:r>
              <a:rPr lang="en-US" sz="2200" dirty="0">
                <a:solidFill>
                  <a:schemeClr val="tx1"/>
                </a:solidFill>
              </a:rPr>
              <a:t>4.   How will profits be affected when sales mix changes?</a:t>
            </a:r>
          </a:p>
          <a:p>
            <a:pPr marL="514350" indent="-514350">
              <a:buClrTx/>
              <a:buFont typeface="+mj-lt"/>
              <a:buAutoNum type="arabicPeriod"/>
            </a:pPr>
            <a:endParaRPr lang="en-US" sz="2200" dirty="0">
              <a:solidFill>
                <a:schemeClr val="tx1"/>
              </a:solidFill>
            </a:endParaRPr>
          </a:p>
          <a:p>
            <a:pPr marL="514350" indent="-514350">
              <a:buClrTx/>
              <a:buFont typeface="+mj-lt"/>
              <a:buAutoNum type="arabicPeriod"/>
            </a:pPr>
            <a:endParaRPr lang="en-US" sz="2200" dirty="0">
              <a:solidFill>
                <a:schemeClr val="tx1"/>
              </a:solidFill>
            </a:endParaRPr>
          </a:p>
        </p:txBody>
      </p:sp>
      <p:sp>
        <p:nvSpPr>
          <p:cNvPr id="4" name="Slide Number Placeholder 3">
            <a:extLst>
              <a:ext uri="{FF2B5EF4-FFF2-40B4-BE49-F238E27FC236}">
                <a16:creationId xmlns:a16="http://schemas.microsoft.com/office/drawing/2014/main" id="{865ECA81-38B0-4291-8D43-89862991DEDA}"/>
              </a:ext>
            </a:extLst>
          </p:cNvPr>
          <p:cNvSpPr>
            <a:spLocks noGrp="1"/>
          </p:cNvSpPr>
          <p:nvPr>
            <p:ph type="sldNum" sz="quarter" idx="12"/>
          </p:nvPr>
        </p:nvSpPr>
        <p:spPr/>
        <p:txBody>
          <a:bodyPr/>
          <a:lstStyle/>
          <a:p>
            <a:fld id="{768EC512-DB03-4AC8-A0A1-E823A158BC6B}" type="slidenum">
              <a:rPr lang="en-US" smtClean="0"/>
              <a:t>4</a:t>
            </a:fld>
            <a:endParaRPr lang="en-US"/>
          </a:p>
        </p:txBody>
      </p:sp>
    </p:spTree>
    <p:extLst>
      <p:ext uri="{BB962C8B-B14F-4D97-AF65-F5344CB8AC3E}">
        <p14:creationId xmlns:p14="http://schemas.microsoft.com/office/powerpoint/2010/main" val="3552491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66BC6-4AE6-4AF3-B309-79B9761A8FA0}"/>
              </a:ext>
            </a:extLst>
          </p:cNvPr>
          <p:cNvSpPr>
            <a:spLocks noGrp="1"/>
          </p:cNvSpPr>
          <p:nvPr>
            <p:ph idx="4294967295"/>
          </p:nvPr>
        </p:nvSpPr>
        <p:spPr>
          <a:xfrm>
            <a:off x="1078524" y="933855"/>
            <a:ext cx="10058400" cy="4935133"/>
          </a:xfrm>
        </p:spPr>
        <p:txBody>
          <a:bodyPr>
            <a:noAutofit/>
          </a:bodyPr>
          <a:lstStyle/>
          <a:p>
            <a:pPr marL="0" indent="0">
              <a:buClrTx/>
              <a:buNone/>
            </a:pPr>
            <a:r>
              <a:rPr lang="en-US" sz="2200" dirty="0">
                <a:solidFill>
                  <a:schemeClr val="tx1"/>
                </a:solidFill>
              </a:rPr>
              <a:t>5.   What will be the new Break Even Point under 3 &amp; 4 above?</a:t>
            </a:r>
          </a:p>
          <a:p>
            <a:pPr marL="0" indent="0">
              <a:buNone/>
            </a:pPr>
            <a:endParaRPr lang="en-US" sz="2200" dirty="0">
              <a:solidFill>
                <a:schemeClr val="tx1"/>
              </a:solidFill>
            </a:endParaRPr>
          </a:p>
          <a:p>
            <a:pPr marL="0" indent="0">
              <a:buNone/>
            </a:pPr>
            <a:r>
              <a:rPr lang="en-US" sz="2200" dirty="0">
                <a:solidFill>
                  <a:schemeClr val="tx1"/>
                </a:solidFill>
              </a:rPr>
              <a:t>6. What will be the impact of plant expansion on CVP relationships?</a:t>
            </a:r>
          </a:p>
          <a:p>
            <a:pPr marL="0" indent="0">
              <a:buNone/>
            </a:pPr>
            <a:endParaRPr lang="en-US" sz="2200" dirty="0">
              <a:solidFill>
                <a:schemeClr val="tx1"/>
              </a:solidFill>
            </a:endParaRPr>
          </a:p>
          <a:p>
            <a:pPr marL="0" indent="0">
              <a:buNone/>
            </a:pPr>
            <a:r>
              <a:rPr lang="en-US" sz="2200" dirty="0">
                <a:solidFill>
                  <a:schemeClr val="tx1"/>
                </a:solidFill>
              </a:rPr>
              <a:t>7. Which product is most profitable and which product is </a:t>
            </a:r>
          </a:p>
          <a:p>
            <a:pPr marL="0" indent="0">
              <a:buNone/>
            </a:pPr>
            <a:r>
              <a:rPr lang="en-US" sz="2200" dirty="0">
                <a:solidFill>
                  <a:schemeClr val="tx1"/>
                </a:solidFill>
              </a:rPr>
              <a:t>      least profitable?</a:t>
            </a:r>
          </a:p>
          <a:p>
            <a:pPr marL="0" indent="0">
              <a:buNone/>
            </a:pPr>
            <a:endParaRPr lang="en-US" sz="2200" dirty="0">
              <a:solidFill>
                <a:schemeClr val="tx1"/>
              </a:solidFill>
            </a:endParaRPr>
          </a:p>
          <a:p>
            <a:pPr marL="0" indent="0">
              <a:buNone/>
            </a:pPr>
            <a:r>
              <a:rPr lang="en-US" sz="2200" dirty="0">
                <a:solidFill>
                  <a:schemeClr val="tx1"/>
                </a:solidFill>
              </a:rPr>
              <a:t>8. Should the sale of a product or operation of a Plant be discontinued?</a:t>
            </a:r>
          </a:p>
          <a:p>
            <a:pPr marL="0" indent="0">
              <a:buNone/>
            </a:pPr>
            <a:endParaRPr lang="en-US" sz="2200" dirty="0">
              <a:solidFill>
                <a:schemeClr val="tx1"/>
              </a:solidFill>
            </a:endParaRPr>
          </a:p>
          <a:p>
            <a:pPr marL="0" indent="0">
              <a:buNone/>
            </a:pPr>
            <a:r>
              <a:rPr lang="en-US" sz="2200" dirty="0">
                <a:solidFill>
                  <a:schemeClr val="tx1"/>
                </a:solidFill>
              </a:rPr>
              <a:t>9. Should or not the firm be shutdown temporarily?</a:t>
            </a:r>
          </a:p>
          <a:p>
            <a:pPr marL="0" indent="0">
              <a:buNone/>
            </a:pPr>
            <a:endParaRPr lang="en-US" sz="2200" dirty="0">
              <a:solidFill>
                <a:schemeClr val="tx1"/>
              </a:solidFill>
            </a:endParaRPr>
          </a:p>
        </p:txBody>
      </p:sp>
      <p:sp>
        <p:nvSpPr>
          <p:cNvPr id="2" name="Slide Number Placeholder 1">
            <a:extLst>
              <a:ext uri="{FF2B5EF4-FFF2-40B4-BE49-F238E27FC236}">
                <a16:creationId xmlns:a16="http://schemas.microsoft.com/office/drawing/2014/main" id="{B68EFE9F-076A-4E16-83B8-F204655A71A9}"/>
              </a:ext>
            </a:extLst>
          </p:cNvPr>
          <p:cNvSpPr>
            <a:spLocks noGrp="1"/>
          </p:cNvSpPr>
          <p:nvPr>
            <p:ph type="sldNum" sz="quarter" idx="12"/>
          </p:nvPr>
        </p:nvSpPr>
        <p:spPr/>
        <p:txBody>
          <a:bodyPr/>
          <a:lstStyle/>
          <a:p>
            <a:fld id="{768EC512-DB03-4AC8-A0A1-E823A158BC6B}" type="slidenum">
              <a:rPr lang="en-US" smtClean="0"/>
              <a:t>5</a:t>
            </a:fld>
            <a:endParaRPr lang="en-US"/>
          </a:p>
        </p:txBody>
      </p:sp>
    </p:spTree>
    <p:extLst>
      <p:ext uri="{BB962C8B-B14F-4D97-AF65-F5344CB8AC3E}">
        <p14:creationId xmlns:p14="http://schemas.microsoft.com/office/powerpoint/2010/main" val="1563716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2EE5-1EA5-4A35-A76D-466DD6E0628C}"/>
              </a:ext>
            </a:extLst>
          </p:cNvPr>
          <p:cNvSpPr>
            <a:spLocks noGrp="1"/>
          </p:cNvSpPr>
          <p:nvPr>
            <p:ph type="title"/>
          </p:nvPr>
        </p:nvSpPr>
        <p:spPr/>
        <p:txBody>
          <a:bodyPr/>
          <a:lstStyle/>
          <a:p>
            <a:pPr algn="ctr"/>
            <a:r>
              <a:rPr lang="en-US" dirty="0">
                <a:solidFill>
                  <a:schemeClr val="tx1"/>
                </a:solidFill>
              </a:rPr>
              <a:t>Break Even Analysis</a:t>
            </a:r>
          </a:p>
        </p:txBody>
      </p:sp>
      <p:sp>
        <p:nvSpPr>
          <p:cNvPr id="3" name="Content Placeholder 2">
            <a:extLst>
              <a:ext uri="{FF2B5EF4-FFF2-40B4-BE49-F238E27FC236}">
                <a16:creationId xmlns:a16="http://schemas.microsoft.com/office/drawing/2014/main" id="{E09B7041-CA4F-4F0F-8176-96EBC8A36F50}"/>
              </a:ext>
            </a:extLst>
          </p:cNvPr>
          <p:cNvSpPr>
            <a:spLocks noGrp="1"/>
          </p:cNvSpPr>
          <p:nvPr>
            <p:ph idx="1"/>
          </p:nvPr>
        </p:nvSpPr>
        <p:spPr>
          <a:xfrm>
            <a:off x="1097280" y="2247088"/>
            <a:ext cx="10058400" cy="3622005"/>
          </a:xfrm>
        </p:spPr>
        <p:txBody>
          <a:bodyPr>
            <a:normAutofit/>
          </a:bodyPr>
          <a:lstStyle/>
          <a:p>
            <a:pPr marL="0" indent="0" algn="just">
              <a:buNone/>
            </a:pPr>
            <a:r>
              <a:rPr lang="en-US" sz="2200" dirty="0">
                <a:solidFill>
                  <a:schemeClr val="tx1"/>
                </a:solidFill>
              </a:rPr>
              <a:t>Break Even Analysis is the most widely known form of CVP Analysis.</a:t>
            </a:r>
          </a:p>
          <a:p>
            <a:pPr marL="0" indent="0" algn="just">
              <a:buNone/>
            </a:pPr>
            <a:endParaRPr lang="en-US" sz="2200" dirty="0">
              <a:solidFill>
                <a:schemeClr val="tx1"/>
              </a:solidFill>
            </a:endParaRPr>
          </a:p>
          <a:p>
            <a:pPr marL="0" indent="0" algn="just">
              <a:buNone/>
            </a:pPr>
            <a:r>
              <a:rPr lang="en-US" sz="2200" dirty="0">
                <a:solidFill>
                  <a:schemeClr val="tx1"/>
                </a:solidFill>
              </a:rPr>
              <a:t>BEP analysis is a specific way of presenting and studying the inter relationship between Costs, Volume and Profits.</a:t>
            </a:r>
          </a:p>
          <a:p>
            <a:pPr marL="0" indent="0" algn="just">
              <a:buNone/>
            </a:pPr>
            <a:endParaRPr lang="en-US" sz="2200" dirty="0">
              <a:solidFill>
                <a:schemeClr val="tx1"/>
              </a:solidFill>
            </a:endParaRPr>
          </a:p>
          <a:p>
            <a:pPr marL="0" indent="0" algn="just">
              <a:buNone/>
            </a:pPr>
            <a:r>
              <a:rPr lang="en-US" sz="2200" dirty="0">
                <a:solidFill>
                  <a:schemeClr val="tx1"/>
                </a:solidFill>
              </a:rPr>
              <a:t>It provides information to management in most lucid and precise manner. It is an efficient and effective reporting system.</a:t>
            </a:r>
          </a:p>
        </p:txBody>
      </p:sp>
      <p:sp>
        <p:nvSpPr>
          <p:cNvPr id="4" name="Slide Number Placeholder 3">
            <a:extLst>
              <a:ext uri="{FF2B5EF4-FFF2-40B4-BE49-F238E27FC236}">
                <a16:creationId xmlns:a16="http://schemas.microsoft.com/office/drawing/2014/main" id="{0D1A1E6E-0273-421B-ACC3-3346E2A71326}"/>
              </a:ext>
            </a:extLst>
          </p:cNvPr>
          <p:cNvSpPr>
            <a:spLocks noGrp="1"/>
          </p:cNvSpPr>
          <p:nvPr>
            <p:ph type="sldNum" sz="quarter" idx="12"/>
          </p:nvPr>
        </p:nvSpPr>
        <p:spPr/>
        <p:txBody>
          <a:bodyPr/>
          <a:lstStyle/>
          <a:p>
            <a:fld id="{768EC512-DB03-4AC8-A0A1-E823A158BC6B}" type="slidenum">
              <a:rPr lang="en-US" smtClean="0"/>
              <a:t>6</a:t>
            </a:fld>
            <a:endParaRPr lang="en-US"/>
          </a:p>
        </p:txBody>
      </p:sp>
    </p:spTree>
    <p:extLst>
      <p:ext uri="{BB962C8B-B14F-4D97-AF65-F5344CB8AC3E}">
        <p14:creationId xmlns:p14="http://schemas.microsoft.com/office/powerpoint/2010/main" val="12857194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8F274-128B-4D70-987F-8AE5C305540A}"/>
              </a:ext>
            </a:extLst>
          </p:cNvPr>
          <p:cNvSpPr>
            <a:spLocks noGrp="1"/>
          </p:cNvSpPr>
          <p:nvPr>
            <p:ph idx="4294967295"/>
          </p:nvPr>
        </p:nvSpPr>
        <p:spPr>
          <a:xfrm>
            <a:off x="1070042" y="826851"/>
            <a:ext cx="10048673" cy="6510574"/>
          </a:xfrm>
        </p:spPr>
        <p:txBody>
          <a:bodyPr>
            <a:noAutofit/>
          </a:bodyPr>
          <a:lstStyle/>
          <a:p>
            <a:pPr marL="0" indent="0" algn="just">
              <a:buNone/>
            </a:pPr>
            <a:r>
              <a:rPr lang="en-US" sz="2200" dirty="0">
                <a:solidFill>
                  <a:schemeClr val="tx1"/>
                </a:solidFill>
              </a:rPr>
              <a:t>Break Even Analysis establishes a relationship between  Revenues and Costs with respect to Volume.</a:t>
            </a:r>
          </a:p>
          <a:p>
            <a:pPr marL="0" indent="0" algn="just">
              <a:buNone/>
            </a:pPr>
            <a:endParaRPr lang="en-US" sz="2200" dirty="0">
              <a:solidFill>
                <a:schemeClr val="tx1"/>
              </a:solidFill>
            </a:endParaRPr>
          </a:p>
          <a:p>
            <a:pPr marL="0" indent="0" algn="just">
              <a:buNone/>
            </a:pPr>
            <a:r>
              <a:rPr lang="en-US" sz="2200" dirty="0">
                <a:solidFill>
                  <a:schemeClr val="tx1"/>
                </a:solidFill>
              </a:rPr>
              <a:t>It indicates the level of sales at which Costs, and Revenues are in equilibrium. The equilibrium point is known as Break Even Point(BEP).</a:t>
            </a:r>
          </a:p>
          <a:p>
            <a:pPr marL="0" indent="0" algn="just">
              <a:buNone/>
            </a:pPr>
            <a:endParaRPr lang="en-US" sz="2200" dirty="0">
              <a:solidFill>
                <a:schemeClr val="tx1"/>
              </a:solidFill>
            </a:endParaRPr>
          </a:p>
          <a:p>
            <a:pPr marL="0" indent="0" algn="just">
              <a:buNone/>
            </a:pPr>
            <a:r>
              <a:rPr lang="en-US" sz="2200" b="1" dirty="0">
                <a:solidFill>
                  <a:schemeClr val="tx1"/>
                </a:solidFill>
              </a:rPr>
              <a:t>Break Even Point is defined as that point of sales volume at which total Revenue equals to Total cost.  </a:t>
            </a:r>
          </a:p>
          <a:p>
            <a:pPr marL="0" indent="0" algn="ctr">
              <a:buNone/>
            </a:pPr>
            <a:endParaRPr lang="en-US" sz="2400" dirty="0">
              <a:solidFill>
                <a:srgbClr val="C00000"/>
              </a:solidFill>
            </a:endParaRPr>
          </a:p>
          <a:p>
            <a:pPr marL="0" indent="0" algn="ctr">
              <a:buNone/>
            </a:pPr>
            <a:r>
              <a:rPr lang="en-US" sz="3200" b="1" dirty="0">
                <a:solidFill>
                  <a:srgbClr val="C00000"/>
                </a:solidFill>
              </a:rPr>
              <a:t>It is no profit and no loss point.</a:t>
            </a:r>
          </a:p>
        </p:txBody>
      </p:sp>
      <p:sp>
        <p:nvSpPr>
          <p:cNvPr id="2" name="Slide Number Placeholder 1">
            <a:extLst>
              <a:ext uri="{FF2B5EF4-FFF2-40B4-BE49-F238E27FC236}">
                <a16:creationId xmlns:a16="http://schemas.microsoft.com/office/drawing/2014/main" id="{BB3CC3D5-0040-4512-87A8-772D12C82A75}"/>
              </a:ext>
            </a:extLst>
          </p:cNvPr>
          <p:cNvSpPr>
            <a:spLocks noGrp="1"/>
          </p:cNvSpPr>
          <p:nvPr>
            <p:ph type="sldNum" sz="quarter" idx="12"/>
          </p:nvPr>
        </p:nvSpPr>
        <p:spPr/>
        <p:txBody>
          <a:bodyPr/>
          <a:lstStyle/>
          <a:p>
            <a:fld id="{768EC512-DB03-4AC8-A0A1-E823A158BC6B}" type="slidenum">
              <a:rPr lang="en-US" smtClean="0"/>
              <a:t>7</a:t>
            </a:fld>
            <a:endParaRPr lang="en-US"/>
          </a:p>
        </p:txBody>
      </p:sp>
    </p:spTree>
    <p:extLst>
      <p:ext uri="{BB962C8B-B14F-4D97-AF65-F5344CB8AC3E}">
        <p14:creationId xmlns:p14="http://schemas.microsoft.com/office/powerpoint/2010/main" val="178030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263A-5132-4DFD-83E7-7EDD4C2BBD6C}"/>
              </a:ext>
            </a:extLst>
          </p:cNvPr>
          <p:cNvSpPr>
            <a:spLocks noGrp="1"/>
          </p:cNvSpPr>
          <p:nvPr>
            <p:ph type="title"/>
          </p:nvPr>
        </p:nvSpPr>
        <p:spPr/>
        <p:txBody>
          <a:bodyPr>
            <a:normAutofit/>
          </a:bodyPr>
          <a:lstStyle/>
          <a:p>
            <a:pPr algn="ctr"/>
            <a:r>
              <a:rPr lang="en-US" sz="4000" dirty="0">
                <a:solidFill>
                  <a:schemeClr val="tx1"/>
                </a:solidFill>
              </a:rPr>
              <a:t>How to determine Break Even Point?</a:t>
            </a:r>
          </a:p>
        </p:txBody>
      </p:sp>
      <p:sp>
        <p:nvSpPr>
          <p:cNvPr id="3" name="Content Placeholder 2">
            <a:extLst>
              <a:ext uri="{FF2B5EF4-FFF2-40B4-BE49-F238E27FC236}">
                <a16:creationId xmlns:a16="http://schemas.microsoft.com/office/drawing/2014/main" id="{DE0469D0-6D2F-4FDF-AF17-2D8A4370536A}"/>
              </a:ext>
            </a:extLst>
          </p:cNvPr>
          <p:cNvSpPr>
            <a:spLocks noGrp="1"/>
          </p:cNvSpPr>
          <p:nvPr>
            <p:ph idx="1"/>
          </p:nvPr>
        </p:nvSpPr>
        <p:spPr>
          <a:xfrm>
            <a:off x="1097280" y="2354094"/>
            <a:ext cx="10058400" cy="3514999"/>
          </a:xfrm>
        </p:spPr>
        <p:txBody>
          <a:bodyPr>
            <a:normAutofit/>
          </a:bodyPr>
          <a:lstStyle/>
          <a:p>
            <a:pPr algn="just"/>
            <a:r>
              <a:rPr lang="en-US" sz="2200" dirty="0">
                <a:solidFill>
                  <a:schemeClr val="tx1"/>
                </a:solidFill>
              </a:rPr>
              <a:t>Break Even Point can be determined in two ways:</a:t>
            </a:r>
          </a:p>
          <a:p>
            <a:pPr algn="just"/>
            <a:endParaRPr lang="en-US" sz="2200" dirty="0">
              <a:solidFill>
                <a:schemeClr val="tx1"/>
              </a:solidFill>
            </a:endParaRPr>
          </a:p>
          <a:p>
            <a:pPr algn="just"/>
            <a:r>
              <a:rPr lang="en-US" sz="2200" dirty="0">
                <a:solidFill>
                  <a:schemeClr val="tx1"/>
                </a:solidFill>
              </a:rPr>
              <a:t>      a). Formula Approach</a:t>
            </a:r>
          </a:p>
          <a:p>
            <a:pPr algn="just"/>
            <a:r>
              <a:rPr lang="en-US" sz="2200" dirty="0">
                <a:solidFill>
                  <a:schemeClr val="tx1"/>
                </a:solidFill>
              </a:rPr>
              <a:t>      b). Graphic Approach</a:t>
            </a:r>
          </a:p>
        </p:txBody>
      </p:sp>
      <p:sp>
        <p:nvSpPr>
          <p:cNvPr id="4" name="Slide Number Placeholder 3">
            <a:extLst>
              <a:ext uri="{FF2B5EF4-FFF2-40B4-BE49-F238E27FC236}">
                <a16:creationId xmlns:a16="http://schemas.microsoft.com/office/drawing/2014/main" id="{BB1A62C1-157D-4D84-8D81-CC0CA4BA36EC}"/>
              </a:ext>
            </a:extLst>
          </p:cNvPr>
          <p:cNvSpPr>
            <a:spLocks noGrp="1"/>
          </p:cNvSpPr>
          <p:nvPr>
            <p:ph type="sldNum" sz="quarter" idx="12"/>
          </p:nvPr>
        </p:nvSpPr>
        <p:spPr/>
        <p:txBody>
          <a:bodyPr/>
          <a:lstStyle/>
          <a:p>
            <a:fld id="{768EC512-DB03-4AC8-A0A1-E823A158BC6B}" type="slidenum">
              <a:rPr lang="en-US" smtClean="0"/>
              <a:t>8</a:t>
            </a:fld>
            <a:endParaRPr lang="en-US"/>
          </a:p>
        </p:txBody>
      </p:sp>
    </p:spTree>
    <p:extLst>
      <p:ext uri="{BB962C8B-B14F-4D97-AF65-F5344CB8AC3E}">
        <p14:creationId xmlns:p14="http://schemas.microsoft.com/office/powerpoint/2010/main" val="38918226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B799-EFFB-4194-80A6-B5527DF3FB89}"/>
              </a:ext>
            </a:extLst>
          </p:cNvPr>
          <p:cNvSpPr>
            <a:spLocks noGrp="1"/>
          </p:cNvSpPr>
          <p:nvPr>
            <p:ph type="title"/>
          </p:nvPr>
        </p:nvSpPr>
        <p:spPr/>
        <p:txBody>
          <a:bodyPr>
            <a:normAutofit/>
          </a:bodyPr>
          <a:lstStyle/>
          <a:p>
            <a:pPr algn="ctr"/>
            <a:r>
              <a:rPr lang="en-US" sz="4000" dirty="0">
                <a:solidFill>
                  <a:schemeClr val="tx1"/>
                </a:solidFill>
              </a:rPr>
              <a:t>Break Even Point – Formula Approach</a:t>
            </a:r>
          </a:p>
        </p:txBody>
      </p:sp>
      <p:sp>
        <p:nvSpPr>
          <p:cNvPr id="3" name="Content Placeholder 2">
            <a:extLst>
              <a:ext uri="{FF2B5EF4-FFF2-40B4-BE49-F238E27FC236}">
                <a16:creationId xmlns:a16="http://schemas.microsoft.com/office/drawing/2014/main" id="{C270668B-041F-464A-9898-A5A647E8CBF7}"/>
              </a:ext>
            </a:extLst>
          </p:cNvPr>
          <p:cNvSpPr>
            <a:spLocks noGrp="1"/>
          </p:cNvSpPr>
          <p:nvPr>
            <p:ph idx="1"/>
          </p:nvPr>
        </p:nvSpPr>
        <p:spPr>
          <a:xfrm>
            <a:off x="1097280" y="2140084"/>
            <a:ext cx="10058400" cy="3729009"/>
          </a:xfrm>
        </p:spPr>
        <p:txBody>
          <a:bodyPr/>
          <a:lstStyle/>
          <a:p>
            <a:pPr algn="ctr"/>
            <a:r>
              <a:rPr lang="en-US" sz="2200" dirty="0">
                <a:solidFill>
                  <a:schemeClr val="tx1"/>
                </a:solidFill>
              </a:rPr>
              <a:t>Break Even Point can be expressed in three ways:</a:t>
            </a:r>
          </a:p>
          <a:p>
            <a:endParaRPr lang="en-US" dirty="0"/>
          </a:p>
        </p:txBody>
      </p:sp>
      <p:sp>
        <p:nvSpPr>
          <p:cNvPr id="4" name="Slide Number Placeholder 3">
            <a:extLst>
              <a:ext uri="{FF2B5EF4-FFF2-40B4-BE49-F238E27FC236}">
                <a16:creationId xmlns:a16="http://schemas.microsoft.com/office/drawing/2014/main" id="{53FC3655-584B-4C12-A9A9-EC2681FCCC2F}"/>
              </a:ext>
            </a:extLst>
          </p:cNvPr>
          <p:cNvSpPr>
            <a:spLocks noGrp="1"/>
          </p:cNvSpPr>
          <p:nvPr>
            <p:ph type="sldNum" sz="quarter" idx="12"/>
          </p:nvPr>
        </p:nvSpPr>
        <p:spPr/>
        <p:txBody>
          <a:bodyPr/>
          <a:lstStyle/>
          <a:p>
            <a:fld id="{768EC512-DB03-4AC8-A0A1-E823A158BC6B}" type="slidenum">
              <a:rPr lang="en-US" smtClean="0"/>
              <a:t>9</a:t>
            </a:fld>
            <a:endParaRPr lang="en-US"/>
          </a:p>
        </p:txBody>
      </p:sp>
      <p:pic>
        <p:nvPicPr>
          <p:cNvPr id="7" name="Picture 6" descr="A picture containing application&#10;&#10;Description automatically generated">
            <a:extLst>
              <a:ext uri="{FF2B5EF4-FFF2-40B4-BE49-F238E27FC236}">
                <a16:creationId xmlns:a16="http://schemas.microsoft.com/office/drawing/2014/main" id="{46424051-67BE-4262-ADE7-B5AC39CC8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443" y="2883877"/>
            <a:ext cx="8407113" cy="3165230"/>
          </a:xfrm>
          <a:prstGeom prst="rect">
            <a:avLst/>
          </a:prstGeom>
        </p:spPr>
      </p:pic>
    </p:spTree>
    <p:extLst>
      <p:ext uri="{BB962C8B-B14F-4D97-AF65-F5344CB8AC3E}">
        <p14:creationId xmlns:p14="http://schemas.microsoft.com/office/powerpoint/2010/main" val="1523939264"/>
      </p:ext>
    </p:extLst>
  </p:cSld>
  <p:clrMapOvr>
    <a:masterClrMapping/>
  </p:clrMapOvr>
  <p:transition spd="slow">
    <p:push dir="u"/>
  </p:transition>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000000"/>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Arial"/>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1477</Words>
  <Application>Microsoft Office PowerPoint</Application>
  <PresentationFormat>Widescreen</PresentationFormat>
  <Paragraphs>294</Paragraphs>
  <Slides>39</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Retrospect</vt:lpstr>
      <vt:lpstr>Cost-Volume-Profit Analysis</vt:lpstr>
      <vt:lpstr>PowerPoint Presentation</vt:lpstr>
      <vt:lpstr>Introduction to CVP Analysis</vt:lpstr>
      <vt:lpstr>CVP Analysis provides answers to the following questions</vt:lpstr>
      <vt:lpstr>PowerPoint Presentation</vt:lpstr>
      <vt:lpstr>Break Even Analysis</vt:lpstr>
      <vt:lpstr>PowerPoint Presentation</vt:lpstr>
      <vt:lpstr>How to determine Break Even Point?</vt:lpstr>
      <vt:lpstr>Break Even Point – Formula Approach</vt:lpstr>
      <vt:lpstr>Break Even Point - in Units</vt:lpstr>
      <vt:lpstr>Break Even Point – In Rupee Sales</vt:lpstr>
      <vt:lpstr>Break Even Point – As a Percentage</vt:lpstr>
      <vt:lpstr> CVP Analysis               Assumptions</vt:lpstr>
      <vt:lpstr>P/V Ratio</vt:lpstr>
      <vt:lpstr>PowerPoint Presentation</vt:lpstr>
      <vt:lpstr>PowerPoint Presentation</vt:lpstr>
      <vt:lpstr>BEP Analysis – Practice problems</vt:lpstr>
      <vt:lpstr>PowerPoint Presentation</vt:lpstr>
      <vt:lpstr>PowerPoint Presentation</vt:lpstr>
      <vt:lpstr>Margin of Safety</vt:lpstr>
      <vt:lpstr>Margin of Safety - Formula</vt:lpstr>
      <vt:lpstr>BEP Analysis – Practice problems</vt:lpstr>
      <vt:lpstr>PowerPoint Presentation</vt:lpstr>
      <vt:lpstr>PowerPoint Presentation</vt:lpstr>
      <vt:lpstr>PowerPoint Presentation</vt:lpstr>
      <vt:lpstr>PowerPoint Presentation</vt:lpstr>
      <vt:lpstr>PowerPoint Presentation</vt:lpstr>
      <vt:lpstr>Break Even Chart</vt:lpstr>
      <vt:lpstr>PowerPoint Presentation</vt:lpstr>
      <vt:lpstr>PowerPoint Presentation</vt:lpstr>
      <vt:lpstr>Angle of Incidence</vt:lpstr>
      <vt:lpstr>Benefits of CVP Analysis</vt:lpstr>
      <vt:lpstr>Limitations of Break-even Analysis</vt:lpstr>
      <vt:lpstr>PowerPoint Presentation</vt:lpstr>
      <vt:lpstr>PowerPoint Presentation</vt:lpstr>
      <vt:lpstr>PowerPoint Presentation</vt:lpstr>
      <vt:lpstr>PowerPoint Presentation</vt:lpstr>
      <vt:lpstr>Review Questions on Break Even Analysis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Cost-Volume-Profit Analysis</dc:title>
  <dc:creator>Harshitha</dc:creator>
  <cp:lastModifiedBy>FACULTY</cp:lastModifiedBy>
  <cp:revision>15</cp:revision>
  <dcterms:created xsi:type="dcterms:W3CDTF">2020-09-21T03:42:07Z</dcterms:created>
  <dcterms:modified xsi:type="dcterms:W3CDTF">2021-10-11T03:56:05Z</dcterms:modified>
</cp:coreProperties>
</file>