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60" r:id="rId7"/>
    <p:sldId id="262" r:id="rId8"/>
    <p:sldId id="275" r:id="rId9"/>
    <p:sldId id="263" r:id="rId10"/>
    <p:sldId id="261" r:id="rId11"/>
    <p:sldId id="264" r:id="rId12"/>
    <p:sldId id="265" r:id="rId13"/>
    <p:sldId id="271" r:id="rId14"/>
    <p:sldId id="268" r:id="rId15"/>
    <p:sldId id="272" r:id="rId16"/>
    <p:sldId id="273" r:id="rId17"/>
    <p:sldId id="27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BEEDD-1F46-404D-830E-7BBDF30ACBAB}"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C13-58B3-412A-9382-64D6CDBF83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4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EEDD-1F46-404D-830E-7BBDF30ACBAB}"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C13-58B3-412A-9382-64D6CDBF8353}" type="slidenum">
              <a:rPr lang="en-US" smtClean="0"/>
              <a:t>‹#›</a:t>
            </a:fld>
            <a:endParaRPr lang="en-US"/>
          </a:p>
        </p:txBody>
      </p:sp>
    </p:spTree>
    <p:extLst>
      <p:ext uri="{BB962C8B-B14F-4D97-AF65-F5344CB8AC3E}">
        <p14:creationId xmlns:p14="http://schemas.microsoft.com/office/powerpoint/2010/main" val="421207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EEDD-1F46-404D-830E-7BBDF30ACBAB}"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C13-58B3-412A-9382-64D6CDBF8353}" type="slidenum">
              <a:rPr lang="en-US" smtClean="0"/>
              <a:t>‹#›</a:t>
            </a:fld>
            <a:endParaRPr lang="en-US"/>
          </a:p>
        </p:txBody>
      </p:sp>
    </p:spTree>
    <p:extLst>
      <p:ext uri="{BB962C8B-B14F-4D97-AF65-F5344CB8AC3E}">
        <p14:creationId xmlns:p14="http://schemas.microsoft.com/office/powerpoint/2010/main" val="98933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EEDD-1F46-404D-830E-7BBDF30ACBAB}"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C13-58B3-412A-9382-64D6CDBF8353}" type="slidenum">
              <a:rPr lang="en-US" smtClean="0"/>
              <a:t>‹#›</a:t>
            </a:fld>
            <a:endParaRPr lang="en-US"/>
          </a:p>
        </p:txBody>
      </p:sp>
    </p:spTree>
    <p:extLst>
      <p:ext uri="{BB962C8B-B14F-4D97-AF65-F5344CB8AC3E}">
        <p14:creationId xmlns:p14="http://schemas.microsoft.com/office/powerpoint/2010/main" val="209070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EBEEDD-1F46-404D-830E-7BBDF30ACBAB}"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C13-58B3-412A-9382-64D6CDBF83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89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BEEDD-1F46-404D-830E-7BBDF30ACBAB}"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C13-58B3-412A-9382-64D6CDBF8353}" type="slidenum">
              <a:rPr lang="en-US" smtClean="0"/>
              <a:t>‹#›</a:t>
            </a:fld>
            <a:endParaRPr lang="en-US"/>
          </a:p>
        </p:txBody>
      </p:sp>
    </p:spTree>
    <p:extLst>
      <p:ext uri="{BB962C8B-B14F-4D97-AF65-F5344CB8AC3E}">
        <p14:creationId xmlns:p14="http://schemas.microsoft.com/office/powerpoint/2010/main" val="211235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BEEDD-1F46-404D-830E-7BBDF30ACBAB}"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11C13-58B3-412A-9382-64D6CDBF8353}" type="slidenum">
              <a:rPr lang="en-US" smtClean="0"/>
              <a:t>‹#›</a:t>
            </a:fld>
            <a:endParaRPr lang="en-US"/>
          </a:p>
        </p:txBody>
      </p:sp>
    </p:spTree>
    <p:extLst>
      <p:ext uri="{BB962C8B-B14F-4D97-AF65-F5344CB8AC3E}">
        <p14:creationId xmlns:p14="http://schemas.microsoft.com/office/powerpoint/2010/main" val="132217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BEEDD-1F46-404D-830E-7BBDF30ACBAB}"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11C13-58B3-412A-9382-64D6CDBF8353}" type="slidenum">
              <a:rPr lang="en-US" smtClean="0"/>
              <a:t>‹#›</a:t>
            </a:fld>
            <a:endParaRPr lang="en-US"/>
          </a:p>
        </p:txBody>
      </p:sp>
    </p:spTree>
    <p:extLst>
      <p:ext uri="{BB962C8B-B14F-4D97-AF65-F5344CB8AC3E}">
        <p14:creationId xmlns:p14="http://schemas.microsoft.com/office/powerpoint/2010/main" val="238687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EBEEDD-1F46-404D-830E-7BBDF30ACBAB}" type="datetimeFigureOut">
              <a:rPr lang="en-US" smtClean="0"/>
              <a:t>9/7/2021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9D11C13-58B3-412A-9382-64D6CDBF8353}" type="slidenum">
              <a:rPr lang="en-US" smtClean="0"/>
              <a:t>‹#›</a:t>
            </a:fld>
            <a:endParaRPr lang="en-US"/>
          </a:p>
        </p:txBody>
      </p:sp>
    </p:spTree>
    <p:extLst>
      <p:ext uri="{BB962C8B-B14F-4D97-AF65-F5344CB8AC3E}">
        <p14:creationId xmlns:p14="http://schemas.microsoft.com/office/powerpoint/2010/main" val="380632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EBEEDD-1F46-404D-830E-7BBDF30ACBAB}" type="datetimeFigureOut">
              <a:rPr lang="en-US" smtClean="0"/>
              <a:t>9/7/2021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D11C13-58B3-412A-9382-64D6CDBF8353}" type="slidenum">
              <a:rPr lang="en-US" smtClean="0"/>
              <a:t>‹#›</a:t>
            </a:fld>
            <a:endParaRPr lang="en-US"/>
          </a:p>
        </p:txBody>
      </p:sp>
    </p:spTree>
    <p:extLst>
      <p:ext uri="{BB962C8B-B14F-4D97-AF65-F5344CB8AC3E}">
        <p14:creationId xmlns:p14="http://schemas.microsoft.com/office/powerpoint/2010/main" val="327921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EBEEDD-1F46-404D-830E-7BBDF30ACBAB}"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C13-58B3-412A-9382-64D6CDBF8353}" type="slidenum">
              <a:rPr lang="en-US" smtClean="0"/>
              <a:t>‹#›</a:t>
            </a:fld>
            <a:endParaRPr lang="en-US"/>
          </a:p>
        </p:txBody>
      </p:sp>
    </p:spTree>
    <p:extLst>
      <p:ext uri="{BB962C8B-B14F-4D97-AF65-F5344CB8AC3E}">
        <p14:creationId xmlns:p14="http://schemas.microsoft.com/office/powerpoint/2010/main" val="137401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EBEEDD-1F46-404D-830E-7BBDF30ACBAB}" type="datetimeFigureOut">
              <a:rPr lang="en-US" smtClean="0"/>
              <a:t>9/7/2021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D11C13-58B3-412A-9382-64D6CDBF835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390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02E2D-DE75-4627-9484-CE5272994DB2}"/>
              </a:ext>
            </a:extLst>
          </p:cNvPr>
          <p:cNvSpPr>
            <a:spLocks noGrp="1"/>
          </p:cNvSpPr>
          <p:nvPr>
            <p:ph type="ctrTitle"/>
          </p:nvPr>
        </p:nvSpPr>
        <p:spPr>
          <a:xfrm>
            <a:off x="1097280" y="758952"/>
            <a:ext cx="10058400" cy="2670048"/>
          </a:xfrm>
        </p:spPr>
        <p:txBody>
          <a:bodyPr>
            <a:normAutofit/>
          </a:bodyPr>
          <a:lstStyle/>
          <a:p>
            <a:pPr algn="ctr"/>
            <a:r>
              <a:rPr lang="en-US"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Demand Analysis</a:t>
            </a:r>
          </a:p>
        </p:txBody>
      </p:sp>
      <p:sp>
        <p:nvSpPr>
          <p:cNvPr id="18"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18627068-F9F8-4112-9C3D-6ADC876E104F}"/>
              </a:ext>
            </a:extLst>
          </p:cNvPr>
          <p:cNvSpPr>
            <a:spLocks noGrp="1"/>
          </p:cNvSpPr>
          <p:nvPr>
            <p:ph type="subTitle" idx="1"/>
          </p:nvPr>
        </p:nvSpPr>
        <p:spPr>
          <a:xfrm>
            <a:off x="1100051" y="5225240"/>
            <a:ext cx="10058400" cy="1143000"/>
          </a:xfrm>
        </p:spPr>
        <p:txBody>
          <a:bodyPr>
            <a:normAutofit/>
          </a:bodyPr>
          <a:lstStyle/>
          <a:p>
            <a:pPr algn="ctr"/>
            <a:r>
              <a:rPr lang="en-US" sz="2800" cap="none" dirty="0">
                <a:solidFill>
                  <a:srgbClr val="FFFFFF"/>
                </a:solidFill>
                <a:cs typeface="Times New Roman" panose="02020603050405020304" pitchFamily="18" charset="0"/>
              </a:rPr>
              <a:t>Introduction, Meaning, Types, Determinants Of Demand</a:t>
            </a:r>
          </a:p>
        </p:txBody>
      </p:sp>
      <p:sp>
        <p:nvSpPr>
          <p:cNvPr id="19"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453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6A9F-C5D9-44DF-BA42-E056E3268A3F}"/>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Demand Function</a:t>
            </a:r>
          </a:p>
        </p:txBody>
      </p:sp>
      <p:sp>
        <p:nvSpPr>
          <p:cNvPr id="3" name="Content Placeholder 2">
            <a:extLst>
              <a:ext uri="{FF2B5EF4-FFF2-40B4-BE49-F238E27FC236}">
                <a16:creationId xmlns:a16="http://schemas.microsoft.com/office/drawing/2014/main" id="{C1F0FFFF-1883-4609-A64C-1A6AAA5C981F}"/>
              </a:ext>
            </a:extLst>
          </p:cNvPr>
          <p:cNvSpPr>
            <a:spLocks noGrp="1"/>
          </p:cNvSpPr>
          <p:nvPr>
            <p:ph idx="1"/>
          </p:nvPr>
        </p:nvSpPr>
        <p:spPr>
          <a:xfrm>
            <a:off x="1097280" y="1889760"/>
            <a:ext cx="10058400" cy="4338320"/>
          </a:xfrm>
        </p:spPr>
        <p:txBody>
          <a:bodyPr>
            <a:normAutofit fontScale="77500" lnSpcReduction="20000"/>
          </a:bodyPr>
          <a:lstStyle/>
          <a:p>
            <a:pPr>
              <a:lnSpc>
                <a:spcPct val="120000"/>
              </a:lnSpc>
            </a:pPr>
            <a:r>
              <a:rPr lang="en-US" sz="2800" dirty="0">
                <a:solidFill>
                  <a:schemeClr val="tx1"/>
                </a:solidFill>
                <a:latin typeface="Times New Roman" panose="02020603050405020304" pitchFamily="18" charset="0"/>
                <a:cs typeface="Times New Roman" panose="02020603050405020304" pitchFamily="18" charset="0"/>
              </a:rPr>
              <a:t>A demand function states the dependence relationship between the demand for a commodity or service and the factors affecting it.</a:t>
            </a:r>
          </a:p>
          <a:p>
            <a:pPr algn="ctr"/>
            <a:r>
              <a:rPr lang="en-US" sz="2600" b="1" dirty="0">
                <a:solidFill>
                  <a:schemeClr val="tx1"/>
                </a:solidFill>
                <a:latin typeface="Times New Roman" panose="02020603050405020304" pitchFamily="18" charset="0"/>
                <a:cs typeface="Times New Roman" panose="02020603050405020304" pitchFamily="18" charset="0"/>
              </a:rPr>
              <a:t>       D</a:t>
            </a:r>
            <a:r>
              <a:rPr lang="en-US" sz="2600" b="1" baseline="-25000" dirty="0">
                <a:solidFill>
                  <a:schemeClr val="tx1"/>
                </a:solidFill>
                <a:latin typeface="Times New Roman" panose="02020603050405020304" pitchFamily="18" charset="0"/>
                <a:cs typeface="Times New Roman" panose="02020603050405020304" pitchFamily="18" charset="0"/>
              </a:rPr>
              <a:t>x</a:t>
            </a:r>
            <a:r>
              <a:rPr lang="en-US" sz="2600" b="1" dirty="0">
                <a:solidFill>
                  <a:schemeClr val="tx1"/>
                </a:solidFill>
                <a:latin typeface="Times New Roman" panose="02020603050405020304" pitchFamily="18" charset="0"/>
                <a:cs typeface="Times New Roman" panose="02020603050405020304" pitchFamily="18" charset="0"/>
              </a:rPr>
              <a:t> </a:t>
            </a:r>
            <a:r>
              <a:rPr lang="en-US" sz="2600" b="1">
                <a:solidFill>
                  <a:schemeClr val="tx1"/>
                </a:solidFill>
                <a:latin typeface="Times New Roman" panose="02020603050405020304" pitchFamily="18" charset="0"/>
                <a:cs typeface="Times New Roman" panose="02020603050405020304" pitchFamily="18" charset="0"/>
              </a:rPr>
              <a:t>= f </a:t>
            </a:r>
            <a:r>
              <a:rPr lang="en-US" sz="2600" b="1" dirty="0">
                <a:solidFill>
                  <a:schemeClr val="tx1"/>
                </a:solidFill>
                <a:latin typeface="Times New Roman" panose="02020603050405020304" pitchFamily="18" charset="0"/>
                <a:cs typeface="Times New Roman" panose="02020603050405020304" pitchFamily="18" charset="0"/>
              </a:rPr>
              <a:t>(I, P</a:t>
            </a:r>
            <a:r>
              <a:rPr lang="en-US" sz="2600" b="1" baseline="-25000" dirty="0">
                <a:solidFill>
                  <a:schemeClr val="tx1"/>
                </a:solidFill>
                <a:latin typeface="Times New Roman" panose="02020603050405020304" pitchFamily="18" charset="0"/>
                <a:cs typeface="Times New Roman" panose="02020603050405020304" pitchFamily="18" charset="0"/>
              </a:rPr>
              <a:t>x</a:t>
            </a:r>
            <a:r>
              <a:rPr lang="en-US" sz="2600" b="1" dirty="0">
                <a:solidFill>
                  <a:schemeClr val="tx1"/>
                </a:solidFill>
                <a:latin typeface="Times New Roman" panose="02020603050405020304" pitchFamily="18" charset="0"/>
                <a:cs typeface="Times New Roman" panose="02020603050405020304" pitchFamily="18" charset="0"/>
              </a:rPr>
              <a:t>, P</a:t>
            </a:r>
            <a:r>
              <a:rPr lang="en-US" sz="2600" b="1" baseline="-25000" dirty="0">
                <a:solidFill>
                  <a:schemeClr val="tx1"/>
                </a:solidFill>
                <a:latin typeface="Times New Roman" panose="02020603050405020304" pitchFamily="18" charset="0"/>
                <a:cs typeface="Times New Roman" panose="02020603050405020304" pitchFamily="18" charset="0"/>
              </a:rPr>
              <a:t>s</a:t>
            </a:r>
            <a:r>
              <a:rPr lang="en-US" sz="2600" b="1" dirty="0">
                <a:solidFill>
                  <a:schemeClr val="tx1"/>
                </a:solidFill>
                <a:latin typeface="Times New Roman" panose="02020603050405020304" pitchFamily="18" charset="0"/>
                <a:cs typeface="Times New Roman" panose="02020603050405020304" pitchFamily="18" charset="0"/>
              </a:rPr>
              <a:t>, P</a:t>
            </a:r>
            <a:r>
              <a:rPr lang="en-US" sz="2600" b="1" baseline="-25000" dirty="0">
                <a:solidFill>
                  <a:schemeClr val="tx1"/>
                </a:solidFill>
                <a:latin typeface="Times New Roman" panose="02020603050405020304" pitchFamily="18" charset="0"/>
                <a:cs typeface="Times New Roman" panose="02020603050405020304" pitchFamily="18" charset="0"/>
              </a:rPr>
              <a:t>c</a:t>
            </a:r>
            <a:r>
              <a:rPr lang="en-US" sz="2600" b="1" dirty="0">
                <a:solidFill>
                  <a:schemeClr val="tx1"/>
                </a:solidFill>
                <a:latin typeface="Times New Roman" panose="02020603050405020304" pitchFamily="18" charset="0"/>
                <a:cs typeface="Times New Roman" panose="02020603050405020304" pitchFamily="18" charset="0"/>
              </a:rPr>
              <a:t>, T, U)</a:t>
            </a:r>
          </a:p>
          <a:p>
            <a:r>
              <a:rPr lang="en-US" sz="24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Where,</a:t>
            </a:r>
          </a:p>
          <a:p>
            <a:r>
              <a:rPr lang="en-US" sz="1800" dirty="0">
                <a:solidFill>
                  <a:schemeClr val="tx1"/>
                </a:solidFill>
                <a:latin typeface="Times New Roman" panose="02020603050405020304" pitchFamily="18" charset="0"/>
                <a:cs typeface="Times New Roman" panose="02020603050405020304" pitchFamily="18" charset="0"/>
              </a:rPr>
              <a:t>     </a:t>
            </a:r>
            <a:r>
              <a:rPr lang="en-US" sz="2300" dirty="0">
                <a:solidFill>
                  <a:schemeClr val="tx1"/>
                </a:solidFill>
                <a:latin typeface="Times New Roman" panose="02020603050405020304" pitchFamily="18" charset="0"/>
                <a:cs typeface="Times New Roman" panose="02020603050405020304" pitchFamily="18" charset="0"/>
              </a:rPr>
              <a:t>D</a:t>
            </a:r>
            <a:r>
              <a:rPr lang="en-US" sz="2300" baseline="-25000" dirty="0">
                <a:solidFill>
                  <a:schemeClr val="tx1"/>
                </a:solidFill>
                <a:latin typeface="Times New Roman" panose="02020603050405020304" pitchFamily="18" charset="0"/>
                <a:cs typeface="Times New Roman" panose="02020603050405020304" pitchFamily="18" charset="0"/>
              </a:rPr>
              <a:t>x</a:t>
            </a:r>
            <a:r>
              <a:rPr lang="en-US" sz="2300" dirty="0">
                <a:solidFill>
                  <a:schemeClr val="tx1"/>
                </a:solidFill>
                <a:latin typeface="Times New Roman" panose="02020603050405020304" pitchFamily="18" charset="0"/>
                <a:cs typeface="Times New Roman" panose="02020603050405020304" pitchFamily="18" charset="0"/>
              </a:rPr>
              <a:t>  = demand for X</a:t>
            </a:r>
          </a:p>
          <a:p>
            <a:r>
              <a:rPr lang="en-US" sz="2300" dirty="0">
                <a:solidFill>
                  <a:schemeClr val="tx1"/>
                </a:solidFill>
                <a:latin typeface="Times New Roman" panose="02020603050405020304" pitchFamily="18" charset="0"/>
                <a:cs typeface="Times New Roman" panose="02020603050405020304" pitchFamily="18" charset="0"/>
              </a:rPr>
              <a:t>     I    = consumers’ income</a:t>
            </a:r>
          </a:p>
          <a:p>
            <a:r>
              <a:rPr lang="en-US" sz="2300" dirty="0">
                <a:solidFill>
                  <a:schemeClr val="tx1"/>
                </a:solidFill>
                <a:latin typeface="Times New Roman" panose="02020603050405020304" pitchFamily="18" charset="0"/>
                <a:cs typeface="Times New Roman" panose="02020603050405020304" pitchFamily="18" charset="0"/>
              </a:rPr>
              <a:t>     P</a:t>
            </a:r>
            <a:r>
              <a:rPr lang="en-US" sz="2300" baseline="-25000" dirty="0">
                <a:solidFill>
                  <a:schemeClr val="tx1"/>
                </a:solidFill>
                <a:latin typeface="Times New Roman" panose="02020603050405020304" pitchFamily="18" charset="0"/>
                <a:cs typeface="Times New Roman" panose="02020603050405020304" pitchFamily="18" charset="0"/>
              </a:rPr>
              <a:t>x</a:t>
            </a:r>
            <a:r>
              <a:rPr lang="en-US" sz="2300" dirty="0">
                <a:solidFill>
                  <a:schemeClr val="tx1"/>
                </a:solidFill>
                <a:latin typeface="Times New Roman" panose="02020603050405020304" pitchFamily="18" charset="0"/>
                <a:cs typeface="Times New Roman" panose="02020603050405020304" pitchFamily="18" charset="0"/>
              </a:rPr>
              <a:t>  = price of X</a:t>
            </a:r>
          </a:p>
          <a:p>
            <a:r>
              <a:rPr lang="en-US" sz="2300" dirty="0">
                <a:solidFill>
                  <a:schemeClr val="tx1"/>
                </a:solidFill>
                <a:latin typeface="Times New Roman" panose="02020603050405020304" pitchFamily="18" charset="0"/>
                <a:cs typeface="Times New Roman" panose="02020603050405020304" pitchFamily="18" charset="0"/>
              </a:rPr>
              <a:t>     P</a:t>
            </a:r>
            <a:r>
              <a:rPr lang="en-US" sz="2300" baseline="-25000" dirty="0">
                <a:solidFill>
                  <a:schemeClr val="tx1"/>
                </a:solidFill>
                <a:latin typeface="Times New Roman" panose="02020603050405020304" pitchFamily="18" charset="0"/>
                <a:cs typeface="Times New Roman" panose="02020603050405020304" pitchFamily="18" charset="0"/>
              </a:rPr>
              <a:t>s</a:t>
            </a:r>
            <a:r>
              <a:rPr lang="en-US" sz="2300" dirty="0">
                <a:solidFill>
                  <a:schemeClr val="tx1"/>
                </a:solidFill>
                <a:latin typeface="Times New Roman" panose="02020603050405020304" pitchFamily="18" charset="0"/>
                <a:cs typeface="Times New Roman" panose="02020603050405020304" pitchFamily="18" charset="0"/>
              </a:rPr>
              <a:t>  = price of substitutes of X</a:t>
            </a:r>
          </a:p>
          <a:p>
            <a:r>
              <a:rPr lang="en-US" sz="2300" dirty="0">
                <a:solidFill>
                  <a:schemeClr val="tx1"/>
                </a:solidFill>
                <a:latin typeface="Times New Roman" panose="02020603050405020304" pitchFamily="18" charset="0"/>
                <a:cs typeface="Times New Roman" panose="02020603050405020304" pitchFamily="18" charset="0"/>
              </a:rPr>
              <a:t>     P</a:t>
            </a:r>
            <a:r>
              <a:rPr lang="en-US" sz="2300" baseline="-25000" dirty="0">
                <a:solidFill>
                  <a:schemeClr val="tx1"/>
                </a:solidFill>
                <a:latin typeface="Times New Roman" panose="02020603050405020304" pitchFamily="18" charset="0"/>
                <a:cs typeface="Times New Roman" panose="02020603050405020304" pitchFamily="18" charset="0"/>
              </a:rPr>
              <a:t>c</a:t>
            </a:r>
            <a:r>
              <a:rPr lang="en-US" sz="2300" dirty="0">
                <a:solidFill>
                  <a:schemeClr val="tx1"/>
                </a:solidFill>
                <a:latin typeface="Times New Roman" panose="02020603050405020304" pitchFamily="18" charset="0"/>
                <a:cs typeface="Times New Roman" panose="02020603050405020304" pitchFamily="18" charset="0"/>
              </a:rPr>
              <a:t>  = price of complements of X</a:t>
            </a:r>
          </a:p>
          <a:p>
            <a:r>
              <a:rPr lang="en-US" sz="2300" dirty="0">
                <a:solidFill>
                  <a:schemeClr val="tx1"/>
                </a:solidFill>
                <a:latin typeface="Times New Roman" panose="02020603050405020304" pitchFamily="18" charset="0"/>
                <a:cs typeface="Times New Roman" panose="02020603050405020304" pitchFamily="18" charset="0"/>
              </a:rPr>
              <a:t>     T   = measure of consumers’ tastes and preferences</a:t>
            </a:r>
          </a:p>
          <a:p>
            <a:r>
              <a:rPr lang="en-US" sz="2300" dirty="0">
                <a:solidFill>
                  <a:schemeClr val="tx1"/>
                </a:solidFill>
                <a:latin typeface="Times New Roman" panose="02020603050405020304" pitchFamily="18" charset="0"/>
                <a:cs typeface="Times New Roman" panose="02020603050405020304" pitchFamily="18" charset="0"/>
              </a:rPr>
              <a:t>     U  = “other” determinants of demand for X</a:t>
            </a:r>
          </a:p>
        </p:txBody>
      </p:sp>
    </p:spTree>
    <p:extLst>
      <p:ext uri="{BB962C8B-B14F-4D97-AF65-F5344CB8AC3E}">
        <p14:creationId xmlns:p14="http://schemas.microsoft.com/office/powerpoint/2010/main" val="301844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C3A7-4708-4727-BB01-0EB2B9BB9878}"/>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Price and Demand</a:t>
            </a:r>
          </a:p>
        </p:txBody>
      </p:sp>
      <p:sp>
        <p:nvSpPr>
          <p:cNvPr id="3" name="Content Placeholder 2">
            <a:extLst>
              <a:ext uri="{FF2B5EF4-FFF2-40B4-BE49-F238E27FC236}">
                <a16:creationId xmlns:a16="http://schemas.microsoft.com/office/drawing/2014/main" id="{DAAA3F28-FB19-4C87-A2D5-88F823F7365C}"/>
              </a:ext>
            </a:extLst>
          </p:cNvPr>
          <p:cNvSpPr>
            <a:spLocks noGrp="1"/>
          </p:cNvSpPr>
          <p:nvPr>
            <p:ph idx="1"/>
          </p:nvPr>
        </p:nvSpPr>
        <p:spPr/>
        <p:txBody>
          <a:bodyPr>
            <a:normAutofit/>
          </a:bodyPr>
          <a:lstStyle/>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The relation of Price to sales has been a major interest of Economists and Business Executives.</a:t>
            </a:r>
          </a:p>
          <a:p>
            <a:pPr algn="just"/>
            <a:endParaRPr lang="en-US" sz="2200" b="1" dirty="0">
              <a:solidFill>
                <a:schemeClr val="tx1"/>
              </a:solidFill>
              <a:latin typeface="Times New Roman" panose="02020603050405020304" pitchFamily="18" charset="0"/>
              <a:cs typeface="Times New Roman" panose="02020603050405020304" pitchFamily="18" charset="0"/>
            </a:endParaRPr>
          </a:p>
          <a:p>
            <a:pPr algn="just"/>
            <a:r>
              <a:rPr lang="en-US" sz="2200" b="1" dirty="0">
                <a:solidFill>
                  <a:schemeClr val="tx1"/>
                </a:solidFill>
                <a:latin typeface="Times New Roman" panose="02020603050405020304" pitchFamily="18" charset="0"/>
                <a:cs typeface="Times New Roman" panose="02020603050405020304" pitchFamily="18" charset="0"/>
              </a:rPr>
              <a:t>Law of Demand</a:t>
            </a:r>
          </a:p>
          <a:p>
            <a:pPr algn="just"/>
            <a:r>
              <a:rPr lang="en-US" sz="2200" dirty="0">
                <a:solidFill>
                  <a:schemeClr val="tx1"/>
                </a:solidFill>
                <a:latin typeface="Times New Roman" panose="02020603050405020304" pitchFamily="18" charset="0"/>
                <a:cs typeface="Times New Roman" panose="02020603050405020304" pitchFamily="18" charset="0"/>
              </a:rPr>
              <a:t>The relation of price to sales is known in economics as the ‘Law of Demand”. The Law of Demand states that “higher the price, lower the demand, and </a:t>
            </a:r>
            <a:r>
              <a:rPr lang="en-US" sz="2200" i="1" dirty="0">
                <a:solidFill>
                  <a:schemeClr val="tx1"/>
                </a:solidFill>
                <a:latin typeface="Times New Roman" panose="02020603050405020304" pitchFamily="18" charset="0"/>
                <a:cs typeface="Times New Roman" panose="02020603050405020304" pitchFamily="18" charset="0"/>
              </a:rPr>
              <a:t>vice versa</a:t>
            </a:r>
            <a:r>
              <a:rPr lang="en-US" sz="2200" dirty="0">
                <a:solidFill>
                  <a:schemeClr val="tx1"/>
                </a:solidFill>
                <a:latin typeface="Times New Roman" panose="02020603050405020304" pitchFamily="18" charset="0"/>
                <a:cs typeface="Times New Roman" panose="02020603050405020304" pitchFamily="18" charset="0"/>
              </a:rPr>
              <a:t>, other things remaining the same”.</a:t>
            </a:r>
          </a:p>
        </p:txBody>
      </p:sp>
    </p:spTree>
    <p:extLst>
      <p:ext uri="{BB962C8B-B14F-4D97-AF65-F5344CB8AC3E}">
        <p14:creationId xmlns:p14="http://schemas.microsoft.com/office/powerpoint/2010/main" val="226307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FD7D-C522-4793-9415-4D68830DAF39}"/>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Demand Schedule, Demand Curve and Demand Function</a:t>
            </a:r>
          </a:p>
        </p:txBody>
      </p:sp>
      <p:sp>
        <p:nvSpPr>
          <p:cNvPr id="3" name="Content Placeholder 2">
            <a:extLst>
              <a:ext uri="{FF2B5EF4-FFF2-40B4-BE49-F238E27FC236}">
                <a16:creationId xmlns:a16="http://schemas.microsoft.com/office/drawing/2014/main" id="{261120EA-7972-4325-8C00-9F6FD755917C}"/>
              </a:ext>
            </a:extLst>
          </p:cNvPr>
          <p:cNvSpPr>
            <a:spLocks noGrp="1"/>
          </p:cNvSpPr>
          <p:nvPr>
            <p:ph idx="1"/>
          </p:nvPr>
        </p:nvSpPr>
        <p:spPr>
          <a:xfrm>
            <a:off x="1097280" y="1916350"/>
            <a:ext cx="10058400" cy="3952744"/>
          </a:xfrm>
        </p:spPr>
        <p:txBody>
          <a:bodyPr>
            <a:noAutofit/>
          </a:bodyPr>
          <a:lstStyle/>
          <a:p>
            <a:pPr algn="just"/>
            <a:r>
              <a:rPr lang="en-US" sz="2200" b="1" dirty="0">
                <a:solidFill>
                  <a:schemeClr val="tx1"/>
                </a:solidFill>
                <a:latin typeface="Times New Roman" panose="02020603050405020304" pitchFamily="18" charset="0"/>
                <a:cs typeface="Times New Roman" panose="02020603050405020304" pitchFamily="18" charset="0"/>
              </a:rPr>
              <a:t>Demand Schedule</a:t>
            </a:r>
          </a:p>
          <a:p>
            <a:pPr algn="just"/>
            <a:r>
              <a:rPr lang="en-US" sz="2200" dirty="0">
                <a:solidFill>
                  <a:schemeClr val="tx1"/>
                </a:solidFill>
                <a:latin typeface="Times New Roman" panose="02020603050405020304" pitchFamily="18" charset="0"/>
                <a:cs typeface="Times New Roman" panose="02020603050405020304" pitchFamily="18" charset="0"/>
              </a:rPr>
              <a:t>The price-quantity relation, if shown arithmetically in the form of table showing prices and corresponding quantities, its known as </a:t>
            </a:r>
            <a:r>
              <a:rPr lang="en-US" sz="2200" b="1" dirty="0">
                <a:solidFill>
                  <a:schemeClr val="tx1"/>
                </a:solidFill>
                <a:latin typeface="Times New Roman" panose="02020603050405020304" pitchFamily="18" charset="0"/>
                <a:cs typeface="Times New Roman" panose="02020603050405020304" pitchFamily="18" charset="0"/>
              </a:rPr>
              <a:t>“</a:t>
            </a:r>
            <a:r>
              <a:rPr lang="en-US" sz="2200" dirty="0">
                <a:solidFill>
                  <a:schemeClr val="tx1"/>
                </a:solidFill>
                <a:latin typeface="Times New Roman" panose="02020603050405020304" pitchFamily="18" charset="0"/>
                <a:cs typeface="Times New Roman" panose="02020603050405020304" pitchFamily="18" charset="0"/>
              </a:rPr>
              <a:t>Demand Schedule”.</a:t>
            </a:r>
          </a:p>
          <a:p>
            <a:pPr algn="just"/>
            <a:r>
              <a:rPr lang="en-US" sz="2200" b="1" dirty="0">
                <a:solidFill>
                  <a:schemeClr val="tx1"/>
                </a:solidFill>
                <a:latin typeface="Times New Roman" panose="02020603050405020304" pitchFamily="18" charset="0"/>
                <a:cs typeface="Times New Roman" panose="02020603050405020304" pitchFamily="18" charset="0"/>
              </a:rPr>
              <a:t>Demand Curve</a:t>
            </a:r>
          </a:p>
          <a:p>
            <a:pPr algn="just"/>
            <a:r>
              <a:rPr lang="en-US" sz="2200" dirty="0">
                <a:solidFill>
                  <a:schemeClr val="tx1"/>
                </a:solidFill>
                <a:latin typeface="Times New Roman" panose="02020603050405020304" pitchFamily="18" charset="0"/>
                <a:cs typeface="Times New Roman" panose="02020603050405020304" pitchFamily="18" charset="0"/>
              </a:rPr>
              <a:t>The ‘Law of Demand’ or the price-Quantity relationship, if portrayed graphically, in the form of  a chart, it is called as the “Demand Curve”.</a:t>
            </a:r>
          </a:p>
          <a:p>
            <a:pPr algn="just"/>
            <a:r>
              <a:rPr lang="en-US" sz="2200" b="1" dirty="0">
                <a:solidFill>
                  <a:schemeClr val="tx1"/>
                </a:solidFill>
                <a:latin typeface="Times New Roman" panose="02020603050405020304" pitchFamily="18" charset="0"/>
                <a:cs typeface="Times New Roman" panose="02020603050405020304" pitchFamily="18" charset="0"/>
              </a:rPr>
              <a:t>Demand Function</a:t>
            </a:r>
          </a:p>
          <a:p>
            <a:pPr algn="just"/>
            <a:r>
              <a:rPr lang="en-US" sz="2200" dirty="0">
                <a:solidFill>
                  <a:schemeClr val="tx1"/>
                </a:solidFill>
                <a:latin typeface="Times New Roman" panose="02020603050405020304" pitchFamily="18" charset="0"/>
                <a:cs typeface="Times New Roman" panose="02020603050405020304" pitchFamily="18" charset="0"/>
              </a:rPr>
              <a:t>The Price-Quantity relation expressed algebrically in the form of an equation, its known as “Demand Function”.</a:t>
            </a:r>
          </a:p>
          <a:p>
            <a:pPr algn="just"/>
            <a:r>
              <a:rPr lang="en-US" sz="2200" b="1" dirty="0">
                <a:solidFill>
                  <a:schemeClr val="tx1"/>
                </a:solidFill>
                <a:latin typeface="Times New Roman" panose="02020603050405020304" pitchFamily="18" charset="0"/>
                <a:cs typeface="Times New Roman" panose="02020603050405020304" pitchFamily="18" charset="0"/>
              </a:rPr>
              <a:t>               Q = f(P),   </a:t>
            </a:r>
            <a:r>
              <a:rPr lang="en-US" sz="2200" dirty="0">
                <a:solidFill>
                  <a:schemeClr val="tx1"/>
                </a:solidFill>
                <a:latin typeface="Times New Roman" panose="02020603050405020304" pitchFamily="18" charset="0"/>
                <a:cs typeface="Times New Roman" panose="02020603050405020304" pitchFamily="18" charset="0"/>
              </a:rPr>
              <a:t>which means quantity demanded is a function of price.</a:t>
            </a: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0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1B2A-0E61-4A8F-A57E-8E1916B91355}"/>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Demand Schedule and Demand Curve</a:t>
            </a:r>
          </a:p>
        </p:txBody>
      </p:sp>
      <p:pic>
        <p:nvPicPr>
          <p:cNvPr id="6" name="Picture 4" descr="Demand for a Commodity: Meaning, Types and Determinants">
            <a:extLst>
              <a:ext uri="{FF2B5EF4-FFF2-40B4-BE49-F238E27FC236}">
                <a16:creationId xmlns:a16="http://schemas.microsoft.com/office/drawing/2014/main" id="{92052CC2-25A0-4F9A-A654-0703A007F20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87410" y="1984442"/>
            <a:ext cx="3658394" cy="39826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portant Questions for Class 12 Economics Concept of Demand ...">
            <a:extLst>
              <a:ext uri="{FF2B5EF4-FFF2-40B4-BE49-F238E27FC236}">
                <a16:creationId xmlns:a16="http://schemas.microsoft.com/office/drawing/2014/main" id="{9AA22F49-E08D-4D52-A67D-E36D2EDB178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29755" y="2180492"/>
            <a:ext cx="4625926" cy="378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391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Rectangle 19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4" name="Straight Connector 19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5" name="Rectangle 19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Law of Demand: Schedule, Curve, Function, Assumptions and Exception">
            <a:extLst>
              <a:ext uri="{FF2B5EF4-FFF2-40B4-BE49-F238E27FC236}">
                <a16:creationId xmlns:a16="http://schemas.microsoft.com/office/drawing/2014/main" id="{64DF2335-C140-4BEF-8537-1A2515D0B3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3114" y="457200"/>
            <a:ext cx="10972801" cy="5228055"/>
          </a:xfrm>
          <a:prstGeom prst="rect">
            <a:avLst/>
          </a:prstGeom>
          <a:noFill/>
          <a:extLst>
            <a:ext uri="{909E8E84-426E-40DD-AFC4-6F175D3DCCD1}">
              <a14:hiddenFill xmlns:a14="http://schemas.microsoft.com/office/drawing/2010/main">
                <a:solidFill>
                  <a:srgbClr val="FFFFFF"/>
                </a:solidFill>
              </a14:hiddenFill>
            </a:ext>
          </a:extLst>
        </p:spPr>
      </p:pic>
      <p:cxnSp>
        <p:nvCxnSpPr>
          <p:cNvPr id="196" name="Straight Connector 19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Rectangle 197">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776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5ACC-7C3A-4616-AE35-3DABCE9AD594}"/>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Chief Characteristics of Law of Demand</a:t>
            </a:r>
          </a:p>
        </p:txBody>
      </p:sp>
      <p:sp>
        <p:nvSpPr>
          <p:cNvPr id="3" name="Content Placeholder 2">
            <a:extLst>
              <a:ext uri="{FF2B5EF4-FFF2-40B4-BE49-F238E27FC236}">
                <a16:creationId xmlns:a16="http://schemas.microsoft.com/office/drawing/2014/main" id="{605BA7B4-006C-454F-9012-49EA1AD95EEE}"/>
              </a:ext>
            </a:extLst>
          </p:cNvPr>
          <p:cNvSpPr>
            <a:spLocks noGrp="1"/>
          </p:cNvSpPr>
          <p:nvPr>
            <p:ph idx="1"/>
          </p:nvPr>
        </p:nvSpPr>
        <p:spPr>
          <a:xfrm>
            <a:off x="1097280" y="2062264"/>
            <a:ext cx="10058400" cy="3806830"/>
          </a:xfrm>
        </p:spPr>
        <p:txBody>
          <a:bodyPr>
            <a:norm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 </a:t>
            </a:r>
          </a:p>
          <a:p>
            <a:pPr algn="just"/>
            <a:r>
              <a:rPr lang="en-US" sz="2200" dirty="0">
                <a:solidFill>
                  <a:schemeClr val="tx1"/>
                </a:solidFill>
                <a:latin typeface="Times New Roman" panose="02020603050405020304" pitchFamily="18" charset="0"/>
                <a:cs typeface="Times New Roman" panose="02020603050405020304" pitchFamily="18" charset="0"/>
              </a:rPr>
              <a:t>1. Inverse Relationship</a:t>
            </a:r>
          </a:p>
          <a:p>
            <a:pPr algn="just"/>
            <a:r>
              <a:rPr lang="en-US" sz="2200" dirty="0">
                <a:solidFill>
                  <a:schemeClr val="tx1"/>
                </a:solidFill>
                <a:latin typeface="Times New Roman" panose="02020603050405020304" pitchFamily="18" charset="0"/>
                <a:cs typeface="Times New Roman" panose="02020603050405020304" pitchFamily="18" charset="0"/>
              </a:rPr>
              <a:t>2. Price, an independent variable, and quantity demand a dependent variable</a:t>
            </a:r>
          </a:p>
          <a:p>
            <a:pPr algn="just"/>
            <a:r>
              <a:rPr lang="en-US" sz="2200" dirty="0">
                <a:solidFill>
                  <a:schemeClr val="tx1"/>
                </a:solidFill>
                <a:latin typeface="Times New Roman" panose="02020603050405020304" pitchFamily="18" charset="0"/>
                <a:cs typeface="Times New Roman" panose="02020603050405020304" pitchFamily="18" charset="0"/>
              </a:rPr>
              <a:t>3. Other things remain the same</a:t>
            </a:r>
          </a:p>
          <a:p>
            <a:pPr algn="just"/>
            <a:r>
              <a:rPr lang="en-US" sz="2200" dirty="0">
                <a:solidFill>
                  <a:schemeClr val="tx1"/>
                </a:solidFill>
                <a:latin typeface="Times New Roman" panose="02020603050405020304" pitchFamily="18" charset="0"/>
                <a:cs typeface="Times New Roman" panose="02020603050405020304" pitchFamily="18" charset="0"/>
              </a:rPr>
              <a:t>4. Reasons underlying the Law of Demand</a:t>
            </a:r>
          </a:p>
          <a:p>
            <a:pPr algn="just"/>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i</a:t>
            </a:r>
            <a:r>
              <a:rPr lang="en-US" sz="2200" dirty="0">
                <a:solidFill>
                  <a:schemeClr val="tx1"/>
                </a:solidFill>
                <a:latin typeface="Times New Roman" panose="02020603050405020304" pitchFamily="18" charset="0"/>
                <a:cs typeface="Times New Roman" panose="02020603050405020304" pitchFamily="18" charset="0"/>
              </a:rPr>
              <a:t>. Income Effect</a:t>
            </a:r>
          </a:p>
          <a:p>
            <a:pPr algn="just"/>
            <a:r>
              <a:rPr lang="en-US" sz="2200" dirty="0">
                <a:solidFill>
                  <a:schemeClr val="tx1"/>
                </a:solidFill>
                <a:latin typeface="Times New Roman" panose="02020603050405020304" pitchFamily="18" charset="0"/>
                <a:cs typeface="Times New Roman" panose="02020603050405020304" pitchFamily="18" charset="0"/>
              </a:rPr>
              <a:t>          ii. Substitution Effect</a:t>
            </a:r>
          </a:p>
        </p:txBody>
      </p:sp>
    </p:spTree>
    <p:extLst>
      <p:ext uri="{BB962C8B-B14F-4D97-AF65-F5344CB8AC3E}">
        <p14:creationId xmlns:p14="http://schemas.microsoft.com/office/powerpoint/2010/main" val="3322896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01D2-4978-4555-BE8E-9B1EC9F7644E}"/>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Exceptions to Law of Demand</a:t>
            </a:r>
          </a:p>
        </p:txBody>
      </p:sp>
      <p:sp>
        <p:nvSpPr>
          <p:cNvPr id="3" name="Content Placeholder 2">
            <a:extLst>
              <a:ext uri="{FF2B5EF4-FFF2-40B4-BE49-F238E27FC236}">
                <a16:creationId xmlns:a16="http://schemas.microsoft.com/office/drawing/2014/main" id="{4D628BD8-7C23-491A-8984-A1A89C2FBB83}"/>
              </a:ext>
            </a:extLst>
          </p:cNvPr>
          <p:cNvSpPr>
            <a:spLocks noGrp="1"/>
          </p:cNvSpPr>
          <p:nvPr>
            <p:ph idx="1"/>
          </p:nvPr>
        </p:nvSpPr>
        <p:spPr>
          <a:xfrm>
            <a:off x="1097280" y="1845734"/>
            <a:ext cx="10058400" cy="3397475"/>
          </a:xfrm>
        </p:spPr>
        <p:txBody>
          <a:bodyPr>
            <a:norm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     </a:t>
            </a: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     1. </a:t>
            </a:r>
            <a:r>
              <a:rPr lang="en-US" sz="2200" dirty="0" err="1">
                <a:solidFill>
                  <a:schemeClr val="tx1"/>
                </a:solidFill>
                <a:latin typeface="Times New Roman" panose="02020603050405020304" pitchFamily="18" charset="0"/>
                <a:cs typeface="Times New Roman" panose="02020603050405020304" pitchFamily="18" charset="0"/>
              </a:rPr>
              <a:t>Giffen’s</a:t>
            </a:r>
            <a:r>
              <a:rPr lang="en-US" sz="2200" dirty="0">
                <a:solidFill>
                  <a:schemeClr val="tx1"/>
                </a:solidFill>
                <a:latin typeface="Times New Roman" panose="02020603050405020304" pitchFamily="18" charset="0"/>
                <a:cs typeface="Times New Roman" panose="02020603050405020304" pitchFamily="18" charset="0"/>
              </a:rPr>
              <a:t> Goods</a:t>
            </a:r>
          </a:p>
          <a:p>
            <a:pPr algn="just"/>
            <a:r>
              <a:rPr lang="en-US" sz="2200" dirty="0">
                <a:solidFill>
                  <a:schemeClr val="tx1"/>
                </a:solidFill>
                <a:latin typeface="Times New Roman" panose="02020603050405020304" pitchFamily="18" charset="0"/>
                <a:cs typeface="Times New Roman" panose="02020603050405020304" pitchFamily="18" charset="0"/>
              </a:rPr>
              <a:t>     2. non-</a:t>
            </a:r>
            <a:r>
              <a:rPr lang="en-US" sz="2200" dirty="0" err="1">
                <a:solidFill>
                  <a:schemeClr val="tx1"/>
                </a:solidFill>
                <a:latin typeface="Times New Roman" panose="02020603050405020304" pitchFamily="18" charset="0"/>
                <a:cs typeface="Times New Roman" panose="02020603050405020304" pitchFamily="18" charset="0"/>
              </a:rPr>
              <a:t>Giffen’s</a:t>
            </a:r>
            <a:r>
              <a:rPr lang="en-US" sz="2200" dirty="0">
                <a:solidFill>
                  <a:schemeClr val="tx1"/>
                </a:solidFill>
                <a:latin typeface="Times New Roman" panose="02020603050405020304" pitchFamily="18" charset="0"/>
                <a:cs typeface="Times New Roman" panose="02020603050405020304" pitchFamily="18" charset="0"/>
              </a:rPr>
              <a:t> Goods</a:t>
            </a:r>
          </a:p>
          <a:p>
            <a:pPr algn="just"/>
            <a:r>
              <a:rPr lang="en-US" sz="2200" dirty="0">
                <a:solidFill>
                  <a:schemeClr val="tx1"/>
                </a:solidFill>
                <a:latin typeface="Times New Roman" panose="02020603050405020304" pitchFamily="18" charset="0"/>
                <a:cs typeface="Times New Roman" panose="02020603050405020304" pitchFamily="18" charset="0"/>
              </a:rPr>
              <a:t>           a). When the good in question is a luxury item</a:t>
            </a:r>
          </a:p>
          <a:p>
            <a:pPr algn="just"/>
            <a:r>
              <a:rPr lang="en-US" sz="2200" dirty="0">
                <a:solidFill>
                  <a:schemeClr val="tx1"/>
                </a:solidFill>
                <a:latin typeface="Times New Roman" panose="02020603050405020304" pitchFamily="18" charset="0"/>
                <a:cs typeface="Times New Roman" panose="02020603050405020304" pitchFamily="18" charset="0"/>
              </a:rPr>
              <a:t>           b). When the good whose demand is being studied goes out of fashion</a:t>
            </a:r>
          </a:p>
          <a:p>
            <a:pPr algn="just"/>
            <a:r>
              <a:rPr lang="en-US" sz="2200" dirty="0">
                <a:solidFill>
                  <a:schemeClr val="tx1"/>
                </a:solidFill>
                <a:latin typeface="Times New Roman" panose="02020603050405020304" pitchFamily="18" charset="0"/>
                <a:cs typeface="Times New Roman" panose="02020603050405020304" pitchFamily="18" charset="0"/>
              </a:rPr>
              <a:t>           c).  When price expectations are of the kind found in stock markets.</a:t>
            </a:r>
          </a:p>
          <a:p>
            <a:pPr algn="just"/>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00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8/82/Demand_curve_of_Veblen_goods.png">
            <a:extLst>
              <a:ext uri="{FF2B5EF4-FFF2-40B4-BE49-F238E27FC236}">
                <a16:creationId xmlns:a16="http://schemas.microsoft.com/office/drawing/2014/main" id="{3A1D56CD-34AE-4B01-BC6A-5062DE610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43" y="318053"/>
            <a:ext cx="11622157" cy="560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558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01C6F51C-53CC-4D4B-98DA-C143852FC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2"/>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60EC8A-9484-416B-81CD-46D94A14D424}"/>
              </a:ext>
            </a:extLst>
          </p:cNvPr>
          <p:cNvSpPr>
            <a:spLocks noGrp="1"/>
          </p:cNvSpPr>
          <p:nvPr>
            <p:ph type="title"/>
          </p:nvPr>
        </p:nvSpPr>
        <p:spPr>
          <a:xfrm>
            <a:off x="7534655" y="639097"/>
            <a:ext cx="4008415" cy="3686015"/>
          </a:xfrm>
        </p:spPr>
        <p:txBody>
          <a:bodyPr vert="horz" lIns="91440" tIns="45720" rIns="91440" bIns="45720" rtlCol="0" anchor="b">
            <a:normAutofit/>
          </a:bodyPr>
          <a:lstStyle/>
          <a:p>
            <a:r>
              <a:rPr lang="en-US" sz="5400" dirty="0">
                <a:solidFill>
                  <a:schemeClr val="tx1">
                    <a:lumMod val="85000"/>
                    <a:lumOff val="15000"/>
                  </a:schemeClr>
                </a:solidFill>
                <a:latin typeface="Arial" panose="020B0604020202020204" pitchFamily="34" charset="0"/>
                <a:cs typeface="Arial" panose="020B0604020202020204" pitchFamily="34" charset="0"/>
              </a:rPr>
              <a:t>Reference</a:t>
            </a:r>
          </a:p>
        </p:txBody>
      </p:sp>
      <p:pic>
        <p:nvPicPr>
          <p:cNvPr id="1028" name="Picture 4">
            <a:extLst>
              <a:ext uri="{FF2B5EF4-FFF2-40B4-BE49-F238E27FC236}">
                <a16:creationId xmlns:a16="http://schemas.microsoft.com/office/drawing/2014/main" id="{B490EE25-8B49-4EEE-BC70-AE391205BC7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6740" y="796302"/>
            <a:ext cx="3039446" cy="4694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NAGERIAL ECONOMICS at Meripustak">
            <a:extLst>
              <a:ext uri="{FF2B5EF4-FFF2-40B4-BE49-F238E27FC236}">
                <a16:creationId xmlns:a16="http://schemas.microsoft.com/office/drawing/2014/main" id="{5B6FF182-2CA7-40DE-A5CB-2B6C659B5CF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001754" y="989111"/>
            <a:ext cx="3048269" cy="4308507"/>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613AFA59-28DC-4A81-8ADB-6EE5C63222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6799" y="4343400"/>
            <a:ext cx="329184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702822D-7587-488C-BCDE-6366C82D9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2336503F-9C9C-424B-B606-FD55CB6EC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943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B8AC-787E-4DC2-B63A-BDDC594E1E9A}"/>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D983B367-4F75-42EE-B9FA-FFC92E51C7C6}"/>
              </a:ext>
            </a:extLst>
          </p:cNvPr>
          <p:cNvSpPr>
            <a:spLocks noGrp="1"/>
          </p:cNvSpPr>
          <p:nvPr>
            <p:ph idx="1"/>
          </p:nvPr>
        </p:nvSpPr>
        <p:spPr>
          <a:xfrm>
            <a:off x="1097280" y="2245360"/>
            <a:ext cx="10058400" cy="3623734"/>
          </a:xfrm>
        </p:spPr>
        <p:txBody>
          <a:bodyPr>
            <a:normAutofit lnSpcReduction="10000"/>
          </a:bodyPr>
          <a:lstStyle/>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Demand is one of the crucial requirements for the existence of any business enterprise.</a:t>
            </a:r>
          </a:p>
          <a:p>
            <a:pPr algn="just">
              <a:buFont typeface="Arial" panose="020B0604020202020204" pitchFamily="34" charset="0"/>
              <a:buChar char="•"/>
            </a:pPr>
            <a:endParaRPr lang="en-US" sz="22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A firm is interested in its own profit and /or sales, both of which depend partially upon the demand for its product.</a:t>
            </a:r>
          </a:p>
          <a:p>
            <a:pPr algn="just">
              <a:buFont typeface="Arial" panose="020B0604020202020204" pitchFamily="34" charset="0"/>
              <a:buChar char="•"/>
            </a:pPr>
            <a:endParaRPr lang="en-US" sz="22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The decisions which management makes with respect to production, advertising, cost allocation, pricing etc. call for an analysis of demand.</a:t>
            </a:r>
          </a:p>
          <a:p>
            <a:pPr algn="just">
              <a:buFont typeface="Arial" panose="020B0604020202020204" pitchFamily="34" charset="0"/>
              <a:buChar char="•"/>
            </a:pPr>
            <a:endParaRPr lang="en-US" sz="22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Demand Analysis seeks to identify and measure the forces that determine sales.</a:t>
            </a:r>
          </a:p>
          <a:p>
            <a:pPr algn="just">
              <a:buFont typeface="Arial" panose="020B0604020202020204" pitchFamily="34" charset="0"/>
              <a:buChar char="•"/>
            </a:pP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7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7D8B-C21B-4AE1-8705-B3A2560D970C}"/>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Meaning of Demand</a:t>
            </a:r>
          </a:p>
        </p:txBody>
      </p:sp>
      <p:sp>
        <p:nvSpPr>
          <p:cNvPr id="3" name="Content Placeholder 2">
            <a:extLst>
              <a:ext uri="{FF2B5EF4-FFF2-40B4-BE49-F238E27FC236}">
                <a16:creationId xmlns:a16="http://schemas.microsoft.com/office/drawing/2014/main" id="{22E7008E-B68E-4234-A4D7-397FD3937BAB}"/>
              </a:ext>
            </a:extLst>
          </p:cNvPr>
          <p:cNvSpPr>
            <a:spLocks noGrp="1"/>
          </p:cNvSpPr>
          <p:nvPr>
            <p:ph idx="1"/>
          </p:nvPr>
        </p:nvSpPr>
        <p:spPr>
          <a:xfrm>
            <a:off x="1097280" y="2286000"/>
            <a:ext cx="10058400" cy="3583094"/>
          </a:xfrm>
        </p:spPr>
        <p:txBody>
          <a:bodyPr>
            <a:noAutofit/>
          </a:bodyPr>
          <a:lstStyle/>
          <a:p>
            <a:pPr marL="0" indent="0" algn="just">
              <a:buNone/>
            </a:pPr>
            <a:r>
              <a:rPr lang="en-US" sz="2200" b="1" dirty="0">
                <a:solidFill>
                  <a:schemeClr val="tx1"/>
                </a:solidFill>
                <a:latin typeface="Times New Roman" panose="02020603050405020304" pitchFamily="18" charset="0"/>
                <a:cs typeface="Times New Roman" panose="02020603050405020304" pitchFamily="18" charset="0"/>
              </a:rPr>
              <a:t>Demand for a commodity implies:</a:t>
            </a:r>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  a) Desire to acquire it,</a:t>
            </a:r>
          </a:p>
          <a:p>
            <a:pPr algn="just"/>
            <a:r>
              <a:rPr lang="en-US" sz="2200" dirty="0">
                <a:solidFill>
                  <a:schemeClr val="tx1"/>
                </a:solidFill>
                <a:latin typeface="Times New Roman" panose="02020603050405020304" pitchFamily="18" charset="0"/>
                <a:cs typeface="Times New Roman" panose="02020603050405020304" pitchFamily="18" charset="0"/>
              </a:rPr>
              <a:t>  b) Willingness to pay for it, and</a:t>
            </a:r>
          </a:p>
          <a:p>
            <a:pPr algn="just"/>
            <a:r>
              <a:rPr lang="en-US" sz="2200" dirty="0">
                <a:solidFill>
                  <a:schemeClr val="tx1"/>
                </a:solidFill>
                <a:latin typeface="Times New Roman" panose="02020603050405020304" pitchFamily="18" charset="0"/>
                <a:cs typeface="Times New Roman" panose="02020603050405020304" pitchFamily="18" charset="0"/>
              </a:rPr>
              <a:t>  c)  Ability to pay for it.</a:t>
            </a:r>
          </a:p>
          <a:p>
            <a:pPr marL="0" indent="0" algn="just">
              <a:buNone/>
            </a:pPr>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It should be noted here that demand for any commodity or service has no meaning unless it is stated with reference to the time, its price and that of related commodities, consumer incomes and tastes.</a:t>
            </a:r>
          </a:p>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4106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7DD6-A3AE-4D92-9D70-06DD0E2A65A5}"/>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Types of Demand</a:t>
            </a:r>
          </a:p>
        </p:txBody>
      </p:sp>
      <p:sp>
        <p:nvSpPr>
          <p:cNvPr id="3" name="Content Placeholder 2">
            <a:extLst>
              <a:ext uri="{FF2B5EF4-FFF2-40B4-BE49-F238E27FC236}">
                <a16:creationId xmlns:a16="http://schemas.microsoft.com/office/drawing/2014/main" id="{56215E78-A70F-419B-B4D9-340BD2C777E7}"/>
              </a:ext>
            </a:extLst>
          </p:cNvPr>
          <p:cNvSpPr>
            <a:spLocks noGrp="1"/>
          </p:cNvSpPr>
          <p:nvPr>
            <p:ph idx="1"/>
          </p:nvPr>
        </p:nvSpPr>
        <p:spPr>
          <a:xfrm>
            <a:off x="1097280" y="2346960"/>
            <a:ext cx="10058400" cy="3522134"/>
          </a:xfrm>
        </p:spPr>
        <p:txBody>
          <a:bodyPr>
            <a:norm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  1. Demand for consumers’ goods and producers’ goods</a:t>
            </a:r>
          </a:p>
          <a:p>
            <a:pPr algn="just"/>
            <a:r>
              <a:rPr lang="en-US" sz="2800" dirty="0">
                <a:solidFill>
                  <a:schemeClr val="tx1"/>
                </a:solidFill>
                <a:latin typeface="Times New Roman" panose="02020603050405020304" pitchFamily="18" charset="0"/>
                <a:cs typeface="Times New Roman" panose="02020603050405020304" pitchFamily="18" charset="0"/>
              </a:rPr>
              <a:t>  2. Demand for perishable and durable goods</a:t>
            </a:r>
          </a:p>
          <a:p>
            <a:pPr algn="just"/>
            <a:r>
              <a:rPr lang="en-US" sz="2800" dirty="0">
                <a:solidFill>
                  <a:schemeClr val="tx1"/>
                </a:solidFill>
                <a:latin typeface="Times New Roman" panose="02020603050405020304" pitchFamily="18" charset="0"/>
                <a:cs typeface="Times New Roman" panose="02020603050405020304" pitchFamily="18" charset="0"/>
              </a:rPr>
              <a:t>  3. Derived demand and autonomous demand</a:t>
            </a:r>
          </a:p>
          <a:p>
            <a:pPr algn="just"/>
            <a:r>
              <a:rPr lang="en-US" sz="2800" dirty="0">
                <a:solidFill>
                  <a:schemeClr val="tx1"/>
                </a:solidFill>
                <a:latin typeface="Times New Roman" panose="02020603050405020304" pitchFamily="18" charset="0"/>
                <a:cs typeface="Times New Roman" panose="02020603050405020304" pitchFamily="18" charset="0"/>
              </a:rPr>
              <a:t>  4. Firm and Industry  demand</a:t>
            </a:r>
          </a:p>
          <a:p>
            <a:pPr algn="just"/>
            <a:r>
              <a:rPr lang="en-US" sz="2800" dirty="0">
                <a:solidFill>
                  <a:schemeClr val="tx1"/>
                </a:solidFill>
                <a:latin typeface="Times New Roman" panose="02020603050405020304" pitchFamily="18" charset="0"/>
                <a:cs typeface="Times New Roman" panose="02020603050405020304" pitchFamily="18" charset="0"/>
              </a:rPr>
              <a:t>  5. Demand by total market and by market segments.</a:t>
            </a:r>
          </a:p>
        </p:txBody>
      </p:sp>
    </p:spTree>
    <p:extLst>
      <p:ext uri="{BB962C8B-B14F-4D97-AF65-F5344CB8AC3E}">
        <p14:creationId xmlns:p14="http://schemas.microsoft.com/office/powerpoint/2010/main" val="92084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312102-6DFE-4351-9C72-CFA8826C297F}"/>
              </a:ext>
            </a:extLst>
          </p:cNvPr>
          <p:cNvPicPr>
            <a:picLocks noChangeAspect="1"/>
          </p:cNvPicPr>
          <p:nvPr/>
        </p:nvPicPr>
        <p:blipFill>
          <a:blip r:embed="rId2"/>
          <a:stretch>
            <a:fillRect/>
          </a:stretch>
        </p:blipFill>
        <p:spPr>
          <a:xfrm>
            <a:off x="0" y="202096"/>
            <a:ext cx="12099234" cy="6453807"/>
          </a:xfrm>
          <a:prstGeom prst="rect">
            <a:avLst/>
          </a:prstGeom>
        </p:spPr>
      </p:pic>
    </p:spTree>
    <p:extLst>
      <p:ext uri="{BB962C8B-B14F-4D97-AF65-F5344CB8AC3E}">
        <p14:creationId xmlns:p14="http://schemas.microsoft.com/office/powerpoint/2010/main" val="345062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9517-1443-4C0F-8BF8-FCE96523A4FC}"/>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Determinants of Demand</a:t>
            </a:r>
          </a:p>
        </p:txBody>
      </p:sp>
      <p:sp>
        <p:nvSpPr>
          <p:cNvPr id="3" name="Content Placeholder 2">
            <a:extLst>
              <a:ext uri="{FF2B5EF4-FFF2-40B4-BE49-F238E27FC236}">
                <a16:creationId xmlns:a16="http://schemas.microsoft.com/office/drawing/2014/main" id="{46D3C17F-B205-45A2-9381-95066EDCB4E1}"/>
              </a:ext>
            </a:extLst>
          </p:cNvPr>
          <p:cNvSpPr>
            <a:spLocks noGrp="1"/>
          </p:cNvSpPr>
          <p:nvPr>
            <p:ph idx="1"/>
          </p:nvPr>
        </p:nvSpPr>
        <p:spPr>
          <a:xfrm>
            <a:off x="1097280" y="2184400"/>
            <a:ext cx="10058400" cy="3474720"/>
          </a:xfrm>
        </p:spPr>
        <p:txBody>
          <a:bodyPr>
            <a:noAutofit/>
          </a:bodyPr>
          <a:lstStyle/>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A consumer’s demand for a commodity or service depends on several factors, the most important of which are the following:</a:t>
            </a:r>
          </a:p>
          <a:p>
            <a:pPr algn="just"/>
            <a:r>
              <a:rPr lang="en-US" sz="2200" dirty="0">
                <a:solidFill>
                  <a:schemeClr val="tx1"/>
                </a:solidFill>
                <a:latin typeface="Times New Roman" panose="02020603050405020304" pitchFamily="18" charset="0"/>
                <a:cs typeface="Times New Roman" panose="02020603050405020304" pitchFamily="18" charset="0"/>
              </a:rPr>
              <a:t>     a) Consumers’ Income - </a:t>
            </a:r>
            <a:r>
              <a:rPr lang="en-US" sz="2400" dirty="0">
                <a:solidFill>
                  <a:schemeClr val="tx1"/>
                </a:solidFill>
                <a:latin typeface="Times New Roman" panose="02020603050405020304" pitchFamily="18" charset="0"/>
                <a:cs typeface="Times New Roman" panose="02020603050405020304" pitchFamily="18" charset="0"/>
              </a:rPr>
              <a:t>Inferior Goods &amp; Superior Goods, Engel Curve</a:t>
            </a:r>
            <a:r>
              <a:rPr lang="en-US" sz="2200"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     b) Price of the Commodity or services (own price)</a:t>
            </a:r>
          </a:p>
          <a:p>
            <a:pPr algn="just"/>
            <a:r>
              <a:rPr lang="en-US" sz="2200" dirty="0">
                <a:solidFill>
                  <a:schemeClr val="tx1"/>
                </a:solidFill>
                <a:latin typeface="Times New Roman" panose="02020603050405020304" pitchFamily="18" charset="0"/>
                <a:cs typeface="Times New Roman" panose="02020603050405020304" pitchFamily="18" charset="0"/>
              </a:rPr>
              <a:t>     c) Prices of related goods or services - </a:t>
            </a:r>
            <a:r>
              <a:rPr lang="en-US" sz="2400" dirty="0">
                <a:solidFill>
                  <a:schemeClr val="tx1"/>
                </a:solidFill>
                <a:latin typeface="Times New Roman" panose="02020603050405020304" pitchFamily="18" charset="0"/>
                <a:cs typeface="Times New Roman" panose="02020603050405020304" pitchFamily="18" charset="0"/>
              </a:rPr>
              <a:t>substitutes and complements</a:t>
            </a:r>
            <a:r>
              <a:rPr lang="en-US" sz="2200" dirty="0">
                <a:solidFill>
                  <a:schemeClr val="tx1"/>
                </a:solidFill>
                <a:latin typeface="Times New Roman" panose="02020603050405020304" pitchFamily="18" charset="0"/>
                <a:cs typeface="Times New Roman" panose="02020603050405020304" pitchFamily="18" charset="0"/>
              </a:rPr>
              <a:t>               </a:t>
            </a:r>
          </a:p>
          <a:p>
            <a:pPr algn="just"/>
            <a:r>
              <a:rPr lang="en-US" sz="2200" dirty="0">
                <a:solidFill>
                  <a:schemeClr val="tx1"/>
                </a:solidFill>
                <a:latin typeface="Times New Roman" panose="02020603050405020304" pitchFamily="18" charset="0"/>
                <a:cs typeface="Times New Roman" panose="02020603050405020304" pitchFamily="18" charset="0"/>
              </a:rPr>
              <a:t>     d) Consumer tastes and preferences</a:t>
            </a:r>
          </a:p>
          <a:p>
            <a:pPr algn="just"/>
            <a:r>
              <a:rPr lang="en-US" sz="2200" dirty="0">
                <a:solidFill>
                  <a:schemeClr val="tx1"/>
                </a:solidFill>
                <a:latin typeface="Times New Roman" panose="02020603050405020304" pitchFamily="18" charset="0"/>
                <a:cs typeface="Times New Roman" panose="02020603050405020304" pitchFamily="18" charset="0"/>
              </a:rPr>
              <a:t>     e) Population and its distribution</a:t>
            </a:r>
          </a:p>
          <a:p>
            <a:pPr algn="just"/>
            <a:r>
              <a:rPr lang="en-US" sz="2200" dirty="0">
                <a:solidFill>
                  <a:schemeClr val="tx1"/>
                </a:solidFill>
                <a:latin typeface="Times New Roman" panose="02020603050405020304" pitchFamily="18" charset="0"/>
                <a:cs typeface="Times New Roman" panose="02020603050405020304" pitchFamily="18" charset="0"/>
              </a:rPr>
              <a:t>     f) Consumers’ expectations</a:t>
            </a:r>
          </a:p>
        </p:txBody>
      </p:sp>
    </p:spTree>
    <p:extLst>
      <p:ext uri="{BB962C8B-B14F-4D97-AF65-F5344CB8AC3E}">
        <p14:creationId xmlns:p14="http://schemas.microsoft.com/office/powerpoint/2010/main" val="109141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E861-1608-46E7-A4C9-08B7E42C1F66}"/>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Engel Schedule &amp; Engel Curve</a:t>
            </a:r>
          </a:p>
        </p:txBody>
      </p:sp>
      <p:sp>
        <p:nvSpPr>
          <p:cNvPr id="6" name="Content Placeholder 5">
            <a:extLst>
              <a:ext uri="{FF2B5EF4-FFF2-40B4-BE49-F238E27FC236}">
                <a16:creationId xmlns:a16="http://schemas.microsoft.com/office/drawing/2014/main" id="{66E3FF14-AC49-478F-941A-639EAD24D696}"/>
              </a:ext>
            </a:extLst>
          </p:cNvPr>
          <p:cNvSpPr>
            <a:spLocks noGrp="1"/>
          </p:cNvSpPr>
          <p:nvPr>
            <p:ph sz="half" idx="1"/>
          </p:nvPr>
        </p:nvSpPr>
        <p:spPr>
          <a:xfrm>
            <a:off x="1838960" y="2062480"/>
            <a:ext cx="4180840" cy="4114483"/>
          </a:xfrm>
        </p:spPr>
        <p:txBody>
          <a:bodyPr>
            <a:normAutofit lnSpcReduction="10000"/>
          </a:bodyPr>
          <a:lstStyle/>
          <a:p>
            <a:pPr marL="0" indent="0">
              <a:buNone/>
            </a:pPr>
            <a:r>
              <a:rPr lang="en-US" sz="2200" b="1" dirty="0">
                <a:solidFill>
                  <a:schemeClr val="tx1"/>
                </a:solidFill>
                <a:latin typeface="Times New Roman" panose="02020603050405020304" pitchFamily="18" charset="0"/>
                <a:cs typeface="Times New Roman" panose="02020603050405020304" pitchFamily="18" charset="0"/>
              </a:rPr>
              <a:t>            Engel Schedule</a:t>
            </a:r>
          </a:p>
          <a:p>
            <a:pPr marL="0" indent="0">
              <a:buNone/>
            </a:pPr>
            <a:endParaRPr lang="en-US" sz="22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solidFill>
                <a:latin typeface="Times New Roman" panose="02020603050405020304" pitchFamily="18" charset="0"/>
                <a:cs typeface="Times New Roman" panose="02020603050405020304" pitchFamily="18" charset="0"/>
              </a:rPr>
              <a:t> Income  </a:t>
            </a:r>
            <a:r>
              <a:rPr lang="en-US" sz="2200" dirty="0">
                <a:solidFill>
                  <a:schemeClr val="tx1"/>
                </a:solidFill>
                <a:latin typeface="Times New Roman" panose="02020603050405020304" pitchFamily="18" charset="0"/>
                <a:cs typeface="Times New Roman" panose="02020603050405020304" pitchFamily="18" charset="0"/>
              </a:rPr>
              <a:t>         </a:t>
            </a:r>
            <a:r>
              <a:rPr lang="en-US" sz="2200" b="1" dirty="0">
                <a:solidFill>
                  <a:schemeClr val="tx1"/>
                </a:solidFill>
                <a:latin typeface="Times New Roman" panose="02020603050405020304" pitchFamily="18" charset="0"/>
                <a:cs typeface="Times New Roman" panose="02020603050405020304" pitchFamily="18" charset="0"/>
              </a:rPr>
              <a:t>Demand for Shirts</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     Rs.                       Units</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  10000                     10</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  20000                     16</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  30000                     21</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  40000                     25</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  50000                     27</a:t>
            </a:r>
          </a:p>
        </p:txBody>
      </p:sp>
      <p:pic>
        <p:nvPicPr>
          <p:cNvPr id="1030" name="Picture 6" descr="Engel Curve">
            <a:extLst>
              <a:ext uri="{FF2B5EF4-FFF2-40B4-BE49-F238E27FC236}">
                <a16:creationId xmlns:a16="http://schemas.microsoft.com/office/drawing/2014/main" id="{9A25E73E-5459-453A-A661-E886CB24411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86954" y="1981200"/>
            <a:ext cx="4724400" cy="419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14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 Difference &amp;amp; Income effect on the Demand of Normal, Inferior &amp;amp; Necessary  Goods I Class 11th - YouTube">
            <a:extLst>
              <a:ext uri="{FF2B5EF4-FFF2-40B4-BE49-F238E27FC236}">
                <a16:creationId xmlns:a16="http://schemas.microsoft.com/office/drawing/2014/main" id="{0ED59F14-7698-46F9-95BB-23D2E08DD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016"/>
            <a:ext cx="12019722" cy="645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2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4420-77D3-4C68-AD3B-7519CF3B552B}"/>
              </a:ext>
            </a:extLst>
          </p:cNvPr>
          <p:cNvSpPr>
            <a:spLocks noGrp="1"/>
          </p:cNvSpPr>
          <p:nvPr>
            <p:ph type="title"/>
          </p:nvPr>
        </p:nvSpPr>
        <p:spPr/>
        <p:txBody>
          <a:bodyPr>
            <a:normAutofit/>
          </a:bodyPr>
          <a:lstStyle/>
          <a:p>
            <a:pPr algn="ctr"/>
            <a:r>
              <a:rPr lang="en-US" sz="4400" dirty="0">
                <a:solidFill>
                  <a:schemeClr val="tx1"/>
                </a:solidFill>
                <a:latin typeface="Arial" panose="020B0604020202020204" pitchFamily="34" charset="0"/>
                <a:cs typeface="Arial" panose="020B0604020202020204" pitchFamily="34" charset="0"/>
              </a:rPr>
              <a:t>Substitutes and Complements</a:t>
            </a:r>
          </a:p>
        </p:txBody>
      </p:sp>
      <p:pic>
        <p:nvPicPr>
          <p:cNvPr id="2050" name="Picture 2" descr="A Simplified Economic Approach to Energy Markets: March 2018">
            <a:extLst>
              <a:ext uri="{FF2B5EF4-FFF2-40B4-BE49-F238E27FC236}">
                <a16:creationId xmlns:a16="http://schemas.microsoft.com/office/drawing/2014/main" id="{B0552178-53DF-49A4-A9D5-8755483053A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629914" y="1846263"/>
            <a:ext cx="3872809" cy="4022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conomics of complements widely">
            <a:extLst>
              <a:ext uri="{FF2B5EF4-FFF2-40B4-BE49-F238E27FC236}">
                <a16:creationId xmlns:a16="http://schemas.microsoft.com/office/drawing/2014/main" id="{2AA16644-BB84-4630-A525-561741A76BA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218238" y="1846262"/>
            <a:ext cx="4937125" cy="40227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B57F8F27-9F4D-4F48-9DD3-93BFBBD91E59}"/>
              </a:ext>
            </a:extLst>
          </p:cNvPr>
          <p:cNvCxnSpPr>
            <a:stCxn id="2" idx="2"/>
          </p:cNvCxnSpPr>
          <p:nvPr/>
        </p:nvCxnSpPr>
        <p:spPr>
          <a:xfrm flipH="1">
            <a:off x="6096000" y="1737360"/>
            <a:ext cx="30480" cy="4592320"/>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55327495"/>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71</TotalTime>
  <Words>724</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Retrospect</vt:lpstr>
      <vt:lpstr>Demand Analysis</vt:lpstr>
      <vt:lpstr>Introduction</vt:lpstr>
      <vt:lpstr>Meaning of Demand</vt:lpstr>
      <vt:lpstr>Types of Demand</vt:lpstr>
      <vt:lpstr>PowerPoint Presentation</vt:lpstr>
      <vt:lpstr>Determinants of Demand</vt:lpstr>
      <vt:lpstr>Engel Schedule &amp; Engel Curve</vt:lpstr>
      <vt:lpstr>PowerPoint Presentation</vt:lpstr>
      <vt:lpstr>Substitutes and Complements</vt:lpstr>
      <vt:lpstr>Demand Function</vt:lpstr>
      <vt:lpstr>Price and Demand</vt:lpstr>
      <vt:lpstr>Demand Schedule, Demand Curve and Demand Function</vt:lpstr>
      <vt:lpstr>Demand Schedule and Demand Curve</vt:lpstr>
      <vt:lpstr>PowerPoint Presentation</vt:lpstr>
      <vt:lpstr>Chief Characteristics of Law of Demand</vt:lpstr>
      <vt:lpstr>Exceptions to Law of Demand</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Analysis</dc:title>
  <dc:creator>Harshitha</dc:creator>
  <cp:lastModifiedBy>FACULTY</cp:lastModifiedBy>
  <cp:revision>7</cp:revision>
  <dcterms:created xsi:type="dcterms:W3CDTF">2020-07-13T14:41:20Z</dcterms:created>
  <dcterms:modified xsi:type="dcterms:W3CDTF">2021-09-07T04:11:02Z</dcterms:modified>
</cp:coreProperties>
</file>