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8" r:id="rId21"/>
    <p:sldId id="277" r:id="rId22"/>
    <p:sldId id="279" r:id="rId23"/>
    <p:sldId id="280" r:id="rId24"/>
    <p:sldId id="281" r:id="rId25"/>
    <p:sldId id="282" r:id="rId26"/>
    <p:sldId id="283" r:id="rId27"/>
    <p:sldId id="285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73DD-280F-4AE7-9A8C-A4FE07F0A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5457A-2A58-497C-9335-E496C08A6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Meaning, Determinants, Types of Competitive Structures &amp; Features</a:t>
            </a:r>
          </a:p>
        </p:txBody>
      </p:sp>
    </p:spTree>
    <p:extLst>
      <p:ext uri="{BB962C8B-B14F-4D97-AF65-F5344CB8AC3E}">
        <p14:creationId xmlns:p14="http://schemas.microsoft.com/office/powerpoint/2010/main" val="110404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erfect Competition Definition: No Transaction Costs, Economic Rationality">
            <a:extLst>
              <a:ext uri="{FF2B5EF4-FFF2-40B4-BE49-F238E27FC236}">
                <a16:creationId xmlns:a16="http://schemas.microsoft.com/office/drawing/2014/main" id="{B7AF47B0-4B41-4716-AAFA-4B2ECE343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6" y="385763"/>
            <a:ext cx="11251096" cy="634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45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aking Street Food Online in a Pandemic- Spontaneous Order">
            <a:extLst>
              <a:ext uri="{FF2B5EF4-FFF2-40B4-BE49-F238E27FC236}">
                <a16:creationId xmlns:a16="http://schemas.microsoft.com/office/drawing/2014/main" id="{F45B5D9C-1979-43BE-8ADA-511FAE0A411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19"/>
            <a:ext cx="5181600" cy="681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UA ministry, Swiggy to take businesses of street food vendors online |  coastaldigest.com - The Trusted News Portal of India">
            <a:extLst>
              <a:ext uri="{FF2B5EF4-FFF2-40B4-BE49-F238E27FC236}">
                <a16:creationId xmlns:a16="http://schemas.microsoft.com/office/drawing/2014/main" id="{F31CFB5B-0B25-4B1B-AC6A-FED425DCD8E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0"/>
            <a:ext cx="51816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146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643E-9CBF-42CE-A8DB-E4925DA0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Monopoly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FB4C5-A3EF-4386-9853-608B7D0DD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/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  <a:ea typeface="Batang" panose="02030600000101010101" pitchFamily="18" charset="-127"/>
              </a:rPr>
              <a:t>Meaning, Features, Examples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10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onopoly market a brief study for MBA">
            <a:extLst>
              <a:ext uri="{FF2B5EF4-FFF2-40B4-BE49-F238E27FC236}">
                <a16:creationId xmlns:a16="http://schemas.microsoft.com/office/drawing/2014/main" id="{188794B8-430A-4596-A1D7-71F821E77A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5" y="365125"/>
            <a:ext cx="10747513" cy="627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082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DB32-1DD9-4868-B4D2-08B5452B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Features of Monopoly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331C-856A-4B81-9155-6D175BFAF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1. There is only one Seller of a particular good or service</a:t>
            </a:r>
          </a:p>
          <a:p>
            <a:pPr marL="0" indent="0">
              <a:buNone/>
            </a:pPr>
            <a:r>
              <a:rPr lang="en-US" dirty="0"/>
              <a:t>            2.  Rivalry from the producers of substitutes is so remote as to    </a:t>
            </a:r>
          </a:p>
          <a:p>
            <a:pPr marL="0" indent="0">
              <a:buNone/>
            </a:pPr>
            <a:r>
              <a:rPr lang="en-US" dirty="0"/>
              <a:t>                  be insignificant.  This implies that the cross-elasticity of   </a:t>
            </a:r>
          </a:p>
          <a:p>
            <a:pPr marL="0" indent="0">
              <a:buNone/>
            </a:pPr>
            <a:r>
              <a:rPr lang="en-US" dirty="0"/>
              <a:t>                  demand between the monopolist’s product and any other </a:t>
            </a:r>
          </a:p>
          <a:p>
            <a:pPr marL="0" indent="0">
              <a:buNone/>
            </a:pPr>
            <a:r>
              <a:rPr lang="en-US" dirty="0"/>
              <a:t>                   product is low.</a:t>
            </a:r>
          </a:p>
          <a:p>
            <a:pPr marL="0" indent="0">
              <a:buNone/>
            </a:pPr>
            <a:r>
              <a:rPr lang="en-US" dirty="0"/>
              <a:t>             3.  As a result, the monopolist is in a position to set the price   </a:t>
            </a:r>
          </a:p>
          <a:p>
            <a:pPr marL="0" indent="0">
              <a:buNone/>
            </a:pPr>
            <a:r>
              <a:rPr lang="en-US" dirty="0"/>
              <a:t>                   himself.  In fact, monopoly implies market power.   </a:t>
            </a:r>
          </a:p>
        </p:txBody>
      </p:sp>
    </p:spTree>
    <p:extLst>
      <p:ext uri="{BB962C8B-B14F-4D97-AF65-F5344CB8AC3E}">
        <p14:creationId xmlns:p14="http://schemas.microsoft.com/office/powerpoint/2010/main" val="1918672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A715-7788-42B5-879D-B374A134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Examples of Monopoly</a:t>
            </a:r>
          </a:p>
        </p:txBody>
      </p:sp>
      <p:pic>
        <p:nvPicPr>
          <p:cNvPr id="9218" name="Picture 2" descr="3 Types of Monopoly | 7 Causes of Monopoly - BoyceWire">
            <a:extLst>
              <a:ext uri="{FF2B5EF4-FFF2-40B4-BE49-F238E27FC236}">
                <a16:creationId xmlns:a16="http://schemas.microsoft.com/office/drawing/2014/main" id="{B5A8C0A4-28E4-4273-BD64-72A9D1DBBC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90688"/>
            <a:ext cx="10691190" cy="496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706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Ankit Gala 🇮🇳 on Twitter: &amp;quot;Top Indian Companies with Monopoly... Name  other such companies..... #StockMarket #Stocks #Shares #Investing.… &amp;quot;">
            <a:extLst>
              <a:ext uri="{FF2B5EF4-FFF2-40B4-BE49-F238E27FC236}">
                <a16:creationId xmlns:a16="http://schemas.microsoft.com/office/drawing/2014/main" id="{14BFA724-4339-4916-AD5E-3A5B73DFD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22" y="0"/>
            <a:ext cx="112643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424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235A-D723-4285-A5B9-1F1BF077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Monopolistic Competition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38BE7-9513-4EB4-B430-545F4285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  <a:ea typeface="Batang" panose="02030600000101010101" pitchFamily="18" charset="-127"/>
              </a:rPr>
              <a:t>Meaning, Features, Examples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66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Monopolistic Competition Definition Economics">
            <a:extLst>
              <a:ext uri="{FF2B5EF4-FFF2-40B4-BE49-F238E27FC236}">
                <a16:creationId xmlns:a16="http://schemas.microsoft.com/office/drawing/2014/main" id="{DA22118F-5A55-4007-8670-BB09145F4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6" y="304800"/>
            <a:ext cx="11251096" cy="655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264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6315F7-84D4-4B54-894F-9E1007B5D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3" r="2460"/>
          <a:stretch/>
        </p:blipFill>
        <p:spPr>
          <a:xfrm>
            <a:off x="742121" y="569844"/>
            <a:ext cx="10694505" cy="605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2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C797-DA0C-4BFC-8201-4D0BF98B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Market Structure?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DBF8-F56E-48C3-8A27-FC170A797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Market Structure- Micro Economics">
            <a:extLst>
              <a:ext uri="{FF2B5EF4-FFF2-40B4-BE49-F238E27FC236}">
                <a16:creationId xmlns:a16="http://schemas.microsoft.com/office/drawing/2014/main" id="{F380474A-F02F-4ADD-9C0C-8F254664D5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3"/>
          <a:stretch/>
        </p:blipFill>
        <p:spPr bwMode="auto">
          <a:xfrm>
            <a:off x="1126435" y="1690688"/>
            <a:ext cx="10336695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321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Monopolistic Competition">
            <a:extLst>
              <a:ext uri="{FF2B5EF4-FFF2-40B4-BE49-F238E27FC236}">
                <a16:creationId xmlns:a16="http://schemas.microsoft.com/office/drawing/2014/main" id="{99C05DEF-E8B1-45E2-8BF5-F24C48644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4" y="0"/>
            <a:ext cx="11728173" cy="673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947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CB3D-8BEA-46C9-B86F-CF3D7850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Examples of Monopolistic Competition</a:t>
            </a:r>
          </a:p>
        </p:txBody>
      </p:sp>
      <p:pic>
        <p:nvPicPr>
          <p:cNvPr id="15362" name="Picture 2" descr="Ben O&amp;#39;Brien on Twitter: &amp;quot;Monopolistic Competition: Toothpaste #mqecon111  #mqmoncomp… &amp;quot;">
            <a:extLst>
              <a:ext uri="{FF2B5EF4-FFF2-40B4-BE49-F238E27FC236}">
                <a16:creationId xmlns:a16="http://schemas.microsoft.com/office/drawing/2014/main" id="{97F3D632-79B9-415F-8586-7C474E49F0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7" y="412370"/>
            <a:ext cx="11198086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107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Monopolistic Competition: Product Differentiation, Selling Expense">
            <a:extLst>
              <a:ext uri="{FF2B5EF4-FFF2-40B4-BE49-F238E27FC236}">
                <a16:creationId xmlns:a16="http://schemas.microsoft.com/office/drawing/2014/main" id="{7DCB45F8-E4E2-44DA-AB28-8A4ADF6BE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3" y="132522"/>
            <a:ext cx="11025808" cy="655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150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EC8D-6BAD-49A2-9704-C02BC17F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Oligopoly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AAE2-FD00-43A1-9F6B-1A7FBDF5B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  <a:ea typeface="Batang" panose="02030600000101010101" pitchFamily="18" charset="-127"/>
              </a:rPr>
              <a:t>Meaning, Features, Examples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9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456E-57F7-4FF3-B23C-9EA12C9F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Meaning of Oligopoly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C20A-94F4-41CA-B168-A96640E9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The term “Oligopoly” is derived from two Greek words: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“Oligos” </a:t>
            </a:r>
            <a:r>
              <a:rPr lang="en-US" dirty="0"/>
              <a:t>– meaning  a few,    </a:t>
            </a:r>
            <a:r>
              <a:rPr lang="en-US" dirty="0">
                <a:solidFill>
                  <a:srgbClr val="FF0000"/>
                </a:solidFill>
              </a:rPr>
              <a:t>“Pollen” </a:t>
            </a:r>
            <a:r>
              <a:rPr lang="en-US" dirty="0"/>
              <a:t>– meaning to sell.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Oligopoly </a:t>
            </a:r>
            <a:r>
              <a:rPr lang="en-US" dirty="0"/>
              <a:t>is that form of imperfect competition where there are a </a:t>
            </a:r>
          </a:p>
          <a:p>
            <a:pPr marL="0" indent="0">
              <a:buNone/>
            </a:pPr>
            <a:r>
              <a:rPr lang="en-US" dirty="0"/>
              <a:t> few   firms in the market, producing either an homogenous product   </a:t>
            </a:r>
          </a:p>
          <a:p>
            <a:pPr marL="0" indent="0">
              <a:buNone/>
            </a:pPr>
            <a:r>
              <a:rPr lang="en-US" dirty="0"/>
              <a:t>or producing products which are close but not perfect substitutes of</a:t>
            </a:r>
          </a:p>
          <a:p>
            <a:pPr marL="0" indent="0">
              <a:buNone/>
            </a:pPr>
            <a:r>
              <a:rPr lang="en-US" dirty="0"/>
              <a:t> each other.</a:t>
            </a:r>
          </a:p>
        </p:txBody>
      </p:sp>
    </p:spTree>
    <p:extLst>
      <p:ext uri="{BB962C8B-B14F-4D97-AF65-F5344CB8AC3E}">
        <p14:creationId xmlns:p14="http://schemas.microsoft.com/office/powerpoint/2010/main" val="3439400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19BC-2C8C-4B91-A62C-ED9A7748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Characteristics of Oligopoly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86D93-483A-445A-BFD5-5AB6AF9DE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 1. Interdependence</a:t>
            </a:r>
          </a:p>
          <a:p>
            <a:pPr marL="0" indent="0">
              <a:buNone/>
            </a:pPr>
            <a:r>
              <a:rPr lang="en-US" dirty="0"/>
              <a:t>         2. Indeterminateness of Demand Curve</a:t>
            </a:r>
          </a:p>
          <a:p>
            <a:pPr marL="0" indent="0">
              <a:buNone/>
            </a:pPr>
            <a:r>
              <a:rPr lang="en-US" dirty="0"/>
              <a:t>         3. Conflicting Attitudes of Firms</a:t>
            </a:r>
          </a:p>
          <a:p>
            <a:pPr marL="0" indent="0">
              <a:buNone/>
            </a:pPr>
            <a:r>
              <a:rPr lang="en-US" dirty="0"/>
              <a:t>         4. Element of Monopoly</a:t>
            </a:r>
          </a:p>
          <a:p>
            <a:pPr marL="0" indent="0">
              <a:buNone/>
            </a:pPr>
            <a:r>
              <a:rPr lang="en-US" dirty="0"/>
              <a:t>         5. Price Rigidity</a:t>
            </a:r>
          </a:p>
        </p:txBody>
      </p:sp>
    </p:spTree>
    <p:extLst>
      <p:ext uri="{BB962C8B-B14F-4D97-AF65-F5344CB8AC3E}">
        <p14:creationId xmlns:p14="http://schemas.microsoft.com/office/powerpoint/2010/main" val="4204887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What is an oligopoly? Definition and examples - Market Business News">
            <a:extLst>
              <a:ext uri="{FF2B5EF4-FFF2-40B4-BE49-F238E27FC236}">
                <a16:creationId xmlns:a16="http://schemas.microsoft.com/office/drawing/2014/main" id="{79475C66-6BEE-411E-B48A-B506064F6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71450"/>
            <a:ext cx="1114425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181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 descr="download (1).jpg">
            <a:extLst>
              <a:ext uri="{FF2B5EF4-FFF2-40B4-BE49-F238E27FC236}">
                <a16:creationId xmlns:a16="http://schemas.microsoft.com/office/drawing/2014/main" id="{3F005F1B-70F5-454D-A7EF-DADB1CD1A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" r="13224"/>
          <a:stretch/>
        </p:blipFill>
        <p:spPr bwMode="auto">
          <a:xfrm>
            <a:off x="228600" y="344556"/>
            <a:ext cx="10174358" cy="628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880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0893-D4EA-4C7D-A21A-12925764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Examples of Oligopoly</a:t>
            </a:r>
          </a:p>
        </p:txBody>
      </p:sp>
      <p:pic>
        <p:nvPicPr>
          <p:cNvPr id="17410" name="Picture 2" descr="Oligopoly Definition (7 Examples and 6 Characteristics) - BoyceWire">
            <a:extLst>
              <a:ext uri="{FF2B5EF4-FFF2-40B4-BE49-F238E27FC236}">
                <a16:creationId xmlns:a16="http://schemas.microsoft.com/office/drawing/2014/main" id="{466943E8-D827-40D6-A39D-012DBDDF47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79" y="2001078"/>
            <a:ext cx="9395790" cy="449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58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B79921-6DD0-43AB-9856-62719336B57B}"/>
              </a:ext>
            </a:extLst>
          </p:cNvPr>
          <p:cNvSpPr/>
          <p:nvPr/>
        </p:nvSpPr>
        <p:spPr>
          <a:xfrm>
            <a:off x="993913" y="2967335"/>
            <a:ext cx="95415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The determination of price is affected by the competitive structure of the market.  This is because the firm operates in a market and not     in isolation </a:t>
            </a:r>
          </a:p>
        </p:txBody>
      </p:sp>
    </p:spTree>
    <p:extLst>
      <p:ext uri="{BB962C8B-B14F-4D97-AF65-F5344CB8AC3E}">
        <p14:creationId xmlns:p14="http://schemas.microsoft.com/office/powerpoint/2010/main" val="86841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AFF1-DB7E-431B-800A-82F7C4FF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Determinants of Market Structure</a:t>
            </a:r>
          </a:p>
        </p:txBody>
      </p:sp>
      <p:pic>
        <p:nvPicPr>
          <p:cNvPr id="2050" name="Picture 2" descr="What is a Market Structure? Definition, Determinants, Forms - The Investors  Book">
            <a:extLst>
              <a:ext uri="{FF2B5EF4-FFF2-40B4-BE49-F238E27FC236}">
                <a16:creationId xmlns:a16="http://schemas.microsoft.com/office/drawing/2014/main" id="{B5763A9A-8FAF-429F-BA82-622446160E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04" y="1563757"/>
            <a:ext cx="9090992" cy="516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17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E6B7-4F95-42D2-8246-88593700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Market Structures</a:t>
            </a:r>
          </a:p>
        </p:txBody>
      </p:sp>
      <p:pic>
        <p:nvPicPr>
          <p:cNvPr id="3074" name="Picture 2" descr="Four Primary Market Structures | bsa-la.org">
            <a:extLst>
              <a:ext uri="{FF2B5EF4-FFF2-40B4-BE49-F238E27FC236}">
                <a16:creationId xmlns:a16="http://schemas.microsoft.com/office/drawing/2014/main" id="{0C93BC37-43FA-4FBA-810A-6CDB1A24EE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18" y="1815548"/>
            <a:ext cx="9793356" cy="504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73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6D4B-5CAF-4018-908A-7D596867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Perfect Competition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DD07F-447F-455E-A968-6A011CBCE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Batang" panose="02030600000101010101" pitchFamily="18" charset="-127"/>
              </a:rPr>
              <a:t>Meaning, Features, Examples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915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HAPTER Perfect Competition 11 After studying this chapter">
            <a:extLst>
              <a:ext uri="{FF2B5EF4-FFF2-40B4-BE49-F238E27FC236}">
                <a16:creationId xmlns:a16="http://schemas.microsoft.com/office/drawing/2014/main" id="{46CF5694-D84C-4732-9A24-8C995D8D2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78" y="318052"/>
            <a:ext cx="9727096" cy="637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83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1E0D-B2F7-4544-84CC-29862211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Features of Perfect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870E-8CD7-46C7-843A-3418BA5B1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Large Number of Buyers and Sellers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2. Existence of Homogeneous Product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3. Absence of Artificial Restrictions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4. Free Entry and Exit for Firms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5. Perfect Knowledge on the part of Buyers and Sellers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6. Perfect Mobility of Factors of Production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7. Non-existence of Transportation Costs.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Perfect Competition describes a market structure whose assumption are </a:t>
            </a:r>
            <a:r>
              <a:rPr lang="en-US" b="1" dirty="0"/>
              <a:t>strong</a:t>
            </a:r>
            <a:r>
              <a:rPr lang="en-US" dirty="0">
                <a:solidFill>
                  <a:srgbClr val="FF0000"/>
                </a:solidFill>
              </a:rPr>
              <a:t> and therefore, unlikely to exist in most real-world markets.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0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83AD-5CBB-4678-95E8-60CB5360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Examples of Perfect Competition</a:t>
            </a:r>
          </a:p>
        </p:txBody>
      </p:sp>
      <p:pic>
        <p:nvPicPr>
          <p:cNvPr id="5122" name="Picture 2" descr="Simple Examples That Help Us Understand Perfect Competition - Business Zeal">
            <a:extLst>
              <a:ext uri="{FF2B5EF4-FFF2-40B4-BE49-F238E27FC236}">
                <a16:creationId xmlns:a16="http://schemas.microsoft.com/office/drawing/2014/main" id="{BFF949D9-947D-4F93-8699-C9FFA3FDCC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65" y="1690688"/>
            <a:ext cx="10257183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371</Words>
  <Application>Microsoft Office PowerPoint</Application>
  <PresentationFormat>Widescreen</PresentationFormat>
  <Paragraphs>52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Batang</vt:lpstr>
      <vt:lpstr>Arial</vt:lpstr>
      <vt:lpstr>Calibri</vt:lpstr>
      <vt:lpstr>Calibri Light</vt:lpstr>
      <vt:lpstr>Times New Roman</vt:lpstr>
      <vt:lpstr>Office Theme</vt:lpstr>
      <vt:lpstr>Market Structures</vt:lpstr>
      <vt:lpstr>What is Market Structure?</vt:lpstr>
      <vt:lpstr>PowerPoint Presentation</vt:lpstr>
      <vt:lpstr>Determinants of Market Structure</vt:lpstr>
      <vt:lpstr>Types of Market Structures</vt:lpstr>
      <vt:lpstr>Perfect Competition</vt:lpstr>
      <vt:lpstr>PowerPoint Presentation</vt:lpstr>
      <vt:lpstr>Features of Perfect Competition</vt:lpstr>
      <vt:lpstr>Examples of Perfect Competition</vt:lpstr>
      <vt:lpstr>PowerPoint Presentation</vt:lpstr>
      <vt:lpstr>PowerPoint Presentation</vt:lpstr>
      <vt:lpstr>Monopoly</vt:lpstr>
      <vt:lpstr>PowerPoint Presentation</vt:lpstr>
      <vt:lpstr>Features of Monopoly</vt:lpstr>
      <vt:lpstr>Examples of Monopoly</vt:lpstr>
      <vt:lpstr>PowerPoint Presentation</vt:lpstr>
      <vt:lpstr>Monopolistic Competition</vt:lpstr>
      <vt:lpstr>PowerPoint Presentation</vt:lpstr>
      <vt:lpstr>PowerPoint Presentation</vt:lpstr>
      <vt:lpstr>PowerPoint Presentation</vt:lpstr>
      <vt:lpstr>Examples of Monopolistic Competition</vt:lpstr>
      <vt:lpstr>PowerPoint Presentation</vt:lpstr>
      <vt:lpstr>Oligopoly</vt:lpstr>
      <vt:lpstr>Meaning of Oligopoly</vt:lpstr>
      <vt:lpstr>Characteristics of Oligopoly</vt:lpstr>
      <vt:lpstr>PowerPoint Presentation</vt:lpstr>
      <vt:lpstr>PowerPoint Presentation</vt:lpstr>
      <vt:lpstr>Examples of Oligopoly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Structures</dc:title>
  <dc:creator>FACULTY</dc:creator>
  <cp:lastModifiedBy>FACULTY</cp:lastModifiedBy>
  <cp:revision>21</cp:revision>
  <dcterms:created xsi:type="dcterms:W3CDTF">2021-10-22T04:11:50Z</dcterms:created>
  <dcterms:modified xsi:type="dcterms:W3CDTF">2022-10-17T06:45:48Z</dcterms:modified>
</cp:coreProperties>
</file>