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57" r:id="rId3"/>
    <p:sldId id="278" r:id="rId4"/>
    <p:sldId id="263" r:id="rId5"/>
    <p:sldId id="264" r:id="rId6"/>
    <p:sldId id="265" r:id="rId7"/>
    <p:sldId id="280" r:id="rId8"/>
    <p:sldId id="266" r:id="rId9"/>
    <p:sldId id="274" r:id="rId10"/>
    <p:sldId id="267" r:id="rId11"/>
    <p:sldId id="270" r:id="rId12"/>
    <p:sldId id="271" r:id="rId13"/>
    <p:sldId id="273" r:id="rId14"/>
    <p:sldId id="272" r:id="rId15"/>
    <p:sldId id="275" r:id="rId16"/>
    <p:sldId id="281" r:id="rId17"/>
    <p:sldId id="287" r:id="rId18"/>
    <p:sldId id="292" r:id="rId19"/>
    <p:sldId id="282" r:id="rId20"/>
    <p:sldId id="285" r:id="rId21"/>
    <p:sldId id="297" r:id="rId22"/>
    <p:sldId id="295" r:id="rId23"/>
    <p:sldId id="296" r:id="rId24"/>
    <p:sldId id="277" r:id="rId25"/>
    <p:sldId id="29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27CBF-46EF-468B-B6B6-C480E0458532}"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1911B-15CF-4B9B-BFEB-9EBEF834C15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54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27CBF-46EF-468B-B6B6-C480E0458532}"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1911B-15CF-4B9B-BFEB-9EBEF834C151}" type="slidenum">
              <a:rPr lang="en-US" smtClean="0"/>
              <a:t>‹#›</a:t>
            </a:fld>
            <a:endParaRPr lang="en-US"/>
          </a:p>
        </p:txBody>
      </p:sp>
    </p:spTree>
    <p:extLst>
      <p:ext uri="{BB962C8B-B14F-4D97-AF65-F5344CB8AC3E}">
        <p14:creationId xmlns:p14="http://schemas.microsoft.com/office/powerpoint/2010/main" val="428488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27CBF-46EF-468B-B6B6-C480E0458532}"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1911B-15CF-4B9B-BFEB-9EBEF834C151}" type="slidenum">
              <a:rPr lang="en-US" smtClean="0"/>
              <a:t>‹#›</a:t>
            </a:fld>
            <a:endParaRPr lang="en-US"/>
          </a:p>
        </p:txBody>
      </p:sp>
    </p:spTree>
    <p:extLst>
      <p:ext uri="{BB962C8B-B14F-4D97-AF65-F5344CB8AC3E}">
        <p14:creationId xmlns:p14="http://schemas.microsoft.com/office/powerpoint/2010/main" val="420846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27CBF-46EF-468B-B6B6-C480E0458532}"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1911B-15CF-4B9B-BFEB-9EBEF834C151}" type="slidenum">
              <a:rPr lang="en-US" smtClean="0"/>
              <a:t>‹#›</a:t>
            </a:fld>
            <a:endParaRPr lang="en-US"/>
          </a:p>
        </p:txBody>
      </p:sp>
    </p:spTree>
    <p:extLst>
      <p:ext uri="{BB962C8B-B14F-4D97-AF65-F5344CB8AC3E}">
        <p14:creationId xmlns:p14="http://schemas.microsoft.com/office/powerpoint/2010/main" val="243918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27CBF-46EF-468B-B6B6-C480E0458532}"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1911B-15CF-4B9B-BFEB-9EBEF834C15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35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27CBF-46EF-468B-B6B6-C480E0458532}"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1911B-15CF-4B9B-BFEB-9EBEF834C151}" type="slidenum">
              <a:rPr lang="en-US" smtClean="0"/>
              <a:t>‹#›</a:t>
            </a:fld>
            <a:endParaRPr lang="en-US"/>
          </a:p>
        </p:txBody>
      </p:sp>
    </p:spTree>
    <p:extLst>
      <p:ext uri="{BB962C8B-B14F-4D97-AF65-F5344CB8AC3E}">
        <p14:creationId xmlns:p14="http://schemas.microsoft.com/office/powerpoint/2010/main" val="123435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27CBF-46EF-468B-B6B6-C480E0458532}"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1911B-15CF-4B9B-BFEB-9EBEF834C151}" type="slidenum">
              <a:rPr lang="en-US" smtClean="0"/>
              <a:t>‹#›</a:t>
            </a:fld>
            <a:endParaRPr lang="en-US"/>
          </a:p>
        </p:txBody>
      </p:sp>
    </p:spTree>
    <p:extLst>
      <p:ext uri="{BB962C8B-B14F-4D97-AF65-F5344CB8AC3E}">
        <p14:creationId xmlns:p14="http://schemas.microsoft.com/office/powerpoint/2010/main" val="116261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27CBF-46EF-468B-B6B6-C480E0458532}"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1911B-15CF-4B9B-BFEB-9EBEF834C151}" type="slidenum">
              <a:rPr lang="en-US" smtClean="0"/>
              <a:t>‹#›</a:t>
            </a:fld>
            <a:endParaRPr lang="en-US"/>
          </a:p>
        </p:txBody>
      </p:sp>
    </p:spTree>
    <p:extLst>
      <p:ext uri="{BB962C8B-B14F-4D97-AF65-F5344CB8AC3E}">
        <p14:creationId xmlns:p14="http://schemas.microsoft.com/office/powerpoint/2010/main" val="220788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227CBF-46EF-468B-B6B6-C480E0458532}" type="datetimeFigureOut">
              <a:rPr lang="en-US" smtClean="0"/>
              <a:t>9/7/2021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61911B-15CF-4B9B-BFEB-9EBEF834C151}" type="slidenum">
              <a:rPr lang="en-US" smtClean="0"/>
              <a:t>‹#›</a:t>
            </a:fld>
            <a:endParaRPr lang="en-US"/>
          </a:p>
        </p:txBody>
      </p:sp>
    </p:spTree>
    <p:extLst>
      <p:ext uri="{BB962C8B-B14F-4D97-AF65-F5344CB8AC3E}">
        <p14:creationId xmlns:p14="http://schemas.microsoft.com/office/powerpoint/2010/main" val="293503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227CBF-46EF-468B-B6B6-C480E0458532}" type="datetimeFigureOut">
              <a:rPr lang="en-US" smtClean="0"/>
              <a:t>9/7/2021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61911B-15CF-4B9B-BFEB-9EBEF834C151}" type="slidenum">
              <a:rPr lang="en-US" smtClean="0"/>
              <a:t>‹#›</a:t>
            </a:fld>
            <a:endParaRPr lang="en-US"/>
          </a:p>
        </p:txBody>
      </p:sp>
    </p:spTree>
    <p:extLst>
      <p:ext uri="{BB962C8B-B14F-4D97-AF65-F5344CB8AC3E}">
        <p14:creationId xmlns:p14="http://schemas.microsoft.com/office/powerpoint/2010/main" val="7493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27CBF-46EF-468B-B6B6-C480E0458532}"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1911B-15CF-4B9B-BFEB-9EBEF834C151}" type="slidenum">
              <a:rPr lang="en-US" smtClean="0"/>
              <a:t>‹#›</a:t>
            </a:fld>
            <a:endParaRPr lang="en-US"/>
          </a:p>
        </p:txBody>
      </p:sp>
    </p:spTree>
    <p:extLst>
      <p:ext uri="{BB962C8B-B14F-4D97-AF65-F5344CB8AC3E}">
        <p14:creationId xmlns:p14="http://schemas.microsoft.com/office/powerpoint/2010/main" val="346268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227CBF-46EF-468B-B6B6-C480E0458532}" type="datetimeFigureOut">
              <a:rPr lang="en-US" smtClean="0"/>
              <a:t>9/7/2021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61911B-15CF-4B9B-BFEB-9EBEF834C15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75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F2C1F19-5E3A-4A03-8883-54E8F66D2404}"/>
              </a:ext>
            </a:extLst>
          </p:cNvPr>
          <p:cNvSpPr>
            <a:spLocks noGrp="1"/>
          </p:cNvSpPr>
          <p:nvPr>
            <p:ph type="ctrTitle"/>
          </p:nvPr>
        </p:nvSpPr>
        <p:spPr>
          <a:xfrm>
            <a:off x="1097280" y="758952"/>
            <a:ext cx="10058400" cy="2927831"/>
          </a:xfrm>
        </p:spPr>
        <p:txBody>
          <a:bodyPr>
            <a:normAutofit/>
          </a:bodyPr>
          <a:lstStyle/>
          <a:p>
            <a:pPr algn="ctr"/>
            <a:r>
              <a:rPr lang="en-US" sz="6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Elasticity of Demand</a:t>
            </a:r>
          </a:p>
        </p:txBody>
      </p:sp>
      <p:sp>
        <p:nvSpPr>
          <p:cNvPr id="12" name="Rectangle 1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ubtitle 4">
            <a:extLst>
              <a:ext uri="{FF2B5EF4-FFF2-40B4-BE49-F238E27FC236}">
                <a16:creationId xmlns:a16="http://schemas.microsoft.com/office/drawing/2014/main" id="{3416958D-8757-4A9A-80D1-826453D1714E}"/>
              </a:ext>
            </a:extLst>
          </p:cNvPr>
          <p:cNvSpPr>
            <a:spLocks noGrp="1"/>
          </p:cNvSpPr>
          <p:nvPr>
            <p:ph type="subTitle" idx="1"/>
          </p:nvPr>
        </p:nvSpPr>
        <p:spPr>
          <a:xfrm>
            <a:off x="1100051" y="5225240"/>
            <a:ext cx="10058400" cy="1143000"/>
          </a:xfrm>
        </p:spPr>
        <p:txBody>
          <a:bodyPr>
            <a:normAutofit/>
          </a:bodyPr>
          <a:lstStyle/>
          <a:p>
            <a:pPr algn="ctr"/>
            <a:r>
              <a:rPr lang="en-US" sz="2800" cap="none" dirty="0">
                <a:solidFill>
                  <a:srgbClr val="FFFFFF"/>
                </a:solidFill>
                <a:latin typeface="Arial" panose="020B0604020202020204" pitchFamily="34" charset="0"/>
                <a:cs typeface="Arial" panose="020B0604020202020204" pitchFamily="34" charset="0"/>
              </a:rPr>
              <a:t>Meaning, Types of elasticity, Influencing factors</a:t>
            </a:r>
          </a:p>
        </p:txBody>
      </p:sp>
      <p:sp>
        <p:nvSpPr>
          <p:cNvPr id="14" name="Rectangle 13">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1911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Price Elasticity - Formula and Types of Price Elasticity of Demand">
            <a:extLst>
              <a:ext uri="{FF2B5EF4-FFF2-40B4-BE49-F238E27FC236}">
                <a16:creationId xmlns:a16="http://schemas.microsoft.com/office/drawing/2014/main" id="{C08D8132-6F10-43F3-ACDA-6794A81124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4769" y="708776"/>
            <a:ext cx="10925908" cy="5434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69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549A-C2A1-460B-A8D0-C590C6E65698}"/>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Perfectly Elastic Vs. Inelastic Demand</a:t>
            </a:r>
          </a:p>
        </p:txBody>
      </p:sp>
      <p:pic>
        <p:nvPicPr>
          <p:cNvPr id="12294" name="Picture 6" descr="5 Types of Price Elasticity of Demand – Explained!">
            <a:extLst>
              <a:ext uri="{FF2B5EF4-FFF2-40B4-BE49-F238E27FC236}">
                <a16:creationId xmlns:a16="http://schemas.microsoft.com/office/drawing/2014/main" id="{F9AD34BB-ACFA-491C-A807-DF9F3F430F2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9939" y="2120629"/>
            <a:ext cx="4700954" cy="359923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5 Types of Price Elasticity of Demand – Explained!">
            <a:extLst>
              <a:ext uri="{FF2B5EF4-FFF2-40B4-BE49-F238E27FC236}">
                <a16:creationId xmlns:a16="http://schemas.microsoft.com/office/drawing/2014/main" id="{5D911410-46CB-4A6C-AD97-5AA1EEAE803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811110" y="2120629"/>
            <a:ext cx="3860134" cy="3599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86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16E34-2716-46C0-B46D-3942B650E3E3}"/>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Relatively Elastic Vs. Inelastic Demand</a:t>
            </a:r>
          </a:p>
        </p:txBody>
      </p:sp>
      <p:pic>
        <p:nvPicPr>
          <p:cNvPr id="13314" name="Picture 2" descr="5 Types of Price Elasticity of Demand – Explained!">
            <a:extLst>
              <a:ext uri="{FF2B5EF4-FFF2-40B4-BE49-F238E27FC236}">
                <a16:creationId xmlns:a16="http://schemas.microsoft.com/office/drawing/2014/main" id="{D32E5BE8-7013-4A73-B35E-1DD543B97F6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7279" y="2062264"/>
            <a:ext cx="3640091"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5 Types of Price Elasticity of Demand – Explained!">
            <a:extLst>
              <a:ext uri="{FF2B5EF4-FFF2-40B4-BE49-F238E27FC236}">
                <a16:creationId xmlns:a16="http://schemas.microsoft.com/office/drawing/2014/main" id="{A36ABDC9-0F0E-4047-AA5E-6C0D7E87FD0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096000" y="2062264"/>
            <a:ext cx="412777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977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Unitary elastic demand. toppr.com">
            <a:extLst>
              <a:ext uri="{FF2B5EF4-FFF2-40B4-BE49-F238E27FC236}">
                <a16:creationId xmlns:a16="http://schemas.microsoft.com/office/drawing/2014/main" id="{322B4600-9456-4A2B-B9D6-A1B63E1F29D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38" r="162"/>
          <a:stretch/>
        </p:blipFill>
        <p:spPr bwMode="auto">
          <a:xfrm>
            <a:off x="3646032" y="1921991"/>
            <a:ext cx="4931939" cy="40236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D7EE9A-7221-4BC1-9F68-77D3DAFBE36A}"/>
              </a:ext>
            </a:extLst>
          </p:cNvPr>
          <p:cNvSpPr txBox="1"/>
          <p:nvPr/>
        </p:nvSpPr>
        <p:spPr>
          <a:xfrm>
            <a:off x="3130062" y="937846"/>
            <a:ext cx="6213230" cy="707886"/>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Unitary Elastic Demand</a:t>
            </a:r>
          </a:p>
        </p:txBody>
      </p:sp>
    </p:spTree>
    <p:extLst>
      <p:ext uri="{BB962C8B-B14F-4D97-AF65-F5344CB8AC3E}">
        <p14:creationId xmlns:p14="http://schemas.microsoft.com/office/powerpoint/2010/main" val="210534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5 Types of Price Elasticity of Demand – Explained!">
            <a:extLst>
              <a:ext uri="{FF2B5EF4-FFF2-40B4-BE49-F238E27FC236}">
                <a16:creationId xmlns:a16="http://schemas.microsoft.com/office/drawing/2014/main" id="{E52031D3-4F03-428E-9712-80CB248F7A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2679" y="680929"/>
            <a:ext cx="10337292" cy="5493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450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mand And Supply-Unit I - PowerPoint Slides">
            <a:extLst>
              <a:ext uri="{FF2B5EF4-FFF2-40B4-BE49-F238E27FC236}">
                <a16:creationId xmlns:a16="http://schemas.microsoft.com/office/drawing/2014/main" id="{7483CAE4-07F2-4BAC-98BA-8C809870A9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6851" y="905933"/>
            <a:ext cx="10535055"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36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aining Price Elasticity of Demand | Economics | tutor2u">
            <a:extLst>
              <a:ext uri="{FF2B5EF4-FFF2-40B4-BE49-F238E27FC236}">
                <a16:creationId xmlns:a16="http://schemas.microsoft.com/office/drawing/2014/main" id="{1211BDD4-4AB9-4B0B-AC3E-43FFF69F9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91662"/>
            <a:ext cx="10081846" cy="500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80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7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3" name="Rectangle 7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4" name="Rectangle 7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Elasticity Lesson 2 | Jose Esteban">
            <a:extLst>
              <a:ext uri="{FF2B5EF4-FFF2-40B4-BE49-F238E27FC236}">
                <a16:creationId xmlns:a16="http://schemas.microsoft.com/office/drawing/2014/main" id="{F0D307DD-65EA-4A04-A810-AFE91534DA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0954" y="905933"/>
            <a:ext cx="10433538"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970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Measurement and Interpretation of Elasticities - ppt download">
            <a:extLst>
              <a:ext uri="{FF2B5EF4-FFF2-40B4-BE49-F238E27FC236}">
                <a16:creationId xmlns:a16="http://schemas.microsoft.com/office/drawing/2014/main" id="{80508452-65A9-41BE-A9C5-18A5FAA0F1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96"/>
          <a:stretch/>
        </p:blipFill>
        <p:spPr bwMode="auto">
          <a:xfrm>
            <a:off x="808892" y="905932"/>
            <a:ext cx="10503877" cy="5008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826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nferring networks of substitute and complementary products">
            <a:extLst>
              <a:ext uri="{FF2B5EF4-FFF2-40B4-BE49-F238E27FC236}">
                <a16:creationId xmlns:a16="http://schemas.microsoft.com/office/drawing/2014/main" id="{91AA3D03-C452-4502-A141-A89C05EA97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7509" y="905933"/>
            <a:ext cx="10492154" cy="503972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Cross Elasticity of Demand | S'pore A Level Econs Topical Summary">
            <a:extLst>
              <a:ext uri="{FF2B5EF4-FFF2-40B4-BE49-F238E27FC236}">
                <a16:creationId xmlns:a16="http://schemas.microsoft.com/office/drawing/2014/main" id="{862099FE-F73E-4C0B-BEA9-693089592546}"/>
              </a:ext>
            </a:extLst>
          </p:cNvPr>
          <p:cNvSpPr>
            <a:spLocks noChangeAspect="1" noChangeArrowheads="1"/>
          </p:cNvSpPr>
          <p:nvPr/>
        </p:nvSpPr>
        <p:spPr bwMode="auto">
          <a:xfrm>
            <a:off x="5943599" y="3276599"/>
            <a:ext cx="3997569" cy="39975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984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3174-07E8-418B-8C1E-F1A69172A694}"/>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Elasticity of Demand</a:t>
            </a:r>
          </a:p>
        </p:txBody>
      </p:sp>
      <p:sp>
        <p:nvSpPr>
          <p:cNvPr id="3" name="Content Placeholder 2">
            <a:extLst>
              <a:ext uri="{FF2B5EF4-FFF2-40B4-BE49-F238E27FC236}">
                <a16:creationId xmlns:a16="http://schemas.microsoft.com/office/drawing/2014/main" id="{B5E98E20-228D-4FDB-853C-18860705E897}"/>
              </a:ext>
            </a:extLst>
          </p:cNvPr>
          <p:cNvSpPr>
            <a:spLocks noGrp="1"/>
          </p:cNvSpPr>
          <p:nvPr>
            <p:ph idx="1"/>
          </p:nvPr>
        </p:nvSpPr>
        <p:spPr>
          <a:xfrm>
            <a:off x="1097280" y="2295728"/>
            <a:ext cx="10058400" cy="3573365"/>
          </a:xfrm>
        </p:spPr>
        <p:txBody>
          <a:bodyPr>
            <a:norm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Elasticity measures the responsiveness of one variable to the variations in another variable. Thus, the elasticity of X with respect to Y, e, is defined as </a:t>
            </a: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        Percentage change in X          </a:t>
            </a:r>
          </a:p>
          <a:p>
            <a:pPr algn="just"/>
            <a:r>
              <a:rPr lang="en-US" sz="2200" dirty="0">
                <a:solidFill>
                  <a:schemeClr val="tx1"/>
                </a:solidFill>
                <a:latin typeface="Times New Roman" panose="02020603050405020304" pitchFamily="18" charset="0"/>
                <a:cs typeface="Times New Roman" panose="02020603050405020304" pitchFamily="18" charset="0"/>
              </a:rPr>
              <a:t>e =</a:t>
            </a:r>
          </a:p>
          <a:p>
            <a:pPr algn="just"/>
            <a:r>
              <a:rPr lang="en-US" sz="2200" dirty="0">
                <a:solidFill>
                  <a:schemeClr val="tx1"/>
                </a:solidFill>
                <a:latin typeface="Times New Roman" panose="02020603050405020304" pitchFamily="18" charset="0"/>
                <a:cs typeface="Times New Roman" panose="02020603050405020304" pitchFamily="18" charset="0"/>
              </a:rPr>
              <a:t>        Percentage change in Y</a:t>
            </a:r>
          </a:p>
          <a:p>
            <a:pPr algn="just"/>
            <a:r>
              <a:rPr lang="en-US" sz="2200" dirty="0">
                <a:solidFill>
                  <a:schemeClr val="tx1"/>
                </a:solidFill>
                <a:latin typeface="Times New Roman" panose="02020603050405020304" pitchFamily="18" charset="0"/>
                <a:cs typeface="Times New Roman" panose="02020603050405020304" pitchFamily="18" charset="0"/>
              </a:rPr>
              <a:t>          </a:t>
            </a:r>
          </a:p>
        </p:txBody>
      </p:sp>
      <p:cxnSp>
        <p:nvCxnSpPr>
          <p:cNvPr id="5" name="Straight Connector 4">
            <a:extLst>
              <a:ext uri="{FF2B5EF4-FFF2-40B4-BE49-F238E27FC236}">
                <a16:creationId xmlns:a16="http://schemas.microsoft.com/office/drawing/2014/main" id="{538A8FE6-8982-45AB-9959-1C2967A4EAEF}"/>
              </a:ext>
            </a:extLst>
          </p:cNvPr>
          <p:cNvCxnSpPr>
            <a:cxnSpLocks/>
          </p:cNvCxnSpPr>
          <p:nvPr/>
        </p:nvCxnSpPr>
        <p:spPr>
          <a:xfrm flipV="1">
            <a:off x="1731524" y="4155366"/>
            <a:ext cx="2704289" cy="1"/>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44394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Prinecomi lectureppt ch03">
            <a:extLst>
              <a:ext uri="{FF2B5EF4-FFF2-40B4-BE49-F238E27FC236}">
                <a16:creationId xmlns:a16="http://schemas.microsoft.com/office/drawing/2014/main" id="{88032225-9EAC-4BAA-8116-6F796269D1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5785" y="785446"/>
            <a:ext cx="10503877" cy="516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942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0EA2-35F0-4B54-BAE7-43F34C7B4400}"/>
              </a:ext>
            </a:extLst>
          </p:cNvPr>
          <p:cNvSpPr>
            <a:spLocks noGrp="1"/>
          </p:cNvSpPr>
          <p:nvPr>
            <p:ph type="title"/>
          </p:nvPr>
        </p:nvSpPr>
        <p:spPr/>
        <p:txBody>
          <a:bodyPr>
            <a:normAutofit/>
          </a:bodyPr>
          <a:lstStyle/>
          <a:p>
            <a:pPr algn="ctr"/>
            <a:r>
              <a:rPr lang="en-US" sz="4000" dirty="0">
                <a:solidFill>
                  <a:schemeClr val="tx1"/>
                </a:solidFill>
                <a:latin typeface="Arial" panose="020B0604020202020204" pitchFamily="34" charset="0"/>
                <a:cs typeface="Arial" panose="020B0604020202020204" pitchFamily="34" charset="0"/>
              </a:rPr>
              <a:t>Measuring Cross Elasticity of Demand  Simple Problem</a:t>
            </a:r>
          </a:p>
        </p:txBody>
      </p:sp>
      <p:pic>
        <p:nvPicPr>
          <p:cNvPr id="1026" name="Picture 2" descr="3) topic 2 welfare &amp; elasticity 1">
            <a:extLst>
              <a:ext uri="{FF2B5EF4-FFF2-40B4-BE49-F238E27FC236}">
                <a16:creationId xmlns:a16="http://schemas.microsoft.com/office/drawing/2014/main" id="{05CCE37A-62F4-4A83-9B28-5EAAE310FD1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877" y="2003673"/>
            <a:ext cx="5437798" cy="41274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ross Price Elasticity of Demand (Definition) | Step by Step ...">
            <a:extLst>
              <a:ext uri="{FF2B5EF4-FFF2-40B4-BE49-F238E27FC236}">
                <a16:creationId xmlns:a16="http://schemas.microsoft.com/office/drawing/2014/main" id="{7D2C173B-B58C-4CE8-8CC0-59C3A33D311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14733" y="2003673"/>
            <a:ext cx="5079389" cy="4127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532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2056-1725-44EF-BAC7-12F6D6B0DE8C}"/>
              </a:ext>
            </a:extLst>
          </p:cNvPr>
          <p:cNvSpPr>
            <a:spLocks noGrp="1"/>
          </p:cNvSpPr>
          <p:nvPr>
            <p:ph type="title"/>
          </p:nvPr>
        </p:nvSpPr>
        <p:spPr>
          <a:xfrm>
            <a:off x="1097280" y="286603"/>
            <a:ext cx="10058400" cy="1357371"/>
          </a:xfrm>
        </p:spPr>
        <p:txBody>
          <a:bodyPr>
            <a:normAutofit/>
          </a:bodyPr>
          <a:lstStyle/>
          <a:p>
            <a:pPr algn="ctr"/>
            <a:r>
              <a:rPr lang="en-US" sz="4000" dirty="0">
                <a:solidFill>
                  <a:schemeClr val="tx1"/>
                </a:solidFill>
                <a:latin typeface="Arial" panose="020B0604020202020204" pitchFamily="34" charset="0"/>
                <a:cs typeface="Arial" panose="020B0604020202020204" pitchFamily="34" charset="0"/>
              </a:rPr>
              <a:t>What is Advertising?</a:t>
            </a:r>
          </a:p>
        </p:txBody>
      </p:sp>
      <p:sp>
        <p:nvSpPr>
          <p:cNvPr id="3" name="Content Placeholder 2">
            <a:extLst>
              <a:ext uri="{FF2B5EF4-FFF2-40B4-BE49-F238E27FC236}">
                <a16:creationId xmlns:a16="http://schemas.microsoft.com/office/drawing/2014/main" id="{9EF8C40E-322D-4309-90B6-83E7B3E666C9}"/>
              </a:ext>
            </a:extLst>
          </p:cNvPr>
          <p:cNvSpPr>
            <a:spLocks noGrp="1"/>
          </p:cNvSpPr>
          <p:nvPr>
            <p:ph idx="1"/>
          </p:nvPr>
        </p:nvSpPr>
        <p:spPr>
          <a:xfrm>
            <a:off x="1097280" y="2062264"/>
            <a:ext cx="10058400" cy="3806830"/>
          </a:xfrm>
        </p:spPr>
        <p:txBody>
          <a:bodyPr>
            <a:norm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Advertising consists of those activities by which visual or oral messages are addressed to selected respondents for the purpose of informing and influencing them to buy products or services or to act or be inclined favorably toward ideas, persons, trademarks, institutions or association featured.</a:t>
            </a: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b="1" dirty="0">
                <a:solidFill>
                  <a:schemeClr val="tx1"/>
                </a:solidFill>
                <a:latin typeface="Times New Roman" panose="02020603050405020304" pitchFamily="18" charset="0"/>
                <a:cs typeface="Times New Roman" panose="02020603050405020304" pitchFamily="18" charset="0"/>
              </a:rPr>
              <a:t>Functions of Advertising:</a:t>
            </a:r>
          </a:p>
          <a:p>
            <a:pPr algn="just"/>
            <a:r>
              <a:rPr lang="en-US" sz="2200" dirty="0">
                <a:solidFill>
                  <a:schemeClr val="tx1"/>
                </a:solidFill>
                <a:latin typeface="Times New Roman" panose="02020603050405020304" pitchFamily="18" charset="0"/>
                <a:cs typeface="Times New Roman" panose="02020603050405020304" pitchFamily="18" charset="0"/>
              </a:rPr>
              <a:t>     a). To shift the demand curve to the right</a:t>
            </a:r>
          </a:p>
          <a:p>
            <a:pPr algn="just"/>
            <a:r>
              <a:rPr lang="en-US" sz="2200" dirty="0">
                <a:solidFill>
                  <a:schemeClr val="tx1"/>
                </a:solidFill>
                <a:latin typeface="Times New Roman" panose="02020603050405020304" pitchFamily="18" charset="0"/>
                <a:cs typeface="Times New Roman" panose="02020603050405020304" pitchFamily="18" charset="0"/>
              </a:rPr>
              <a:t>     b).  To reduce the elasticity of demand</a:t>
            </a:r>
          </a:p>
        </p:txBody>
      </p:sp>
      <p:pic>
        <p:nvPicPr>
          <p:cNvPr id="5122" name="Picture 2" descr="Change in Equilibrium Price due to Shift in Demand Curve: Concepts">
            <a:extLst>
              <a:ext uri="{FF2B5EF4-FFF2-40B4-BE49-F238E27FC236}">
                <a16:creationId xmlns:a16="http://schemas.microsoft.com/office/drawing/2014/main" id="{E7684223-FFF9-4BD5-9E03-B5ACF5F35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5354" y="3268494"/>
            <a:ext cx="4163438" cy="2991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258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D5BE-D4F6-49D4-9735-FBB2C3452105}"/>
              </a:ext>
            </a:extLst>
          </p:cNvPr>
          <p:cNvSpPr>
            <a:spLocks noGrp="1"/>
          </p:cNvSpPr>
          <p:nvPr>
            <p:ph type="title"/>
          </p:nvPr>
        </p:nvSpPr>
        <p:spPr>
          <a:xfrm>
            <a:off x="1097280" y="286603"/>
            <a:ext cx="10058400" cy="1450757"/>
          </a:xfrm>
        </p:spPr>
        <p:txBody>
          <a:bodyPr>
            <a:normAutofit/>
          </a:bodyPr>
          <a:lstStyle/>
          <a:p>
            <a:pPr algn="ctr"/>
            <a:r>
              <a:rPr lang="en-US" sz="4000" dirty="0">
                <a:solidFill>
                  <a:schemeClr val="tx1"/>
                </a:solidFill>
                <a:latin typeface="Arial" panose="020B0604020202020204" pitchFamily="34" charset="0"/>
                <a:cs typeface="Arial" panose="020B0604020202020204" pitchFamily="34" charset="0"/>
              </a:rPr>
              <a:t>Salient features of the Advertising-Sales Relationship</a:t>
            </a:r>
          </a:p>
        </p:txBody>
      </p:sp>
      <p:sp>
        <p:nvSpPr>
          <p:cNvPr id="3" name="Content Placeholder 2">
            <a:extLst>
              <a:ext uri="{FF2B5EF4-FFF2-40B4-BE49-F238E27FC236}">
                <a16:creationId xmlns:a16="http://schemas.microsoft.com/office/drawing/2014/main" id="{E4D6DBEC-B097-4305-B791-569967DBDF0F}"/>
              </a:ext>
            </a:extLst>
          </p:cNvPr>
          <p:cNvSpPr>
            <a:spLocks noGrp="1"/>
          </p:cNvSpPr>
          <p:nvPr>
            <p:ph idx="1"/>
          </p:nvPr>
        </p:nvSpPr>
        <p:spPr>
          <a:xfrm>
            <a:off x="1097279" y="1809346"/>
            <a:ext cx="6454987" cy="3311296"/>
          </a:xfrm>
        </p:spPr>
        <p:txBody>
          <a:bodyPr>
            <a:no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1. A certain amount of sales is possible even without any advertising.</a:t>
            </a:r>
          </a:p>
          <a:p>
            <a:pPr algn="just"/>
            <a:r>
              <a:rPr lang="en-US" sz="2200" dirty="0">
                <a:solidFill>
                  <a:schemeClr val="tx1"/>
                </a:solidFill>
                <a:latin typeface="Times New Roman" panose="02020603050405020304" pitchFamily="18" charset="0"/>
                <a:cs typeface="Times New Roman" panose="02020603050405020304" pitchFamily="18" charset="0"/>
              </a:rPr>
              <a:t>2. </a:t>
            </a:r>
            <a:r>
              <a:rPr lang="en-US" sz="2200" dirty="0" err="1">
                <a:solidFill>
                  <a:schemeClr val="tx1"/>
                </a:solidFill>
                <a:latin typeface="Times New Roman" panose="02020603050405020304" pitchFamily="18" charset="0"/>
                <a:cs typeface="Times New Roman" panose="02020603050405020304" pitchFamily="18" charset="0"/>
              </a:rPr>
              <a:t>Otherthings</a:t>
            </a:r>
            <a:r>
              <a:rPr lang="en-US" sz="2200" dirty="0">
                <a:solidFill>
                  <a:schemeClr val="tx1"/>
                </a:solidFill>
                <a:latin typeface="Times New Roman" panose="02020603050405020304" pitchFamily="18" charset="0"/>
                <a:cs typeface="Times New Roman" panose="02020603050405020304" pitchFamily="18" charset="0"/>
              </a:rPr>
              <a:t>, i.e., price, quality, channels of distribution remaining the same, there is a direct relationship between the extent of advertisement and the volume of sales.  Thus, an increase in the expenditure on advertisement is likely to lead to an increase in sales.</a:t>
            </a:r>
          </a:p>
          <a:p>
            <a:pPr algn="just"/>
            <a:r>
              <a:rPr lang="en-US" sz="2200" dirty="0">
                <a:solidFill>
                  <a:schemeClr val="tx1"/>
                </a:solidFill>
                <a:latin typeface="Times New Roman" panose="02020603050405020304" pitchFamily="18" charset="0"/>
                <a:cs typeface="Times New Roman" panose="02020603050405020304" pitchFamily="18" charset="0"/>
              </a:rPr>
              <a:t>3. Up to a point, an increase in advertisement will lead to a more than proportionate increase in sales.  But beyond this point, an increase in advertisement will lead to a less than proportionate increase in sales till the saturation point is reached after which there will no increase in sales.</a:t>
            </a:r>
          </a:p>
          <a:p>
            <a:pPr algn="just"/>
            <a:endParaRPr lang="en-US" sz="2200" dirty="0">
              <a:solidFill>
                <a:schemeClr val="tx1"/>
              </a:solidFill>
              <a:latin typeface="Times New Roman" panose="02020603050405020304" pitchFamily="18" charset="0"/>
              <a:cs typeface="Times New Roman" panose="02020603050405020304" pitchFamily="18" charset="0"/>
            </a:endParaRPr>
          </a:p>
        </p:txBody>
      </p:sp>
      <p:pic>
        <p:nvPicPr>
          <p:cNvPr id="4" name="Picture 2" descr="Advertising Budget for Products (With Diagram)">
            <a:extLst>
              <a:ext uri="{FF2B5EF4-FFF2-40B4-BE49-F238E27FC236}">
                <a16:creationId xmlns:a16="http://schemas.microsoft.com/office/drawing/2014/main" id="{2D72B494-A382-48AF-BD5E-82C1AFE82A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4751" y="1926045"/>
            <a:ext cx="2866746" cy="382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40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dvertising Elasticity Of Demand : with importance in real world">
            <a:extLst>
              <a:ext uri="{FF2B5EF4-FFF2-40B4-BE49-F238E27FC236}">
                <a16:creationId xmlns:a16="http://schemas.microsoft.com/office/drawing/2014/main" id="{724F39E6-3C73-42A1-83C7-5416C36CCE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2338" y="905933"/>
            <a:ext cx="10539047"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04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5A72-FC8F-44D8-8060-4EA94EF2198A}"/>
              </a:ext>
            </a:extLst>
          </p:cNvPr>
          <p:cNvSpPr>
            <a:spLocks noGrp="1"/>
          </p:cNvSpPr>
          <p:nvPr>
            <p:ph type="title"/>
          </p:nvPr>
        </p:nvSpPr>
        <p:spPr/>
        <p:txBody>
          <a:bodyPr>
            <a:normAutofit/>
          </a:bodyPr>
          <a:lstStyle/>
          <a:p>
            <a:pPr algn="ctr"/>
            <a:r>
              <a:rPr lang="en-US" sz="4000" dirty="0">
                <a:solidFill>
                  <a:schemeClr val="tx1"/>
                </a:solidFill>
                <a:latin typeface="Arial" panose="020B0604020202020204" pitchFamily="34" charset="0"/>
                <a:cs typeface="Arial" panose="020B0604020202020204" pitchFamily="34" charset="0"/>
              </a:rPr>
              <a:t>References</a:t>
            </a:r>
          </a:p>
        </p:txBody>
      </p:sp>
      <p:pic>
        <p:nvPicPr>
          <p:cNvPr id="2050" name="Picture 2" descr="Managerial Economics and Financial Analysis">
            <a:extLst>
              <a:ext uri="{FF2B5EF4-FFF2-40B4-BE49-F238E27FC236}">
                <a16:creationId xmlns:a16="http://schemas.microsoft.com/office/drawing/2014/main" id="{9C891E99-EFF3-438F-9445-E473043D5E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3323" y="1846263"/>
            <a:ext cx="4022725" cy="4022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nagerial Economics">
            <a:extLst>
              <a:ext uri="{FF2B5EF4-FFF2-40B4-BE49-F238E27FC236}">
                <a16:creationId xmlns:a16="http://schemas.microsoft.com/office/drawing/2014/main" id="{01CD68EE-6330-4F10-BE9D-9CE3D0FAA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923" y="1846263"/>
            <a:ext cx="342538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14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5436-D3EE-4573-B84B-AC60750ADD98}"/>
              </a:ext>
            </a:extLst>
          </p:cNvPr>
          <p:cNvSpPr>
            <a:spLocks noGrp="1"/>
          </p:cNvSpPr>
          <p:nvPr>
            <p:ph type="title"/>
          </p:nvPr>
        </p:nvSpPr>
        <p:spPr/>
        <p:txBody>
          <a:bodyPr/>
          <a:lstStyle/>
          <a:p>
            <a:endParaRPr lang="en-US"/>
          </a:p>
        </p:txBody>
      </p:sp>
      <p:pic>
        <p:nvPicPr>
          <p:cNvPr id="1026" name="Picture 2" descr="What are the types of Elasticity of Demand? - Business Jargons">
            <a:extLst>
              <a:ext uri="{FF2B5EF4-FFF2-40B4-BE49-F238E27FC236}">
                <a16:creationId xmlns:a16="http://schemas.microsoft.com/office/drawing/2014/main" id="{38B5B374-F1C2-46E6-B929-0695F785F3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659" y="306060"/>
            <a:ext cx="10982527" cy="585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3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ncome elasticity of Demand Managerial Economics">
            <a:extLst>
              <a:ext uri="{FF2B5EF4-FFF2-40B4-BE49-F238E27FC236}">
                <a16:creationId xmlns:a16="http://schemas.microsoft.com/office/drawing/2014/main" id="{50D60487-EC7F-4763-A4F2-3436060C2D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68215" y="644769"/>
            <a:ext cx="10668000" cy="5545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80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Economics for Engineers ECO 310 LEARNING OBJECTIVES">
            <a:extLst>
              <a:ext uri="{FF2B5EF4-FFF2-40B4-BE49-F238E27FC236}">
                <a16:creationId xmlns:a16="http://schemas.microsoft.com/office/drawing/2014/main" id="{DA3402D2-D29D-407C-9706-0C006ADC78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68215" y="658471"/>
            <a:ext cx="10761785" cy="554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17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8094-51BB-4E85-96E0-E85939CDC8D9}"/>
              </a:ext>
            </a:extLst>
          </p:cNvPr>
          <p:cNvSpPr>
            <a:spLocks noGrp="1"/>
          </p:cNvSpPr>
          <p:nvPr>
            <p:ph type="title"/>
          </p:nvPr>
        </p:nvSpPr>
        <p:spPr/>
        <p:txBody>
          <a:bodyPr/>
          <a:lstStyle/>
          <a:p>
            <a:endParaRPr lang="en-US"/>
          </a:p>
        </p:txBody>
      </p:sp>
      <p:pic>
        <p:nvPicPr>
          <p:cNvPr id="8194" name="Picture 2" descr="Income elasticity of demand - definition and examples - Market ...">
            <a:extLst>
              <a:ext uri="{FF2B5EF4-FFF2-40B4-BE49-F238E27FC236}">
                <a16:creationId xmlns:a16="http://schemas.microsoft.com/office/drawing/2014/main" id="{4B67D706-49D1-4E42-8DFF-FBEA7823F3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3388" y="286603"/>
            <a:ext cx="10972800" cy="5929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06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rice elasticity of demand - ppt video online download">
            <a:extLst>
              <a:ext uri="{FF2B5EF4-FFF2-40B4-BE49-F238E27FC236}">
                <a16:creationId xmlns:a16="http://schemas.microsoft.com/office/drawing/2014/main" id="{AF76FBAE-73D1-4E26-8B34-4018BD686C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5785" y="905933"/>
            <a:ext cx="10410092"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90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4820-D026-46DB-B1EB-B199D6AB6687}"/>
              </a:ext>
            </a:extLst>
          </p:cNvPr>
          <p:cNvSpPr>
            <a:spLocks noGrp="1"/>
          </p:cNvSpPr>
          <p:nvPr>
            <p:ph type="title"/>
          </p:nvPr>
        </p:nvSpPr>
        <p:spPr/>
        <p:txBody>
          <a:bodyPr/>
          <a:lstStyle/>
          <a:p>
            <a:endParaRPr lang="en-US" dirty="0"/>
          </a:p>
        </p:txBody>
      </p:sp>
      <p:pic>
        <p:nvPicPr>
          <p:cNvPr id="9218" name="Picture 2" descr="Education resources for teachers, schools &amp; students | EzyEducation">
            <a:extLst>
              <a:ext uri="{FF2B5EF4-FFF2-40B4-BE49-F238E27FC236}">
                <a16:creationId xmlns:a16="http://schemas.microsoft.com/office/drawing/2014/main" id="{DC47BC95-0246-4524-A3B4-736435162C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3387" y="286603"/>
            <a:ext cx="10972800" cy="5890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4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conomic Perspectives. » DEMAND: The amount of goods/services ...">
            <a:extLst>
              <a:ext uri="{FF2B5EF4-FFF2-40B4-BE49-F238E27FC236}">
                <a16:creationId xmlns:a16="http://schemas.microsoft.com/office/drawing/2014/main" id="{909E707A-B011-4D3F-A90C-4828F9344A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1" y="905933"/>
            <a:ext cx="10949354"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622577"/>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81</TotalTime>
  <Words>286</Words>
  <Application>Microsoft Office PowerPoint</Application>
  <PresentationFormat>Widescreen</PresentationFormat>
  <Paragraphs>25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Retrospect</vt:lpstr>
      <vt:lpstr>Elasticity of Demand</vt:lpstr>
      <vt:lpstr>Elasticity of Demand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Perfectly Elastic Vs. Inelastic Demand</vt:lpstr>
      <vt:lpstr>Relatively Elastic Vs. Inelastic Demand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Measuring Cross Elasticity of Demand  Simple Problem</vt:lpstr>
      <vt:lpstr>What is Advertising?</vt:lpstr>
      <vt:lpstr>Salient features of the Advertising-Sales Relationship</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Elasticity of Demand</dc:title>
  <dc:creator>Harshitha</dc:creator>
  <cp:lastModifiedBy>FACULTY</cp:lastModifiedBy>
  <cp:revision>7</cp:revision>
  <dcterms:created xsi:type="dcterms:W3CDTF">2020-07-21T03:43:36Z</dcterms:created>
  <dcterms:modified xsi:type="dcterms:W3CDTF">2021-09-07T04:40:09Z</dcterms:modified>
</cp:coreProperties>
</file>