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8" r:id="rId5"/>
    <p:sldId id="258" r:id="rId6"/>
    <p:sldId id="259" r:id="rId7"/>
    <p:sldId id="261" r:id="rId8"/>
    <p:sldId id="267" r:id="rId9"/>
    <p:sldId id="269" r:id="rId10"/>
    <p:sldId id="257" r:id="rId11"/>
    <p:sldId id="265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1566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23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6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435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8249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08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92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55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42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93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517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C00619-C466-4448-86B8-0BF3410032F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35C82E-3A92-4487-B4DD-F187D1764E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D3F8A1A5-17A7-43DA-B0FF-74849B3B8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71" b="5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B7016E-B1C3-496B-9236-0FBD478E2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9A2BB-F7EC-4901-9D88-92E5CC445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to Journalize Business Transactions</a:t>
            </a: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013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urnal Entry Format (Examples) | How to Make Journal Entries?">
            <a:extLst>
              <a:ext uri="{FF2B5EF4-FFF2-40B4-BE49-F238E27FC236}">
                <a16:creationId xmlns:a16="http://schemas.microsoft.com/office/drawing/2014/main" id="{7296F7D2-311F-4C2A-A048-FDE9A418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71" y="690663"/>
            <a:ext cx="10058400" cy="500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901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449E-56D1-4FC9-AEED-A28305D3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Journalize the following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7232-77E4-4D2E-BFE9-8413ED6B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987"/>
            <a:ext cx="10058400" cy="395915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1. Furniture is purchased for Rs.1,000</a:t>
            </a:r>
          </a:p>
          <a:p>
            <a:r>
              <a:rPr lang="en-US" sz="1800" dirty="0">
                <a:solidFill>
                  <a:schemeClr val="tx1"/>
                </a:solidFill>
              </a:rPr>
              <a:t>2. Purchased goods for cash Rs.5,000</a:t>
            </a:r>
          </a:p>
          <a:p>
            <a:r>
              <a:rPr lang="en-US" sz="1800" dirty="0">
                <a:solidFill>
                  <a:schemeClr val="tx1"/>
                </a:solidFill>
              </a:rPr>
              <a:t>3. Sold good to Mahesh Babu for Rs.10,000</a:t>
            </a:r>
          </a:p>
          <a:p>
            <a:r>
              <a:rPr lang="en-US" sz="1800" dirty="0">
                <a:solidFill>
                  <a:schemeClr val="tx1"/>
                </a:solidFill>
              </a:rPr>
              <a:t>4. Paid salaries Rs.15,000 to employees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5. Purchased goods worth Rs.1,000 from Samantha</a:t>
            </a:r>
          </a:p>
          <a:p>
            <a:r>
              <a:rPr lang="en-US" sz="1800" dirty="0">
                <a:solidFill>
                  <a:schemeClr val="tx1"/>
                </a:solidFill>
              </a:rPr>
              <a:t>6. Paid Rs.7,500 as rent</a:t>
            </a:r>
          </a:p>
          <a:p>
            <a:r>
              <a:rPr lang="en-US" sz="1800" dirty="0">
                <a:solidFill>
                  <a:schemeClr val="tx1"/>
                </a:solidFill>
              </a:rPr>
              <a:t>7. Sold goods worth Rs.1,000 for cash to Rajnikanth</a:t>
            </a:r>
          </a:p>
          <a:p>
            <a:r>
              <a:rPr lang="en-US" sz="1800" dirty="0">
                <a:solidFill>
                  <a:schemeClr val="tx1"/>
                </a:solidFill>
              </a:rPr>
              <a:t>8. Entertainment expenses Rs.1,000</a:t>
            </a:r>
          </a:p>
          <a:p>
            <a:r>
              <a:rPr lang="en-US" sz="1800" dirty="0">
                <a:solidFill>
                  <a:schemeClr val="tx1"/>
                </a:solidFill>
              </a:rPr>
              <a:t>9. Sold goods worth Rs.5,000 to Virat Kohli</a:t>
            </a:r>
          </a:p>
          <a:p>
            <a:r>
              <a:rPr lang="en-US" sz="1800" dirty="0">
                <a:solidFill>
                  <a:schemeClr val="tx1"/>
                </a:solidFill>
              </a:rPr>
              <a:t>10. Goods returned to Samantha Rs.200.</a:t>
            </a:r>
          </a:p>
        </p:txBody>
      </p:sp>
    </p:spTree>
    <p:extLst>
      <p:ext uri="{BB962C8B-B14F-4D97-AF65-F5344CB8AC3E}">
        <p14:creationId xmlns:p14="http://schemas.microsoft.com/office/powerpoint/2010/main" val="3496649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92A906C-8CE6-47E5-94D9-7ADA3666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38237"/>
            <a:ext cx="9753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375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0A3996C-BFB4-47F0-BF5E-40CA96C27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2698326" y="640208"/>
            <a:ext cx="6600392" cy="55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736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FD1977F-8521-432A-8914-E108A20BA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 b="4227"/>
          <a:stretch/>
        </p:blipFill>
        <p:spPr>
          <a:xfrm>
            <a:off x="1216556" y="643467"/>
            <a:ext cx="9627290" cy="45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60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3703ED7-480C-4867-ADCA-19DADDC4A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1031631" y="1638300"/>
            <a:ext cx="994116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685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FFC5F7-FA25-49D2-ACD4-FF863CECE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1219200" y="1209675"/>
            <a:ext cx="9753600" cy="42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696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619A-EB49-40F2-B4D8-DC89250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Book-Keeping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903C-7027-4F7F-8424-FCA8C81F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1476"/>
            <a:ext cx="10058400" cy="313761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 financial accounting, there are two systems of book-keeping: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a) Single-entry book-keeping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b) Double-entry book-keeping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45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CBA0-976C-42A6-8971-87E00E0439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0315" y="1846263"/>
            <a:ext cx="10077855" cy="402272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Single –entry system</a:t>
            </a:r>
            <a:r>
              <a:rPr lang="en-US" dirty="0">
                <a:solidFill>
                  <a:schemeClr val="tx1"/>
                </a:solidFill>
              </a:rPr>
              <a:t> is an unscientific and haphazard way of maintaining accounts.  Small business units in the unorganized sector maintain their books of accounts under single-entry system of book-keeping.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Double-entry book-keeping </a:t>
            </a:r>
            <a:r>
              <a:rPr lang="en-US" dirty="0">
                <a:solidFill>
                  <a:schemeClr val="tx1"/>
                </a:solidFill>
              </a:rPr>
              <a:t>is a scientific way of recording transactions based on the fact that for every debit, there is a corresponding credit.  Under double-entry system, both debit and credit aspects of the transaction are being recorded. 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19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CBBE-29D8-4FF2-99EE-3A0E9DC0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Advantages of Double-entry book-keeping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7956-AEC6-4F7C-A5E2-23436373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7088"/>
            <a:ext cx="10058400" cy="36220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Information about every Account</a:t>
            </a:r>
          </a:p>
          <a:p>
            <a:r>
              <a:rPr lang="en-US" dirty="0">
                <a:solidFill>
                  <a:schemeClr val="tx1"/>
                </a:solidFill>
              </a:rPr>
              <a:t>2. Helps to know the Receivables and Payables</a:t>
            </a:r>
          </a:p>
          <a:p>
            <a:r>
              <a:rPr lang="en-US" dirty="0">
                <a:solidFill>
                  <a:schemeClr val="tx1"/>
                </a:solidFill>
              </a:rPr>
              <a:t>3. Arithmetical Accuracy</a:t>
            </a:r>
          </a:p>
          <a:p>
            <a:r>
              <a:rPr lang="en-US" dirty="0">
                <a:solidFill>
                  <a:schemeClr val="tx1"/>
                </a:solidFill>
              </a:rPr>
              <a:t>4. Helps to Locate Errors</a:t>
            </a:r>
          </a:p>
          <a:p>
            <a:r>
              <a:rPr lang="en-US" dirty="0">
                <a:solidFill>
                  <a:schemeClr val="tx1"/>
                </a:solidFill>
              </a:rPr>
              <a:t>5. Helps to Ascertain Profit/Loss</a:t>
            </a:r>
          </a:p>
          <a:p>
            <a:r>
              <a:rPr lang="en-US" dirty="0">
                <a:solidFill>
                  <a:schemeClr val="tx1"/>
                </a:solidFill>
              </a:rPr>
              <a:t>6. Helps to know the Financial Position</a:t>
            </a:r>
          </a:p>
          <a:p>
            <a:r>
              <a:rPr lang="en-US" dirty="0">
                <a:solidFill>
                  <a:schemeClr val="tx1"/>
                </a:solidFill>
              </a:rPr>
              <a:t>7. Monitoring and Auditing made easier.</a:t>
            </a:r>
          </a:p>
        </p:txBody>
      </p:sp>
    </p:spTree>
    <p:extLst>
      <p:ext uri="{BB962C8B-B14F-4D97-AF65-F5344CB8AC3E}">
        <p14:creationId xmlns:p14="http://schemas.microsoft.com/office/powerpoint/2010/main" val="39034318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count - Meaning and types">
            <a:extLst>
              <a:ext uri="{FF2B5EF4-FFF2-40B4-BE49-F238E27FC236}">
                <a16:creationId xmlns:a16="http://schemas.microsoft.com/office/drawing/2014/main" id="{948082BC-3E0F-4F50-BB00-02F69055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6748" y="643467"/>
            <a:ext cx="8178503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91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finition Of Personal Account Real Account And Nominal Account">
            <a:extLst>
              <a:ext uri="{FF2B5EF4-FFF2-40B4-BE49-F238E27FC236}">
                <a16:creationId xmlns:a16="http://schemas.microsoft.com/office/drawing/2014/main" id="{714D57CE-F977-4F47-AA6B-80A86D25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643467"/>
            <a:ext cx="10070123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289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asic Understanding Of Accounting - PowerPoint Slides">
            <a:extLst>
              <a:ext uri="{FF2B5EF4-FFF2-40B4-BE49-F238E27FC236}">
                <a16:creationId xmlns:a16="http://schemas.microsoft.com/office/drawing/2014/main" id="{0AA3CB48-B1B4-4F43-8597-CC5546DE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3" y="668215"/>
            <a:ext cx="10058400" cy="52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107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9C9F-B41C-44A5-B297-91751152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Journal?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8157-86AD-4D3E-885F-25B10B46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2675106"/>
            <a:ext cx="10105093" cy="319398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Journal is the primary book of keeping accounts. The book wherein the transactions are recorded in a chronological order of dates after determining the debit account and credit account of transactions with explanation is called journal.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The first step of the accounting process is to maintain a journal or journalizing of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38671752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AEBED-0DEA-4701-83E6-88135115660A}"/>
              </a:ext>
            </a:extLst>
          </p:cNvPr>
          <p:cNvSpPr/>
          <p:nvPr/>
        </p:nvSpPr>
        <p:spPr>
          <a:xfrm>
            <a:off x="1066800" y="502570"/>
            <a:ext cx="10058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From the definitions and its recording procedures, The following are the features of the journal: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dirty="0"/>
              <a:t>Book of primary entry 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b="1" dirty="0"/>
              <a:t>2. Daily record book</a:t>
            </a:r>
          </a:p>
          <a:p>
            <a:endParaRPr lang="en-US" sz="2000" b="1" dirty="0"/>
          </a:p>
          <a:p>
            <a:r>
              <a:rPr lang="en-US" sz="2000" b="1" dirty="0"/>
              <a:t>3. Chronological order</a:t>
            </a:r>
          </a:p>
          <a:p>
            <a:endParaRPr lang="en-US" sz="2000" b="1" dirty="0"/>
          </a:p>
          <a:p>
            <a:r>
              <a:rPr lang="en-US" sz="2000" b="1" dirty="0"/>
              <a:t>4. Use of dual aspects of transactions</a:t>
            </a:r>
          </a:p>
          <a:p>
            <a:endParaRPr lang="en-US" sz="2000" b="1" dirty="0"/>
          </a:p>
          <a:p>
            <a:r>
              <a:rPr lang="en-US" sz="2000" b="1" dirty="0"/>
              <a:t>5. Use of explanation</a:t>
            </a:r>
          </a:p>
          <a:p>
            <a:endParaRPr lang="en-US" sz="2000" b="1" dirty="0"/>
          </a:p>
          <a:p>
            <a:r>
              <a:rPr lang="en-US" sz="2000" b="1" dirty="0"/>
              <a:t>6. Different columns: </a:t>
            </a:r>
            <a:r>
              <a:rPr lang="en-US" sz="2000" dirty="0"/>
              <a:t>Every page of the journal is divided into five columns: Date, account titles and explanation, ledger folio, debit money column, and credit money column.</a:t>
            </a:r>
          </a:p>
          <a:p>
            <a:endParaRPr lang="en-US" sz="2000" dirty="0"/>
          </a:p>
          <a:p>
            <a:r>
              <a:rPr lang="en-US" sz="2000" b="1" dirty="0"/>
              <a:t>7. Subsidiary book:</a:t>
            </a:r>
            <a:r>
              <a:rPr lang="en-US" sz="2000" dirty="0"/>
              <a:t> Journalizing of transaction helps preparation of ledger conveniently. That is why the journal is called a subsidiary book to the ledger.</a:t>
            </a:r>
          </a:p>
        </p:txBody>
      </p:sp>
    </p:spTree>
    <p:extLst>
      <p:ext uri="{BB962C8B-B14F-4D97-AF65-F5344CB8AC3E}">
        <p14:creationId xmlns:p14="http://schemas.microsoft.com/office/powerpoint/2010/main" val="11877822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418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Retrospect</vt:lpstr>
      <vt:lpstr>Journal</vt:lpstr>
      <vt:lpstr>Book-Keeping</vt:lpstr>
      <vt:lpstr>PowerPoint Presentation</vt:lpstr>
      <vt:lpstr>Advantages of Double-entry book-keeping</vt:lpstr>
      <vt:lpstr>PowerPoint Presentation</vt:lpstr>
      <vt:lpstr>PowerPoint Presentation</vt:lpstr>
      <vt:lpstr>PowerPoint Presentation</vt:lpstr>
      <vt:lpstr>What is Journal?</vt:lpstr>
      <vt:lpstr>PowerPoint Presentation</vt:lpstr>
      <vt:lpstr>PowerPoint Presentation</vt:lpstr>
      <vt:lpstr>Journalize the following 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</dc:title>
  <dc:creator>Harshitha</dc:creator>
  <cp:lastModifiedBy>Harshitha</cp:lastModifiedBy>
  <cp:revision>8</cp:revision>
  <dcterms:created xsi:type="dcterms:W3CDTF">2020-12-08T05:41:57Z</dcterms:created>
  <dcterms:modified xsi:type="dcterms:W3CDTF">2020-12-11T02:45:33Z</dcterms:modified>
</cp:coreProperties>
</file>