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5A99F1-C568-4DE5-AAB9-3960E82F757E}"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165800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99F1-C568-4DE5-AAB9-3960E82F757E}"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334622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99F1-C568-4DE5-AAB9-3960E82F757E}"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91614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99F1-C568-4DE5-AAB9-3960E82F757E}"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233792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A99F1-C568-4DE5-AAB9-3960E82F757E}"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142811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5A99F1-C568-4DE5-AAB9-3960E82F757E}"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82393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5A99F1-C568-4DE5-AAB9-3960E82F757E}"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259780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5A99F1-C568-4DE5-AAB9-3960E82F757E}"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6627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A99F1-C568-4DE5-AAB9-3960E82F757E}"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38191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A99F1-C568-4DE5-AAB9-3960E82F757E}"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295821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A99F1-C568-4DE5-AAB9-3960E82F757E}"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17C1-2144-40BB-B9E5-DC3FA27C2422}" type="slidenum">
              <a:rPr lang="en-US" smtClean="0"/>
              <a:t>‹#›</a:t>
            </a:fld>
            <a:endParaRPr lang="en-US"/>
          </a:p>
        </p:txBody>
      </p:sp>
    </p:spTree>
    <p:extLst>
      <p:ext uri="{BB962C8B-B14F-4D97-AF65-F5344CB8AC3E}">
        <p14:creationId xmlns:p14="http://schemas.microsoft.com/office/powerpoint/2010/main" val="245793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A99F1-C568-4DE5-AAB9-3960E82F757E}" type="datetimeFigureOut">
              <a:rPr lang="en-US" smtClean="0"/>
              <a:t>3/15/2018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D17C1-2144-40BB-B9E5-DC3FA27C2422}" type="slidenum">
              <a:rPr lang="en-US" smtClean="0"/>
              <a:t>‹#›</a:t>
            </a:fld>
            <a:endParaRPr lang="en-US"/>
          </a:p>
        </p:txBody>
      </p:sp>
    </p:spTree>
    <p:extLst>
      <p:ext uri="{BB962C8B-B14F-4D97-AF65-F5344CB8AC3E}">
        <p14:creationId xmlns:p14="http://schemas.microsoft.com/office/powerpoint/2010/main" val="151599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5181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a:xfrm>
            <a:off x="1058917" y="1690688"/>
            <a:ext cx="10515600" cy="4351338"/>
          </a:xfrm>
        </p:spPr>
        <p:txBody>
          <a:bodyPr>
            <a:noAutofit/>
          </a:bodyPr>
          <a:lstStyle/>
          <a:p>
            <a:r>
              <a:rPr lang="en-US" sz="2400" dirty="0"/>
              <a:t>To return all of the subordinates in all levels for the manager of each department, use the following query</a:t>
            </a:r>
            <a:r>
              <a:rPr lang="en-US" sz="2400" dirty="0" smtClean="0"/>
              <a:t>.</a:t>
            </a:r>
          </a:p>
          <a:p>
            <a:endParaRPr lang="en-US" sz="2400" dirty="0">
              <a:effectLst/>
            </a:endParaRPr>
          </a:p>
          <a:p>
            <a:r>
              <a:rPr lang="en-US" sz="2400" dirty="0"/>
              <a:t>To return all of the subordinates in all levels for the manager of each department, use the following query</a:t>
            </a:r>
            <a:r>
              <a:rPr lang="en-US" sz="2400" dirty="0" smtClean="0"/>
              <a:t>.</a:t>
            </a:r>
          </a:p>
          <a:p>
            <a:pPr marL="0" indent="0">
              <a:buNone/>
            </a:pPr>
            <a:r>
              <a:rPr lang="en-US" sz="2400" dirty="0"/>
              <a:t>SELECT </a:t>
            </a:r>
            <a:r>
              <a:rPr lang="en-US" sz="2400" dirty="0" err="1"/>
              <a:t>D.deptid</a:t>
            </a:r>
            <a:r>
              <a:rPr lang="en-US" sz="2400" dirty="0"/>
              <a:t>, </a:t>
            </a:r>
            <a:r>
              <a:rPr lang="en-US" sz="2400" dirty="0" err="1"/>
              <a:t>D.deptname</a:t>
            </a:r>
            <a:r>
              <a:rPr lang="en-US" sz="2400" dirty="0"/>
              <a:t>, </a:t>
            </a:r>
            <a:r>
              <a:rPr lang="en-US" sz="2400" dirty="0" err="1"/>
              <a:t>D.deptmgrid</a:t>
            </a:r>
            <a:endParaRPr lang="en-US" sz="2400" dirty="0"/>
          </a:p>
          <a:p>
            <a:pPr marL="0" indent="0">
              <a:buNone/>
            </a:pPr>
            <a:r>
              <a:rPr lang="en-US" sz="2400" dirty="0"/>
              <a:t>    ,</a:t>
            </a:r>
            <a:r>
              <a:rPr lang="en-US" sz="2400" dirty="0" err="1"/>
              <a:t>ST.empid</a:t>
            </a:r>
            <a:r>
              <a:rPr lang="en-US" sz="2400" dirty="0"/>
              <a:t>, </a:t>
            </a:r>
            <a:r>
              <a:rPr lang="en-US" sz="2400" dirty="0" err="1"/>
              <a:t>ST.empname</a:t>
            </a:r>
            <a:r>
              <a:rPr lang="en-US" sz="2400" dirty="0"/>
              <a:t>, </a:t>
            </a:r>
            <a:r>
              <a:rPr lang="en-US" sz="2400" dirty="0" err="1"/>
              <a:t>ST.mgrid</a:t>
            </a:r>
            <a:endParaRPr lang="en-US" sz="2400" dirty="0"/>
          </a:p>
          <a:p>
            <a:pPr marL="0" indent="0">
              <a:buNone/>
            </a:pPr>
            <a:r>
              <a:rPr lang="en-US" sz="2400" dirty="0"/>
              <a:t>FROM Departments AS D</a:t>
            </a:r>
          </a:p>
          <a:p>
            <a:pPr marL="0" indent="0">
              <a:buNone/>
            </a:pPr>
            <a:r>
              <a:rPr lang="en-US" sz="2400" dirty="0"/>
              <a:t>    CROSS APPLY </a:t>
            </a:r>
            <a:r>
              <a:rPr lang="en-US" sz="2400" dirty="0" err="1"/>
              <a:t>fn_getsubtree</a:t>
            </a:r>
            <a:r>
              <a:rPr lang="en-US" sz="2400" dirty="0"/>
              <a:t>(</a:t>
            </a:r>
            <a:r>
              <a:rPr lang="en-US" sz="2400" dirty="0" err="1"/>
              <a:t>D.deptmgrid</a:t>
            </a:r>
            <a:r>
              <a:rPr lang="en-US" sz="2400" dirty="0"/>
              <a:t>) AS ST;</a:t>
            </a:r>
            <a:endParaRPr lang="en-US" sz="2400" dirty="0" smtClean="0"/>
          </a:p>
        </p:txBody>
      </p:sp>
    </p:spTree>
    <p:extLst>
      <p:ext uri="{BB962C8B-B14F-4D97-AF65-F5344CB8AC3E}">
        <p14:creationId xmlns:p14="http://schemas.microsoft.com/office/powerpoint/2010/main" val="6581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a:xfrm>
            <a:off x="1058917" y="1690688"/>
            <a:ext cx="10515600" cy="4351338"/>
          </a:xfrm>
        </p:spPr>
        <p:txBody>
          <a:bodyPr>
            <a:noAutofit/>
          </a:bodyPr>
          <a:lstStyle/>
          <a:p>
            <a:r>
              <a:rPr lang="en-US" sz="2400" dirty="0"/>
              <a:t>Here is the result set. </a:t>
            </a:r>
            <a:endParaRPr lang="en-US" sz="2400" dirty="0" smtClean="0"/>
          </a:p>
          <a:p>
            <a:r>
              <a:rPr lang="en-US" sz="2400" dirty="0" err="1"/>
              <a:t>deptid</a:t>
            </a:r>
            <a:r>
              <a:rPr lang="en-US" sz="2400" dirty="0"/>
              <a:t>      </a:t>
            </a:r>
            <a:r>
              <a:rPr lang="en-US" sz="2400" dirty="0" err="1"/>
              <a:t>deptname</a:t>
            </a:r>
            <a:r>
              <a:rPr lang="en-US" sz="2400" dirty="0"/>
              <a:t>   </a:t>
            </a:r>
            <a:r>
              <a:rPr lang="en-US" sz="2400" dirty="0" err="1"/>
              <a:t>deptmgrid</a:t>
            </a:r>
            <a:r>
              <a:rPr lang="en-US" sz="2400" dirty="0"/>
              <a:t>   </a:t>
            </a:r>
            <a:r>
              <a:rPr lang="en-US" sz="2400" dirty="0" err="1"/>
              <a:t>empid</a:t>
            </a:r>
            <a:r>
              <a:rPr lang="en-US" sz="2400" dirty="0"/>
              <a:t>       </a:t>
            </a:r>
            <a:r>
              <a:rPr lang="en-US" sz="2400" dirty="0" err="1"/>
              <a:t>empname</a:t>
            </a:r>
            <a:r>
              <a:rPr lang="en-US" sz="2400" dirty="0"/>
              <a:t>    </a:t>
            </a:r>
            <a:r>
              <a:rPr lang="en-US" sz="2400" dirty="0" err="1"/>
              <a:t>mgrid</a:t>
            </a:r>
            <a:r>
              <a:rPr lang="en-US" sz="2400" dirty="0"/>
              <a:t>       </a:t>
            </a:r>
            <a:r>
              <a:rPr lang="en-US" sz="2400" dirty="0" err="1"/>
              <a:t>lvl</a:t>
            </a:r>
            <a:endParaRPr lang="en-US" sz="2400" dirty="0"/>
          </a:p>
          <a:p>
            <a:r>
              <a:rPr lang="en-US" sz="2400" dirty="0"/>
              <a:t>----------- ---------- ----------- ----------- ---------- ----------- ---</a:t>
            </a:r>
          </a:p>
          <a:p>
            <a:r>
              <a:rPr lang="en-US" sz="2400" dirty="0"/>
              <a:t>1           HR         2           2           Andrew     1           0</a:t>
            </a:r>
          </a:p>
          <a:p>
            <a:r>
              <a:rPr lang="en-US" sz="2400" dirty="0"/>
              <a:t>1           HR         2           5           Steven     2           1</a:t>
            </a:r>
          </a:p>
          <a:p>
            <a:r>
              <a:rPr lang="en-US" sz="2400" dirty="0"/>
              <a:t>1           HR         2           6           Michael    2           1</a:t>
            </a:r>
          </a:p>
          <a:p>
            <a:r>
              <a:rPr lang="en-US" sz="2400" dirty="0"/>
              <a:t>2           Marketing  7           7           Robert     3           0</a:t>
            </a:r>
          </a:p>
          <a:p>
            <a:r>
              <a:rPr lang="en-US" sz="2400" dirty="0"/>
              <a:t>2           Marketing  7           11          David      7           1</a:t>
            </a:r>
          </a:p>
          <a:p>
            <a:r>
              <a:rPr lang="en-US" sz="2400" dirty="0"/>
              <a:t>2           Marketing  7           12          Ron        7           </a:t>
            </a:r>
            <a:r>
              <a:rPr lang="en-US" sz="2400" dirty="0" smtClean="0"/>
              <a:t>1</a:t>
            </a:r>
            <a:endParaRPr lang="en-US" sz="2400" dirty="0"/>
          </a:p>
        </p:txBody>
      </p:sp>
    </p:spTree>
    <p:extLst>
      <p:ext uri="{BB962C8B-B14F-4D97-AF65-F5344CB8AC3E}">
        <p14:creationId xmlns:p14="http://schemas.microsoft.com/office/powerpoint/2010/main" val="190182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a:xfrm>
            <a:off x="1058917" y="1690688"/>
            <a:ext cx="10515600" cy="4351338"/>
          </a:xfrm>
        </p:spPr>
        <p:txBody>
          <a:bodyPr>
            <a:noAutofit/>
          </a:bodyPr>
          <a:lstStyle/>
          <a:p>
            <a:r>
              <a:rPr lang="en-US" sz="2400" dirty="0"/>
              <a:t>Here is the result set. </a:t>
            </a:r>
            <a:endParaRPr lang="en-US" sz="2400" dirty="0" smtClean="0"/>
          </a:p>
          <a:p>
            <a:r>
              <a:rPr lang="en-US" sz="2400" dirty="0" err="1"/>
              <a:t>deptid</a:t>
            </a:r>
            <a:r>
              <a:rPr lang="en-US" sz="2400" dirty="0"/>
              <a:t>      </a:t>
            </a:r>
            <a:r>
              <a:rPr lang="en-US" sz="2400" dirty="0" err="1"/>
              <a:t>deptname</a:t>
            </a:r>
            <a:r>
              <a:rPr lang="en-US" sz="2400" dirty="0"/>
              <a:t>   </a:t>
            </a:r>
            <a:r>
              <a:rPr lang="en-US" sz="2400" dirty="0" err="1"/>
              <a:t>deptmgrid</a:t>
            </a:r>
            <a:r>
              <a:rPr lang="en-US" sz="2400" dirty="0"/>
              <a:t>   </a:t>
            </a:r>
            <a:r>
              <a:rPr lang="en-US" sz="2400" dirty="0" err="1"/>
              <a:t>empid</a:t>
            </a:r>
            <a:r>
              <a:rPr lang="en-US" sz="2400" dirty="0"/>
              <a:t>       </a:t>
            </a:r>
            <a:r>
              <a:rPr lang="en-US" sz="2400" dirty="0" err="1"/>
              <a:t>empname</a:t>
            </a:r>
            <a:r>
              <a:rPr lang="en-US" sz="2400" dirty="0"/>
              <a:t>    </a:t>
            </a:r>
            <a:r>
              <a:rPr lang="en-US" sz="2400" dirty="0" err="1"/>
              <a:t>mgrid</a:t>
            </a:r>
            <a:r>
              <a:rPr lang="en-US" sz="2400" dirty="0"/>
              <a:t>       </a:t>
            </a:r>
            <a:r>
              <a:rPr lang="en-US" sz="2400" dirty="0" err="1"/>
              <a:t>lvl</a:t>
            </a:r>
            <a:endParaRPr lang="en-US" sz="2400" dirty="0"/>
          </a:p>
          <a:p>
            <a:r>
              <a:rPr lang="en-US" sz="2400" dirty="0"/>
              <a:t>----------- ---------- ----------- ----------- ---------- ----------- ---</a:t>
            </a:r>
          </a:p>
          <a:p>
            <a:endParaRPr lang="en-US" sz="2400" dirty="0"/>
          </a:p>
          <a:p>
            <a:r>
              <a:rPr lang="en-US" sz="2400" dirty="0"/>
              <a:t>2           Marketing  7           13          Dan        7           1</a:t>
            </a:r>
          </a:p>
          <a:p>
            <a:r>
              <a:rPr lang="en-US" sz="2400" dirty="0"/>
              <a:t>2           Marketing  7           14          James      11          2</a:t>
            </a:r>
          </a:p>
          <a:p>
            <a:r>
              <a:rPr lang="en-US" sz="2400" dirty="0"/>
              <a:t>3           Finance    8           8           Laura      3           0</a:t>
            </a:r>
          </a:p>
          <a:p>
            <a:r>
              <a:rPr lang="en-US" sz="2400" dirty="0"/>
              <a:t>4           R&amp;D        9           9           Ann        3           0</a:t>
            </a:r>
          </a:p>
          <a:p>
            <a:r>
              <a:rPr lang="en-US" sz="2400" dirty="0"/>
              <a:t>5           Training   4           4           Margaret   1           0</a:t>
            </a:r>
          </a:p>
          <a:p>
            <a:r>
              <a:rPr lang="en-US" sz="2400" dirty="0"/>
              <a:t>5           Training   4           10          Ina        4           1</a:t>
            </a:r>
          </a:p>
          <a:p>
            <a:endParaRPr lang="en-US" sz="2400" dirty="0"/>
          </a:p>
          <a:p>
            <a:endParaRPr lang="en-US" sz="2400" dirty="0">
              <a:effectLst/>
            </a:endParaRPr>
          </a:p>
        </p:txBody>
      </p:sp>
    </p:spTree>
    <p:extLst>
      <p:ext uri="{BB962C8B-B14F-4D97-AF65-F5344CB8AC3E}">
        <p14:creationId xmlns:p14="http://schemas.microsoft.com/office/powerpoint/2010/main" val="347323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a:xfrm>
            <a:off x="1058917" y="1690688"/>
            <a:ext cx="10515600" cy="4351338"/>
          </a:xfrm>
        </p:spPr>
        <p:txBody>
          <a:bodyPr>
            <a:noAutofit/>
          </a:bodyPr>
          <a:lstStyle/>
          <a:p>
            <a:r>
              <a:rPr lang="en-US" sz="2400" dirty="0"/>
              <a:t>Notice that each row from the Departments table is duplicated as many times as there are rows returned from </a:t>
            </a:r>
            <a:r>
              <a:rPr lang="en-US" sz="2400" dirty="0" err="1"/>
              <a:t>fn_getsubtree</a:t>
            </a:r>
            <a:r>
              <a:rPr lang="en-US" sz="2400" dirty="0"/>
              <a:t> for the department's manager. </a:t>
            </a:r>
          </a:p>
          <a:p>
            <a:endParaRPr lang="en-US" sz="2400" dirty="0"/>
          </a:p>
          <a:p>
            <a:r>
              <a:rPr lang="en-US" sz="2400" dirty="0"/>
              <a:t>Also, the Gardening department does not appear in the results. Because this department has no manager, </a:t>
            </a:r>
            <a:r>
              <a:rPr lang="en-US" sz="2400" dirty="0" err="1"/>
              <a:t>fn_getsubtree</a:t>
            </a:r>
            <a:r>
              <a:rPr lang="en-US" sz="2400" dirty="0"/>
              <a:t> returned an empty set for it. By using OUTER APPLY, the Gardening department will also appear in the result set, with null values in the </a:t>
            </a:r>
            <a:r>
              <a:rPr lang="en-US" sz="2400" dirty="0" err="1"/>
              <a:t>deptmgrid</a:t>
            </a:r>
            <a:r>
              <a:rPr lang="en-US" sz="2400" dirty="0"/>
              <a:t> field, as well as in the fields returned by </a:t>
            </a:r>
            <a:r>
              <a:rPr lang="en-US" sz="2400" dirty="0" err="1"/>
              <a:t>fn_getsubtree</a:t>
            </a:r>
            <a:r>
              <a:rPr lang="en-US" sz="2400" dirty="0"/>
              <a:t>.</a:t>
            </a:r>
          </a:p>
          <a:p>
            <a:endParaRPr lang="en-US" sz="2400" dirty="0">
              <a:effectLst/>
            </a:endParaRPr>
          </a:p>
        </p:txBody>
      </p:sp>
    </p:spTree>
    <p:extLst>
      <p:ext uri="{BB962C8B-B14F-4D97-AF65-F5344CB8AC3E}">
        <p14:creationId xmlns:p14="http://schemas.microsoft.com/office/powerpoint/2010/main" val="386558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a:t>
            </a:r>
            <a:endParaRPr lang="en-US" dirty="0"/>
          </a:p>
        </p:txBody>
      </p:sp>
      <p:sp>
        <p:nvSpPr>
          <p:cNvPr id="4" name="Content Placeholder 3"/>
          <p:cNvSpPr>
            <a:spLocks noGrp="1"/>
          </p:cNvSpPr>
          <p:nvPr>
            <p:ph idx="1"/>
          </p:nvPr>
        </p:nvSpPr>
        <p:spPr/>
        <p:txBody>
          <a:bodyPr/>
          <a:lstStyle/>
          <a:p>
            <a:r>
              <a:rPr lang="en-US" dirty="0" smtClean="0">
                <a:effectLst/>
              </a:rPr>
              <a:t>The APPLY operator allows you to invoke a table-valued function for each row returned by an outer table expression of a query. The table-valued function acts as the right input and the outer table expression acts as the left input. The right input is evaluated for each row from the left input and the rows produced are combined for the final output. The list of columns produced by the APPLY operator is the set of columns in the left input followed by the list of columns returned by the right input. </a:t>
            </a:r>
          </a:p>
          <a:p>
            <a:pPr marL="0" indent="0">
              <a:buNone/>
            </a:pPr>
            <a:endParaRPr lang="en-US" dirty="0"/>
          </a:p>
        </p:txBody>
      </p:sp>
    </p:spTree>
    <p:extLst>
      <p:ext uri="{BB962C8B-B14F-4D97-AF65-F5344CB8AC3E}">
        <p14:creationId xmlns:p14="http://schemas.microsoft.com/office/powerpoint/2010/main" val="115752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a:t>
            </a:r>
            <a:r>
              <a:rPr lang="en-US" sz="1800" dirty="0" smtClean="0"/>
              <a:t>Contd.</a:t>
            </a:r>
            <a:endParaRPr lang="en-US" sz="1800" dirty="0"/>
          </a:p>
        </p:txBody>
      </p:sp>
      <p:sp>
        <p:nvSpPr>
          <p:cNvPr id="4" name="Content Placeholder 3"/>
          <p:cNvSpPr>
            <a:spLocks noGrp="1"/>
          </p:cNvSpPr>
          <p:nvPr>
            <p:ph idx="1"/>
          </p:nvPr>
        </p:nvSpPr>
        <p:spPr/>
        <p:txBody>
          <a:bodyPr/>
          <a:lstStyle/>
          <a:p>
            <a:r>
              <a:rPr lang="en-US" dirty="0" smtClean="0">
                <a:effectLst/>
              </a:rPr>
              <a:t>There are two forms of APPLY: CROSS APPLY and OUTER APPLY. CROSS APPLY returns only rows from the outer table that produce a result set from the table-valued function. OUTER APPLY returns both rows that produce a result set, and rows that do not, with NULL values in the columns produced by the table-valued function</a:t>
            </a:r>
            <a:endParaRPr lang="en-US" dirty="0"/>
          </a:p>
        </p:txBody>
      </p:sp>
    </p:spTree>
    <p:extLst>
      <p:ext uri="{BB962C8B-B14F-4D97-AF65-F5344CB8AC3E}">
        <p14:creationId xmlns:p14="http://schemas.microsoft.com/office/powerpoint/2010/main" val="415918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a:t>
            </a:r>
            <a:r>
              <a:rPr lang="en-US" sz="1800" dirty="0" smtClean="0"/>
              <a:t>.</a:t>
            </a:r>
            <a:endParaRPr lang="en-US" sz="1800" dirty="0"/>
          </a:p>
        </p:txBody>
      </p:sp>
      <p:sp>
        <p:nvSpPr>
          <p:cNvPr id="4" name="Content Placeholder 3"/>
          <p:cNvSpPr>
            <a:spLocks noGrp="1"/>
          </p:cNvSpPr>
          <p:nvPr>
            <p:ph idx="1"/>
          </p:nvPr>
        </p:nvSpPr>
        <p:spPr/>
        <p:txBody>
          <a:bodyPr>
            <a:normAutofit fontScale="85000" lnSpcReduction="20000"/>
          </a:bodyPr>
          <a:lstStyle/>
          <a:p>
            <a:r>
              <a:rPr lang="en-US" dirty="0" smtClean="0"/>
              <a:t>As an example – create following tables employee and department</a:t>
            </a:r>
          </a:p>
          <a:p>
            <a:r>
              <a:rPr lang="en-US" dirty="0" smtClean="0"/>
              <a:t>--Create Employees table and insert values.</a:t>
            </a:r>
          </a:p>
          <a:p>
            <a:r>
              <a:rPr lang="en-US" dirty="0" smtClean="0"/>
              <a:t>CREATE TABLE Employees</a:t>
            </a:r>
          </a:p>
          <a:p>
            <a:r>
              <a:rPr lang="en-US" dirty="0" smtClean="0"/>
              <a:t>(</a:t>
            </a:r>
          </a:p>
          <a:p>
            <a:r>
              <a:rPr lang="en-US" dirty="0" smtClean="0"/>
              <a:t>    </a:t>
            </a:r>
            <a:r>
              <a:rPr lang="en-US" dirty="0" err="1" smtClean="0"/>
              <a:t>empid</a:t>
            </a:r>
            <a:r>
              <a:rPr lang="en-US" dirty="0" smtClean="0"/>
              <a:t>   </a:t>
            </a:r>
            <a:r>
              <a:rPr lang="en-US" dirty="0" err="1" smtClean="0"/>
              <a:t>int</a:t>
            </a:r>
            <a:r>
              <a:rPr lang="en-US" dirty="0" smtClean="0"/>
              <a:t>         NOT NULL</a:t>
            </a:r>
          </a:p>
          <a:p>
            <a:r>
              <a:rPr lang="en-US" dirty="0" smtClean="0"/>
              <a:t>    ,</a:t>
            </a:r>
            <a:r>
              <a:rPr lang="en-US" dirty="0" err="1" smtClean="0"/>
              <a:t>mgrid</a:t>
            </a:r>
            <a:r>
              <a:rPr lang="en-US" dirty="0" smtClean="0"/>
              <a:t>   </a:t>
            </a:r>
            <a:r>
              <a:rPr lang="en-US" dirty="0" err="1" smtClean="0"/>
              <a:t>int</a:t>
            </a:r>
            <a:r>
              <a:rPr lang="en-US" dirty="0" smtClean="0"/>
              <a:t>         NULL</a:t>
            </a:r>
          </a:p>
          <a:p>
            <a:r>
              <a:rPr lang="en-US" dirty="0" smtClean="0"/>
              <a:t>    ,</a:t>
            </a:r>
            <a:r>
              <a:rPr lang="en-US" dirty="0" err="1" smtClean="0"/>
              <a:t>empname</a:t>
            </a:r>
            <a:r>
              <a:rPr lang="en-US" dirty="0" smtClean="0"/>
              <a:t> varchar(25) NOT NULL</a:t>
            </a:r>
          </a:p>
          <a:p>
            <a:r>
              <a:rPr lang="en-US" dirty="0" smtClean="0"/>
              <a:t>    ,salary  money       NOT NULL</a:t>
            </a:r>
          </a:p>
          <a:p>
            <a:r>
              <a:rPr lang="en-US" dirty="0" smtClean="0"/>
              <a:t>    CONSTRAINT </a:t>
            </a:r>
            <a:r>
              <a:rPr lang="en-US" dirty="0" err="1" smtClean="0"/>
              <a:t>PK_Employees</a:t>
            </a:r>
            <a:r>
              <a:rPr lang="en-US" dirty="0" smtClean="0"/>
              <a:t> PRIMARY KEY(</a:t>
            </a:r>
            <a:r>
              <a:rPr lang="en-US" dirty="0" err="1" smtClean="0"/>
              <a:t>empid</a:t>
            </a:r>
            <a:r>
              <a:rPr lang="en-US" dirty="0" smtClean="0"/>
              <a:t>)</a:t>
            </a:r>
          </a:p>
          <a:p>
            <a:r>
              <a:rPr lang="en-US" dirty="0" smtClean="0"/>
              <a:t>);</a:t>
            </a:r>
          </a:p>
          <a:p>
            <a:r>
              <a:rPr lang="en-US" dirty="0" smtClean="0"/>
              <a:t>GO </a:t>
            </a:r>
            <a:endParaRPr lang="en-US" dirty="0"/>
          </a:p>
        </p:txBody>
      </p:sp>
    </p:spTree>
    <p:extLst>
      <p:ext uri="{BB962C8B-B14F-4D97-AF65-F5344CB8AC3E}">
        <p14:creationId xmlns:p14="http://schemas.microsoft.com/office/powerpoint/2010/main" val="333784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p:txBody>
          <a:bodyPr>
            <a:normAutofit fontScale="55000" lnSpcReduction="20000"/>
          </a:bodyPr>
          <a:lstStyle/>
          <a:p>
            <a:r>
              <a:rPr lang="en-US" dirty="0" smtClean="0"/>
              <a:t>INSERT INTO Employees VALUES(1 , NULL, 'Nancy'   , $10000.00);</a:t>
            </a:r>
          </a:p>
          <a:p>
            <a:r>
              <a:rPr lang="en-US" dirty="0" smtClean="0"/>
              <a:t>INSERT INTO Employees VALUES(2 , 1   , 'Andrew'  , $5000.00);</a:t>
            </a:r>
          </a:p>
          <a:p>
            <a:r>
              <a:rPr lang="en-US" dirty="0" smtClean="0"/>
              <a:t>INSERT INTO Employees VALUES(3 , 1   , 'Janet'   , $5000.00);</a:t>
            </a:r>
          </a:p>
          <a:p>
            <a:r>
              <a:rPr lang="en-US" dirty="0" smtClean="0"/>
              <a:t>INSERT INTO Employees VALUES(4 , 1   , 'Margaret', $5000.00);</a:t>
            </a:r>
          </a:p>
          <a:p>
            <a:r>
              <a:rPr lang="en-US" dirty="0" smtClean="0"/>
              <a:t>INSERT INTO Employees VALUES(5 , 2   , 'Steven'  , $2500.00);</a:t>
            </a:r>
          </a:p>
          <a:p>
            <a:r>
              <a:rPr lang="en-US" dirty="0" smtClean="0"/>
              <a:t>INSERT INTO Employees VALUES(6 , 2   , 'Michael' , $2500.00);</a:t>
            </a:r>
          </a:p>
          <a:p>
            <a:r>
              <a:rPr lang="en-US" dirty="0" smtClean="0"/>
              <a:t>INSERT INTO Employees VALUES(7 , 3   , 'Robert'  , $2500.00);</a:t>
            </a:r>
          </a:p>
          <a:p>
            <a:r>
              <a:rPr lang="en-US" dirty="0" smtClean="0"/>
              <a:t>INSERT INTO Employees VALUES(8 , 3   , 'Laura'   , $2500.00);</a:t>
            </a:r>
          </a:p>
          <a:p>
            <a:r>
              <a:rPr lang="en-US" dirty="0" smtClean="0"/>
              <a:t>INSERT INTO Employees VALUES(9 , 3   , 'Ann'     , $2500.00);</a:t>
            </a:r>
          </a:p>
          <a:p>
            <a:r>
              <a:rPr lang="en-US" dirty="0" smtClean="0"/>
              <a:t>INSERT INTO Employees VALUES(10, 4   , 'Ina'     , $2500.00);</a:t>
            </a:r>
          </a:p>
          <a:p>
            <a:r>
              <a:rPr lang="en-US" dirty="0" smtClean="0"/>
              <a:t>INSERT INTO Employees VALUES(11, 7   , 'David'   , $2000.00);</a:t>
            </a:r>
          </a:p>
          <a:p>
            <a:r>
              <a:rPr lang="en-US" dirty="0" smtClean="0"/>
              <a:t>INSERT INTO Employees VALUES(12, 7   , 'Ron'     , $2000.00);</a:t>
            </a:r>
          </a:p>
          <a:p>
            <a:r>
              <a:rPr lang="en-US" dirty="0" smtClean="0"/>
              <a:t>INSERT INTO Employees VALUES(13, 7   , 'Dan'     , $2000.00);</a:t>
            </a:r>
          </a:p>
          <a:p>
            <a:r>
              <a:rPr lang="en-US" dirty="0" smtClean="0"/>
              <a:t>INSERT INTO Employees VALUES(14, 11  , 'James'   , $1500.00);</a:t>
            </a:r>
          </a:p>
          <a:p>
            <a:r>
              <a:rPr lang="en-US" dirty="0" smtClean="0"/>
              <a:t>GO</a:t>
            </a:r>
            <a:endParaRPr lang="en-US" dirty="0"/>
          </a:p>
        </p:txBody>
      </p:sp>
    </p:spTree>
    <p:extLst>
      <p:ext uri="{BB962C8B-B14F-4D97-AF65-F5344CB8AC3E}">
        <p14:creationId xmlns:p14="http://schemas.microsoft.com/office/powerpoint/2010/main" val="78434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p:txBody>
          <a:bodyPr>
            <a:normAutofit fontScale="55000" lnSpcReduction="20000"/>
          </a:bodyPr>
          <a:lstStyle/>
          <a:p>
            <a:r>
              <a:rPr lang="en-US" dirty="0"/>
              <a:t>--Create Departments table and insert values.</a:t>
            </a:r>
          </a:p>
          <a:p>
            <a:r>
              <a:rPr lang="en-US" dirty="0"/>
              <a:t>CREATE TABLE Departments</a:t>
            </a:r>
          </a:p>
          <a:p>
            <a:r>
              <a:rPr lang="en-US" dirty="0"/>
              <a:t>(</a:t>
            </a:r>
          </a:p>
          <a:p>
            <a:r>
              <a:rPr lang="en-US" dirty="0"/>
              <a:t>    </a:t>
            </a:r>
            <a:r>
              <a:rPr lang="en-US" dirty="0" err="1"/>
              <a:t>deptid</a:t>
            </a:r>
            <a:r>
              <a:rPr lang="en-US" dirty="0"/>
              <a:t>    INT NOT NULL PRIMARY KEY</a:t>
            </a:r>
          </a:p>
          <a:p>
            <a:r>
              <a:rPr lang="en-US" dirty="0"/>
              <a:t>    ,</a:t>
            </a:r>
            <a:r>
              <a:rPr lang="en-US" dirty="0" err="1"/>
              <a:t>deptname</a:t>
            </a:r>
            <a:r>
              <a:rPr lang="en-US" dirty="0"/>
              <a:t>  VARCHAR(25) NOT NULL</a:t>
            </a:r>
          </a:p>
          <a:p>
            <a:r>
              <a:rPr lang="en-US" dirty="0"/>
              <a:t>    ,</a:t>
            </a:r>
            <a:r>
              <a:rPr lang="en-US" dirty="0" err="1"/>
              <a:t>deptmgrid</a:t>
            </a:r>
            <a:r>
              <a:rPr lang="en-US" dirty="0"/>
              <a:t> INT NULL REFERENCES Employees</a:t>
            </a:r>
          </a:p>
          <a:p>
            <a:r>
              <a:rPr lang="en-US" dirty="0"/>
              <a:t>);</a:t>
            </a:r>
          </a:p>
          <a:p>
            <a:r>
              <a:rPr lang="en-US" dirty="0"/>
              <a:t>GO</a:t>
            </a:r>
          </a:p>
          <a:p>
            <a:r>
              <a:rPr lang="en-US" dirty="0"/>
              <a:t>INSERT INTO Departments VALUES(1, 'HR',           2);</a:t>
            </a:r>
          </a:p>
          <a:p>
            <a:r>
              <a:rPr lang="en-US" dirty="0"/>
              <a:t>INSERT INTO Departments VALUES(2, 'Marketing',    7);</a:t>
            </a:r>
          </a:p>
          <a:p>
            <a:r>
              <a:rPr lang="en-US" dirty="0"/>
              <a:t>INSERT INTO Departments VALUES(3, 'Finance',      8);</a:t>
            </a:r>
          </a:p>
          <a:p>
            <a:r>
              <a:rPr lang="en-US" dirty="0"/>
              <a:t>INSERT INTO Departments VALUES(4, 'R&amp;D',          9);</a:t>
            </a:r>
          </a:p>
          <a:p>
            <a:r>
              <a:rPr lang="en-US" dirty="0"/>
              <a:t>INSERT INTO Departments VALUES(5, 'Training',     4);</a:t>
            </a:r>
          </a:p>
          <a:p>
            <a:r>
              <a:rPr lang="en-US" dirty="0"/>
              <a:t>INSERT INTO Departments VALUES(6, 'Gardening', NULL);</a:t>
            </a:r>
            <a:endParaRPr lang="en-US" dirty="0"/>
          </a:p>
        </p:txBody>
      </p:sp>
    </p:spTree>
    <p:extLst>
      <p:ext uri="{BB962C8B-B14F-4D97-AF65-F5344CB8AC3E}">
        <p14:creationId xmlns:p14="http://schemas.microsoft.com/office/powerpoint/2010/main" val="8552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p:txBody>
          <a:bodyPr>
            <a:normAutofit/>
          </a:bodyPr>
          <a:lstStyle/>
          <a:p>
            <a:r>
              <a:rPr lang="en-US" dirty="0"/>
              <a:t>Most departments in the Departments table have a manager ID that corresponds to an employee in the Employees table. The following table-valued function accepts an employee ID as an argument and returns that employee and all of his or her subordinates.</a:t>
            </a:r>
          </a:p>
          <a:p>
            <a:endParaRPr lang="en-US" dirty="0"/>
          </a:p>
          <a:p>
            <a:endParaRPr lang="en-US" dirty="0"/>
          </a:p>
        </p:txBody>
      </p:sp>
    </p:spTree>
    <p:extLst>
      <p:ext uri="{BB962C8B-B14F-4D97-AF65-F5344CB8AC3E}">
        <p14:creationId xmlns:p14="http://schemas.microsoft.com/office/powerpoint/2010/main" val="273523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a:xfrm>
            <a:off x="1058917" y="1690688"/>
            <a:ext cx="10515600" cy="4351338"/>
          </a:xfrm>
        </p:spPr>
        <p:txBody>
          <a:bodyPr>
            <a:noAutofit/>
          </a:bodyPr>
          <a:lstStyle/>
          <a:p>
            <a:r>
              <a:rPr lang="en-US" sz="1200" dirty="0"/>
              <a:t>CREATE FUNCTION </a:t>
            </a:r>
            <a:r>
              <a:rPr lang="en-US" sz="1200" dirty="0" err="1"/>
              <a:t>dbo.fn_getsubtree</a:t>
            </a:r>
            <a:r>
              <a:rPr lang="en-US" sz="1200" dirty="0"/>
              <a:t>(@</a:t>
            </a:r>
            <a:r>
              <a:rPr lang="en-US" sz="1200" dirty="0" err="1"/>
              <a:t>empid</a:t>
            </a:r>
            <a:r>
              <a:rPr lang="en-US" sz="1200" dirty="0"/>
              <a:t> AS INT) </a:t>
            </a:r>
          </a:p>
          <a:p>
            <a:r>
              <a:rPr lang="en-US" sz="1200" dirty="0"/>
              <a:t>    RETURNS @TREE TABLE</a:t>
            </a:r>
          </a:p>
          <a:p>
            <a:r>
              <a:rPr lang="en-US" sz="1200" dirty="0"/>
              <a:t>(</a:t>
            </a:r>
          </a:p>
          <a:p>
            <a:r>
              <a:rPr lang="en-US" sz="1200" dirty="0"/>
              <a:t>    </a:t>
            </a:r>
            <a:r>
              <a:rPr lang="en-US" sz="1200" dirty="0" err="1"/>
              <a:t>empid</a:t>
            </a:r>
            <a:r>
              <a:rPr lang="en-US" sz="1200" dirty="0"/>
              <a:t>   INT NOT NULL</a:t>
            </a:r>
          </a:p>
          <a:p>
            <a:r>
              <a:rPr lang="en-US" sz="1200" dirty="0"/>
              <a:t>    ,</a:t>
            </a:r>
            <a:r>
              <a:rPr lang="en-US" sz="1200" dirty="0" err="1"/>
              <a:t>empname</a:t>
            </a:r>
            <a:r>
              <a:rPr lang="en-US" sz="1200" dirty="0"/>
              <a:t> VARCHAR(25) NOT NULL</a:t>
            </a:r>
          </a:p>
          <a:p>
            <a:r>
              <a:rPr lang="en-US" sz="1200" dirty="0"/>
              <a:t>    ,</a:t>
            </a:r>
            <a:r>
              <a:rPr lang="en-US" sz="1200" dirty="0" err="1"/>
              <a:t>mgrid</a:t>
            </a:r>
            <a:r>
              <a:rPr lang="en-US" sz="1200" dirty="0"/>
              <a:t>   INT NULL</a:t>
            </a:r>
          </a:p>
          <a:p>
            <a:r>
              <a:rPr lang="en-US" sz="1200" dirty="0"/>
              <a:t>    ,</a:t>
            </a:r>
            <a:r>
              <a:rPr lang="en-US" sz="1200" dirty="0" err="1"/>
              <a:t>lvl</a:t>
            </a:r>
            <a:r>
              <a:rPr lang="en-US" sz="1200" dirty="0"/>
              <a:t>     INT NOT NULL</a:t>
            </a:r>
          </a:p>
          <a:p>
            <a:r>
              <a:rPr lang="en-US" sz="1200" dirty="0"/>
              <a:t>)</a:t>
            </a:r>
          </a:p>
          <a:p>
            <a:r>
              <a:rPr lang="en-US" sz="1200" dirty="0"/>
              <a:t>AS</a:t>
            </a:r>
          </a:p>
          <a:p>
            <a:r>
              <a:rPr lang="en-US" sz="1200" dirty="0"/>
              <a:t>BEGIN</a:t>
            </a:r>
          </a:p>
          <a:p>
            <a:r>
              <a:rPr lang="en-US" sz="1200" dirty="0"/>
              <a:t>  WITH </a:t>
            </a:r>
            <a:r>
              <a:rPr lang="en-US" sz="1200" dirty="0" err="1"/>
              <a:t>Employees_Subtree</a:t>
            </a:r>
            <a:r>
              <a:rPr lang="en-US" sz="1200" dirty="0"/>
              <a:t>(</a:t>
            </a:r>
            <a:r>
              <a:rPr lang="en-US" sz="1200" dirty="0" err="1"/>
              <a:t>empid</a:t>
            </a:r>
            <a:r>
              <a:rPr lang="en-US" sz="1200" dirty="0"/>
              <a:t>, </a:t>
            </a:r>
            <a:r>
              <a:rPr lang="en-US" sz="1200" dirty="0" err="1"/>
              <a:t>empname</a:t>
            </a:r>
            <a:r>
              <a:rPr lang="en-US" sz="1200" dirty="0"/>
              <a:t>, </a:t>
            </a:r>
            <a:r>
              <a:rPr lang="en-US" sz="1200" dirty="0" err="1"/>
              <a:t>mgrid</a:t>
            </a:r>
            <a:r>
              <a:rPr lang="en-US" sz="1200" dirty="0"/>
              <a:t>, </a:t>
            </a:r>
            <a:r>
              <a:rPr lang="en-US" sz="1200" dirty="0" err="1"/>
              <a:t>lvl</a:t>
            </a:r>
            <a:r>
              <a:rPr lang="en-US" sz="1200" dirty="0"/>
              <a:t>)</a:t>
            </a:r>
          </a:p>
          <a:p>
            <a:r>
              <a:rPr lang="en-US" sz="1200" dirty="0"/>
              <a:t>  AS</a:t>
            </a:r>
          </a:p>
          <a:p>
            <a:r>
              <a:rPr lang="en-US" sz="1200" dirty="0"/>
              <a:t>  ( </a:t>
            </a:r>
          </a:p>
          <a:p>
            <a:r>
              <a:rPr lang="en-US" sz="1200" dirty="0"/>
              <a:t>    -- Anchor Member (AM)</a:t>
            </a:r>
          </a:p>
          <a:p>
            <a:r>
              <a:rPr lang="en-US" sz="1200" dirty="0"/>
              <a:t>    SELECT </a:t>
            </a:r>
            <a:r>
              <a:rPr lang="en-US" sz="1200" dirty="0" err="1"/>
              <a:t>empid</a:t>
            </a:r>
            <a:r>
              <a:rPr lang="en-US" sz="1200" dirty="0"/>
              <a:t>, </a:t>
            </a:r>
            <a:r>
              <a:rPr lang="en-US" sz="1200" dirty="0" err="1"/>
              <a:t>empname</a:t>
            </a:r>
            <a:r>
              <a:rPr lang="en-US" sz="1200" dirty="0"/>
              <a:t>, </a:t>
            </a:r>
            <a:r>
              <a:rPr lang="en-US" sz="1200" dirty="0" err="1"/>
              <a:t>mgrid</a:t>
            </a:r>
            <a:r>
              <a:rPr lang="en-US" sz="1200" dirty="0"/>
              <a:t>, 0</a:t>
            </a:r>
          </a:p>
          <a:p>
            <a:r>
              <a:rPr lang="en-US" sz="1200" dirty="0"/>
              <a:t>    FROM Employees</a:t>
            </a:r>
          </a:p>
          <a:p>
            <a:r>
              <a:rPr lang="en-US" sz="1200" dirty="0"/>
              <a:t>    WHERE </a:t>
            </a:r>
            <a:r>
              <a:rPr lang="en-US" sz="1200" dirty="0" err="1"/>
              <a:t>empid</a:t>
            </a:r>
            <a:r>
              <a:rPr lang="en-US" sz="1200" dirty="0"/>
              <a:t> = @</a:t>
            </a:r>
            <a:r>
              <a:rPr lang="en-US" sz="1200" dirty="0" err="1" smtClean="0"/>
              <a:t>empid</a:t>
            </a:r>
            <a:endParaRPr lang="en-US" sz="1200" dirty="0"/>
          </a:p>
        </p:txBody>
      </p:sp>
    </p:spTree>
    <p:extLst>
      <p:ext uri="{BB962C8B-B14F-4D97-AF65-F5344CB8AC3E}">
        <p14:creationId xmlns:p14="http://schemas.microsoft.com/office/powerpoint/2010/main" val="100807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 Example </a:t>
            </a:r>
            <a:r>
              <a:rPr lang="en-US" sz="1800" dirty="0" smtClean="0"/>
              <a:t>Contd..</a:t>
            </a:r>
            <a:endParaRPr lang="en-US" sz="1800" dirty="0"/>
          </a:p>
        </p:txBody>
      </p:sp>
      <p:sp>
        <p:nvSpPr>
          <p:cNvPr id="4" name="Content Placeholder 3"/>
          <p:cNvSpPr>
            <a:spLocks noGrp="1"/>
          </p:cNvSpPr>
          <p:nvPr>
            <p:ph idx="1"/>
          </p:nvPr>
        </p:nvSpPr>
        <p:spPr>
          <a:xfrm>
            <a:off x="1058917" y="1690688"/>
            <a:ext cx="10515600" cy="4351338"/>
          </a:xfrm>
        </p:spPr>
        <p:txBody>
          <a:bodyPr>
            <a:noAutofit/>
          </a:bodyPr>
          <a:lstStyle/>
          <a:p>
            <a:r>
              <a:rPr lang="en-US" sz="1200" dirty="0"/>
              <a:t>UNION all</a:t>
            </a:r>
          </a:p>
          <a:p>
            <a:r>
              <a:rPr lang="en-US" sz="1200" dirty="0"/>
              <a:t>    </a:t>
            </a:r>
          </a:p>
          <a:p>
            <a:r>
              <a:rPr lang="en-US" sz="1200" dirty="0"/>
              <a:t>    -- Recursive Member (RM)</a:t>
            </a:r>
          </a:p>
          <a:p>
            <a:r>
              <a:rPr lang="en-US" sz="1200" dirty="0"/>
              <a:t>    SELECT </a:t>
            </a:r>
            <a:r>
              <a:rPr lang="en-US" sz="1200" dirty="0" err="1"/>
              <a:t>e.empid</a:t>
            </a:r>
            <a:r>
              <a:rPr lang="en-US" sz="1200" dirty="0"/>
              <a:t>, </a:t>
            </a:r>
            <a:r>
              <a:rPr lang="en-US" sz="1200" dirty="0" err="1"/>
              <a:t>e.empname</a:t>
            </a:r>
            <a:r>
              <a:rPr lang="en-US" sz="1200" dirty="0"/>
              <a:t>, </a:t>
            </a:r>
            <a:r>
              <a:rPr lang="en-US" sz="1200" dirty="0" err="1"/>
              <a:t>e.mgrid</a:t>
            </a:r>
            <a:r>
              <a:rPr lang="en-US" sz="1200" dirty="0"/>
              <a:t>, es.lvl+1</a:t>
            </a:r>
          </a:p>
          <a:p>
            <a:r>
              <a:rPr lang="en-US" sz="1200" dirty="0"/>
              <a:t>    FROM Employees AS e</a:t>
            </a:r>
          </a:p>
          <a:p>
            <a:r>
              <a:rPr lang="en-US" sz="1200" dirty="0"/>
              <a:t>      JOIN </a:t>
            </a:r>
            <a:r>
              <a:rPr lang="en-US" sz="1200" dirty="0" err="1"/>
              <a:t>Employees_Subtree</a:t>
            </a:r>
            <a:r>
              <a:rPr lang="en-US" sz="1200" dirty="0"/>
              <a:t> AS </a:t>
            </a:r>
            <a:r>
              <a:rPr lang="en-US" sz="1200" dirty="0" err="1"/>
              <a:t>es</a:t>
            </a:r>
            <a:endParaRPr lang="en-US" sz="1200" dirty="0"/>
          </a:p>
          <a:p>
            <a:r>
              <a:rPr lang="en-US" sz="1200" dirty="0"/>
              <a:t>        ON </a:t>
            </a:r>
            <a:r>
              <a:rPr lang="en-US" sz="1200" dirty="0" err="1"/>
              <a:t>e.mgrid</a:t>
            </a:r>
            <a:r>
              <a:rPr lang="en-US" sz="1200" dirty="0"/>
              <a:t> = </a:t>
            </a:r>
            <a:r>
              <a:rPr lang="en-US" sz="1200" dirty="0" err="1"/>
              <a:t>es.empid</a:t>
            </a:r>
            <a:endParaRPr lang="en-US" sz="1200" dirty="0"/>
          </a:p>
          <a:p>
            <a:r>
              <a:rPr lang="en-US" sz="1200" dirty="0"/>
              <a:t>  )</a:t>
            </a:r>
          </a:p>
          <a:p>
            <a:r>
              <a:rPr lang="en-US" sz="1200" dirty="0"/>
              <a:t>  INSERT INTO @TREE</a:t>
            </a:r>
          </a:p>
          <a:p>
            <a:r>
              <a:rPr lang="en-US" sz="1200" dirty="0"/>
              <a:t>    SELECT * FROM </a:t>
            </a:r>
            <a:r>
              <a:rPr lang="en-US" sz="1200" dirty="0" err="1"/>
              <a:t>Employees_Subtree</a:t>
            </a:r>
            <a:r>
              <a:rPr lang="en-US" sz="1200" dirty="0"/>
              <a:t>;</a:t>
            </a:r>
          </a:p>
          <a:p>
            <a:endParaRPr lang="en-US" sz="1200" dirty="0"/>
          </a:p>
          <a:p>
            <a:r>
              <a:rPr lang="en-US" sz="1200" dirty="0"/>
              <a:t>  RETURN</a:t>
            </a:r>
          </a:p>
          <a:p>
            <a:r>
              <a:rPr lang="en-US" sz="1200" dirty="0"/>
              <a:t>END</a:t>
            </a:r>
          </a:p>
          <a:p>
            <a:r>
              <a:rPr lang="en-US" sz="1200" dirty="0"/>
              <a:t>GO</a:t>
            </a:r>
            <a:endParaRPr lang="en-US" sz="1200" dirty="0"/>
          </a:p>
        </p:txBody>
      </p:sp>
    </p:spTree>
    <p:extLst>
      <p:ext uri="{BB962C8B-B14F-4D97-AF65-F5344CB8AC3E}">
        <p14:creationId xmlns:p14="http://schemas.microsoft.com/office/powerpoint/2010/main" val="839297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983</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Apply</vt:lpstr>
      <vt:lpstr>Apply</vt:lpstr>
      <vt:lpstr>Apply  Contd.</vt:lpstr>
      <vt:lpstr>Apply  - Example.</vt:lpstr>
      <vt:lpstr>Apply  - Example Contd..</vt:lpstr>
      <vt:lpstr>Apply  - Example Contd..</vt:lpstr>
      <vt:lpstr>Apply  - Example Contd..</vt:lpstr>
      <vt:lpstr>Apply  - Example Contd..</vt:lpstr>
      <vt:lpstr>Apply  - Example Contd..</vt:lpstr>
      <vt:lpstr>Apply  - Example Contd..</vt:lpstr>
      <vt:lpstr>Apply  - Example Contd..</vt:lpstr>
      <vt:lpstr>Apply  - Example Contd..</vt:lpstr>
      <vt:lpstr>Apply  - Example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dc:title>
  <dc:creator>Rashmi</dc:creator>
  <cp:lastModifiedBy>Rashmi</cp:lastModifiedBy>
  <cp:revision>8</cp:revision>
  <dcterms:created xsi:type="dcterms:W3CDTF">2018-03-14T12:35:58Z</dcterms:created>
  <dcterms:modified xsi:type="dcterms:W3CDTF">2018-03-15T12:13:18Z</dcterms:modified>
</cp:coreProperties>
</file>