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8B43CB-83F5-4953-8048-CD84CD7E7AF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8136-EDB8-44CE-82D9-2E34FC0EB742}" type="slidenum">
              <a:rPr lang="en-US" smtClean="0"/>
              <a:t>‹#›</a:t>
            </a:fld>
            <a:endParaRPr lang="en-US"/>
          </a:p>
        </p:txBody>
      </p:sp>
    </p:spTree>
    <p:extLst>
      <p:ext uri="{BB962C8B-B14F-4D97-AF65-F5344CB8AC3E}">
        <p14:creationId xmlns:p14="http://schemas.microsoft.com/office/powerpoint/2010/main" val="1562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8B43CB-83F5-4953-8048-CD84CD7E7AF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8136-EDB8-44CE-82D9-2E34FC0EB742}" type="slidenum">
              <a:rPr lang="en-US" smtClean="0"/>
              <a:t>‹#›</a:t>
            </a:fld>
            <a:endParaRPr lang="en-US"/>
          </a:p>
        </p:txBody>
      </p:sp>
    </p:spTree>
    <p:extLst>
      <p:ext uri="{BB962C8B-B14F-4D97-AF65-F5344CB8AC3E}">
        <p14:creationId xmlns:p14="http://schemas.microsoft.com/office/powerpoint/2010/main" val="3850752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8B43CB-83F5-4953-8048-CD84CD7E7AF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8136-EDB8-44CE-82D9-2E34FC0EB742}" type="slidenum">
              <a:rPr lang="en-US" smtClean="0"/>
              <a:t>‹#›</a:t>
            </a:fld>
            <a:endParaRPr lang="en-US"/>
          </a:p>
        </p:txBody>
      </p:sp>
    </p:spTree>
    <p:extLst>
      <p:ext uri="{BB962C8B-B14F-4D97-AF65-F5344CB8AC3E}">
        <p14:creationId xmlns:p14="http://schemas.microsoft.com/office/powerpoint/2010/main" val="230724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8B43CB-83F5-4953-8048-CD84CD7E7AF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8136-EDB8-44CE-82D9-2E34FC0EB742}" type="slidenum">
              <a:rPr lang="en-US" smtClean="0"/>
              <a:t>‹#›</a:t>
            </a:fld>
            <a:endParaRPr lang="en-US"/>
          </a:p>
        </p:txBody>
      </p:sp>
    </p:spTree>
    <p:extLst>
      <p:ext uri="{BB962C8B-B14F-4D97-AF65-F5344CB8AC3E}">
        <p14:creationId xmlns:p14="http://schemas.microsoft.com/office/powerpoint/2010/main" val="2554961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8B43CB-83F5-4953-8048-CD84CD7E7AF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8136-EDB8-44CE-82D9-2E34FC0EB742}" type="slidenum">
              <a:rPr lang="en-US" smtClean="0"/>
              <a:t>‹#›</a:t>
            </a:fld>
            <a:endParaRPr lang="en-US"/>
          </a:p>
        </p:txBody>
      </p:sp>
    </p:spTree>
    <p:extLst>
      <p:ext uri="{BB962C8B-B14F-4D97-AF65-F5344CB8AC3E}">
        <p14:creationId xmlns:p14="http://schemas.microsoft.com/office/powerpoint/2010/main" val="159744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8B43CB-83F5-4953-8048-CD84CD7E7AF4}"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B8136-EDB8-44CE-82D9-2E34FC0EB742}" type="slidenum">
              <a:rPr lang="en-US" smtClean="0"/>
              <a:t>‹#›</a:t>
            </a:fld>
            <a:endParaRPr lang="en-US"/>
          </a:p>
        </p:txBody>
      </p:sp>
    </p:spTree>
    <p:extLst>
      <p:ext uri="{BB962C8B-B14F-4D97-AF65-F5344CB8AC3E}">
        <p14:creationId xmlns:p14="http://schemas.microsoft.com/office/powerpoint/2010/main" val="362446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8B43CB-83F5-4953-8048-CD84CD7E7AF4}" type="datetimeFigureOut">
              <a:rPr lang="en-US" smtClean="0"/>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B8136-EDB8-44CE-82D9-2E34FC0EB742}" type="slidenum">
              <a:rPr lang="en-US" smtClean="0"/>
              <a:t>‹#›</a:t>
            </a:fld>
            <a:endParaRPr lang="en-US"/>
          </a:p>
        </p:txBody>
      </p:sp>
    </p:spTree>
    <p:extLst>
      <p:ext uri="{BB962C8B-B14F-4D97-AF65-F5344CB8AC3E}">
        <p14:creationId xmlns:p14="http://schemas.microsoft.com/office/powerpoint/2010/main" val="296570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8B43CB-83F5-4953-8048-CD84CD7E7AF4}" type="datetimeFigureOut">
              <a:rPr lang="en-US" smtClean="0"/>
              <a:t>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B8136-EDB8-44CE-82D9-2E34FC0EB742}" type="slidenum">
              <a:rPr lang="en-US" smtClean="0"/>
              <a:t>‹#›</a:t>
            </a:fld>
            <a:endParaRPr lang="en-US"/>
          </a:p>
        </p:txBody>
      </p:sp>
    </p:spTree>
    <p:extLst>
      <p:ext uri="{BB962C8B-B14F-4D97-AF65-F5344CB8AC3E}">
        <p14:creationId xmlns:p14="http://schemas.microsoft.com/office/powerpoint/2010/main" val="364321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8B43CB-83F5-4953-8048-CD84CD7E7AF4}" type="datetimeFigureOut">
              <a:rPr lang="en-US" smtClean="0"/>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B8136-EDB8-44CE-82D9-2E34FC0EB742}" type="slidenum">
              <a:rPr lang="en-US" smtClean="0"/>
              <a:t>‹#›</a:t>
            </a:fld>
            <a:endParaRPr lang="en-US"/>
          </a:p>
        </p:txBody>
      </p:sp>
    </p:spTree>
    <p:extLst>
      <p:ext uri="{BB962C8B-B14F-4D97-AF65-F5344CB8AC3E}">
        <p14:creationId xmlns:p14="http://schemas.microsoft.com/office/powerpoint/2010/main" val="276963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8B43CB-83F5-4953-8048-CD84CD7E7AF4}"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B8136-EDB8-44CE-82D9-2E34FC0EB742}" type="slidenum">
              <a:rPr lang="en-US" smtClean="0"/>
              <a:t>‹#›</a:t>
            </a:fld>
            <a:endParaRPr lang="en-US"/>
          </a:p>
        </p:txBody>
      </p:sp>
    </p:spTree>
    <p:extLst>
      <p:ext uri="{BB962C8B-B14F-4D97-AF65-F5344CB8AC3E}">
        <p14:creationId xmlns:p14="http://schemas.microsoft.com/office/powerpoint/2010/main" val="246105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8B43CB-83F5-4953-8048-CD84CD7E7AF4}"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B8136-EDB8-44CE-82D9-2E34FC0EB742}" type="slidenum">
              <a:rPr lang="en-US" smtClean="0"/>
              <a:t>‹#›</a:t>
            </a:fld>
            <a:endParaRPr lang="en-US"/>
          </a:p>
        </p:txBody>
      </p:sp>
    </p:spTree>
    <p:extLst>
      <p:ext uri="{BB962C8B-B14F-4D97-AF65-F5344CB8AC3E}">
        <p14:creationId xmlns:p14="http://schemas.microsoft.com/office/powerpoint/2010/main" val="261310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B43CB-83F5-4953-8048-CD84CD7E7AF4}" type="datetimeFigureOut">
              <a:rPr lang="en-US" smtClean="0"/>
              <a:t>2/18/2019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B8136-EDB8-44CE-82D9-2E34FC0EB742}" type="slidenum">
              <a:rPr lang="en-US" smtClean="0"/>
              <a:t>‹#›</a:t>
            </a:fld>
            <a:endParaRPr lang="en-US"/>
          </a:p>
        </p:txBody>
      </p:sp>
    </p:spTree>
    <p:extLst>
      <p:ext uri="{BB962C8B-B14F-4D97-AF65-F5344CB8AC3E}">
        <p14:creationId xmlns:p14="http://schemas.microsoft.com/office/powerpoint/2010/main" val="2312155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Pivot and </a:t>
            </a:r>
            <a:r>
              <a:rPr lang="en-US" dirty="0" err="1" smtClean="0"/>
              <a:t>Unpivot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8309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Complex PIVOT Example </a:t>
            </a:r>
            <a:r>
              <a:rPr lang="en-US" sz="1800" b="1" dirty="0" smtClean="0">
                <a:effectLst/>
              </a:rPr>
              <a:t>Contd.</a:t>
            </a:r>
            <a:endParaRPr lang="en-US" sz="1800" dirty="0"/>
          </a:p>
        </p:txBody>
      </p:sp>
      <p:sp>
        <p:nvSpPr>
          <p:cNvPr id="3" name="Content Placeholder 2"/>
          <p:cNvSpPr>
            <a:spLocks noGrp="1"/>
          </p:cNvSpPr>
          <p:nvPr>
            <p:ph idx="1"/>
          </p:nvPr>
        </p:nvSpPr>
        <p:spPr/>
        <p:txBody>
          <a:bodyPr>
            <a:normAutofit fontScale="77500" lnSpcReduction="20000"/>
          </a:bodyPr>
          <a:lstStyle/>
          <a:p>
            <a:r>
              <a:rPr lang="en-US" sz="2900" dirty="0" smtClean="0"/>
              <a:t>Here is a partial result set.</a:t>
            </a:r>
          </a:p>
          <a:p>
            <a:endParaRPr lang="en-US" sz="2900" dirty="0" smtClean="0"/>
          </a:p>
          <a:p>
            <a:pPr marL="457200" lvl="1" indent="0">
              <a:buNone/>
            </a:pPr>
            <a:r>
              <a:rPr lang="en-US" sz="2500" dirty="0" err="1" smtClean="0"/>
              <a:t>VendorID</a:t>
            </a:r>
            <a:r>
              <a:rPr lang="en-US" sz="2500" dirty="0" smtClean="0"/>
              <a:t>    Emp1        Emp2        Emp3        Emp4        Emp5 </a:t>
            </a:r>
          </a:p>
          <a:p>
            <a:pPr marL="457200" lvl="1" indent="0">
              <a:buNone/>
            </a:pPr>
            <a:endParaRPr lang="en-US" sz="2500" dirty="0" smtClean="0"/>
          </a:p>
          <a:p>
            <a:pPr marL="457200" lvl="1" indent="0">
              <a:buNone/>
            </a:pPr>
            <a:r>
              <a:rPr lang="en-US" sz="2500" dirty="0" smtClean="0"/>
              <a:t>1492        2           5           4           4           4 </a:t>
            </a:r>
          </a:p>
          <a:p>
            <a:pPr marL="457200" lvl="1" indent="0">
              <a:buNone/>
            </a:pPr>
            <a:endParaRPr lang="en-US" sz="2500" dirty="0" smtClean="0"/>
          </a:p>
          <a:p>
            <a:pPr marL="457200" lvl="1" indent="0">
              <a:buNone/>
            </a:pPr>
            <a:r>
              <a:rPr lang="en-US" sz="2500" dirty="0" smtClean="0"/>
              <a:t>1494        2           5           4           5           4 </a:t>
            </a:r>
          </a:p>
          <a:p>
            <a:pPr marL="457200" lvl="1" indent="0">
              <a:buNone/>
            </a:pPr>
            <a:endParaRPr lang="en-US" sz="2500" dirty="0" smtClean="0"/>
          </a:p>
          <a:p>
            <a:pPr marL="457200" lvl="1" indent="0">
              <a:buNone/>
            </a:pPr>
            <a:r>
              <a:rPr lang="en-US" sz="2500" dirty="0" smtClean="0"/>
              <a:t>1496        2           4           4           5           5 </a:t>
            </a:r>
          </a:p>
          <a:p>
            <a:pPr marL="457200" lvl="1" indent="0">
              <a:buNone/>
            </a:pPr>
            <a:endParaRPr lang="en-US" sz="2500" dirty="0" smtClean="0"/>
          </a:p>
          <a:p>
            <a:pPr marL="457200" lvl="1" indent="0">
              <a:buNone/>
            </a:pPr>
            <a:r>
              <a:rPr lang="en-US" sz="2500" dirty="0" smtClean="0"/>
              <a:t>1498        2           5           4           4           4 </a:t>
            </a:r>
          </a:p>
          <a:p>
            <a:pPr marL="457200" lvl="1" indent="0">
              <a:buNone/>
            </a:pPr>
            <a:endParaRPr lang="en-US" sz="2500" dirty="0" smtClean="0"/>
          </a:p>
          <a:p>
            <a:pPr marL="457200" lvl="1" indent="0">
              <a:buNone/>
            </a:pPr>
            <a:r>
              <a:rPr lang="en-US" sz="2500" dirty="0" smtClean="0"/>
              <a:t>1500        3           4           4           5           4 </a:t>
            </a:r>
          </a:p>
          <a:p>
            <a:endParaRPr lang="en-US" sz="2900" dirty="0" smtClean="0"/>
          </a:p>
          <a:p>
            <a:r>
              <a:rPr lang="en-US" sz="2900" dirty="0" smtClean="0"/>
              <a:t>The results returned by this </a:t>
            </a:r>
            <a:r>
              <a:rPr lang="en-US" sz="2900" dirty="0" err="1" smtClean="0"/>
              <a:t>subselect</a:t>
            </a:r>
            <a:r>
              <a:rPr lang="en-US" sz="2900" dirty="0" smtClean="0"/>
              <a:t> statement are pivoted on the </a:t>
            </a:r>
            <a:r>
              <a:rPr lang="en-US" sz="2900" dirty="0" err="1" smtClean="0"/>
              <a:t>EmployeeID</a:t>
            </a:r>
            <a:r>
              <a:rPr lang="en-US" sz="2900" dirty="0" smtClean="0"/>
              <a:t> column.</a:t>
            </a:r>
          </a:p>
          <a:p>
            <a:endParaRPr lang="en-US" sz="2900" dirty="0" smtClean="0"/>
          </a:p>
          <a:p>
            <a:endParaRPr lang="en-US" sz="2900" dirty="0"/>
          </a:p>
        </p:txBody>
      </p:sp>
    </p:spTree>
    <p:extLst>
      <p:ext uri="{BB962C8B-B14F-4D97-AF65-F5344CB8AC3E}">
        <p14:creationId xmlns:p14="http://schemas.microsoft.com/office/powerpoint/2010/main" val="1805802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Complex PIVOT Example </a:t>
            </a:r>
            <a:r>
              <a:rPr lang="en-US" sz="1800" b="1" dirty="0" smtClean="0">
                <a:effectLst/>
              </a:rPr>
              <a:t>Contd.</a:t>
            </a:r>
            <a:endParaRPr lang="en-US" sz="1800" dirty="0"/>
          </a:p>
        </p:txBody>
      </p:sp>
      <p:sp>
        <p:nvSpPr>
          <p:cNvPr id="3" name="Content Placeholder 2"/>
          <p:cNvSpPr>
            <a:spLocks noGrp="1"/>
          </p:cNvSpPr>
          <p:nvPr>
            <p:ph idx="1"/>
          </p:nvPr>
        </p:nvSpPr>
        <p:spPr/>
        <p:txBody>
          <a:bodyPr>
            <a:normAutofit/>
          </a:bodyPr>
          <a:lstStyle/>
          <a:p>
            <a:pPr marL="457200" lvl="1" indent="0">
              <a:buNone/>
            </a:pPr>
            <a:r>
              <a:rPr lang="en-US" sz="2500" dirty="0" smtClean="0"/>
              <a:t>SELECT </a:t>
            </a:r>
            <a:r>
              <a:rPr lang="en-US" sz="2500" dirty="0" err="1" smtClean="0"/>
              <a:t>PurchaseOrderID</a:t>
            </a:r>
            <a:r>
              <a:rPr lang="en-US" sz="2500" dirty="0" smtClean="0"/>
              <a:t>, </a:t>
            </a:r>
            <a:r>
              <a:rPr lang="en-US" sz="2500" dirty="0" err="1" smtClean="0"/>
              <a:t>EmployeeID</a:t>
            </a:r>
            <a:r>
              <a:rPr lang="en-US" sz="2500" dirty="0" smtClean="0"/>
              <a:t>, </a:t>
            </a:r>
            <a:r>
              <a:rPr lang="en-US" sz="2500" dirty="0" err="1" smtClean="0"/>
              <a:t>VendorID</a:t>
            </a:r>
            <a:endParaRPr lang="en-US" sz="2500" dirty="0" smtClean="0"/>
          </a:p>
          <a:p>
            <a:pPr marL="457200" lvl="1" indent="0">
              <a:buNone/>
            </a:pPr>
            <a:r>
              <a:rPr lang="en-US" sz="2500" dirty="0" smtClean="0"/>
              <a:t>FROM </a:t>
            </a:r>
            <a:r>
              <a:rPr lang="en-US" sz="2500" dirty="0" err="1" smtClean="0"/>
              <a:t>PurchaseOrderHeader</a:t>
            </a:r>
            <a:r>
              <a:rPr lang="en-US" sz="2500" dirty="0" smtClean="0"/>
              <a:t>;</a:t>
            </a:r>
            <a:endParaRPr lang="en-US" sz="2500" dirty="0"/>
          </a:p>
        </p:txBody>
      </p:sp>
    </p:spTree>
    <p:extLst>
      <p:ext uri="{BB962C8B-B14F-4D97-AF65-F5344CB8AC3E}">
        <p14:creationId xmlns:p14="http://schemas.microsoft.com/office/powerpoint/2010/main" val="89761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Complex PIVOT Example </a:t>
            </a:r>
            <a:r>
              <a:rPr lang="en-US" sz="1800" b="1" dirty="0" smtClean="0">
                <a:effectLst/>
              </a:rPr>
              <a:t>Contd.</a:t>
            </a:r>
            <a:endParaRPr lang="en-US" sz="1800" dirty="0"/>
          </a:p>
        </p:txBody>
      </p:sp>
      <p:sp>
        <p:nvSpPr>
          <p:cNvPr id="3" name="Content Placeholder 2"/>
          <p:cNvSpPr>
            <a:spLocks noGrp="1"/>
          </p:cNvSpPr>
          <p:nvPr>
            <p:ph idx="1"/>
          </p:nvPr>
        </p:nvSpPr>
        <p:spPr/>
        <p:txBody>
          <a:bodyPr>
            <a:normAutofit fontScale="55000" lnSpcReduction="20000"/>
          </a:bodyPr>
          <a:lstStyle/>
          <a:p>
            <a:pPr marL="457200" lvl="1" indent="0">
              <a:buNone/>
            </a:pPr>
            <a:r>
              <a:rPr lang="en-US" sz="2500" dirty="0" smtClean="0"/>
              <a:t>--Create the table and insert values as portrayed in the previous example.</a:t>
            </a:r>
          </a:p>
          <a:p>
            <a:pPr marL="457200" lvl="1" indent="0">
              <a:buNone/>
            </a:pPr>
            <a:r>
              <a:rPr lang="en-US" sz="2500" dirty="0" smtClean="0"/>
              <a:t>CREATE TABLE </a:t>
            </a:r>
            <a:r>
              <a:rPr lang="en-US" sz="2500" dirty="0" err="1" smtClean="0"/>
              <a:t>pvt</a:t>
            </a:r>
            <a:r>
              <a:rPr lang="en-US" sz="2500" dirty="0" smtClean="0"/>
              <a:t> (</a:t>
            </a:r>
            <a:r>
              <a:rPr lang="en-US" sz="2500" dirty="0" err="1" smtClean="0"/>
              <a:t>VendorID</a:t>
            </a:r>
            <a:r>
              <a:rPr lang="en-US" sz="2500" dirty="0" smtClean="0"/>
              <a:t> </a:t>
            </a:r>
            <a:r>
              <a:rPr lang="en-US" sz="2500" dirty="0" err="1" smtClean="0"/>
              <a:t>int</a:t>
            </a:r>
            <a:r>
              <a:rPr lang="en-US" sz="2500" dirty="0" smtClean="0"/>
              <a:t>, Emp1 </a:t>
            </a:r>
            <a:r>
              <a:rPr lang="en-US" sz="2500" dirty="0" err="1" smtClean="0"/>
              <a:t>int</a:t>
            </a:r>
            <a:r>
              <a:rPr lang="en-US" sz="2500" dirty="0" smtClean="0"/>
              <a:t>, Emp2 </a:t>
            </a:r>
            <a:r>
              <a:rPr lang="en-US" sz="2500" dirty="0" err="1" smtClean="0"/>
              <a:t>int</a:t>
            </a:r>
            <a:r>
              <a:rPr lang="en-US" sz="2500" dirty="0" smtClean="0"/>
              <a:t>,</a:t>
            </a:r>
          </a:p>
          <a:p>
            <a:pPr marL="457200" lvl="1" indent="0">
              <a:buNone/>
            </a:pPr>
            <a:r>
              <a:rPr lang="en-US" sz="2500" dirty="0" smtClean="0"/>
              <a:t>    Emp3 </a:t>
            </a:r>
            <a:r>
              <a:rPr lang="en-US" sz="2500" dirty="0" err="1" smtClean="0"/>
              <a:t>int</a:t>
            </a:r>
            <a:r>
              <a:rPr lang="en-US" sz="2500" dirty="0" smtClean="0"/>
              <a:t>, Emp4 </a:t>
            </a:r>
            <a:r>
              <a:rPr lang="en-US" sz="2500" dirty="0" err="1" smtClean="0"/>
              <a:t>int</a:t>
            </a:r>
            <a:r>
              <a:rPr lang="en-US" sz="2500" dirty="0" smtClean="0"/>
              <a:t>, Emp5 </a:t>
            </a:r>
            <a:r>
              <a:rPr lang="en-US" sz="2500" dirty="0" err="1" smtClean="0"/>
              <a:t>int</a:t>
            </a:r>
            <a:r>
              <a:rPr lang="en-US" sz="2500" dirty="0" smtClean="0"/>
              <a:t>);</a:t>
            </a:r>
          </a:p>
          <a:p>
            <a:pPr marL="457200" lvl="1" indent="0">
              <a:buNone/>
            </a:pPr>
            <a:r>
              <a:rPr lang="en-US" sz="2500" dirty="0" smtClean="0"/>
              <a:t>GO</a:t>
            </a:r>
          </a:p>
          <a:p>
            <a:pPr marL="457200" lvl="1" indent="0">
              <a:buNone/>
            </a:pPr>
            <a:r>
              <a:rPr lang="en-US" sz="2500" dirty="0" smtClean="0"/>
              <a:t>INSERT INTO </a:t>
            </a:r>
            <a:r>
              <a:rPr lang="en-US" sz="2500" dirty="0" err="1" smtClean="0"/>
              <a:t>pvt</a:t>
            </a:r>
            <a:r>
              <a:rPr lang="en-US" sz="2500" dirty="0" smtClean="0"/>
              <a:t> VALUES (1,4,3,5,4,4);</a:t>
            </a:r>
          </a:p>
          <a:p>
            <a:pPr marL="457200" lvl="1" indent="0">
              <a:buNone/>
            </a:pPr>
            <a:r>
              <a:rPr lang="en-US" sz="2500" dirty="0" smtClean="0"/>
              <a:t>INSERT INTO </a:t>
            </a:r>
            <a:r>
              <a:rPr lang="en-US" sz="2500" dirty="0" err="1" smtClean="0"/>
              <a:t>pvt</a:t>
            </a:r>
            <a:r>
              <a:rPr lang="en-US" sz="2500" dirty="0" smtClean="0"/>
              <a:t> VALUES (2,4,1,5,5,5);</a:t>
            </a:r>
          </a:p>
          <a:p>
            <a:pPr marL="457200" lvl="1" indent="0">
              <a:buNone/>
            </a:pPr>
            <a:r>
              <a:rPr lang="en-US" sz="2500" dirty="0" smtClean="0"/>
              <a:t>INSERT INTO </a:t>
            </a:r>
            <a:r>
              <a:rPr lang="en-US" sz="2500" dirty="0" err="1" smtClean="0"/>
              <a:t>pvt</a:t>
            </a:r>
            <a:r>
              <a:rPr lang="en-US" sz="2500" dirty="0" smtClean="0"/>
              <a:t> VALUES (3,4,3,5,4,4);</a:t>
            </a:r>
          </a:p>
          <a:p>
            <a:pPr marL="457200" lvl="1" indent="0">
              <a:buNone/>
            </a:pPr>
            <a:r>
              <a:rPr lang="en-US" sz="2500" dirty="0" smtClean="0"/>
              <a:t>INSERT INTO </a:t>
            </a:r>
            <a:r>
              <a:rPr lang="en-US" sz="2500" dirty="0" err="1" smtClean="0"/>
              <a:t>pvt</a:t>
            </a:r>
            <a:r>
              <a:rPr lang="en-US" sz="2500" dirty="0" smtClean="0"/>
              <a:t> VALUES (4,4,2,5,5,4);</a:t>
            </a:r>
          </a:p>
          <a:p>
            <a:pPr marL="457200" lvl="1" indent="0">
              <a:buNone/>
            </a:pPr>
            <a:r>
              <a:rPr lang="en-US" sz="2500" dirty="0" smtClean="0"/>
              <a:t>INSERT INTO </a:t>
            </a:r>
            <a:r>
              <a:rPr lang="en-US" sz="2500" dirty="0" err="1" smtClean="0"/>
              <a:t>pvt</a:t>
            </a:r>
            <a:r>
              <a:rPr lang="en-US" sz="2500" dirty="0" smtClean="0"/>
              <a:t> VALUES (5,5,1,5,5,5);</a:t>
            </a:r>
          </a:p>
          <a:p>
            <a:pPr marL="457200" lvl="1" indent="0">
              <a:buNone/>
            </a:pPr>
            <a:r>
              <a:rPr lang="en-US" sz="2500" dirty="0" smtClean="0"/>
              <a:t>GO</a:t>
            </a:r>
          </a:p>
          <a:p>
            <a:pPr marL="457200" lvl="1" indent="0">
              <a:buNone/>
            </a:pPr>
            <a:r>
              <a:rPr lang="en-US" sz="2500" dirty="0" smtClean="0"/>
              <a:t>--</a:t>
            </a:r>
            <a:r>
              <a:rPr lang="en-US" sz="2500" dirty="0" err="1" smtClean="0"/>
              <a:t>Unpivot</a:t>
            </a:r>
            <a:r>
              <a:rPr lang="en-US" sz="2500" dirty="0" smtClean="0"/>
              <a:t> the table.</a:t>
            </a:r>
          </a:p>
          <a:p>
            <a:pPr marL="457200" lvl="1" indent="0">
              <a:buNone/>
            </a:pPr>
            <a:r>
              <a:rPr lang="en-US" sz="2500" dirty="0" smtClean="0"/>
              <a:t>SELECT </a:t>
            </a:r>
            <a:r>
              <a:rPr lang="en-US" sz="2500" dirty="0" err="1" smtClean="0"/>
              <a:t>VendorID</a:t>
            </a:r>
            <a:r>
              <a:rPr lang="en-US" sz="2500" dirty="0" smtClean="0"/>
              <a:t>, Employee, Orders</a:t>
            </a:r>
          </a:p>
          <a:p>
            <a:pPr marL="457200" lvl="1" indent="0">
              <a:buNone/>
            </a:pPr>
            <a:r>
              <a:rPr lang="en-US" sz="2500" dirty="0" smtClean="0"/>
              <a:t>FROM </a:t>
            </a:r>
          </a:p>
          <a:p>
            <a:pPr marL="457200" lvl="1" indent="0">
              <a:buNone/>
            </a:pPr>
            <a:r>
              <a:rPr lang="en-US" sz="2500" dirty="0" smtClean="0"/>
              <a:t>   (SELECT </a:t>
            </a:r>
            <a:r>
              <a:rPr lang="en-US" sz="2500" dirty="0" err="1" smtClean="0"/>
              <a:t>VendorID</a:t>
            </a:r>
            <a:r>
              <a:rPr lang="en-US" sz="2500" dirty="0" smtClean="0"/>
              <a:t>, Emp1, Emp2, Emp3, Emp4, Emp5</a:t>
            </a:r>
          </a:p>
          <a:p>
            <a:pPr marL="457200" lvl="1" indent="0">
              <a:buNone/>
            </a:pPr>
            <a:r>
              <a:rPr lang="en-US" sz="2500" dirty="0" smtClean="0"/>
              <a:t>   FROM </a:t>
            </a:r>
            <a:r>
              <a:rPr lang="en-US" sz="2500" dirty="0" err="1" smtClean="0"/>
              <a:t>pvt</a:t>
            </a:r>
            <a:r>
              <a:rPr lang="en-US" sz="2500" dirty="0" smtClean="0"/>
              <a:t>) p</a:t>
            </a:r>
          </a:p>
          <a:p>
            <a:pPr marL="457200" lvl="1" indent="0">
              <a:buNone/>
            </a:pPr>
            <a:r>
              <a:rPr lang="en-US" sz="2500" dirty="0" smtClean="0"/>
              <a:t>UNPIVOT</a:t>
            </a:r>
          </a:p>
          <a:p>
            <a:pPr marL="457200" lvl="1" indent="0">
              <a:buNone/>
            </a:pPr>
            <a:r>
              <a:rPr lang="en-US" sz="2500" dirty="0" smtClean="0"/>
              <a:t>   (Orders FOR Employee IN </a:t>
            </a:r>
          </a:p>
          <a:p>
            <a:pPr marL="457200" lvl="1" indent="0">
              <a:buNone/>
            </a:pPr>
            <a:r>
              <a:rPr lang="en-US" sz="2500" dirty="0" smtClean="0"/>
              <a:t>      (Emp1, Emp2, Emp3, Emp4, Emp5)</a:t>
            </a:r>
          </a:p>
          <a:p>
            <a:pPr marL="457200" lvl="1" indent="0">
              <a:buNone/>
            </a:pPr>
            <a:r>
              <a:rPr lang="en-US" sz="2500" dirty="0" smtClean="0"/>
              <a:t>)AS </a:t>
            </a:r>
            <a:r>
              <a:rPr lang="en-US" sz="2500" dirty="0" err="1" smtClean="0"/>
              <a:t>unpvt</a:t>
            </a:r>
            <a:r>
              <a:rPr lang="en-US" sz="2500" dirty="0" smtClean="0"/>
              <a:t>;</a:t>
            </a:r>
          </a:p>
          <a:p>
            <a:pPr marL="457200" lvl="1" indent="0">
              <a:buNone/>
            </a:pPr>
            <a:r>
              <a:rPr lang="en-US" sz="2500" dirty="0" smtClean="0"/>
              <a:t>GO</a:t>
            </a:r>
            <a:endParaRPr lang="en-US" sz="2500" dirty="0"/>
          </a:p>
        </p:txBody>
      </p:sp>
    </p:spTree>
    <p:extLst>
      <p:ext uri="{BB962C8B-B14F-4D97-AF65-F5344CB8AC3E}">
        <p14:creationId xmlns:p14="http://schemas.microsoft.com/office/powerpoint/2010/main" val="110320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Complex PIVOT Example </a:t>
            </a:r>
            <a:r>
              <a:rPr lang="en-US" sz="1800" b="1" dirty="0" smtClean="0">
                <a:effectLst/>
              </a:rPr>
              <a:t>Contd.</a:t>
            </a:r>
            <a:endParaRPr lang="en-US" sz="1800" dirty="0"/>
          </a:p>
        </p:txBody>
      </p:sp>
      <p:sp>
        <p:nvSpPr>
          <p:cNvPr id="3" name="Content Placeholder 2"/>
          <p:cNvSpPr>
            <a:spLocks noGrp="1"/>
          </p:cNvSpPr>
          <p:nvPr>
            <p:ph idx="1"/>
          </p:nvPr>
        </p:nvSpPr>
        <p:spPr/>
        <p:txBody>
          <a:bodyPr>
            <a:normAutofit fontScale="85000" lnSpcReduction="20000"/>
          </a:bodyPr>
          <a:lstStyle/>
          <a:p>
            <a:pPr marL="457200" lvl="1" indent="0">
              <a:buNone/>
            </a:pPr>
            <a:r>
              <a:rPr lang="en-US" sz="2500" dirty="0" smtClean="0"/>
              <a:t>Here is a partial result set.</a:t>
            </a:r>
          </a:p>
          <a:p>
            <a:pPr marL="457200" lvl="1" indent="0">
              <a:buNone/>
            </a:pPr>
            <a:endParaRPr lang="en-US" sz="2500" dirty="0" smtClean="0"/>
          </a:p>
          <a:p>
            <a:pPr marL="457200" lvl="1" indent="0">
              <a:buNone/>
            </a:pPr>
            <a:r>
              <a:rPr lang="en-US" sz="2500" dirty="0" err="1" smtClean="0"/>
              <a:t>VendorID</a:t>
            </a:r>
            <a:r>
              <a:rPr lang="en-US" sz="2500" dirty="0" smtClean="0"/>
              <a:t>   Employee   Orders </a:t>
            </a:r>
          </a:p>
          <a:p>
            <a:pPr marL="457200" lvl="1" indent="0">
              <a:buNone/>
            </a:pPr>
            <a:endParaRPr lang="en-US" sz="2500" dirty="0" smtClean="0"/>
          </a:p>
          <a:p>
            <a:pPr marL="457200" lvl="1" indent="0">
              <a:buNone/>
            </a:pPr>
            <a:r>
              <a:rPr lang="en-US" sz="2500" dirty="0" smtClean="0"/>
              <a:t>---------- ---------- ------ </a:t>
            </a:r>
          </a:p>
          <a:p>
            <a:pPr marL="457200" lvl="1" indent="0">
              <a:buNone/>
            </a:pPr>
            <a:endParaRPr lang="en-US" sz="2500" dirty="0" smtClean="0"/>
          </a:p>
          <a:p>
            <a:pPr marL="457200" lvl="1" indent="0">
              <a:buNone/>
            </a:pPr>
            <a:r>
              <a:rPr lang="en-US" sz="2500" dirty="0" smtClean="0"/>
              <a:t>1          Emp1       4 </a:t>
            </a:r>
          </a:p>
          <a:p>
            <a:pPr marL="457200" lvl="1" indent="0">
              <a:buNone/>
            </a:pPr>
            <a:endParaRPr lang="en-US" sz="2500" dirty="0" smtClean="0"/>
          </a:p>
          <a:p>
            <a:pPr marL="457200" lvl="1" indent="0">
              <a:buNone/>
            </a:pPr>
            <a:r>
              <a:rPr lang="en-US" sz="2500" dirty="0" smtClean="0"/>
              <a:t>1          Emp2       3 </a:t>
            </a:r>
          </a:p>
          <a:p>
            <a:pPr marL="457200" lvl="1" indent="0">
              <a:buNone/>
            </a:pPr>
            <a:endParaRPr lang="en-US" sz="2500" dirty="0" smtClean="0"/>
          </a:p>
          <a:p>
            <a:pPr marL="457200" lvl="1" indent="0">
              <a:buNone/>
            </a:pPr>
            <a:r>
              <a:rPr lang="en-US" sz="2500" dirty="0" smtClean="0"/>
              <a:t>1          Emp3       5 </a:t>
            </a:r>
          </a:p>
          <a:p>
            <a:pPr marL="457200" lvl="1" indent="0">
              <a:buNone/>
            </a:pPr>
            <a:endParaRPr lang="en-US" sz="2500" dirty="0" smtClean="0"/>
          </a:p>
          <a:p>
            <a:pPr marL="457200" lvl="1" indent="0">
              <a:buNone/>
            </a:pPr>
            <a:r>
              <a:rPr lang="en-US" sz="2500" dirty="0" smtClean="0"/>
              <a:t>1          Emp4       4 </a:t>
            </a:r>
          </a:p>
          <a:p>
            <a:pPr marL="457200" lvl="1" indent="0">
              <a:buNone/>
            </a:pPr>
            <a:endParaRPr lang="en-US" sz="2500" dirty="0" smtClean="0"/>
          </a:p>
          <a:p>
            <a:pPr marL="457200" lvl="1" indent="0">
              <a:buNone/>
            </a:pPr>
            <a:r>
              <a:rPr lang="en-US" sz="2500" dirty="0" smtClean="0"/>
              <a:t>1          Emp5       4 </a:t>
            </a:r>
          </a:p>
        </p:txBody>
      </p:sp>
    </p:spTree>
    <p:extLst>
      <p:ext uri="{BB962C8B-B14F-4D97-AF65-F5344CB8AC3E}">
        <p14:creationId xmlns:p14="http://schemas.microsoft.com/office/powerpoint/2010/main" val="182020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Pivot and </a:t>
            </a:r>
            <a:r>
              <a:rPr lang="en-US" dirty="0" err="1" smtClean="0"/>
              <a:t>Unpivot</a:t>
            </a:r>
            <a:endParaRPr lang="en-US" dirty="0"/>
          </a:p>
        </p:txBody>
      </p:sp>
      <p:sp>
        <p:nvSpPr>
          <p:cNvPr id="4" name="Content Placeholder 3"/>
          <p:cNvSpPr>
            <a:spLocks noGrp="1"/>
          </p:cNvSpPr>
          <p:nvPr>
            <p:ph idx="1"/>
          </p:nvPr>
        </p:nvSpPr>
        <p:spPr/>
        <p:txBody>
          <a:bodyPr/>
          <a:lstStyle/>
          <a:p>
            <a:r>
              <a:rPr lang="en-US" dirty="0" smtClean="0">
                <a:effectLst/>
              </a:rPr>
              <a:t>You can use the PIVOT and UNPIVOT relational operators to change a table-valued expression into another table. </a:t>
            </a:r>
          </a:p>
          <a:p>
            <a:r>
              <a:rPr lang="en-US" dirty="0" smtClean="0">
                <a:effectLst/>
              </a:rPr>
              <a:t>PIVOT rotates a table-valued expression by turning the unique values from one column in the expression into multiple columns in the output, and performs aggregations where they are required on any remaining column values that are wanted in the final output. </a:t>
            </a:r>
          </a:p>
          <a:p>
            <a:r>
              <a:rPr lang="en-US" dirty="0" smtClean="0">
                <a:effectLst/>
              </a:rPr>
              <a:t>UNPIVOT performs the opposite operation to PIVOT by rotating columns of a table-valued expression into column values.</a:t>
            </a:r>
            <a:endParaRPr lang="en-US" dirty="0"/>
          </a:p>
        </p:txBody>
      </p:sp>
    </p:spTree>
    <p:extLst>
      <p:ext uri="{BB962C8B-B14F-4D97-AF65-F5344CB8AC3E}">
        <p14:creationId xmlns:p14="http://schemas.microsoft.com/office/powerpoint/2010/main" val="269099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Pivot and </a:t>
            </a:r>
            <a:r>
              <a:rPr lang="en-US" dirty="0" err="1" smtClean="0"/>
              <a:t>Unpivot</a:t>
            </a:r>
            <a:r>
              <a:rPr lang="en-US" dirty="0" smtClean="0"/>
              <a:t> </a:t>
            </a:r>
            <a:r>
              <a:rPr lang="en-US" sz="1800" dirty="0" smtClean="0"/>
              <a:t>Contd.</a:t>
            </a:r>
            <a:endParaRPr lang="en-US" sz="1800" dirty="0"/>
          </a:p>
        </p:txBody>
      </p:sp>
      <p:sp>
        <p:nvSpPr>
          <p:cNvPr id="4" name="Content Placeholder 3"/>
          <p:cNvSpPr>
            <a:spLocks noGrp="1"/>
          </p:cNvSpPr>
          <p:nvPr>
            <p:ph idx="1"/>
          </p:nvPr>
        </p:nvSpPr>
        <p:spPr/>
        <p:txBody>
          <a:bodyPr>
            <a:normAutofit fontScale="62500" lnSpcReduction="20000"/>
          </a:bodyPr>
          <a:lstStyle/>
          <a:p>
            <a:r>
              <a:rPr lang="en-US" dirty="0" smtClean="0"/>
              <a:t>The following is annotated syntax for PIVOT.</a:t>
            </a:r>
          </a:p>
          <a:p>
            <a:pPr marL="457200" lvl="1" indent="0">
              <a:buNone/>
            </a:pPr>
            <a:r>
              <a:rPr lang="en-US" dirty="0" smtClean="0"/>
              <a:t>SELECT &lt;non-pivoted column&gt;, </a:t>
            </a:r>
          </a:p>
          <a:p>
            <a:pPr marL="457200" lvl="1" indent="0">
              <a:buNone/>
            </a:pPr>
            <a:r>
              <a:rPr lang="en-US" dirty="0" smtClean="0"/>
              <a:t>    [first pivoted column] AS &lt;column name&gt;, </a:t>
            </a:r>
          </a:p>
          <a:p>
            <a:pPr marL="457200" lvl="1" indent="0">
              <a:buNone/>
            </a:pPr>
            <a:r>
              <a:rPr lang="en-US" dirty="0" smtClean="0"/>
              <a:t>    [second pivoted column] AS &lt;column name&gt;, </a:t>
            </a:r>
          </a:p>
          <a:p>
            <a:pPr marL="457200" lvl="1" indent="0">
              <a:buNone/>
            </a:pPr>
            <a:r>
              <a:rPr lang="en-US" dirty="0" smtClean="0"/>
              <a:t>    [last pivoted column] AS &lt;column name&gt; </a:t>
            </a:r>
          </a:p>
          <a:p>
            <a:pPr marL="457200" lvl="1" indent="0">
              <a:buNone/>
            </a:pPr>
            <a:r>
              <a:rPr lang="en-US" dirty="0" smtClean="0"/>
              <a:t>FROM </a:t>
            </a:r>
          </a:p>
          <a:p>
            <a:pPr marL="457200" lvl="1" indent="0">
              <a:buNone/>
            </a:pPr>
            <a:r>
              <a:rPr lang="en-US" dirty="0" smtClean="0"/>
              <a:t>    (&lt;SELECT query that produces the data&gt;) </a:t>
            </a:r>
          </a:p>
          <a:p>
            <a:pPr marL="457200" lvl="1" indent="0">
              <a:buNone/>
            </a:pPr>
            <a:r>
              <a:rPr lang="en-US" dirty="0" smtClean="0"/>
              <a:t>    AS &lt;alias for the source query&gt; </a:t>
            </a:r>
          </a:p>
          <a:p>
            <a:pPr marL="457200" lvl="1" indent="0">
              <a:buNone/>
            </a:pPr>
            <a:r>
              <a:rPr lang="en-US" dirty="0" smtClean="0"/>
              <a:t>PIVOT </a:t>
            </a:r>
          </a:p>
          <a:p>
            <a:pPr marL="457200" lvl="1" indent="0">
              <a:buNone/>
            </a:pPr>
            <a:r>
              <a:rPr lang="en-US" dirty="0" smtClean="0"/>
              <a:t>( </a:t>
            </a:r>
          </a:p>
          <a:p>
            <a:pPr marL="457200" lvl="1" indent="0">
              <a:buNone/>
            </a:pPr>
            <a:r>
              <a:rPr lang="en-US" dirty="0" smtClean="0"/>
              <a:t>    &lt;aggregation function&gt;(&lt;column being aggregated&gt;) </a:t>
            </a:r>
          </a:p>
          <a:p>
            <a:pPr marL="457200" lvl="1" indent="0">
              <a:buNone/>
            </a:pPr>
            <a:r>
              <a:rPr lang="en-US" dirty="0" smtClean="0"/>
              <a:t>FOR </a:t>
            </a:r>
          </a:p>
          <a:p>
            <a:pPr marL="457200" lvl="1" indent="0">
              <a:buNone/>
            </a:pPr>
            <a:r>
              <a:rPr lang="en-US" dirty="0" smtClean="0"/>
              <a:t>[&lt;column that contains the values that will become column headers&gt;] </a:t>
            </a:r>
          </a:p>
          <a:p>
            <a:pPr marL="457200" lvl="1" indent="0">
              <a:buNone/>
            </a:pPr>
            <a:r>
              <a:rPr lang="en-US" dirty="0" smtClean="0"/>
              <a:t>    IN ( [first pivoted column], [second pivoted column], </a:t>
            </a:r>
          </a:p>
          <a:p>
            <a:pPr marL="457200" lvl="1" indent="0">
              <a:buNone/>
            </a:pPr>
            <a:endParaRPr lang="en-US" dirty="0" smtClean="0"/>
          </a:p>
          <a:p>
            <a:pPr marL="457200" lvl="1" indent="0">
              <a:buNone/>
            </a:pPr>
            <a:r>
              <a:rPr lang="en-US" dirty="0" smtClean="0"/>
              <a:t>    ... [last pivoted column]) </a:t>
            </a:r>
          </a:p>
          <a:p>
            <a:pPr marL="457200" lvl="1" indent="0">
              <a:buNone/>
            </a:pPr>
            <a:r>
              <a:rPr lang="en-US" dirty="0" smtClean="0"/>
              <a:t>) AS &lt;alias for the pivot table&gt; </a:t>
            </a:r>
          </a:p>
          <a:p>
            <a:pPr marL="457200" lvl="1" indent="0">
              <a:buNone/>
            </a:pPr>
            <a:r>
              <a:rPr lang="en-US" dirty="0" smtClean="0"/>
              <a:t>&lt;optional ORDER BY clause&gt;; </a:t>
            </a:r>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123698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Pivot Example</a:t>
            </a:r>
            <a:endParaRPr lang="en-US" dirty="0"/>
          </a:p>
        </p:txBody>
      </p:sp>
      <p:sp>
        <p:nvSpPr>
          <p:cNvPr id="3" name="Content Placeholder 2"/>
          <p:cNvSpPr>
            <a:spLocks noGrp="1"/>
          </p:cNvSpPr>
          <p:nvPr>
            <p:ph idx="1"/>
          </p:nvPr>
        </p:nvSpPr>
        <p:spPr/>
        <p:txBody>
          <a:bodyPr>
            <a:normAutofit fontScale="55000" lnSpcReduction="20000"/>
          </a:bodyPr>
          <a:lstStyle/>
          <a:p>
            <a:pPr marL="457200" lvl="1" indent="0">
              <a:buNone/>
            </a:pPr>
            <a:r>
              <a:rPr lang="en-US" dirty="0" smtClean="0"/>
              <a:t>USE AdventureWorks2008R2 ;</a:t>
            </a:r>
          </a:p>
          <a:p>
            <a:pPr marL="457200" lvl="1" indent="0">
              <a:buNone/>
            </a:pPr>
            <a:r>
              <a:rPr lang="en-US" dirty="0" smtClean="0"/>
              <a:t>GO</a:t>
            </a:r>
          </a:p>
          <a:p>
            <a:pPr marL="457200" lvl="1" indent="0">
              <a:buNone/>
            </a:pPr>
            <a:r>
              <a:rPr lang="en-US" dirty="0" smtClean="0"/>
              <a:t>SELECT </a:t>
            </a:r>
            <a:r>
              <a:rPr lang="en-US" dirty="0" err="1" smtClean="0"/>
              <a:t>DaysToManufacture</a:t>
            </a:r>
            <a:r>
              <a:rPr lang="en-US" dirty="0" smtClean="0"/>
              <a:t>, AVG(</a:t>
            </a:r>
            <a:r>
              <a:rPr lang="en-US" dirty="0" err="1" smtClean="0"/>
              <a:t>StandardCost</a:t>
            </a:r>
            <a:r>
              <a:rPr lang="en-US" dirty="0" smtClean="0"/>
              <a:t>) AS </a:t>
            </a:r>
            <a:r>
              <a:rPr lang="en-US" dirty="0" err="1" smtClean="0"/>
              <a:t>AverageCost</a:t>
            </a:r>
            <a:r>
              <a:rPr lang="en-US" dirty="0" smtClean="0"/>
              <a:t> </a:t>
            </a:r>
          </a:p>
          <a:p>
            <a:pPr marL="457200" lvl="1" indent="0">
              <a:buNone/>
            </a:pPr>
            <a:r>
              <a:rPr lang="en-US" dirty="0" smtClean="0"/>
              <a:t>FROM </a:t>
            </a:r>
            <a:r>
              <a:rPr lang="en-US" dirty="0" err="1" smtClean="0"/>
              <a:t>Production.Product</a:t>
            </a:r>
            <a:endParaRPr lang="en-US" dirty="0" smtClean="0"/>
          </a:p>
          <a:p>
            <a:pPr marL="457200" lvl="1" indent="0">
              <a:buNone/>
            </a:pPr>
            <a:r>
              <a:rPr lang="en-US" dirty="0" smtClean="0"/>
              <a:t>GROUP BY </a:t>
            </a:r>
            <a:r>
              <a:rPr lang="en-US" dirty="0" err="1" smtClean="0"/>
              <a:t>DaysToManufacture</a:t>
            </a:r>
            <a:r>
              <a:rPr lang="en-US" dirty="0" smtClean="0"/>
              <a:t>;</a:t>
            </a:r>
          </a:p>
          <a:p>
            <a:pPr marL="457200" lvl="1" indent="0">
              <a:buNone/>
            </a:pPr>
            <a:endParaRPr lang="en-US" dirty="0"/>
          </a:p>
          <a:p>
            <a:r>
              <a:rPr lang="en-US" dirty="0" smtClean="0"/>
              <a:t>Here is the result set. </a:t>
            </a:r>
          </a:p>
          <a:p>
            <a:pPr marL="457200" lvl="1" indent="0">
              <a:buNone/>
            </a:pPr>
            <a:endParaRPr lang="en-US" dirty="0" smtClean="0"/>
          </a:p>
          <a:p>
            <a:pPr marL="457200" lvl="1" indent="0">
              <a:buNone/>
            </a:pPr>
            <a:r>
              <a:rPr lang="en-US" sz="2900" dirty="0" err="1" smtClean="0"/>
              <a:t>DaysToManufacture</a:t>
            </a:r>
            <a:r>
              <a:rPr lang="en-US" sz="2900" dirty="0" smtClean="0"/>
              <a:t>          </a:t>
            </a:r>
            <a:r>
              <a:rPr lang="en-US" sz="2900" dirty="0" err="1" smtClean="0"/>
              <a:t>AverageCost</a:t>
            </a:r>
            <a:r>
              <a:rPr lang="en-US" sz="2900" dirty="0" smtClean="0"/>
              <a:t> </a:t>
            </a:r>
          </a:p>
          <a:p>
            <a:pPr marL="457200" lvl="1" indent="0">
              <a:buNone/>
            </a:pPr>
            <a:endParaRPr lang="en-US" sz="2900" dirty="0" smtClean="0"/>
          </a:p>
          <a:p>
            <a:pPr marL="457200" lvl="1" indent="0">
              <a:buNone/>
            </a:pPr>
            <a:r>
              <a:rPr lang="en-US" sz="2900" dirty="0" smtClean="0"/>
              <a:t>	0                 	    	 5.0885 </a:t>
            </a:r>
          </a:p>
          <a:p>
            <a:pPr marL="457200" lvl="1" indent="0">
              <a:buNone/>
            </a:pPr>
            <a:endParaRPr lang="en-US" sz="2900" dirty="0" smtClean="0"/>
          </a:p>
          <a:p>
            <a:pPr marL="457200" lvl="1" indent="0">
              <a:buNone/>
            </a:pPr>
            <a:r>
              <a:rPr lang="en-US" sz="2900" dirty="0" smtClean="0"/>
              <a:t>	1                  	  223.88 </a:t>
            </a:r>
          </a:p>
          <a:p>
            <a:pPr marL="457200" lvl="1" indent="0">
              <a:buNone/>
            </a:pPr>
            <a:endParaRPr lang="en-US" sz="2900" dirty="0" smtClean="0"/>
          </a:p>
          <a:p>
            <a:pPr marL="457200" lvl="1" indent="0">
              <a:buNone/>
            </a:pPr>
            <a:r>
              <a:rPr lang="en-US" sz="2900" dirty="0" smtClean="0"/>
              <a:t>	2                          	359.1082 </a:t>
            </a:r>
          </a:p>
          <a:p>
            <a:pPr marL="457200" lvl="1" indent="0">
              <a:buNone/>
            </a:pPr>
            <a:endParaRPr lang="en-US" sz="2900" dirty="0" smtClean="0"/>
          </a:p>
          <a:p>
            <a:pPr marL="457200" lvl="1" indent="0">
              <a:buNone/>
            </a:pPr>
            <a:r>
              <a:rPr lang="en-US" sz="2900" dirty="0" smtClean="0"/>
              <a:t>	4                        	  949.4105 </a:t>
            </a:r>
          </a:p>
          <a:p>
            <a:pPr marL="457200" lvl="1" indent="0">
              <a:buNone/>
            </a:pPr>
            <a:endParaRPr lang="en-US" dirty="0" smtClean="0"/>
          </a:p>
          <a:p>
            <a:pPr marL="457200" lvl="1" indent="0">
              <a:buNone/>
            </a:pPr>
            <a:r>
              <a:rPr lang="en-US" dirty="0" smtClean="0"/>
              <a:t>No products are defined with three </a:t>
            </a:r>
            <a:r>
              <a:rPr lang="en-US" dirty="0" err="1" smtClean="0"/>
              <a:t>DaysToManufacture</a:t>
            </a:r>
            <a:r>
              <a:rPr lang="en-US" dirty="0" smtClean="0"/>
              <a:t>.</a:t>
            </a:r>
          </a:p>
          <a:p>
            <a:pPr marL="457200" lvl="1" indent="0">
              <a:buNone/>
            </a:pPr>
            <a:endParaRPr lang="en-US" dirty="0" smtClean="0"/>
          </a:p>
          <a:p>
            <a:endParaRPr lang="en-US" dirty="0"/>
          </a:p>
        </p:txBody>
      </p:sp>
    </p:spTree>
    <p:extLst>
      <p:ext uri="{BB962C8B-B14F-4D97-AF65-F5344CB8AC3E}">
        <p14:creationId xmlns:p14="http://schemas.microsoft.com/office/powerpoint/2010/main" val="353133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Pivot Example </a:t>
            </a:r>
            <a:r>
              <a:rPr lang="en-US" sz="1800" dirty="0" smtClean="0"/>
              <a:t>Contd.</a:t>
            </a:r>
            <a:endParaRPr lang="en-US" sz="1800" dirty="0"/>
          </a:p>
        </p:txBody>
      </p:sp>
      <p:sp>
        <p:nvSpPr>
          <p:cNvPr id="3" name="Content Placeholder 2"/>
          <p:cNvSpPr>
            <a:spLocks noGrp="1"/>
          </p:cNvSpPr>
          <p:nvPr>
            <p:ph idx="1"/>
          </p:nvPr>
        </p:nvSpPr>
        <p:spPr/>
        <p:txBody>
          <a:bodyPr>
            <a:normAutofit fontScale="55000" lnSpcReduction="20000"/>
          </a:bodyPr>
          <a:lstStyle/>
          <a:p>
            <a:pPr marL="457200" lvl="1" indent="0">
              <a:buNone/>
            </a:pPr>
            <a:r>
              <a:rPr lang="en-US" dirty="0" smtClean="0"/>
              <a:t>USE AdventureWorks2008R2 ;</a:t>
            </a:r>
          </a:p>
          <a:p>
            <a:pPr marL="457200" lvl="1" indent="0">
              <a:buNone/>
            </a:pPr>
            <a:r>
              <a:rPr lang="en-US" dirty="0" smtClean="0"/>
              <a:t>GO</a:t>
            </a:r>
          </a:p>
          <a:p>
            <a:pPr marL="457200" lvl="1" indent="0">
              <a:buNone/>
            </a:pPr>
            <a:r>
              <a:rPr lang="en-US" dirty="0" smtClean="0"/>
              <a:t>SELECT </a:t>
            </a:r>
            <a:r>
              <a:rPr lang="en-US" dirty="0" err="1" smtClean="0"/>
              <a:t>DaysToManufacture</a:t>
            </a:r>
            <a:r>
              <a:rPr lang="en-US" dirty="0" smtClean="0"/>
              <a:t>, AVG(</a:t>
            </a:r>
            <a:r>
              <a:rPr lang="en-US" dirty="0" err="1" smtClean="0"/>
              <a:t>StandardCost</a:t>
            </a:r>
            <a:r>
              <a:rPr lang="en-US" dirty="0" smtClean="0"/>
              <a:t>) AS </a:t>
            </a:r>
            <a:r>
              <a:rPr lang="en-US" dirty="0" err="1" smtClean="0"/>
              <a:t>AverageCost</a:t>
            </a:r>
            <a:r>
              <a:rPr lang="en-US" dirty="0" smtClean="0"/>
              <a:t> </a:t>
            </a:r>
          </a:p>
          <a:p>
            <a:pPr marL="457200" lvl="1" indent="0">
              <a:buNone/>
            </a:pPr>
            <a:r>
              <a:rPr lang="en-US" dirty="0" smtClean="0"/>
              <a:t>FROM </a:t>
            </a:r>
            <a:r>
              <a:rPr lang="en-US" dirty="0" err="1" smtClean="0"/>
              <a:t>Production.Product</a:t>
            </a:r>
            <a:endParaRPr lang="en-US" dirty="0" smtClean="0"/>
          </a:p>
          <a:p>
            <a:pPr marL="457200" lvl="1" indent="0">
              <a:buNone/>
            </a:pPr>
            <a:r>
              <a:rPr lang="en-US" dirty="0" smtClean="0"/>
              <a:t>GROUP BY </a:t>
            </a:r>
            <a:r>
              <a:rPr lang="en-US" dirty="0" err="1" smtClean="0"/>
              <a:t>DaysToManufacture</a:t>
            </a:r>
            <a:r>
              <a:rPr lang="en-US" dirty="0" smtClean="0"/>
              <a:t>;</a:t>
            </a:r>
          </a:p>
          <a:p>
            <a:pPr marL="457200" lvl="1" indent="0">
              <a:buNone/>
            </a:pPr>
            <a:endParaRPr lang="en-US" dirty="0"/>
          </a:p>
          <a:p>
            <a:r>
              <a:rPr lang="en-US" dirty="0" smtClean="0"/>
              <a:t>Here is the result set. </a:t>
            </a:r>
          </a:p>
          <a:p>
            <a:pPr marL="457200" lvl="1" indent="0">
              <a:buNone/>
            </a:pPr>
            <a:endParaRPr lang="en-US" dirty="0" smtClean="0"/>
          </a:p>
          <a:p>
            <a:pPr marL="457200" lvl="1" indent="0">
              <a:buNone/>
            </a:pPr>
            <a:r>
              <a:rPr lang="en-US" dirty="0" err="1" smtClean="0"/>
              <a:t>DaysToManufacture</a:t>
            </a:r>
            <a:r>
              <a:rPr lang="en-US" dirty="0" smtClean="0"/>
              <a:t>          </a:t>
            </a:r>
            <a:r>
              <a:rPr lang="en-US" dirty="0" err="1" smtClean="0"/>
              <a:t>AverageCost</a:t>
            </a:r>
            <a:r>
              <a:rPr lang="en-US" dirty="0" smtClean="0"/>
              <a:t> </a:t>
            </a:r>
          </a:p>
          <a:p>
            <a:pPr marL="457200" lvl="1" indent="0">
              <a:buNone/>
            </a:pPr>
            <a:endParaRPr lang="en-US" dirty="0" smtClean="0"/>
          </a:p>
          <a:p>
            <a:pPr marL="457200" lvl="1" indent="0">
              <a:buNone/>
            </a:pPr>
            <a:r>
              <a:rPr lang="en-US" dirty="0" smtClean="0"/>
              <a:t>0                          5.0885 </a:t>
            </a:r>
          </a:p>
          <a:p>
            <a:pPr marL="457200" lvl="1" indent="0">
              <a:buNone/>
            </a:pPr>
            <a:endParaRPr lang="en-US" dirty="0" smtClean="0"/>
          </a:p>
          <a:p>
            <a:pPr marL="457200" lvl="1" indent="0">
              <a:buNone/>
            </a:pPr>
            <a:r>
              <a:rPr lang="en-US" dirty="0" smtClean="0"/>
              <a:t>1                          223.88 </a:t>
            </a:r>
          </a:p>
          <a:p>
            <a:pPr marL="457200" lvl="1" indent="0">
              <a:buNone/>
            </a:pPr>
            <a:endParaRPr lang="en-US" dirty="0" smtClean="0"/>
          </a:p>
          <a:p>
            <a:pPr marL="457200" lvl="1" indent="0">
              <a:buNone/>
            </a:pPr>
            <a:r>
              <a:rPr lang="en-US" dirty="0" smtClean="0"/>
              <a:t>2                          359.1082 </a:t>
            </a:r>
          </a:p>
          <a:p>
            <a:pPr marL="457200" lvl="1" indent="0">
              <a:buNone/>
            </a:pPr>
            <a:endParaRPr lang="en-US" dirty="0" smtClean="0"/>
          </a:p>
          <a:p>
            <a:pPr marL="457200" lvl="1" indent="0">
              <a:buNone/>
            </a:pPr>
            <a:r>
              <a:rPr lang="en-US" dirty="0" smtClean="0"/>
              <a:t>4                          949.4105 </a:t>
            </a:r>
          </a:p>
          <a:p>
            <a:pPr marL="457200" lvl="1" indent="0">
              <a:buNone/>
            </a:pPr>
            <a:endParaRPr lang="en-US" dirty="0" smtClean="0"/>
          </a:p>
          <a:p>
            <a:pPr marL="457200" lvl="1" indent="0">
              <a:buNone/>
            </a:pPr>
            <a:r>
              <a:rPr lang="en-US" dirty="0" smtClean="0"/>
              <a:t>No products are defined with three </a:t>
            </a:r>
            <a:r>
              <a:rPr lang="en-US" dirty="0" err="1" smtClean="0"/>
              <a:t>DaysToManufacture</a:t>
            </a:r>
            <a:r>
              <a:rPr lang="en-US" dirty="0" smtClean="0"/>
              <a:t>.</a:t>
            </a:r>
          </a:p>
          <a:p>
            <a:pPr marL="457200" lvl="1" indent="0">
              <a:buNone/>
            </a:pPr>
            <a:endParaRPr lang="en-US" dirty="0" smtClean="0"/>
          </a:p>
          <a:p>
            <a:endParaRPr lang="en-US" dirty="0"/>
          </a:p>
        </p:txBody>
      </p:sp>
    </p:spTree>
    <p:extLst>
      <p:ext uri="{BB962C8B-B14F-4D97-AF65-F5344CB8AC3E}">
        <p14:creationId xmlns:p14="http://schemas.microsoft.com/office/powerpoint/2010/main" val="87141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Pivot Example </a:t>
            </a:r>
            <a:r>
              <a:rPr lang="en-US" sz="1800" dirty="0" smtClean="0"/>
              <a:t>Contd.</a:t>
            </a:r>
            <a:endParaRPr lang="en-US" sz="1800" dirty="0"/>
          </a:p>
        </p:txBody>
      </p:sp>
      <p:sp>
        <p:nvSpPr>
          <p:cNvPr id="3" name="Content Placeholder 2"/>
          <p:cNvSpPr>
            <a:spLocks noGrp="1"/>
          </p:cNvSpPr>
          <p:nvPr>
            <p:ph idx="1"/>
          </p:nvPr>
        </p:nvSpPr>
        <p:spPr/>
        <p:txBody>
          <a:bodyPr>
            <a:normAutofit fontScale="85000" lnSpcReduction="20000"/>
          </a:bodyPr>
          <a:lstStyle/>
          <a:p>
            <a:r>
              <a:rPr lang="en-US" dirty="0" smtClean="0"/>
              <a:t>The following code displays the same result, pivoted so that the </a:t>
            </a:r>
            <a:r>
              <a:rPr lang="en-US" dirty="0" err="1" smtClean="0"/>
              <a:t>DaysToManufacture</a:t>
            </a:r>
            <a:r>
              <a:rPr lang="en-US" dirty="0" smtClean="0"/>
              <a:t> values become the column headings. A column is provided for three [3] days, even though the results are NULL.</a:t>
            </a:r>
          </a:p>
          <a:p>
            <a:pPr marL="457200" lvl="1" indent="0">
              <a:buNone/>
            </a:pPr>
            <a:endParaRPr lang="en-US" dirty="0" smtClean="0"/>
          </a:p>
          <a:p>
            <a:pPr marL="457200" lvl="1" indent="0">
              <a:buNone/>
            </a:pPr>
            <a:r>
              <a:rPr lang="en-US" dirty="0" smtClean="0"/>
              <a:t>-- Pivot table with one row and five columns</a:t>
            </a:r>
          </a:p>
          <a:p>
            <a:pPr marL="457200" lvl="1" indent="0">
              <a:buNone/>
            </a:pPr>
            <a:r>
              <a:rPr lang="en-US" dirty="0" smtClean="0"/>
              <a:t>SELECT '</a:t>
            </a:r>
            <a:r>
              <a:rPr lang="en-US" dirty="0" err="1" smtClean="0"/>
              <a:t>AverageCost</a:t>
            </a:r>
            <a:r>
              <a:rPr lang="en-US" dirty="0" smtClean="0"/>
              <a:t>' AS </a:t>
            </a:r>
            <a:r>
              <a:rPr lang="en-US" dirty="0" err="1" smtClean="0"/>
              <a:t>Cost_Sorted_By_Production_Days</a:t>
            </a:r>
            <a:r>
              <a:rPr lang="en-US" dirty="0" smtClean="0"/>
              <a:t>, </a:t>
            </a:r>
          </a:p>
          <a:p>
            <a:pPr marL="457200" lvl="1" indent="0">
              <a:buNone/>
            </a:pPr>
            <a:r>
              <a:rPr lang="en-US" dirty="0" smtClean="0"/>
              <a:t>[0], [1], [2], [3], [4]</a:t>
            </a:r>
          </a:p>
          <a:p>
            <a:pPr marL="457200" lvl="1" indent="0">
              <a:buNone/>
            </a:pPr>
            <a:r>
              <a:rPr lang="en-US" dirty="0" smtClean="0"/>
              <a:t>FROM</a:t>
            </a:r>
          </a:p>
          <a:p>
            <a:pPr marL="457200" lvl="1" indent="0">
              <a:buNone/>
            </a:pPr>
            <a:r>
              <a:rPr lang="en-US" dirty="0" smtClean="0"/>
              <a:t>(SELECT </a:t>
            </a:r>
            <a:r>
              <a:rPr lang="en-US" dirty="0" err="1" smtClean="0"/>
              <a:t>DaysToManufacture</a:t>
            </a:r>
            <a:r>
              <a:rPr lang="en-US" dirty="0" smtClean="0"/>
              <a:t>, </a:t>
            </a:r>
            <a:r>
              <a:rPr lang="en-US" dirty="0" err="1" smtClean="0"/>
              <a:t>StandardCost</a:t>
            </a:r>
            <a:r>
              <a:rPr lang="en-US" dirty="0" smtClean="0"/>
              <a:t> </a:t>
            </a:r>
          </a:p>
          <a:p>
            <a:pPr marL="457200" lvl="1" indent="0">
              <a:buNone/>
            </a:pPr>
            <a:r>
              <a:rPr lang="en-US" dirty="0" smtClean="0"/>
              <a:t>    FROM </a:t>
            </a:r>
            <a:r>
              <a:rPr lang="en-US" dirty="0" err="1" smtClean="0"/>
              <a:t>Production.Product</a:t>
            </a:r>
            <a:r>
              <a:rPr lang="en-US" dirty="0" smtClean="0"/>
              <a:t>) AS </a:t>
            </a:r>
            <a:r>
              <a:rPr lang="en-US" dirty="0" err="1" smtClean="0"/>
              <a:t>SourceTable</a:t>
            </a:r>
            <a:endParaRPr lang="en-US" dirty="0" smtClean="0"/>
          </a:p>
          <a:p>
            <a:pPr marL="457200" lvl="1" indent="0">
              <a:buNone/>
            </a:pPr>
            <a:r>
              <a:rPr lang="en-US" dirty="0" smtClean="0"/>
              <a:t>PIVOT</a:t>
            </a:r>
          </a:p>
          <a:p>
            <a:pPr marL="457200" lvl="1" indent="0">
              <a:buNone/>
            </a:pPr>
            <a:r>
              <a:rPr lang="en-US" dirty="0" smtClean="0"/>
              <a:t>(</a:t>
            </a:r>
          </a:p>
          <a:p>
            <a:pPr marL="457200" lvl="1" indent="0">
              <a:buNone/>
            </a:pPr>
            <a:r>
              <a:rPr lang="en-US" dirty="0" smtClean="0"/>
              <a:t>AVG(</a:t>
            </a:r>
            <a:r>
              <a:rPr lang="en-US" dirty="0" err="1" smtClean="0"/>
              <a:t>StandardCost</a:t>
            </a:r>
            <a:r>
              <a:rPr lang="en-US" dirty="0" smtClean="0"/>
              <a:t>)</a:t>
            </a:r>
          </a:p>
          <a:p>
            <a:pPr marL="457200" lvl="1" indent="0">
              <a:buNone/>
            </a:pPr>
            <a:r>
              <a:rPr lang="en-US" dirty="0" smtClean="0"/>
              <a:t>FOR </a:t>
            </a:r>
            <a:r>
              <a:rPr lang="en-US" dirty="0" err="1" smtClean="0"/>
              <a:t>DaysToManufacture</a:t>
            </a:r>
            <a:r>
              <a:rPr lang="en-US" dirty="0" smtClean="0"/>
              <a:t> IN ([0], [1], [2], [3], [4])</a:t>
            </a:r>
          </a:p>
          <a:p>
            <a:pPr marL="457200" lvl="1" indent="0">
              <a:buNone/>
            </a:pPr>
            <a:r>
              <a:rPr lang="en-US" dirty="0" smtClean="0"/>
              <a:t>) AS PivotTable;</a:t>
            </a:r>
            <a:endParaRPr lang="en-US" dirty="0"/>
          </a:p>
        </p:txBody>
      </p:sp>
    </p:spTree>
    <p:extLst>
      <p:ext uri="{BB962C8B-B14F-4D97-AF65-F5344CB8AC3E}">
        <p14:creationId xmlns:p14="http://schemas.microsoft.com/office/powerpoint/2010/main" val="389736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Pivot Example </a:t>
            </a:r>
            <a:r>
              <a:rPr lang="en-US" sz="1800" dirty="0" smtClean="0"/>
              <a:t>Contd.</a:t>
            </a:r>
            <a:endParaRPr lang="en-US" sz="1800" dirty="0"/>
          </a:p>
        </p:txBody>
      </p:sp>
      <p:sp>
        <p:nvSpPr>
          <p:cNvPr id="3" name="Content Placeholder 2"/>
          <p:cNvSpPr>
            <a:spLocks noGrp="1"/>
          </p:cNvSpPr>
          <p:nvPr>
            <p:ph idx="1"/>
          </p:nvPr>
        </p:nvSpPr>
        <p:spPr/>
        <p:txBody>
          <a:bodyPr>
            <a:normAutofit fontScale="85000" lnSpcReduction="20000"/>
          </a:bodyPr>
          <a:lstStyle/>
          <a:p>
            <a:r>
              <a:rPr lang="en-US" dirty="0" smtClean="0"/>
              <a:t>The following code displays the same result, pivoted so that the </a:t>
            </a:r>
            <a:r>
              <a:rPr lang="en-US" dirty="0" err="1" smtClean="0"/>
              <a:t>DaysToManufacture</a:t>
            </a:r>
            <a:r>
              <a:rPr lang="en-US" dirty="0" smtClean="0"/>
              <a:t> values become the column headings. A column is provided for three [3] days, even though the results are NULL.</a:t>
            </a:r>
          </a:p>
          <a:p>
            <a:pPr marL="457200" lvl="1" indent="0">
              <a:buNone/>
            </a:pPr>
            <a:endParaRPr lang="en-US" dirty="0" smtClean="0"/>
          </a:p>
          <a:p>
            <a:pPr marL="457200" lvl="1" indent="0">
              <a:buNone/>
            </a:pPr>
            <a:r>
              <a:rPr lang="en-US" dirty="0" smtClean="0"/>
              <a:t>-- Pivot table with one row and five columns</a:t>
            </a:r>
          </a:p>
          <a:p>
            <a:pPr marL="457200" lvl="1" indent="0">
              <a:buNone/>
            </a:pPr>
            <a:r>
              <a:rPr lang="en-US" dirty="0" smtClean="0"/>
              <a:t>SELECT '</a:t>
            </a:r>
            <a:r>
              <a:rPr lang="en-US" dirty="0" err="1" smtClean="0"/>
              <a:t>AverageCost</a:t>
            </a:r>
            <a:r>
              <a:rPr lang="en-US" dirty="0" smtClean="0"/>
              <a:t>' AS </a:t>
            </a:r>
            <a:r>
              <a:rPr lang="en-US" dirty="0" err="1" smtClean="0"/>
              <a:t>Cost_Sorted_By_Production_Days</a:t>
            </a:r>
            <a:r>
              <a:rPr lang="en-US" dirty="0" smtClean="0"/>
              <a:t>, </a:t>
            </a:r>
          </a:p>
          <a:p>
            <a:pPr marL="457200" lvl="1" indent="0">
              <a:buNone/>
            </a:pPr>
            <a:r>
              <a:rPr lang="en-US" dirty="0" smtClean="0"/>
              <a:t>[0], [1], [2], [3], [4]</a:t>
            </a:r>
          </a:p>
          <a:p>
            <a:pPr marL="457200" lvl="1" indent="0">
              <a:buNone/>
            </a:pPr>
            <a:r>
              <a:rPr lang="en-US" dirty="0" smtClean="0"/>
              <a:t>FROM</a:t>
            </a:r>
          </a:p>
          <a:p>
            <a:pPr marL="457200" lvl="1" indent="0">
              <a:buNone/>
            </a:pPr>
            <a:r>
              <a:rPr lang="en-US" dirty="0" smtClean="0"/>
              <a:t>(SELECT </a:t>
            </a:r>
            <a:r>
              <a:rPr lang="en-US" dirty="0" err="1" smtClean="0"/>
              <a:t>DaysToManufacture</a:t>
            </a:r>
            <a:r>
              <a:rPr lang="en-US" dirty="0" smtClean="0"/>
              <a:t>, </a:t>
            </a:r>
            <a:r>
              <a:rPr lang="en-US" dirty="0" err="1" smtClean="0"/>
              <a:t>StandardCost</a:t>
            </a:r>
            <a:r>
              <a:rPr lang="en-US" dirty="0" smtClean="0"/>
              <a:t> </a:t>
            </a:r>
          </a:p>
          <a:p>
            <a:pPr marL="457200" lvl="1" indent="0">
              <a:buNone/>
            </a:pPr>
            <a:r>
              <a:rPr lang="en-US" dirty="0" smtClean="0"/>
              <a:t>    FROM </a:t>
            </a:r>
            <a:r>
              <a:rPr lang="en-US" dirty="0" err="1" smtClean="0"/>
              <a:t>Production.Product</a:t>
            </a:r>
            <a:r>
              <a:rPr lang="en-US" dirty="0" smtClean="0"/>
              <a:t>) AS </a:t>
            </a:r>
            <a:r>
              <a:rPr lang="en-US" dirty="0" err="1" smtClean="0"/>
              <a:t>SourceTable</a:t>
            </a:r>
            <a:endParaRPr lang="en-US" dirty="0" smtClean="0"/>
          </a:p>
          <a:p>
            <a:pPr marL="457200" lvl="1" indent="0">
              <a:buNone/>
            </a:pPr>
            <a:r>
              <a:rPr lang="en-US" dirty="0" smtClean="0"/>
              <a:t>PIVOT</a:t>
            </a:r>
          </a:p>
          <a:p>
            <a:pPr marL="457200" lvl="1" indent="0">
              <a:buNone/>
            </a:pPr>
            <a:r>
              <a:rPr lang="en-US" dirty="0" smtClean="0"/>
              <a:t>(</a:t>
            </a:r>
          </a:p>
          <a:p>
            <a:pPr marL="457200" lvl="1" indent="0">
              <a:buNone/>
            </a:pPr>
            <a:r>
              <a:rPr lang="en-US" dirty="0" smtClean="0"/>
              <a:t>AVG(</a:t>
            </a:r>
            <a:r>
              <a:rPr lang="en-US" dirty="0" err="1" smtClean="0"/>
              <a:t>StandardCost</a:t>
            </a:r>
            <a:r>
              <a:rPr lang="en-US" dirty="0" smtClean="0"/>
              <a:t>)</a:t>
            </a:r>
          </a:p>
          <a:p>
            <a:pPr marL="457200" lvl="1" indent="0">
              <a:buNone/>
            </a:pPr>
            <a:r>
              <a:rPr lang="en-US" dirty="0" smtClean="0"/>
              <a:t>FOR </a:t>
            </a:r>
            <a:r>
              <a:rPr lang="en-US" dirty="0" err="1" smtClean="0"/>
              <a:t>DaysToManufacture</a:t>
            </a:r>
            <a:r>
              <a:rPr lang="en-US" dirty="0" smtClean="0"/>
              <a:t> IN ([0], [1], [2], [3], [4])</a:t>
            </a:r>
          </a:p>
          <a:p>
            <a:pPr marL="457200" lvl="1" indent="0">
              <a:buNone/>
            </a:pPr>
            <a:r>
              <a:rPr lang="en-US" dirty="0" smtClean="0"/>
              <a:t>) AS PivotTable;</a:t>
            </a:r>
            <a:endParaRPr lang="en-US" dirty="0"/>
          </a:p>
        </p:txBody>
      </p:sp>
    </p:spTree>
    <p:extLst>
      <p:ext uri="{BB962C8B-B14F-4D97-AF65-F5344CB8AC3E}">
        <p14:creationId xmlns:p14="http://schemas.microsoft.com/office/powerpoint/2010/main" val="357704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Pivot Example </a:t>
            </a:r>
            <a:r>
              <a:rPr lang="en-US" sz="1800" dirty="0" smtClean="0"/>
              <a:t>Contd.</a:t>
            </a:r>
            <a:endParaRPr lang="en-US" sz="1800" dirty="0"/>
          </a:p>
        </p:txBody>
      </p:sp>
      <p:sp>
        <p:nvSpPr>
          <p:cNvPr id="3" name="Content Placeholder 2"/>
          <p:cNvSpPr>
            <a:spLocks noGrp="1"/>
          </p:cNvSpPr>
          <p:nvPr>
            <p:ph idx="1"/>
          </p:nvPr>
        </p:nvSpPr>
        <p:spPr/>
        <p:txBody>
          <a:bodyPr>
            <a:normAutofit/>
          </a:bodyPr>
          <a:lstStyle/>
          <a:p>
            <a:r>
              <a:rPr lang="en-US" dirty="0" smtClean="0"/>
              <a:t>Here is the result set. </a:t>
            </a:r>
          </a:p>
          <a:p>
            <a:endParaRPr lang="en-US" dirty="0" smtClean="0"/>
          </a:p>
          <a:p>
            <a:pPr marL="457200" lvl="1" indent="0">
              <a:buNone/>
            </a:pPr>
            <a:r>
              <a:rPr lang="en-US" dirty="0" err="1" smtClean="0"/>
              <a:t>Cost_Sorted_By_Production_Days</a:t>
            </a:r>
            <a:r>
              <a:rPr lang="en-US" dirty="0" smtClean="0"/>
              <a:t>    0         1         2           3       4        </a:t>
            </a:r>
          </a:p>
          <a:p>
            <a:pPr marL="457200" lvl="1" indent="0">
              <a:buNone/>
            </a:pPr>
            <a:endParaRPr lang="en-US" dirty="0" smtClean="0"/>
          </a:p>
          <a:p>
            <a:pPr marL="457200" lvl="1" indent="0">
              <a:buNone/>
            </a:pPr>
            <a:r>
              <a:rPr lang="en-US" dirty="0" err="1" smtClean="0"/>
              <a:t>AverageCost</a:t>
            </a:r>
            <a:r>
              <a:rPr lang="en-US" dirty="0" smtClean="0"/>
              <a:t>                       5.0885    223.88    359.1082    NULL    949.4105 </a:t>
            </a:r>
          </a:p>
        </p:txBody>
      </p:sp>
    </p:spTree>
    <p:extLst>
      <p:ext uri="{BB962C8B-B14F-4D97-AF65-F5344CB8AC3E}">
        <p14:creationId xmlns:p14="http://schemas.microsoft.com/office/powerpoint/2010/main" val="398669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Complex PIVOT Example</a:t>
            </a:r>
            <a:endParaRPr lang="en-US" dirty="0"/>
          </a:p>
        </p:txBody>
      </p:sp>
      <p:sp>
        <p:nvSpPr>
          <p:cNvPr id="3" name="Content Placeholder 2"/>
          <p:cNvSpPr>
            <a:spLocks noGrp="1"/>
          </p:cNvSpPr>
          <p:nvPr>
            <p:ph idx="1"/>
          </p:nvPr>
        </p:nvSpPr>
        <p:spPr/>
        <p:txBody>
          <a:bodyPr>
            <a:normAutofit fontScale="47500" lnSpcReduction="20000"/>
          </a:bodyPr>
          <a:lstStyle/>
          <a:p>
            <a:r>
              <a:rPr lang="en-US" sz="3600" dirty="0" smtClean="0"/>
              <a:t>A common scenario where PIVOT can be useful is when you want to generate cross-tabulation reports to summarize data. For example, suppose you want to query the </a:t>
            </a:r>
            <a:r>
              <a:rPr lang="en-US" sz="3600" dirty="0" err="1" smtClean="0"/>
              <a:t>PurchaseOrderHeader</a:t>
            </a:r>
            <a:r>
              <a:rPr lang="en-US" sz="3600" dirty="0" smtClean="0"/>
              <a:t> table in the AdventureWorks2008R2 sample database to determine the number of purchase orders placed by certain employees. The following query provides this report, ordered by vendor.</a:t>
            </a:r>
          </a:p>
          <a:p>
            <a:endParaRPr lang="en-US" dirty="0" smtClean="0"/>
          </a:p>
          <a:p>
            <a:pPr marL="457200" lvl="1" indent="0">
              <a:buNone/>
            </a:pPr>
            <a:r>
              <a:rPr lang="en-US" sz="2900" dirty="0" smtClean="0"/>
              <a:t>USE AdventureWorks2008R2;</a:t>
            </a:r>
          </a:p>
          <a:p>
            <a:pPr marL="457200" lvl="1" indent="0">
              <a:buNone/>
            </a:pPr>
            <a:r>
              <a:rPr lang="en-US" sz="2900" dirty="0" smtClean="0"/>
              <a:t>GO</a:t>
            </a:r>
          </a:p>
          <a:p>
            <a:pPr marL="457200" lvl="1" indent="0">
              <a:buNone/>
            </a:pPr>
            <a:r>
              <a:rPr lang="en-US" sz="2900" dirty="0" smtClean="0"/>
              <a:t>SELECT </a:t>
            </a:r>
            <a:r>
              <a:rPr lang="en-US" sz="2900" dirty="0" err="1" smtClean="0"/>
              <a:t>VendorID</a:t>
            </a:r>
            <a:r>
              <a:rPr lang="en-US" sz="2900" dirty="0" smtClean="0"/>
              <a:t>, [250] AS Emp1, [251] AS Emp2, [256] AS Emp3, [257] AS Emp4, [260] AS Emp5</a:t>
            </a:r>
          </a:p>
          <a:p>
            <a:pPr marL="457200" lvl="1" indent="0">
              <a:buNone/>
            </a:pPr>
            <a:r>
              <a:rPr lang="en-US" sz="2900" dirty="0" smtClean="0"/>
              <a:t>FROM </a:t>
            </a:r>
          </a:p>
          <a:p>
            <a:pPr marL="457200" lvl="1" indent="0">
              <a:buNone/>
            </a:pPr>
            <a:r>
              <a:rPr lang="en-US" sz="2900" dirty="0" smtClean="0"/>
              <a:t>(SELECT </a:t>
            </a:r>
            <a:r>
              <a:rPr lang="en-US" sz="2900" dirty="0" err="1" smtClean="0"/>
              <a:t>PurchaseOrderID</a:t>
            </a:r>
            <a:r>
              <a:rPr lang="en-US" sz="2900" dirty="0" smtClean="0"/>
              <a:t>, </a:t>
            </a:r>
            <a:r>
              <a:rPr lang="en-US" sz="2900" dirty="0" err="1" smtClean="0"/>
              <a:t>EmployeeID</a:t>
            </a:r>
            <a:r>
              <a:rPr lang="en-US" sz="2900" dirty="0" smtClean="0"/>
              <a:t>, </a:t>
            </a:r>
            <a:r>
              <a:rPr lang="en-US" sz="2900" dirty="0" err="1" smtClean="0"/>
              <a:t>VendorID</a:t>
            </a:r>
            <a:endParaRPr lang="en-US" sz="2900" dirty="0" smtClean="0"/>
          </a:p>
          <a:p>
            <a:pPr marL="457200" lvl="1" indent="0">
              <a:buNone/>
            </a:pPr>
            <a:r>
              <a:rPr lang="en-US" sz="2900" dirty="0" smtClean="0"/>
              <a:t>FROM </a:t>
            </a:r>
            <a:r>
              <a:rPr lang="en-US" sz="2900" dirty="0" err="1" smtClean="0"/>
              <a:t>Purchasing.PurchaseOrderHeader</a:t>
            </a:r>
            <a:r>
              <a:rPr lang="en-US" sz="2900" dirty="0" smtClean="0"/>
              <a:t>) p</a:t>
            </a:r>
          </a:p>
          <a:p>
            <a:pPr marL="457200" lvl="1" indent="0">
              <a:buNone/>
            </a:pPr>
            <a:r>
              <a:rPr lang="en-US" sz="2900" dirty="0" smtClean="0"/>
              <a:t>PIVOT</a:t>
            </a:r>
          </a:p>
          <a:p>
            <a:pPr marL="457200" lvl="1" indent="0">
              <a:buNone/>
            </a:pPr>
            <a:r>
              <a:rPr lang="en-US" sz="2900" dirty="0" smtClean="0"/>
              <a:t>(</a:t>
            </a:r>
          </a:p>
          <a:p>
            <a:pPr marL="457200" lvl="1" indent="0">
              <a:buNone/>
            </a:pPr>
            <a:r>
              <a:rPr lang="en-US" sz="2900" dirty="0" smtClean="0"/>
              <a:t>COUNT (</a:t>
            </a:r>
            <a:r>
              <a:rPr lang="en-US" sz="2900" dirty="0" err="1" smtClean="0"/>
              <a:t>PurchaseOrderID</a:t>
            </a:r>
            <a:r>
              <a:rPr lang="en-US" sz="2900" dirty="0" smtClean="0"/>
              <a:t>)</a:t>
            </a:r>
          </a:p>
          <a:p>
            <a:pPr marL="457200" lvl="1" indent="0">
              <a:buNone/>
            </a:pPr>
            <a:r>
              <a:rPr lang="en-US" sz="2900" dirty="0" smtClean="0"/>
              <a:t>FOR </a:t>
            </a:r>
            <a:r>
              <a:rPr lang="en-US" sz="2900" dirty="0" err="1" smtClean="0"/>
              <a:t>EmployeeID</a:t>
            </a:r>
            <a:r>
              <a:rPr lang="en-US" sz="2900" dirty="0" smtClean="0"/>
              <a:t> IN</a:t>
            </a:r>
          </a:p>
          <a:p>
            <a:pPr marL="457200" lvl="1" indent="0">
              <a:buNone/>
            </a:pPr>
            <a:r>
              <a:rPr lang="en-US" sz="2900" dirty="0" smtClean="0"/>
              <a:t>( [250], [251], [256], [257], [260] )</a:t>
            </a:r>
          </a:p>
          <a:p>
            <a:pPr marL="457200" lvl="1" indent="0">
              <a:buNone/>
            </a:pPr>
            <a:r>
              <a:rPr lang="en-US" sz="2900" dirty="0" smtClean="0"/>
              <a:t>) AS </a:t>
            </a:r>
            <a:r>
              <a:rPr lang="en-US" sz="2900" dirty="0" err="1" smtClean="0"/>
              <a:t>pvt</a:t>
            </a:r>
            <a:endParaRPr lang="en-US" sz="2900" dirty="0" smtClean="0"/>
          </a:p>
          <a:p>
            <a:pPr marL="457200" lvl="1" indent="0">
              <a:buNone/>
            </a:pPr>
            <a:r>
              <a:rPr lang="en-US" sz="2900" dirty="0" smtClean="0"/>
              <a:t>ORDER BY </a:t>
            </a:r>
            <a:r>
              <a:rPr lang="en-US" sz="2900" dirty="0" err="1" smtClean="0"/>
              <a:t>pvt.VendorID</a:t>
            </a:r>
            <a:r>
              <a:rPr lang="en-US" sz="2900" dirty="0" smtClean="0"/>
              <a:t>;</a:t>
            </a:r>
          </a:p>
          <a:p>
            <a:r>
              <a:rPr lang="en-US" sz="2900" dirty="0" smtClean="0"/>
              <a:t> </a:t>
            </a:r>
          </a:p>
          <a:p>
            <a:endParaRPr lang="en-US" sz="2900" dirty="0"/>
          </a:p>
        </p:txBody>
      </p:sp>
    </p:spTree>
    <p:extLst>
      <p:ext uri="{BB962C8B-B14F-4D97-AF65-F5344CB8AC3E}">
        <p14:creationId xmlns:p14="http://schemas.microsoft.com/office/powerpoint/2010/main" val="1184166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921</Words>
  <Application>Microsoft Office PowerPoint</Application>
  <PresentationFormat>Widescreen</PresentationFormat>
  <Paragraphs>171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Using Pivot and Unpivot</vt:lpstr>
      <vt:lpstr>Using Pivot and Unpivot</vt:lpstr>
      <vt:lpstr>Using Pivot and Unpivot Contd.</vt:lpstr>
      <vt:lpstr>Basic Pivot Example</vt:lpstr>
      <vt:lpstr>Basic Pivot Example Contd.</vt:lpstr>
      <vt:lpstr>Basic Pivot Example Contd.</vt:lpstr>
      <vt:lpstr>Basic Pivot Example Contd.</vt:lpstr>
      <vt:lpstr>Basic Pivot Example Contd.</vt:lpstr>
      <vt:lpstr>Complex PIVOT Example</vt:lpstr>
      <vt:lpstr>Complex PIVOT Example Contd.</vt:lpstr>
      <vt:lpstr>Complex PIVOT Example Contd.</vt:lpstr>
      <vt:lpstr>Complex PIVOT Example Contd.</vt:lpstr>
      <vt:lpstr>Complex PIVOT Example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Pivot and Unpivot</dc:title>
  <dc:creator>Windows User</dc:creator>
  <cp:lastModifiedBy>Windows User</cp:lastModifiedBy>
  <cp:revision>7</cp:revision>
  <dcterms:created xsi:type="dcterms:W3CDTF">2019-02-18T06:43:32Z</dcterms:created>
  <dcterms:modified xsi:type="dcterms:W3CDTF">2019-02-18T11:57:23Z</dcterms:modified>
</cp:coreProperties>
</file>