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24"/>
    <p:restoredTop sz="94768"/>
  </p:normalViewPr>
  <p:slideViewPr>
    <p:cSldViewPr snapToGrid="0" snapToObjects="1">
      <p:cViewPr varScale="1">
        <p:scale>
          <a:sx n="88" d="100"/>
          <a:sy n="88" d="100"/>
        </p:scale>
        <p:origin x="176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78EC8F-9FC1-2E44-9E7D-3B6594275C36}" type="datetimeFigureOut">
              <a:rPr lang="en-US" smtClean="0"/>
              <a:t>5/19/21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19E3E9-98E9-CB4D-A0C8-CC1D60876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8887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19E3E9-98E9-CB4D-A0C8-CC1D608761C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6290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19E3E9-98E9-CB4D-A0C8-CC1D608761C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831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19E3E9-98E9-CB4D-A0C8-CC1D608761C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4026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19E3E9-98E9-CB4D-A0C8-CC1D608761C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1500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37ED9-CE4F-D44F-9A31-9B6772A041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7B7CB6-A4F4-FD40-882D-7D67512066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E19719-DE0A-644C-A488-AE64451E0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EE16E-17E7-FB4B-AC02-116F02A4568D}" type="datetimeFigureOut">
              <a:rPr lang="en-US" smtClean="0"/>
              <a:t>5/18/21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6E1A56-EE12-8247-8F02-BFAAF45E0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E37067-F876-694D-82FF-E96C189B5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73AA0-CF9A-FA40-951B-1648A6FC1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534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97DBC-C51D-3E4A-97E8-70B22EA38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46B90B-EDA5-5B40-A64A-5D626C5FA2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92376-E418-0340-9011-421235122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EE16E-17E7-FB4B-AC02-116F02A4568D}" type="datetimeFigureOut">
              <a:rPr lang="en-US" smtClean="0"/>
              <a:t>5/18/21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2FE8B-32B9-EA48-83BC-5C444C398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CECB8E-C377-5D47-872D-F98F1855A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73AA0-CF9A-FA40-951B-1648A6FC1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84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9F9E07-8187-964B-A167-9D5D150674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DC3F74-2ED2-C146-93A8-98D722C235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B0340E-8360-E24E-82F1-B76D5825C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EE16E-17E7-FB4B-AC02-116F02A4568D}" type="datetimeFigureOut">
              <a:rPr lang="en-US" smtClean="0"/>
              <a:t>5/18/21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71E246-26B6-F949-AA30-0137CFB01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E3E2D7-9B2E-2741-A51F-72ABC2612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73AA0-CF9A-FA40-951B-1648A6FC1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106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53CF0-9820-4A45-AA47-C9406EC78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D36BC9-D208-3546-BE8A-58DA51F56F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540012-0F3D-8740-82B7-D5D30BB79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EE16E-17E7-FB4B-AC02-116F02A4568D}" type="datetimeFigureOut">
              <a:rPr lang="en-US" smtClean="0"/>
              <a:t>5/18/21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C89A19-2564-EB47-B71D-713035CB7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33570-6595-4F49-ADDC-5371E652F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73AA0-CF9A-FA40-951B-1648A6FC1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737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82E12-8988-9747-B9AA-D73FB4792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3AB98F-7ACD-4047-8BB4-1194368213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44C74-CCA8-5641-BE43-C1F2AD1A1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EE16E-17E7-FB4B-AC02-116F02A4568D}" type="datetimeFigureOut">
              <a:rPr lang="en-US" smtClean="0"/>
              <a:t>5/18/21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4B5399-6ADA-E54E-868B-400DA74CE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3C6AF0-A04F-3E40-8BA0-D155C41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73AA0-CF9A-FA40-951B-1648A6FC1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648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72C1F-8DBF-3A46-9E18-504708FDB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8A7AB0-FCE2-4941-A99B-9C1CFE7829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D1B02B-6165-514A-B6AB-728BF293B5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D4573F-1859-E84A-B310-762ACDF9D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EE16E-17E7-FB4B-AC02-116F02A4568D}" type="datetimeFigureOut">
              <a:rPr lang="en-US" smtClean="0"/>
              <a:t>5/18/21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B69610-E1C0-9940-A3CD-E737502E0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B54611-44F7-4643-8560-DAA84E00A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73AA0-CF9A-FA40-951B-1648A6FC1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928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58935-1B2F-8940-BC30-F296C1325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79809A-0A43-BC48-823B-FDACC16FBB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49483B-767A-D044-AE0C-6001FBF7B0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AA16A3-C77C-AF43-A21E-DD9E897FA3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F19AA3-6AD6-7C41-B88F-4D99050C3B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35A716-A79A-D241-B1F2-CEB9E60A4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EE16E-17E7-FB4B-AC02-116F02A4568D}" type="datetimeFigureOut">
              <a:rPr lang="en-US" smtClean="0"/>
              <a:t>5/18/21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ED51DF-01E8-B646-A3F3-278DCA407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3F5EEB-CAED-2D41-8B8E-6B6F8FD05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73AA0-CF9A-FA40-951B-1648A6FC1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717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4E9AC-5D03-0B4C-98D8-5E92D7222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0D55DD-A7D6-434F-AF28-C2648C2ED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EE16E-17E7-FB4B-AC02-116F02A4568D}" type="datetimeFigureOut">
              <a:rPr lang="en-US" smtClean="0"/>
              <a:t>5/18/21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4D70B7-E845-B248-B363-09218E7D6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C281CD-5FF9-6949-86C9-6BEB4CB50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73AA0-CF9A-FA40-951B-1648A6FC1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146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0D7518-F93C-0B40-B503-BF7EE2546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EE16E-17E7-FB4B-AC02-116F02A4568D}" type="datetimeFigureOut">
              <a:rPr lang="en-US" smtClean="0"/>
              <a:t>5/18/21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96E910-A66A-C042-86BB-76C45E63A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86551F-3370-384A-BD33-90DD85790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73AA0-CF9A-FA40-951B-1648A6FC1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003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0CE5E-6F62-C443-9348-E1C83D088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685749-B22F-BA49-8990-1D145105E9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4312FC-7518-9443-9F2B-EFFA2C8A69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0E5E16-F531-EC4A-BE3E-4576A14F7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EE16E-17E7-FB4B-AC02-116F02A4568D}" type="datetimeFigureOut">
              <a:rPr lang="en-US" smtClean="0"/>
              <a:t>5/18/21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CA079E-4D46-A84F-965E-55CAACA74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6DC0EE-E500-ED40-BE68-9A1BD7E64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73AA0-CF9A-FA40-951B-1648A6FC1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768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B1F28-7D7E-CD4E-A2F2-03CE222ED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2E00F8-9046-8146-BF2F-0C3F4FB3A0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7CC49B-D537-2E46-805E-4DC437CF97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C7E862-06BE-0C4F-A3E8-FD172C35A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EE16E-17E7-FB4B-AC02-116F02A4568D}" type="datetimeFigureOut">
              <a:rPr lang="en-US" smtClean="0"/>
              <a:t>5/18/21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FFF4F0-0B2B-E344-A983-6A2477337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2C5C51-AC3A-314A-BA5D-1074AADD7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73AA0-CF9A-FA40-951B-1648A6FC1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032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8A6BB9-B73F-E347-9B0C-F04C18FF6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98BDF0-1973-EF41-8F6E-F444575886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9354D6-1032-D548-8EC2-010B9342E4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5EE16E-17E7-FB4B-AC02-116F02A4568D}" type="datetimeFigureOut">
              <a:rPr lang="en-US" smtClean="0"/>
              <a:t>5/18/21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650294-6DA0-7A4B-9221-35DBFB8531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0C2A9C-5032-0F44-B141-315A261F75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E73AA0-CF9A-FA40-951B-1648A6FC1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74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10" Type="http://schemas.openxmlformats.org/officeDocument/2006/relationships/image" Target="../media/image18.svg"/><Relationship Id="rId4" Type="http://schemas.openxmlformats.org/officeDocument/2006/relationships/image" Target="../media/image12.svg"/><Relationship Id="rId9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10" Type="http://schemas.openxmlformats.org/officeDocument/2006/relationships/image" Target="../media/image10.svg"/><Relationship Id="rId4" Type="http://schemas.openxmlformats.org/officeDocument/2006/relationships/image" Target="../media/image2.sv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23.png"/><Relationship Id="rId7" Type="http://schemas.openxmlformats.org/officeDocument/2006/relationships/image" Target="../media/image19.png"/><Relationship Id="rId12" Type="http://schemas.openxmlformats.org/officeDocument/2006/relationships/image" Target="../media/image28.sv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svg"/><Relationship Id="rId11" Type="http://schemas.openxmlformats.org/officeDocument/2006/relationships/image" Target="../media/image27.png"/><Relationship Id="rId5" Type="http://schemas.openxmlformats.org/officeDocument/2006/relationships/image" Target="../media/image9.png"/><Relationship Id="rId10" Type="http://schemas.openxmlformats.org/officeDocument/2006/relationships/image" Target="../media/image26.svg"/><Relationship Id="rId4" Type="http://schemas.openxmlformats.org/officeDocument/2006/relationships/image" Target="../media/image24.svg"/><Relationship Id="rId9" Type="http://schemas.openxmlformats.org/officeDocument/2006/relationships/image" Target="../media/image2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svg"/><Relationship Id="rId7" Type="http://schemas.openxmlformats.org/officeDocument/2006/relationships/image" Target="../media/image34.sv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image" Target="../media/image20.svg"/><Relationship Id="rId5" Type="http://schemas.openxmlformats.org/officeDocument/2006/relationships/image" Target="../media/image32.svg"/><Relationship Id="rId10" Type="http://schemas.openxmlformats.org/officeDocument/2006/relationships/image" Target="../media/image19.png"/><Relationship Id="rId4" Type="http://schemas.openxmlformats.org/officeDocument/2006/relationships/image" Target="../media/image31.png"/><Relationship Id="rId9" Type="http://schemas.openxmlformats.org/officeDocument/2006/relationships/image" Target="../media/image36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20.svg"/><Relationship Id="rId7" Type="http://schemas.openxmlformats.org/officeDocument/2006/relationships/image" Target="../media/image38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svg"/><Relationship Id="rId4" Type="http://schemas.openxmlformats.org/officeDocument/2006/relationships/image" Target="../media/image35.png"/><Relationship Id="rId9" Type="http://schemas.openxmlformats.org/officeDocument/2006/relationships/image" Target="../media/image40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2.svg"/><Relationship Id="rId7" Type="http://schemas.openxmlformats.org/officeDocument/2006/relationships/image" Target="../media/image42.sv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11" Type="http://schemas.openxmlformats.org/officeDocument/2006/relationships/image" Target="../media/image46.svg"/><Relationship Id="rId5" Type="http://schemas.openxmlformats.org/officeDocument/2006/relationships/image" Target="../media/image20.svg"/><Relationship Id="rId10" Type="http://schemas.openxmlformats.org/officeDocument/2006/relationships/image" Target="../media/image45.png"/><Relationship Id="rId4" Type="http://schemas.openxmlformats.org/officeDocument/2006/relationships/image" Target="../media/image19.png"/><Relationship Id="rId9" Type="http://schemas.openxmlformats.org/officeDocument/2006/relationships/image" Target="../media/image4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Satellite with solid fill">
            <a:extLst>
              <a:ext uri="{FF2B5EF4-FFF2-40B4-BE49-F238E27FC236}">
                <a16:creationId xmlns:a16="http://schemas.microsoft.com/office/drawing/2014/main" id="{EA99C1B1-22B9-1343-A0B9-96FCF594A9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3242" y="343989"/>
            <a:ext cx="1800000" cy="1800000"/>
          </a:xfrm>
          <a:prstGeom prst="rect">
            <a:avLst/>
          </a:prstGeom>
        </p:spPr>
      </p:pic>
      <p:pic>
        <p:nvPicPr>
          <p:cNvPr id="7" name="Graphic 6" descr="Hospital with solid fill">
            <a:extLst>
              <a:ext uri="{FF2B5EF4-FFF2-40B4-BE49-F238E27FC236}">
                <a16:creationId xmlns:a16="http://schemas.microsoft.com/office/drawing/2014/main" id="{F7BD8767-3984-2446-A489-FD1CCC5D520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73242" y="4936958"/>
            <a:ext cx="1800000" cy="1800000"/>
          </a:xfrm>
          <a:prstGeom prst="rect">
            <a:avLst/>
          </a:prstGeom>
        </p:spPr>
      </p:pic>
      <p:pic>
        <p:nvPicPr>
          <p:cNvPr id="9" name="Graphic 8" descr="Road with solid fill">
            <a:extLst>
              <a:ext uri="{FF2B5EF4-FFF2-40B4-BE49-F238E27FC236}">
                <a16:creationId xmlns:a16="http://schemas.microsoft.com/office/drawing/2014/main" id="{2097446A-BEB2-184C-A3A2-9325C6E2A1E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196000" y="2529000"/>
            <a:ext cx="1800000" cy="1800000"/>
          </a:xfrm>
          <a:prstGeom prst="rect">
            <a:avLst/>
          </a:prstGeom>
        </p:spPr>
      </p:pic>
      <p:pic>
        <p:nvPicPr>
          <p:cNvPr id="11" name="Graphic 10" descr="Statistics with solid fill">
            <a:extLst>
              <a:ext uri="{FF2B5EF4-FFF2-40B4-BE49-F238E27FC236}">
                <a16:creationId xmlns:a16="http://schemas.microsoft.com/office/drawing/2014/main" id="{D2E7B03F-104C-2C4B-B9DF-AA791963772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918758" y="343989"/>
            <a:ext cx="1800000" cy="1800000"/>
          </a:xfrm>
          <a:prstGeom prst="rect">
            <a:avLst/>
          </a:prstGeom>
        </p:spPr>
      </p:pic>
      <p:pic>
        <p:nvPicPr>
          <p:cNvPr id="13" name="Graphic 12" descr="Clipboard with solid fill">
            <a:extLst>
              <a:ext uri="{FF2B5EF4-FFF2-40B4-BE49-F238E27FC236}">
                <a16:creationId xmlns:a16="http://schemas.microsoft.com/office/drawing/2014/main" id="{EFE419DD-57C6-0541-8498-F4081B2B593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918758" y="4936958"/>
            <a:ext cx="1800000" cy="1800000"/>
          </a:xfrm>
          <a:prstGeom prst="rect">
            <a:avLst/>
          </a:prstGeom>
        </p:spPr>
      </p:pic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ACDB190A-2DB6-524F-BDE5-E529F6E60E38}"/>
              </a:ext>
            </a:extLst>
          </p:cNvPr>
          <p:cNvCxnSpPr>
            <a:stCxn id="7" idx="3"/>
            <a:endCxn id="9" idx="2"/>
          </p:cNvCxnSpPr>
          <p:nvPr/>
        </p:nvCxnSpPr>
        <p:spPr>
          <a:xfrm flipV="1">
            <a:off x="2273242" y="4329000"/>
            <a:ext cx="3822758" cy="1507958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8F013557-FAED-2E4F-8BD6-B25A861F1860}"/>
              </a:ext>
            </a:extLst>
          </p:cNvPr>
          <p:cNvCxnSpPr>
            <a:stCxn id="5" idx="3"/>
            <a:endCxn id="9" idx="0"/>
          </p:cNvCxnSpPr>
          <p:nvPr/>
        </p:nvCxnSpPr>
        <p:spPr>
          <a:xfrm>
            <a:off x="2273242" y="1243989"/>
            <a:ext cx="3822758" cy="1285011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FED958D8-D957-6243-94EA-72BC625050F6}"/>
              </a:ext>
            </a:extLst>
          </p:cNvPr>
          <p:cNvCxnSpPr>
            <a:stCxn id="9" idx="3"/>
            <a:endCxn id="11" idx="1"/>
          </p:cNvCxnSpPr>
          <p:nvPr/>
        </p:nvCxnSpPr>
        <p:spPr>
          <a:xfrm flipV="1">
            <a:off x="6996000" y="1243989"/>
            <a:ext cx="2922758" cy="2185011"/>
          </a:xfrm>
          <a:prstGeom prst="bentConnector3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3BDD26BD-811B-624F-9515-45A17FB69D48}"/>
              </a:ext>
            </a:extLst>
          </p:cNvPr>
          <p:cNvCxnSpPr>
            <a:stCxn id="13" idx="0"/>
            <a:endCxn id="11" idx="2"/>
          </p:cNvCxnSpPr>
          <p:nvPr/>
        </p:nvCxnSpPr>
        <p:spPr>
          <a:xfrm rot="5400000" flipH="1" flipV="1">
            <a:off x="9422274" y="3540474"/>
            <a:ext cx="2792969" cy="12700"/>
          </a:xfrm>
          <a:prstGeom prst="bentConnector3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5015083C-3D7C-384B-85F2-080A790B4279}"/>
              </a:ext>
            </a:extLst>
          </p:cNvPr>
          <p:cNvSpPr txBox="1"/>
          <p:nvPr/>
        </p:nvSpPr>
        <p:spPr>
          <a:xfrm>
            <a:off x="277450" y="2006091"/>
            <a:ext cx="21727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Remote Sensing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B5194A9-DAC0-3F4E-8FC9-0B8AFB0F3CC3}"/>
              </a:ext>
            </a:extLst>
          </p:cNvPr>
          <p:cNvSpPr txBox="1"/>
          <p:nvPr/>
        </p:nvSpPr>
        <p:spPr>
          <a:xfrm>
            <a:off x="328068" y="3857097"/>
            <a:ext cx="20776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Service Location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B7051A2-18D9-4F4A-B60B-4203243E85B4}"/>
              </a:ext>
            </a:extLst>
          </p:cNvPr>
          <p:cNvSpPr txBox="1"/>
          <p:nvPr/>
        </p:nvSpPr>
        <p:spPr>
          <a:xfrm>
            <a:off x="2888685" y="2946659"/>
            <a:ext cx="21727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Access to Service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6A0E892-481F-FC46-963F-05E23F072106}"/>
              </a:ext>
            </a:extLst>
          </p:cNvPr>
          <p:cNvSpPr txBox="1"/>
          <p:nvPr/>
        </p:nvSpPr>
        <p:spPr>
          <a:xfrm>
            <a:off x="8413990" y="5513792"/>
            <a:ext cx="19332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Survey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38D5805-57DD-824A-93D4-70053E6EF44E}"/>
              </a:ext>
            </a:extLst>
          </p:cNvPr>
          <p:cNvSpPr txBox="1"/>
          <p:nvPr/>
        </p:nvSpPr>
        <p:spPr>
          <a:xfrm>
            <a:off x="8745316" y="2004531"/>
            <a:ext cx="19332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Analysis</a:t>
            </a:r>
          </a:p>
        </p:txBody>
      </p:sp>
    </p:spTree>
    <p:extLst>
      <p:ext uri="{BB962C8B-B14F-4D97-AF65-F5344CB8AC3E}">
        <p14:creationId xmlns:p14="http://schemas.microsoft.com/office/powerpoint/2010/main" val="392639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489F8930-B582-3749-9236-0A1152B1731D}"/>
              </a:ext>
            </a:extLst>
          </p:cNvPr>
          <p:cNvSpPr txBox="1"/>
          <p:nvPr/>
        </p:nvSpPr>
        <p:spPr>
          <a:xfrm>
            <a:off x="399963" y="2034788"/>
            <a:ext cx="20975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Crystal</a:t>
            </a:r>
          </a:p>
          <a:p>
            <a:pPr algn="ctr"/>
            <a:r>
              <a:rPr lang="en-US" sz="3600" dirty="0"/>
              <a:t>Structure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19D0A9D-2DBC-0945-A42D-DE789831082E}"/>
              </a:ext>
            </a:extLst>
          </p:cNvPr>
          <p:cNvSpPr txBox="1"/>
          <p:nvPr/>
        </p:nvSpPr>
        <p:spPr>
          <a:xfrm>
            <a:off x="2711116" y="5208786"/>
            <a:ext cx="21352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Similarity </a:t>
            </a:r>
          </a:p>
          <a:p>
            <a:pPr algn="ctr"/>
            <a:r>
              <a:rPr lang="en-US" sz="3600" dirty="0"/>
              <a:t>Metric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8799396-60E4-DD48-878C-DDF6CDC93E63}"/>
              </a:ext>
            </a:extLst>
          </p:cNvPr>
          <p:cNvSpPr txBox="1"/>
          <p:nvPr/>
        </p:nvSpPr>
        <p:spPr>
          <a:xfrm>
            <a:off x="6861474" y="684531"/>
            <a:ext cx="25609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Feature</a:t>
            </a:r>
          </a:p>
          <a:p>
            <a:pPr algn="ctr"/>
            <a:r>
              <a:rPr lang="en-US" sz="3600" dirty="0"/>
              <a:t>Extraction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F243AE8-8065-4F47-B974-A73E64849431}"/>
              </a:ext>
            </a:extLst>
          </p:cNvPr>
          <p:cNvSpPr txBox="1"/>
          <p:nvPr/>
        </p:nvSpPr>
        <p:spPr>
          <a:xfrm>
            <a:off x="9522214" y="3821776"/>
            <a:ext cx="24228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Machine Learning</a:t>
            </a:r>
          </a:p>
        </p:txBody>
      </p:sp>
      <p:pic>
        <p:nvPicPr>
          <p:cNvPr id="33" name="Graphic 32" descr="Crystals with solid fill">
            <a:extLst>
              <a:ext uri="{FF2B5EF4-FFF2-40B4-BE49-F238E27FC236}">
                <a16:creationId xmlns:a16="http://schemas.microsoft.com/office/drawing/2014/main" id="{59A870B3-FC20-1C49-AAD1-B210FDB69D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2609" y="335873"/>
            <a:ext cx="1800000" cy="1800000"/>
          </a:xfrm>
          <a:prstGeom prst="rect">
            <a:avLst/>
          </a:prstGeom>
        </p:spPr>
      </p:pic>
      <p:pic>
        <p:nvPicPr>
          <p:cNvPr id="35" name="Graphic 34" descr="Table with solid fill">
            <a:extLst>
              <a:ext uri="{FF2B5EF4-FFF2-40B4-BE49-F238E27FC236}">
                <a16:creationId xmlns:a16="http://schemas.microsoft.com/office/drawing/2014/main" id="{855AAC89-F769-1743-971B-E690A26291A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962526" y="336570"/>
            <a:ext cx="1800000" cy="1800000"/>
          </a:xfrm>
          <a:prstGeom prst="rect">
            <a:avLst/>
          </a:prstGeom>
        </p:spPr>
      </p:pic>
      <p:pic>
        <p:nvPicPr>
          <p:cNvPr id="37" name="Graphic 36" descr="Gears with solid fill">
            <a:extLst>
              <a:ext uri="{FF2B5EF4-FFF2-40B4-BE49-F238E27FC236}">
                <a16:creationId xmlns:a16="http://schemas.microsoft.com/office/drawing/2014/main" id="{8295E3AF-F75F-054B-9CAF-0BA505483BB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833621" y="4917955"/>
            <a:ext cx="1800000" cy="1800000"/>
          </a:xfrm>
          <a:prstGeom prst="rect">
            <a:avLst/>
          </a:prstGeom>
        </p:spPr>
      </p:pic>
      <p:pic>
        <p:nvPicPr>
          <p:cNvPr id="39" name="Graphic 38" descr="Venn diagram with solid fill">
            <a:extLst>
              <a:ext uri="{FF2B5EF4-FFF2-40B4-BE49-F238E27FC236}">
                <a16:creationId xmlns:a16="http://schemas.microsoft.com/office/drawing/2014/main" id="{DA03F862-988B-B34F-8079-C0A4E61199F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981264" y="4908951"/>
            <a:ext cx="1800000" cy="1800000"/>
          </a:xfrm>
          <a:prstGeom prst="rect">
            <a:avLst/>
          </a:prstGeom>
        </p:spPr>
      </p:pic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D6BEDAF-B439-3043-9C4D-476B01A48D29}"/>
              </a:ext>
            </a:extLst>
          </p:cNvPr>
          <p:cNvCxnSpPr>
            <a:stCxn id="33" idx="3"/>
          </p:cNvCxnSpPr>
          <p:nvPr/>
        </p:nvCxnSpPr>
        <p:spPr>
          <a:xfrm flipV="1">
            <a:off x="2302609" y="1235242"/>
            <a:ext cx="2543749" cy="63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2459B54-94B1-1A45-830D-324998755447}"/>
              </a:ext>
            </a:extLst>
          </p:cNvPr>
          <p:cNvCxnSpPr>
            <a:cxnSpLocks/>
          </p:cNvCxnSpPr>
          <p:nvPr/>
        </p:nvCxnSpPr>
        <p:spPr>
          <a:xfrm>
            <a:off x="5862526" y="2104486"/>
            <a:ext cx="24927" cy="2893679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187468EB-61DC-BA42-92F6-DFCDDC54E47D}"/>
              </a:ext>
            </a:extLst>
          </p:cNvPr>
          <p:cNvCxnSpPr>
            <a:stCxn id="39" idx="3"/>
          </p:cNvCxnSpPr>
          <p:nvPr/>
        </p:nvCxnSpPr>
        <p:spPr>
          <a:xfrm>
            <a:off x="6781264" y="5808951"/>
            <a:ext cx="3052357" cy="1433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0259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 descr="Satellite with solid fill">
            <a:extLst>
              <a:ext uri="{FF2B5EF4-FFF2-40B4-BE49-F238E27FC236}">
                <a16:creationId xmlns:a16="http://schemas.microsoft.com/office/drawing/2014/main" id="{97330CD7-8170-5643-9FB1-4AA10A2E51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3242" y="343989"/>
            <a:ext cx="1800000" cy="1800000"/>
          </a:xfrm>
          <a:prstGeom prst="rect">
            <a:avLst/>
          </a:prstGeom>
        </p:spPr>
      </p:pic>
      <p:cxnSp>
        <p:nvCxnSpPr>
          <p:cNvPr id="9" name="Elbow Connector 8">
            <a:extLst>
              <a:ext uri="{FF2B5EF4-FFF2-40B4-BE49-F238E27FC236}">
                <a16:creationId xmlns:a16="http://schemas.microsoft.com/office/drawing/2014/main" id="{F038D6E0-28E5-3248-98C6-EBCE231CB0EB}"/>
              </a:ext>
            </a:extLst>
          </p:cNvPr>
          <p:cNvCxnSpPr>
            <a:cxnSpLocks/>
          </p:cNvCxnSpPr>
          <p:nvPr/>
        </p:nvCxnSpPr>
        <p:spPr>
          <a:xfrm flipV="1">
            <a:off x="2273242" y="4329000"/>
            <a:ext cx="3822758" cy="1507958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>
            <a:extLst>
              <a:ext uri="{FF2B5EF4-FFF2-40B4-BE49-F238E27FC236}">
                <a16:creationId xmlns:a16="http://schemas.microsoft.com/office/drawing/2014/main" id="{A43B58FE-FCFD-884C-85FB-4825FD6ECF4E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2273242" y="1243989"/>
            <a:ext cx="3822758" cy="1285011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479E575-0E1B-3247-BF76-EB77E758A5EC}"/>
              </a:ext>
            </a:extLst>
          </p:cNvPr>
          <p:cNvSpPr txBox="1"/>
          <p:nvPr/>
        </p:nvSpPr>
        <p:spPr>
          <a:xfrm>
            <a:off x="340549" y="2069396"/>
            <a:ext cx="22076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Remote Sensing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3E174FD-2B0E-4644-AEC5-606DCC049C5E}"/>
              </a:ext>
            </a:extLst>
          </p:cNvPr>
          <p:cNvSpPr txBox="1"/>
          <p:nvPr/>
        </p:nvSpPr>
        <p:spPr>
          <a:xfrm>
            <a:off x="370327" y="3869396"/>
            <a:ext cx="20058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Micro-</a:t>
            </a:r>
          </a:p>
          <a:p>
            <a:pPr algn="ctr"/>
            <a:r>
              <a:rPr lang="en-US" sz="3600" dirty="0"/>
              <a:t>census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17F6F65-DCF7-9848-B1B6-ED990283BF7F}"/>
              </a:ext>
            </a:extLst>
          </p:cNvPr>
          <p:cNvSpPr txBox="1"/>
          <p:nvPr/>
        </p:nvSpPr>
        <p:spPr>
          <a:xfrm>
            <a:off x="2914199" y="2946659"/>
            <a:ext cx="21472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Machine</a:t>
            </a:r>
          </a:p>
          <a:p>
            <a:pPr algn="ctr"/>
            <a:r>
              <a:rPr lang="en-US" sz="3600" dirty="0"/>
              <a:t>Learning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247031E-B8FE-D243-BD5D-A06C69F55DD1}"/>
              </a:ext>
            </a:extLst>
          </p:cNvPr>
          <p:cNvSpPr txBox="1"/>
          <p:nvPr/>
        </p:nvSpPr>
        <p:spPr>
          <a:xfrm>
            <a:off x="9563464" y="1543824"/>
            <a:ext cx="2500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Population </a:t>
            </a:r>
          </a:p>
          <a:p>
            <a:pPr algn="ctr"/>
            <a:r>
              <a:rPr lang="en-US" sz="3600" dirty="0"/>
              <a:t>Estimate</a:t>
            </a:r>
          </a:p>
        </p:txBody>
      </p:sp>
      <p:pic>
        <p:nvPicPr>
          <p:cNvPr id="18" name="Graphic 17" descr="Gears with solid fill">
            <a:extLst>
              <a:ext uri="{FF2B5EF4-FFF2-40B4-BE49-F238E27FC236}">
                <a16:creationId xmlns:a16="http://schemas.microsoft.com/office/drawing/2014/main" id="{26EB4878-ACE8-D440-9C35-F5CD0D76120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129086" y="2622884"/>
            <a:ext cx="1800000" cy="1800000"/>
          </a:xfrm>
          <a:prstGeom prst="rect">
            <a:avLst/>
          </a:prstGeom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B699428-06BA-6D4C-95CD-162FB6AE567F}"/>
              </a:ext>
            </a:extLst>
          </p:cNvPr>
          <p:cNvCxnSpPr>
            <a:stCxn id="18" idx="3"/>
          </p:cNvCxnSpPr>
          <p:nvPr/>
        </p:nvCxnSpPr>
        <p:spPr>
          <a:xfrm>
            <a:off x="6929086" y="3522884"/>
            <a:ext cx="3193482" cy="23939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Graphic 22" descr="Woman with kid with solid fill">
            <a:extLst>
              <a:ext uri="{FF2B5EF4-FFF2-40B4-BE49-F238E27FC236}">
                <a16:creationId xmlns:a16="http://schemas.microsoft.com/office/drawing/2014/main" id="{D20F0F8F-0D31-8342-B48C-4A993A5E0F8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122568" y="2650862"/>
            <a:ext cx="1800000" cy="1800000"/>
          </a:xfrm>
          <a:prstGeom prst="rect">
            <a:avLst/>
          </a:prstGeom>
        </p:spPr>
      </p:pic>
      <p:pic>
        <p:nvPicPr>
          <p:cNvPr id="38" name="Graphic 37" descr="Clipboard with solid fill">
            <a:extLst>
              <a:ext uri="{FF2B5EF4-FFF2-40B4-BE49-F238E27FC236}">
                <a16:creationId xmlns:a16="http://schemas.microsoft.com/office/drawing/2014/main" id="{EA296D41-C68A-8C48-9A95-F4F5C75E5B5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73242" y="4936958"/>
            <a:ext cx="180000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84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46D47F6-46B5-BD48-8128-1AC8B7FF6D1C}"/>
              </a:ext>
            </a:extLst>
          </p:cNvPr>
          <p:cNvCxnSpPr>
            <a:stCxn id="19" idx="0"/>
            <a:endCxn id="18" idx="2"/>
          </p:cNvCxnSpPr>
          <p:nvPr/>
        </p:nvCxnSpPr>
        <p:spPr>
          <a:xfrm flipV="1">
            <a:off x="6091292" y="2143989"/>
            <a:ext cx="27492" cy="2837085"/>
          </a:xfrm>
          <a:prstGeom prst="straightConnector1">
            <a:avLst/>
          </a:prstGeom>
          <a:ln w="101600">
            <a:solidFill>
              <a:schemeClr val="bg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 descr="Statistics with solid fill">
            <a:extLst>
              <a:ext uri="{FF2B5EF4-FFF2-40B4-BE49-F238E27FC236}">
                <a16:creationId xmlns:a16="http://schemas.microsoft.com/office/drawing/2014/main" id="{77880CE9-EB4F-D245-896B-18B6A2DBA2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918758" y="343989"/>
            <a:ext cx="1800000" cy="1800000"/>
          </a:xfrm>
          <a:prstGeom prst="rect">
            <a:avLst/>
          </a:prstGeom>
        </p:spPr>
      </p:pic>
      <p:pic>
        <p:nvPicPr>
          <p:cNvPr id="8" name="Graphic 7" descr="Clipboard with solid fill">
            <a:extLst>
              <a:ext uri="{FF2B5EF4-FFF2-40B4-BE49-F238E27FC236}">
                <a16:creationId xmlns:a16="http://schemas.microsoft.com/office/drawing/2014/main" id="{6C161EB5-DD5F-BB45-AD30-4E611C5A916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48716" y="323211"/>
            <a:ext cx="1800000" cy="18000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3BE26FB-D768-154F-A3C3-60A72FA48958}"/>
              </a:ext>
            </a:extLst>
          </p:cNvPr>
          <p:cNvSpPr txBox="1"/>
          <p:nvPr/>
        </p:nvSpPr>
        <p:spPr>
          <a:xfrm>
            <a:off x="565484" y="2050698"/>
            <a:ext cx="18127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Survey</a:t>
            </a:r>
          </a:p>
          <a:p>
            <a:pPr algn="ctr"/>
            <a:r>
              <a:rPr lang="en-US" sz="3600" dirty="0"/>
              <a:t>Data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354AF95-5F75-0747-8FE8-97C4C338E105}"/>
              </a:ext>
            </a:extLst>
          </p:cNvPr>
          <p:cNvSpPr txBox="1"/>
          <p:nvPr/>
        </p:nvSpPr>
        <p:spPr>
          <a:xfrm>
            <a:off x="542337" y="3829920"/>
            <a:ext cx="18127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Routine Data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3048C32-3616-7842-864D-A0597591BCF3}"/>
              </a:ext>
            </a:extLst>
          </p:cNvPr>
          <p:cNvSpPr txBox="1"/>
          <p:nvPr/>
        </p:nvSpPr>
        <p:spPr>
          <a:xfrm>
            <a:off x="4977815" y="2836789"/>
            <a:ext cx="22819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Machine Learning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EE32BE6-B092-F147-878B-AD83C18CE6F5}"/>
              </a:ext>
            </a:extLst>
          </p:cNvPr>
          <p:cNvSpPr txBox="1"/>
          <p:nvPr/>
        </p:nvSpPr>
        <p:spPr>
          <a:xfrm>
            <a:off x="9780467" y="3829919"/>
            <a:ext cx="23094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Risk</a:t>
            </a:r>
          </a:p>
          <a:p>
            <a:pPr algn="ctr"/>
            <a:r>
              <a:rPr lang="en-US" sz="3600" dirty="0"/>
              <a:t>Prediction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963EF98-127E-0E4D-A7B5-9BE19C2EA79F}"/>
              </a:ext>
            </a:extLst>
          </p:cNvPr>
          <p:cNvSpPr txBox="1"/>
          <p:nvPr/>
        </p:nvSpPr>
        <p:spPr>
          <a:xfrm>
            <a:off x="9570181" y="2127336"/>
            <a:ext cx="24971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Trajectory</a:t>
            </a:r>
          </a:p>
          <a:p>
            <a:pPr algn="ctr"/>
            <a:r>
              <a:rPr lang="en-US" sz="3600" dirty="0"/>
              <a:t>Inference</a:t>
            </a:r>
          </a:p>
        </p:txBody>
      </p:sp>
      <p:pic>
        <p:nvPicPr>
          <p:cNvPr id="18" name="Graphic 17" descr="Gears with solid fill">
            <a:extLst>
              <a:ext uri="{FF2B5EF4-FFF2-40B4-BE49-F238E27FC236}">
                <a16:creationId xmlns:a16="http://schemas.microsoft.com/office/drawing/2014/main" id="{EA1E5E10-95F4-DF42-9007-37C11A9E5BF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218784" y="343989"/>
            <a:ext cx="1800000" cy="1800000"/>
          </a:xfrm>
          <a:prstGeom prst="rect">
            <a:avLst/>
          </a:prstGeom>
        </p:spPr>
      </p:pic>
      <p:pic>
        <p:nvPicPr>
          <p:cNvPr id="19" name="Graphic 18" descr="Gears with solid fill">
            <a:extLst>
              <a:ext uri="{FF2B5EF4-FFF2-40B4-BE49-F238E27FC236}">
                <a16:creationId xmlns:a16="http://schemas.microsoft.com/office/drawing/2014/main" id="{2DF1BCCB-6FC3-9C4E-8EE4-AFA8A4833A0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191292" y="4981074"/>
            <a:ext cx="1800000" cy="1800000"/>
          </a:xfrm>
          <a:prstGeom prst="rect">
            <a:avLst/>
          </a:prstGeom>
        </p:spPr>
      </p:pic>
      <p:pic>
        <p:nvPicPr>
          <p:cNvPr id="21" name="Graphic 20" descr="Stethoscope with solid fill">
            <a:extLst>
              <a:ext uri="{FF2B5EF4-FFF2-40B4-BE49-F238E27FC236}">
                <a16:creationId xmlns:a16="http://schemas.microsoft.com/office/drawing/2014/main" id="{3AB7547C-9883-C34A-96CB-B4D5532E98C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42337" y="4978514"/>
            <a:ext cx="1800000" cy="1800000"/>
          </a:xfrm>
          <a:prstGeom prst="rect">
            <a:avLst/>
          </a:prstGeom>
        </p:spPr>
      </p:pic>
      <p:pic>
        <p:nvPicPr>
          <p:cNvPr id="24" name="Graphic 23" descr="Bar chart with solid fill">
            <a:extLst>
              <a:ext uri="{FF2B5EF4-FFF2-40B4-BE49-F238E27FC236}">
                <a16:creationId xmlns:a16="http://schemas.microsoft.com/office/drawing/2014/main" id="{AD5D44C6-A784-E444-A111-0A96C233595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918758" y="4978514"/>
            <a:ext cx="1800000" cy="1800000"/>
          </a:xfrm>
          <a:prstGeom prst="rect">
            <a:avLst/>
          </a:prstGeom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CC230B4-0381-2840-A977-89F92E2DC0CC}"/>
              </a:ext>
            </a:extLst>
          </p:cNvPr>
          <p:cNvCxnSpPr>
            <a:stCxn id="8" idx="3"/>
            <a:endCxn id="18" idx="1"/>
          </p:cNvCxnSpPr>
          <p:nvPr/>
        </p:nvCxnSpPr>
        <p:spPr>
          <a:xfrm>
            <a:off x="2348716" y="1223211"/>
            <a:ext cx="2870068" cy="2077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A6D30A0-B381-B642-A2BC-A46E1672A7CB}"/>
              </a:ext>
            </a:extLst>
          </p:cNvPr>
          <p:cNvCxnSpPr>
            <a:stCxn id="18" idx="3"/>
            <a:endCxn id="7" idx="1"/>
          </p:cNvCxnSpPr>
          <p:nvPr/>
        </p:nvCxnSpPr>
        <p:spPr>
          <a:xfrm>
            <a:off x="7018784" y="1243989"/>
            <a:ext cx="2899974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90B45AE-4A45-3143-83E8-A9C362FF1150}"/>
              </a:ext>
            </a:extLst>
          </p:cNvPr>
          <p:cNvCxnSpPr>
            <a:stCxn id="21" idx="3"/>
            <a:endCxn id="19" idx="1"/>
          </p:cNvCxnSpPr>
          <p:nvPr/>
        </p:nvCxnSpPr>
        <p:spPr>
          <a:xfrm>
            <a:off x="2342337" y="5878514"/>
            <a:ext cx="2848955" cy="256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AF5B440-6AF3-6D4A-AF7F-5BBD8C6D8B48}"/>
              </a:ext>
            </a:extLst>
          </p:cNvPr>
          <p:cNvCxnSpPr>
            <a:stCxn id="19" idx="3"/>
            <a:endCxn id="24" idx="1"/>
          </p:cNvCxnSpPr>
          <p:nvPr/>
        </p:nvCxnSpPr>
        <p:spPr>
          <a:xfrm flipV="1">
            <a:off x="6991292" y="5878514"/>
            <a:ext cx="2927466" cy="256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2405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Elbow Connector 8">
            <a:extLst>
              <a:ext uri="{FF2B5EF4-FFF2-40B4-BE49-F238E27FC236}">
                <a16:creationId xmlns:a16="http://schemas.microsoft.com/office/drawing/2014/main" id="{CF6AA40E-BA8B-F541-BD2C-CE52EDAFC92E}"/>
              </a:ext>
            </a:extLst>
          </p:cNvPr>
          <p:cNvCxnSpPr>
            <a:cxnSpLocks/>
          </p:cNvCxnSpPr>
          <p:nvPr/>
        </p:nvCxnSpPr>
        <p:spPr>
          <a:xfrm flipV="1">
            <a:off x="2273242" y="4329000"/>
            <a:ext cx="3822758" cy="1507958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>
            <a:extLst>
              <a:ext uri="{FF2B5EF4-FFF2-40B4-BE49-F238E27FC236}">
                <a16:creationId xmlns:a16="http://schemas.microsoft.com/office/drawing/2014/main" id="{D1E25AAA-061F-E741-8199-DDAB405613C3}"/>
              </a:ext>
            </a:extLst>
          </p:cNvPr>
          <p:cNvCxnSpPr>
            <a:cxnSpLocks/>
          </p:cNvCxnSpPr>
          <p:nvPr/>
        </p:nvCxnSpPr>
        <p:spPr>
          <a:xfrm>
            <a:off x="2273242" y="1243989"/>
            <a:ext cx="3822758" cy="1285011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81C390B0-D999-3144-B4AD-7FA40A3EDB20}"/>
              </a:ext>
            </a:extLst>
          </p:cNvPr>
          <p:cNvCxnSpPr>
            <a:cxnSpLocks/>
          </p:cNvCxnSpPr>
          <p:nvPr/>
        </p:nvCxnSpPr>
        <p:spPr>
          <a:xfrm flipV="1">
            <a:off x="6996000" y="1243989"/>
            <a:ext cx="2922758" cy="2185011"/>
          </a:xfrm>
          <a:prstGeom prst="bentConnector3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ABA2765-2A79-884B-A3D2-4DA37B6FECE2}"/>
              </a:ext>
            </a:extLst>
          </p:cNvPr>
          <p:cNvSpPr txBox="1"/>
          <p:nvPr/>
        </p:nvSpPr>
        <p:spPr>
          <a:xfrm>
            <a:off x="-100256" y="2128097"/>
            <a:ext cx="31604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Spectroscopy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F0888FC-82AB-8241-ABD3-42098B6DAF04}"/>
              </a:ext>
            </a:extLst>
          </p:cNvPr>
          <p:cNvSpPr txBox="1"/>
          <p:nvPr/>
        </p:nvSpPr>
        <p:spPr>
          <a:xfrm>
            <a:off x="304074" y="3875159"/>
            <a:ext cx="21496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Domain</a:t>
            </a:r>
          </a:p>
          <a:p>
            <a:pPr algn="ctr"/>
            <a:r>
              <a:rPr lang="en-US" sz="3600" dirty="0"/>
              <a:t>Expertise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3D09F78-D166-8F47-865F-06907096A87F}"/>
              </a:ext>
            </a:extLst>
          </p:cNvPr>
          <p:cNvSpPr txBox="1"/>
          <p:nvPr/>
        </p:nvSpPr>
        <p:spPr>
          <a:xfrm>
            <a:off x="2786743" y="2946659"/>
            <a:ext cx="22747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Statistical</a:t>
            </a:r>
          </a:p>
          <a:p>
            <a:pPr algn="ctr"/>
            <a:r>
              <a:rPr lang="en-US" sz="3600" dirty="0"/>
              <a:t>Inference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7076780-F89F-9D49-9D4B-406EAEBFFA37}"/>
              </a:ext>
            </a:extLst>
          </p:cNvPr>
          <p:cNvSpPr txBox="1"/>
          <p:nvPr/>
        </p:nvSpPr>
        <p:spPr>
          <a:xfrm>
            <a:off x="7684357" y="5523088"/>
            <a:ext cx="24728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Diagnosis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50196D9-DCC5-004E-AEA1-4104BFB8BF00}"/>
              </a:ext>
            </a:extLst>
          </p:cNvPr>
          <p:cNvSpPr txBox="1"/>
          <p:nvPr/>
        </p:nvSpPr>
        <p:spPr>
          <a:xfrm>
            <a:off x="8457379" y="1628506"/>
            <a:ext cx="24728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Parameter</a:t>
            </a:r>
          </a:p>
          <a:p>
            <a:pPr algn="ctr"/>
            <a:r>
              <a:rPr lang="en-US" sz="3600" dirty="0"/>
              <a:t>Estimation</a:t>
            </a:r>
          </a:p>
        </p:txBody>
      </p:sp>
      <p:pic>
        <p:nvPicPr>
          <p:cNvPr id="19" name="Graphic 18" descr="Lights On with solid fill">
            <a:extLst>
              <a:ext uri="{FF2B5EF4-FFF2-40B4-BE49-F238E27FC236}">
                <a16:creationId xmlns:a16="http://schemas.microsoft.com/office/drawing/2014/main" id="{1ACD6B0C-49A2-E042-92A2-6265DCA1E7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8211" y="367987"/>
            <a:ext cx="1800000" cy="1800000"/>
          </a:xfrm>
          <a:prstGeom prst="rect">
            <a:avLst/>
          </a:prstGeom>
        </p:spPr>
      </p:pic>
      <p:pic>
        <p:nvPicPr>
          <p:cNvPr id="23" name="Graphic 22" descr="Doctor female with solid fill">
            <a:extLst>
              <a:ext uri="{FF2B5EF4-FFF2-40B4-BE49-F238E27FC236}">
                <a16:creationId xmlns:a16="http://schemas.microsoft.com/office/drawing/2014/main" id="{CD3D9183-99D6-164B-888D-662569E017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929846" y="5026696"/>
            <a:ext cx="1800000" cy="1800000"/>
          </a:xfrm>
          <a:prstGeom prst="rect">
            <a:avLst/>
          </a:prstGeom>
        </p:spPr>
      </p:pic>
      <p:pic>
        <p:nvPicPr>
          <p:cNvPr id="25" name="Graphic 24" descr="Scientist female with solid fill">
            <a:extLst>
              <a:ext uri="{FF2B5EF4-FFF2-40B4-BE49-F238E27FC236}">
                <a16:creationId xmlns:a16="http://schemas.microsoft.com/office/drawing/2014/main" id="{A796CE3B-5608-6D45-8BC1-9B8CE456336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40695" y="4914537"/>
            <a:ext cx="1800000" cy="1800000"/>
          </a:xfrm>
          <a:prstGeom prst="rect">
            <a:avLst/>
          </a:prstGeom>
        </p:spPr>
      </p:pic>
      <p:pic>
        <p:nvPicPr>
          <p:cNvPr id="27" name="Graphic 26" descr="Bar chart with solid fill">
            <a:extLst>
              <a:ext uri="{FF2B5EF4-FFF2-40B4-BE49-F238E27FC236}">
                <a16:creationId xmlns:a16="http://schemas.microsoft.com/office/drawing/2014/main" id="{3E6B6048-E8B8-A943-8C5C-A0FFA36BCEA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925109" y="31304"/>
            <a:ext cx="1800000" cy="1800000"/>
          </a:xfrm>
          <a:prstGeom prst="rect">
            <a:avLst/>
          </a:prstGeom>
        </p:spPr>
      </p:pic>
      <p:pic>
        <p:nvPicPr>
          <p:cNvPr id="28" name="Graphic 27" descr="Gears with solid fill">
            <a:extLst>
              <a:ext uri="{FF2B5EF4-FFF2-40B4-BE49-F238E27FC236}">
                <a16:creationId xmlns:a16="http://schemas.microsoft.com/office/drawing/2014/main" id="{841E0D11-8759-5042-9258-3A0339AB288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129086" y="2551421"/>
            <a:ext cx="1800000" cy="1800000"/>
          </a:xfrm>
          <a:prstGeom prst="rect">
            <a:avLst/>
          </a:prstGeom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890B868-D62B-9D44-AAAD-C86E0BB0B0F5}"/>
              </a:ext>
            </a:extLst>
          </p:cNvPr>
          <p:cNvCxnSpPr/>
          <p:nvPr/>
        </p:nvCxnSpPr>
        <p:spPr>
          <a:xfrm>
            <a:off x="10825109" y="1628506"/>
            <a:ext cx="0" cy="328603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6810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272B175-C5A1-894F-8604-E9714F00EB3F}"/>
              </a:ext>
            </a:extLst>
          </p:cNvPr>
          <p:cNvSpPr txBox="1"/>
          <p:nvPr/>
        </p:nvSpPr>
        <p:spPr>
          <a:xfrm>
            <a:off x="-3124" y="2118915"/>
            <a:ext cx="29462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4D micro-</a:t>
            </a:r>
          </a:p>
          <a:p>
            <a:pPr algn="ctr"/>
            <a:r>
              <a:rPr lang="en-US" sz="3600" dirty="0"/>
              <a:t>tomography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9536C7-1382-E042-9EA7-EDEC0E46E4B4}"/>
              </a:ext>
            </a:extLst>
          </p:cNvPr>
          <p:cNvSpPr txBox="1"/>
          <p:nvPr/>
        </p:nvSpPr>
        <p:spPr>
          <a:xfrm>
            <a:off x="2075543" y="5208786"/>
            <a:ext cx="27708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Parameter</a:t>
            </a:r>
          </a:p>
          <a:p>
            <a:pPr algn="ctr"/>
            <a:r>
              <a:rPr lang="en-US" sz="3600" dirty="0"/>
              <a:t>Estimation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4CB510-DF44-BE4B-B2C1-FCD2B7B866B2}"/>
              </a:ext>
            </a:extLst>
          </p:cNvPr>
          <p:cNvSpPr txBox="1"/>
          <p:nvPr/>
        </p:nvSpPr>
        <p:spPr>
          <a:xfrm>
            <a:off x="6781264" y="912076"/>
            <a:ext cx="3194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Segmentation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D4A8DD-62BB-704A-863B-97117D8B0E85}"/>
              </a:ext>
            </a:extLst>
          </p:cNvPr>
          <p:cNvSpPr txBox="1"/>
          <p:nvPr/>
        </p:nvSpPr>
        <p:spPr>
          <a:xfrm>
            <a:off x="9379955" y="3854869"/>
            <a:ext cx="29055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Mathematical</a:t>
            </a:r>
          </a:p>
          <a:p>
            <a:pPr algn="ctr"/>
            <a:r>
              <a:rPr lang="en-US" sz="3600" dirty="0"/>
              <a:t>Modelling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603FBEE-420C-EC43-BC60-B3DF53404C1B}"/>
              </a:ext>
            </a:extLst>
          </p:cNvPr>
          <p:cNvCxnSpPr>
            <a:cxnSpLocks/>
          </p:cNvCxnSpPr>
          <p:nvPr/>
        </p:nvCxnSpPr>
        <p:spPr>
          <a:xfrm flipV="1">
            <a:off x="2302609" y="1235242"/>
            <a:ext cx="2543749" cy="63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1D48644-3BE1-604B-AF8E-956ADFB464A6}"/>
              </a:ext>
            </a:extLst>
          </p:cNvPr>
          <p:cNvCxnSpPr>
            <a:cxnSpLocks/>
          </p:cNvCxnSpPr>
          <p:nvPr/>
        </p:nvCxnSpPr>
        <p:spPr>
          <a:xfrm>
            <a:off x="5862526" y="2104486"/>
            <a:ext cx="24927" cy="2893679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6386F6B-4793-BC43-A6CC-08F3C85B79BE}"/>
              </a:ext>
            </a:extLst>
          </p:cNvPr>
          <p:cNvCxnSpPr>
            <a:cxnSpLocks/>
          </p:cNvCxnSpPr>
          <p:nvPr/>
        </p:nvCxnSpPr>
        <p:spPr>
          <a:xfrm>
            <a:off x="6781264" y="5808951"/>
            <a:ext cx="3052357" cy="1433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Graphic 14" descr="Gears with solid fill">
            <a:extLst>
              <a:ext uri="{FF2B5EF4-FFF2-40B4-BE49-F238E27FC236}">
                <a16:creationId xmlns:a16="http://schemas.microsoft.com/office/drawing/2014/main" id="{A93174D3-09AA-9343-95E8-605EBD8AEC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81264" y="304486"/>
            <a:ext cx="1800000" cy="1800000"/>
          </a:xfrm>
          <a:prstGeom prst="rect">
            <a:avLst/>
          </a:prstGeom>
        </p:spPr>
      </p:pic>
      <p:pic>
        <p:nvPicPr>
          <p:cNvPr id="16" name="Graphic 15" descr="Bar chart with solid fill">
            <a:extLst>
              <a:ext uri="{FF2B5EF4-FFF2-40B4-BE49-F238E27FC236}">
                <a16:creationId xmlns:a16="http://schemas.microsoft.com/office/drawing/2014/main" id="{94B5CF11-05BF-5348-9D3D-B48D9030CE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87453" y="5058000"/>
            <a:ext cx="1800000" cy="1800000"/>
          </a:xfrm>
          <a:prstGeom prst="rect">
            <a:avLst/>
          </a:prstGeom>
        </p:spPr>
      </p:pic>
      <p:pic>
        <p:nvPicPr>
          <p:cNvPr id="18" name="Graphic 17" descr="Abacus with solid fill">
            <a:extLst>
              <a:ext uri="{FF2B5EF4-FFF2-40B4-BE49-F238E27FC236}">
                <a16:creationId xmlns:a16="http://schemas.microsoft.com/office/drawing/2014/main" id="{197D431C-56B2-3549-9415-A4587BD41A0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975496" y="4998165"/>
            <a:ext cx="1800000" cy="1800000"/>
          </a:xfrm>
          <a:prstGeom prst="rect">
            <a:avLst/>
          </a:prstGeom>
        </p:spPr>
      </p:pic>
      <p:pic>
        <p:nvPicPr>
          <p:cNvPr id="20" name="Graphic 19" descr="Database with solid fill">
            <a:extLst>
              <a:ext uri="{FF2B5EF4-FFF2-40B4-BE49-F238E27FC236}">
                <a16:creationId xmlns:a16="http://schemas.microsoft.com/office/drawing/2014/main" id="{D25DDCB0-F1B6-484B-B7EF-389BA9042CE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70024" y="304486"/>
            <a:ext cx="180000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5680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Elbow Connector 4">
            <a:extLst>
              <a:ext uri="{FF2B5EF4-FFF2-40B4-BE49-F238E27FC236}">
                <a16:creationId xmlns:a16="http://schemas.microsoft.com/office/drawing/2014/main" id="{E569E4EA-82D7-5448-AD11-9789F29443A4}"/>
              </a:ext>
            </a:extLst>
          </p:cNvPr>
          <p:cNvCxnSpPr>
            <a:cxnSpLocks/>
          </p:cNvCxnSpPr>
          <p:nvPr/>
        </p:nvCxnSpPr>
        <p:spPr>
          <a:xfrm>
            <a:off x="2273242" y="1243989"/>
            <a:ext cx="3822758" cy="1285011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Elbow Connector 5">
            <a:extLst>
              <a:ext uri="{FF2B5EF4-FFF2-40B4-BE49-F238E27FC236}">
                <a16:creationId xmlns:a16="http://schemas.microsoft.com/office/drawing/2014/main" id="{C440C4DE-4352-2143-8C45-27AB8BB0B886}"/>
              </a:ext>
            </a:extLst>
          </p:cNvPr>
          <p:cNvCxnSpPr>
            <a:cxnSpLocks/>
          </p:cNvCxnSpPr>
          <p:nvPr/>
        </p:nvCxnSpPr>
        <p:spPr>
          <a:xfrm flipV="1">
            <a:off x="6996000" y="1243989"/>
            <a:ext cx="2922758" cy="2185011"/>
          </a:xfrm>
          <a:prstGeom prst="bentConnector3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FD813E0-4D9E-0D43-9369-3447D334D118}"/>
              </a:ext>
            </a:extLst>
          </p:cNvPr>
          <p:cNvSpPr txBox="1"/>
          <p:nvPr/>
        </p:nvSpPr>
        <p:spPr>
          <a:xfrm>
            <a:off x="38228" y="2098490"/>
            <a:ext cx="26827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Morbidities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F0E643-5763-BC43-9BBA-6DBB966785D6}"/>
              </a:ext>
            </a:extLst>
          </p:cNvPr>
          <p:cNvSpPr txBox="1"/>
          <p:nvPr/>
        </p:nvSpPr>
        <p:spPr>
          <a:xfrm>
            <a:off x="9780513" y="2306343"/>
            <a:ext cx="21496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Genetics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BD732F-A64E-664C-9B0B-8E22B2979983}"/>
              </a:ext>
            </a:extLst>
          </p:cNvPr>
          <p:cNvSpPr txBox="1"/>
          <p:nvPr/>
        </p:nvSpPr>
        <p:spPr>
          <a:xfrm>
            <a:off x="3060193" y="2946659"/>
            <a:ext cx="20012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Machine</a:t>
            </a:r>
          </a:p>
          <a:p>
            <a:pPr algn="ctr"/>
            <a:r>
              <a:rPr lang="en-US" sz="3600" dirty="0"/>
              <a:t>Learning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65E624D-F65E-3449-82E7-0B6504F78ABD}"/>
              </a:ext>
            </a:extLst>
          </p:cNvPr>
          <p:cNvSpPr txBox="1"/>
          <p:nvPr/>
        </p:nvSpPr>
        <p:spPr>
          <a:xfrm>
            <a:off x="154184" y="3683428"/>
            <a:ext cx="24728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Clinical</a:t>
            </a:r>
          </a:p>
          <a:p>
            <a:pPr algn="ctr"/>
            <a:r>
              <a:rPr lang="en-US" sz="3600" dirty="0"/>
              <a:t>Outcome</a:t>
            </a:r>
          </a:p>
        </p:txBody>
      </p:sp>
      <p:pic>
        <p:nvPicPr>
          <p:cNvPr id="13" name="Graphic 12" descr="Doctor female with solid fill">
            <a:extLst>
              <a:ext uri="{FF2B5EF4-FFF2-40B4-BE49-F238E27FC236}">
                <a16:creationId xmlns:a16="http://schemas.microsoft.com/office/drawing/2014/main" id="{067A4D11-3C7E-AD44-AB6F-6DC5EE7CD8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4174" y="4716005"/>
            <a:ext cx="1800000" cy="1800000"/>
          </a:xfrm>
          <a:prstGeom prst="rect">
            <a:avLst/>
          </a:prstGeom>
        </p:spPr>
      </p:pic>
      <p:pic>
        <p:nvPicPr>
          <p:cNvPr id="16" name="Graphic 15" descr="Gears with solid fill">
            <a:extLst>
              <a:ext uri="{FF2B5EF4-FFF2-40B4-BE49-F238E27FC236}">
                <a16:creationId xmlns:a16="http://schemas.microsoft.com/office/drawing/2014/main" id="{290246B0-7EB4-9B4B-94C9-3133A62610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29086" y="2551421"/>
            <a:ext cx="1800000" cy="1800000"/>
          </a:xfrm>
          <a:prstGeom prst="rect">
            <a:avLst/>
          </a:prstGeom>
        </p:spPr>
      </p:pic>
      <p:pic>
        <p:nvPicPr>
          <p:cNvPr id="19" name="Graphic 18" descr="Woman with cane with solid fill">
            <a:extLst>
              <a:ext uri="{FF2B5EF4-FFF2-40B4-BE49-F238E27FC236}">
                <a16:creationId xmlns:a16="http://schemas.microsoft.com/office/drawing/2014/main" id="{B22D0A9A-E889-DA4A-BA7C-BBEBF57EAF2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34174" y="275159"/>
            <a:ext cx="1800000" cy="1800000"/>
          </a:xfrm>
          <a:prstGeom prst="rect">
            <a:avLst/>
          </a:prstGeom>
        </p:spPr>
      </p:pic>
      <p:pic>
        <p:nvPicPr>
          <p:cNvPr id="21" name="Graphic 20" descr="Neighbourhood outline">
            <a:extLst>
              <a:ext uri="{FF2B5EF4-FFF2-40B4-BE49-F238E27FC236}">
                <a16:creationId xmlns:a16="http://schemas.microsoft.com/office/drawing/2014/main" id="{14ACCA3E-C48E-A247-9A8B-A333B8930DA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918758" y="4914537"/>
            <a:ext cx="1800000" cy="18000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DAE3AAEB-FC5C-8E4C-9E79-7DDD6B09E08C}"/>
              </a:ext>
            </a:extLst>
          </p:cNvPr>
          <p:cNvSpPr txBox="1"/>
          <p:nvPr/>
        </p:nvSpPr>
        <p:spPr>
          <a:xfrm>
            <a:off x="9582331" y="3822072"/>
            <a:ext cx="24728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Social</a:t>
            </a:r>
          </a:p>
          <a:p>
            <a:pPr algn="ctr"/>
            <a:r>
              <a:rPr lang="en-US" sz="3600" dirty="0"/>
              <a:t>Context</a:t>
            </a:r>
          </a:p>
        </p:txBody>
      </p:sp>
      <p:pic>
        <p:nvPicPr>
          <p:cNvPr id="24" name="Graphic 23" descr="DNA with solid fill">
            <a:extLst>
              <a:ext uri="{FF2B5EF4-FFF2-40B4-BE49-F238E27FC236}">
                <a16:creationId xmlns:a16="http://schemas.microsoft.com/office/drawing/2014/main" id="{0418D7EA-1CF8-0C4E-A8B8-6B9BD1BAC5D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955334" y="297890"/>
            <a:ext cx="1800000" cy="1800000"/>
          </a:xfrm>
          <a:prstGeom prst="rect">
            <a:avLst/>
          </a:prstGeom>
        </p:spPr>
      </p:pic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429E0D96-789A-C842-873E-FE12775422A2}"/>
              </a:ext>
            </a:extLst>
          </p:cNvPr>
          <p:cNvCxnSpPr>
            <a:cxnSpLocks/>
          </p:cNvCxnSpPr>
          <p:nvPr/>
        </p:nvCxnSpPr>
        <p:spPr>
          <a:xfrm>
            <a:off x="6965662" y="3451421"/>
            <a:ext cx="2989672" cy="2363116"/>
          </a:xfrm>
          <a:prstGeom prst="bentConnector3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E0AD3304-DB32-1E45-9CDE-E03BCA4AEFFC}"/>
              </a:ext>
            </a:extLst>
          </p:cNvPr>
          <p:cNvCxnSpPr>
            <a:stCxn id="16" idx="2"/>
          </p:cNvCxnSpPr>
          <p:nvPr/>
        </p:nvCxnSpPr>
        <p:spPr>
          <a:xfrm rot="5400000">
            <a:off x="3389412" y="3119993"/>
            <a:ext cx="1408246" cy="3871102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56556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696</TotalTime>
  <Words>63</Words>
  <Application>Microsoft Macintosh PowerPoint</Application>
  <PresentationFormat>Widescreen</PresentationFormat>
  <Paragraphs>54</Paragraphs>
  <Slides>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SETH Sohan</dc:creator>
  <cp:lastModifiedBy>SETH Sohan</cp:lastModifiedBy>
  <cp:revision>17</cp:revision>
  <dcterms:created xsi:type="dcterms:W3CDTF">2021-05-18T21:38:51Z</dcterms:created>
  <dcterms:modified xsi:type="dcterms:W3CDTF">2021-05-19T09:15:12Z</dcterms:modified>
</cp:coreProperties>
</file>