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5" r:id="rId1"/>
  </p:sldMasterIdLst>
  <p:sldIdLst>
    <p:sldId id="256" r:id="rId2"/>
    <p:sldId id="257" r:id="rId3"/>
    <p:sldId id="258" r:id="rId4"/>
    <p:sldId id="266" r:id="rId5"/>
    <p:sldId id="260" r:id="rId6"/>
    <p:sldId id="265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C214DD3E-408A-4D45-97B2-FA70A904B6D0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thickThin">
              <a:solidFill>
                <a:schemeClr val="accent6"/>
              </a:solidFill>
            </a:ln>
          </a:top>
          <a:bottom>
            <a:ln w="22700" cmpd="thickThin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6"/>
              </a:solidFill>
            </a:ln>
          </a:top>
          <a:bottom>
            <a:ln w="10000" cmpd="sng">
              <a:solidFill>
                <a:schemeClr val="accent6"/>
              </a:solidFill>
            </a:ln>
          </a:bottom>
        </a:tcBdr>
        <a:fill>
          <a:solidFill>
            <a:schemeClr val="accent6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4197D153-9C0F-45A4-A76D-B5DC2E27B64C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4"/>
      </a:tcTxStyle>
      <a:tcStyle>
        <a:tcBdr>
          <a:top>
            <a:ln w="6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4">
          <a:shade val="40000"/>
        </a:schemeClr>
      </a:tcTxStyle>
      <a:tcStyle>
        <a:tcBdr/>
        <a:fill>
          <a:solidFill>
            <a:schemeClr val="accent4">
              <a:alpha val="40000"/>
            </a:schemeClr>
          </a:solidFill>
        </a:fill>
      </a:tcStyle>
    </a:firstRow>
  </a:tblStyle>
  <a:tblStyle styleId="{F86EB55A-D8E4-4A66-8E5A-C34D8BC1693A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6"/>
      </a:tcTxStyle>
      <a:tcStyle>
        <a:tcBdr>
          <a:top>
            <a:ln w="6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6">
          <a:shade val="40000"/>
        </a:schemeClr>
      </a:tcTxStyle>
      <a:tcStyle>
        <a:tcBdr/>
        <a:fill>
          <a:solidFill>
            <a:schemeClr val="accent6">
              <a:alpha val="40000"/>
            </a:schemeClr>
          </a:solidFill>
        </a:fill>
      </a:tcStyle>
    </a:firstRow>
  </a:tblStyle>
  <a:tblStyle styleId="{5BBCF0C9-1C79-4413-BDAC-4FF0CCA5B560}" styleName="Normal Style 1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6" y="12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7855D-A394-4933-BA11-31C79CA92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755897-40BF-4018-8603-1FA8770B7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F4624-13D2-4F8E-9AA4-16AD6123B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C9F1-5D49-45E8-BFDC-5033A2C85EE9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314990-BF59-4B03-8199-5CEB4AC7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AF0AD-E387-4906-A5D1-5DFB51BB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B7BD-7BA7-42B7-BE90-941B2FE3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7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B082C-9A37-457B-8419-716E6FAD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5C64B4-DA24-41B9-AEAD-52E4E5A06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218ED2-503E-4C30-B1D1-A0F01C16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C9F1-5D49-45E8-BFDC-5033A2C85EE9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898270-8656-43DB-AE4F-12582F09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D22B2-8CB1-4594-B6ED-9B0AF976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B7BD-7BA7-42B7-BE90-941B2FE3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2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E8ABA0-CF0C-45C4-9CBE-C2CB998E1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8639CD-110A-4871-B1D8-578AEFA77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F83E85-C3C7-4452-97FE-B6EFF830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C9F1-5D49-45E8-BFDC-5033A2C85EE9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8B42F6-92D3-4598-819C-6BC496DD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806F3-E7AF-4558-9D8D-2F6DA52C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B7BD-7BA7-42B7-BE90-941B2FE3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4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0BCFD-12C5-408C-ADAA-6C475AFF0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37395-27E5-49BE-AD4E-1066D3740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796E48-5E3B-48C2-8FA8-2B55E347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C9F1-5D49-45E8-BFDC-5033A2C85EE9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7EAE1-8634-4EF6-8879-B735305EF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9038C-5ABD-4CA7-B9B4-E4E2AD3F0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B7BD-7BA7-42B7-BE90-941B2FE3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1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92FE0-3852-4D9E-A148-103872E2F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E3D482-7B00-4D62-B0C7-2D95BC42C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66C52F-F122-418F-AC24-9449D764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C9F1-5D49-45E8-BFDC-5033A2C85EE9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01071A-1FE9-4500-8BB5-70C85239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885A5-8D48-4D18-A6E5-FEEFA9041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B7BD-7BA7-42B7-BE90-941B2FE3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2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891AC-9C2D-4AEB-8076-28C424F1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ED3B6C-16BA-4AC0-B2FF-7FF565FA5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A53B41-D76F-4F5B-8412-EA5E8BC6D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9F9CF0-6A72-4358-A840-13D4F8413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C9F1-5D49-45E8-BFDC-5033A2C85EE9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D95EEC-67E7-4486-B4CD-B7A757480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F656F4-29F9-47BB-A2D2-274B4ED1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B7BD-7BA7-42B7-BE90-941B2FE3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0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7068F-40D7-46EC-BF56-65693811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4148A9-453D-4858-8A09-4F59DB165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CE49FB-D258-45C5-AA03-79326167D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D142CD-C2B8-453B-BB5A-A74027350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2957DF-5576-4CCD-8949-6FB2AEDF6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42B56A-6F67-45DB-A73F-5CD2EF1DF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C9F1-5D49-45E8-BFDC-5033A2C85EE9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4FD1B1-7EBE-490D-AA2D-AB047EF4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A7E585-4DB8-4B9D-A9DD-A2B7D751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B7BD-7BA7-42B7-BE90-941B2FE3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0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D88ED-A4C4-4F74-BBC8-96646624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97E12A-5C0E-4B52-81A1-78C8324B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C9F1-5D49-45E8-BFDC-5033A2C85EE9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F5F715-95C4-4504-B6B0-E2221F66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2E4056-F35F-4B7D-ACFD-A8A1E07FE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B7BD-7BA7-42B7-BE90-941B2FE3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3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A1FE26-DEC8-44D9-B49B-0B56E1FF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C9F1-5D49-45E8-BFDC-5033A2C85EE9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8C7163-E4DB-4F41-BB18-2B28E030B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BA69EA-4981-4699-A40E-9A75B221C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B7BD-7BA7-42B7-BE90-941B2FE3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8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E1103-F7A2-4640-9421-3BF2C275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060455-8B09-42E1-8BAC-F9C14664B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FDC0F1-7E5F-49CE-9B42-ADC7E8723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2AB4E4-EB0F-4232-BA35-E8519223D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C9F1-5D49-45E8-BFDC-5033A2C85EE9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A17A1F-F0D5-44B6-BD54-FB29C2C5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4DFC63-E14C-4A25-AFCE-39F8AB4C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B7BD-7BA7-42B7-BE90-941B2FE3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8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28456-2843-49BF-B99E-91AAF43A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3D1BB6-1991-4C9F-88F1-116258C51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85225B-396F-44C6-BCBF-20C436A52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0DEFED-93C9-4354-8741-3469A1296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C9F1-5D49-45E8-BFDC-5033A2C85EE9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45CF59-FFA5-42D1-901F-B07BBF75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00FFEC-21F5-4C16-A030-67CC5502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B7BD-7BA7-42B7-BE90-941B2FE3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1779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1.jpe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AD5284-7E19-4A09-B250-50FBD356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348814-40C6-4A01-8DD1-10CD29AE5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A1C39-D85B-4FAC-AB72-10FF5681E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DC9F1-5D49-45E8-BFDC-5033A2C85EE9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7C15D-5D63-4FDE-B526-3A35F806C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1B722E-CEFF-4A91-8669-FD19B8013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B7BD-7BA7-42B7-BE90-941B2FE3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8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다른 페이지 연결선 5"/>
          <p:cNvSpPr/>
          <p:nvPr/>
        </p:nvSpPr>
        <p:spPr>
          <a:xfrm>
            <a:off x="5664200" y="0"/>
            <a:ext cx="863600" cy="1056640"/>
          </a:xfrm>
          <a:prstGeom prst="flowChartOffpageConnector">
            <a:avLst/>
          </a:prstGeom>
          <a:solidFill>
            <a:srgbClr val="aec486"/>
          </a:solidFill>
          <a:ln>
            <a:noFill/>
          </a:ln>
          <a:effectLst>
            <a:outerShdw blurRad="50800" dist="38100" dir="5400000" sx="109000" sy="109000" algn="t" rotWithShape="0">
              <a:prstClr val="black">
                <a:alpha val="11000"/>
              </a:prstClr>
            </a:outerShdw>
          </a:effectLst>
          <a:scene3d>
            <a:camera prst="orthographicFront"/>
            <a:lightRig rig="balanced" dir="t"/>
          </a:scene3d>
          <a:sp3d extrusionH="12700" prstMaterial="softEdge">
            <a:bevelB/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95800" y="343654"/>
            <a:ext cx="3200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rgbClr val="eae2d6"/>
                </a:solidFill>
                <a:latin typeface="G마켓 산스 TTF Bold"/>
                <a:ea typeface="G마켓 산스 TTF Bold"/>
              </a:rPr>
              <a:t>00</a:t>
            </a:r>
            <a:endParaRPr lang="en-US" sz="2400">
              <a:solidFill>
                <a:srgbClr val="eae2d6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68880" y="2889012"/>
            <a:ext cx="72542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4000" mc:Ignorable="hp" hp:hslEmbossed="0">
                <a:effectLst>
                  <a:outerShdw blurRad="63500" sx="102000" sy="102000" algn="ctr" rotWithShape="0">
                    <a:schemeClr val="bg2">
                      <a:alpha val="40000"/>
                    </a:schemeClr>
                  </a:outerShdw>
                </a:effectLst>
                <a:latin typeface="G마켓 산스 TTF Medium"/>
                <a:ea typeface="G마켓 산스 TTF Medium"/>
              </a:rPr>
              <a:t>카페 </a:t>
            </a:r>
            <a:r>
              <a:rPr xmlns:mc="http://schemas.openxmlformats.org/markup-compatibility/2006" xmlns:hp="http://schemas.haansoft.com/office/presentation/8.0" lang="en-US" altLang="ko-KR" sz="4000" mc:Ignorable="hp" hp:hslEmbossed="0">
                <a:effectLst>
                  <a:outerShdw blurRad="63500" sx="102000" sy="102000" algn="ctr" rotWithShape="0">
                    <a:schemeClr val="bg2">
                      <a:alpha val="40000"/>
                    </a:schemeClr>
                  </a:outerShdw>
                </a:effectLst>
                <a:latin typeface="G마켓 산스 TTF Medium"/>
                <a:ea typeface="G마켓 산스 TTF Medium"/>
              </a:rPr>
              <a:t>POS</a:t>
            </a:r>
            <a:r>
              <a:rPr xmlns:mc="http://schemas.openxmlformats.org/markup-compatibility/2006" xmlns:hp="http://schemas.haansoft.com/office/presentation/8.0" lang="ko-KR" altLang="en-US" sz="4000" mc:Ignorable="hp" hp:hslEmbossed="0">
                <a:effectLst>
                  <a:outerShdw blurRad="63500" sx="102000" sy="102000" algn="ctr" rotWithShape="0">
                    <a:schemeClr val="bg2">
                      <a:alpha val="40000"/>
                    </a:schemeClr>
                  </a:outerShdw>
                </a:effectLst>
                <a:latin typeface="G마켓 산스 TTF Medium"/>
                <a:ea typeface="G마켓 산스 TTF Medium"/>
              </a:rPr>
              <a:t>기 프로그램</a:t>
            </a:r>
            <a:endParaRPr xmlns:mc="http://schemas.openxmlformats.org/markup-compatibility/2006" xmlns:hp="http://schemas.haansoft.com/office/presentation/8.0" lang="ko-KR" altLang="en-US" sz="4000" mc:Ignorable="hp" hp:hslEmbossed="0">
              <a:effectLst>
                <a:outerShdw blurRad="63500" sx="102000" sy="102000" algn="ctr" rotWithShape="0">
                  <a:schemeClr val="bg2">
                    <a:alpha val="40000"/>
                  </a:schemeClr>
                </a:outerShdw>
              </a:effectLst>
              <a:latin typeface="G마켓 산스 TTF Medium"/>
              <a:ea typeface="G마켓 산스 TTF Medium"/>
            </a:endParaRPr>
          </a:p>
        </p:txBody>
      </p:sp>
      <p:sp>
        <p:nvSpPr>
          <p:cNvPr id="11" name="순서도: 대체 처리 10"/>
          <p:cNvSpPr/>
          <p:nvPr/>
        </p:nvSpPr>
        <p:spPr>
          <a:xfrm>
            <a:off x="4155440" y="3535343"/>
            <a:ext cx="3881120" cy="279737"/>
          </a:xfrm>
          <a:prstGeom prst="flowChartAlternateProcess">
            <a:avLst/>
          </a:prstGeom>
          <a:solidFill>
            <a:srgbClr val="eae2d6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59200" y="3535343"/>
            <a:ext cx="4673600" cy="358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G마켓 산스 TTF Medium"/>
                <a:ea typeface="G마켓 산스 TTF Medium"/>
              </a:rPr>
              <a:t>창업프로젝트Ⅱ </a:t>
            </a:r>
            <a:r>
              <a:rPr lang="en-US" altLang="ko-KR">
                <a:latin typeface="G마켓 산스 TTF Medium"/>
                <a:ea typeface="G마켓 산스 TTF Medium"/>
              </a:rPr>
              <a:t>-</a:t>
            </a:r>
            <a:r>
              <a:rPr lang="ko-KR" altLang="en-US">
                <a:latin typeface="G마켓 산스 TTF Medium"/>
                <a:ea typeface="G마켓 산스 TTF Medium"/>
              </a:rPr>
              <a:t> 제안발표</a:t>
            </a:r>
            <a:endParaRPr lang="ko-KR" altLang="en-US">
              <a:latin typeface="G마켓 산스 TTF Medium"/>
              <a:ea typeface="G마켓 산스 TTF Medium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894693" y="3164840"/>
            <a:ext cx="264160" cy="264160"/>
          </a:xfrm>
          <a:custGeom>
            <a:avLst/>
            <a:gdLst>
              <a:gd name="connsiteX0" fmla="*/ 0 w 264160"/>
              <a:gd name="connsiteY0" fmla="*/ 132080 h 264160"/>
              <a:gd name="connsiteX1" fmla="*/ 132080 w 264160"/>
              <a:gd name="connsiteY1" fmla="*/ 0 h 264160"/>
              <a:gd name="connsiteX2" fmla="*/ 264160 w 264160"/>
              <a:gd name="connsiteY2" fmla="*/ 132080 h 264160"/>
              <a:gd name="connsiteX3" fmla="*/ 132080 w 264160"/>
              <a:gd name="connsiteY3" fmla="*/ 264160 h 264160"/>
              <a:gd name="connsiteX4" fmla="*/ 0 w 264160"/>
              <a:gd name="connsiteY4" fmla="*/ 132080 h 26416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160" h="264160" fill="none" extrusionOk="0">
                <a:moveTo>
                  <a:pt x="0" y="132080"/>
                </a:moveTo>
                <a:cubicBezTo>
                  <a:pt x="6002" y="53429"/>
                  <a:pt x="70697" y="763"/>
                  <a:pt x="132080" y="0"/>
                </a:cubicBezTo>
                <a:cubicBezTo>
                  <a:pt x="206390" y="2331"/>
                  <a:pt x="257067" y="58982"/>
                  <a:pt x="264160" y="132080"/>
                </a:cubicBezTo>
                <a:cubicBezTo>
                  <a:pt x="272981" y="206305"/>
                  <a:pt x="189006" y="256849"/>
                  <a:pt x="132080" y="264160"/>
                </a:cubicBezTo>
                <a:cubicBezTo>
                  <a:pt x="53974" y="265700"/>
                  <a:pt x="2598" y="201505"/>
                  <a:pt x="0" y="132080"/>
                </a:cubicBezTo>
                <a:close/>
              </a:path>
              <a:path w="264160" h="264160" stroke="0" extrusionOk="0">
                <a:moveTo>
                  <a:pt x="0" y="132080"/>
                </a:moveTo>
                <a:cubicBezTo>
                  <a:pt x="-6904" y="71247"/>
                  <a:pt x="46325" y="-5289"/>
                  <a:pt x="132080" y="0"/>
                </a:cubicBezTo>
                <a:cubicBezTo>
                  <a:pt x="215352" y="-1524"/>
                  <a:pt x="259434" y="67741"/>
                  <a:pt x="264160" y="132080"/>
                </a:cubicBezTo>
                <a:cubicBezTo>
                  <a:pt x="252938" y="208777"/>
                  <a:pt x="193772" y="277468"/>
                  <a:pt x="132080" y="264160"/>
                </a:cubicBezTo>
                <a:cubicBezTo>
                  <a:pt x="62804" y="261785"/>
                  <a:pt x="-13107" y="208033"/>
                  <a:pt x="0" y="132080"/>
                </a:cubicBezTo>
                <a:close/>
              </a:path>
            </a:pathLst>
          </a:custGeom>
          <a:solidFill>
            <a:srgbClr val="aec486"/>
          </a:solidFill>
          <a:ln w="6350">
            <a:solidFill>
              <a:srgbClr val="aec4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타원 25"/>
          <p:cNvSpPr/>
          <p:nvPr/>
        </p:nvSpPr>
        <p:spPr>
          <a:xfrm>
            <a:off x="9023430" y="3164840"/>
            <a:ext cx="264160" cy="264160"/>
          </a:xfrm>
          <a:custGeom>
            <a:avLst/>
            <a:gdLst>
              <a:gd name="connsiteX0" fmla="*/ 0 w 264160"/>
              <a:gd name="connsiteY0" fmla="*/ 132080 h 264160"/>
              <a:gd name="connsiteX1" fmla="*/ 132080 w 264160"/>
              <a:gd name="connsiteY1" fmla="*/ 0 h 264160"/>
              <a:gd name="connsiteX2" fmla="*/ 264160 w 264160"/>
              <a:gd name="connsiteY2" fmla="*/ 132080 h 264160"/>
              <a:gd name="connsiteX3" fmla="*/ 132080 w 264160"/>
              <a:gd name="connsiteY3" fmla="*/ 264160 h 264160"/>
              <a:gd name="connsiteX4" fmla="*/ 0 w 264160"/>
              <a:gd name="connsiteY4" fmla="*/ 132080 h 26416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160" h="264160" fill="none" extrusionOk="0">
                <a:moveTo>
                  <a:pt x="0" y="132080"/>
                </a:moveTo>
                <a:cubicBezTo>
                  <a:pt x="16510" y="61093"/>
                  <a:pt x="65414" y="-12924"/>
                  <a:pt x="132080" y="0"/>
                </a:cubicBezTo>
                <a:cubicBezTo>
                  <a:pt x="202605" y="-371"/>
                  <a:pt x="254109" y="68597"/>
                  <a:pt x="264160" y="132080"/>
                </a:cubicBezTo>
                <a:cubicBezTo>
                  <a:pt x="263325" y="197067"/>
                  <a:pt x="195978" y="276734"/>
                  <a:pt x="132080" y="264160"/>
                </a:cubicBezTo>
                <a:cubicBezTo>
                  <a:pt x="61481" y="265474"/>
                  <a:pt x="7601" y="206854"/>
                  <a:pt x="0" y="132080"/>
                </a:cubicBezTo>
                <a:close/>
              </a:path>
              <a:path w="264160" h="264160" stroke="0" extrusionOk="0">
                <a:moveTo>
                  <a:pt x="0" y="132080"/>
                </a:moveTo>
                <a:cubicBezTo>
                  <a:pt x="-6043" y="55407"/>
                  <a:pt x="52837" y="2363"/>
                  <a:pt x="132080" y="0"/>
                </a:cubicBezTo>
                <a:cubicBezTo>
                  <a:pt x="215428" y="2190"/>
                  <a:pt x="260414" y="59253"/>
                  <a:pt x="264160" y="132080"/>
                </a:cubicBezTo>
                <a:cubicBezTo>
                  <a:pt x="253860" y="215084"/>
                  <a:pt x="203434" y="272961"/>
                  <a:pt x="132080" y="264160"/>
                </a:cubicBezTo>
                <a:cubicBezTo>
                  <a:pt x="55926" y="262405"/>
                  <a:pt x="5260" y="207539"/>
                  <a:pt x="0" y="132080"/>
                </a:cubicBezTo>
                <a:close/>
              </a:path>
            </a:pathLst>
          </a:custGeom>
          <a:solidFill>
            <a:srgbClr val="aec486"/>
          </a:solidFill>
          <a:ln w="6350">
            <a:solidFill>
              <a:srgbClr val="aec4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TextBox 9"/>
          <p:cNvSpPr txBox="1"/>
          <p:nvPr/>
        </p:nvSpPr>
        <p:spPr>
          <a:xfrm>
            <a:off x="7384857" y="6112289"/>
            <a:ext cx="4673600" cy="362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G마켓 산스 TTF Medium"/>
                <a:ea typeface="G마켓 산스 TTF Medium"/>
              </a:rPr>
              <a:t>컴퓨터공학과 </a:t>
            </a:r>
            <a:r>
              <a:rPr lang="en-US" altLang="ko-KR">
                <a:latin typeface="G마켓 산스 TTF Medium"/>
                <a:ea typeface="G마켓 산스 TTF Medium"/>
              </a:rPr>
              <a:t>201811425</a:t>
            </a:r>
            <a:r>
              <a:rPr lang="ko-KR" altLang="en-US">
                <a:latin typeface="G마켓 산스 TTF Medium"/>
                <a:ea typeface="G마켓 산스 TTF Medium"/>
              </a:rPr>
              <a:t> 정소연</a:t>
            </a:r>
            <a:endParaRPr lang="ko-KR" altLang="en-US">
              <a:latin typeface="G마켓 산스 TTF Medium"/>
              <a:ea typeface="G마켓 산스 TTF Medium"/>
            </a:endParaRPr>
          </a:p>
        </p:txBody>
      </p:sp>
      <p:sp>
        <p:nvSpPr>
          <p:cNvPr id="28" name="순서도: 대체 처리 10"/>
          <p:cNvSpPr/>
          <p:nvPr/>
        </p:nvSpPr>
        <p:spPr>
          <a:xfrm>
            <a:off x="7840832" y="6169169"/>
            <a:ext cx="3881120" cy="279737"/>
          </a:xfrm>
          <a:prstGeom prst="flowChartAlternateProcess">
            <a:avLst/>
          </a:prstGeom>
          <a:solidFill>
            <a:srgbClr val="eae2d6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9937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ec486">
            <a:alpha val="9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다른 페이지 연결선 2"/>
          <p:cNvSpPr/>
          <p:nvPr/>
        </p:nvSpPr>
        <p:spPr>
          <a:xfrm>
            <a:off x="5664200" y="0"/>
            <a:ext cx="863600" cy="1056640"/>
          </a:xfrm>
          <a:prstGeom prst="flowChartOffpageConnector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9000" sy="109000" algn="t" rotWithShape="0">
              <a:prstClr val="black">
                <a:alpha val="11000"/>
              </a:prstClr>
            </a:outerShdw>
          </a:effectLst>
          <a:scene3d>
            <a:camera prst="orthographicFront"/>
            <a:lightRig rig="balanced" dir="t"/>
          </a:scene3d>
          <a:sp3d extrusionH="12700" prstMaterial="softEdge">
            <a:bevelB/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95800" y="343654"/>
            <a:ext cx="3200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bg1">
                    <a:lumMod val="65000"/>
                  </a:schemeClr>
                </a:solidFill>
                <a:latin typeface="G마켓 산스 TTF Bold"/>
                <a:ea typeface="G마켓 산스 TTF Bold"/>
              </a:rPr>
              <a:t>01</a:t>
            </a:r>
            <a:endParaRPr lang="en-US" sz="2400">
              <a:solidFill>
                <a:schemeClr val="bg1">
                  <a:lumMod val="65000"/>
                </a:schemeClr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5" name="사각형: 둥근 모서리 4"/>
          <p:cNvSpPr/>
          <p:nvPr/>
        </p:nvSpPr>
        <p:spPr>
          <a:xfrm>
            <a:off x="4396740" y="2265681"/>
            <a:ext cx="3398520" cy="3566160"/>
          </a:xfrm>
          <a:prstGeom prst="roundRect">
            <a:avLst>
              <a:gd name="adj" fmla="val 15130"/>
            </a:avLst>
          </a:prstGeom>
          <a:solidFill>
            <a:srgbClr val="eae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95800" y="1548825"/>
            <a:ext cx="3200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3200" mc:Ignorable="hp" hp:hslEmbossed="0">
                <a:solidFill>
                  <a:schemeClr val="bg1"/>
                </a:solidFill>
                <a:effectLst>
                  <a:outerShdw blurRad="101600" algn="ctr" rotWithShape="0">
                    <a:srgbClr val="4a643a">
                      <a:alpha val="40000"/>
                    </a:srgbClr>
                  </a:outerShdw>
                </a:effectLst>
                <a:latin typeface="G마켓 산스 TTF Bold"/>
                <a:ea typeface="G마켓 산스 TTF Bold"/>
              </a:rPr>
              <a:t>목차</a:t>
            </a:r>
            <a:endParaRPr xmlns:mc="http://schemas.openxmlformats.org/markup-compatibility/2006" xmlns:hp="http://schemas.haansoft.com/office/presentation/8.0" lang="en-US" sz="3200" mc:Ignorable="hp" hp:hslEmbossed="0">
              <a:solidFill>
                <a:schemeClr val="bg1"/>
              </a:solidFill>
              <a:effectLst>
                <a:outerShdw blurRad="101600" algn="ctr" rotWithShape="0">
                  <a:srgbClr val="4a643a">
                    <a:alpha val="40000"/>
                  </a:srgbClr>
                </a:outerShdw>
              </a:effectLst>
              <a:latin typeface="G마켓 산스 TTF Bold"/>
              <a:ea typeface="G마켓 산스 TTF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404" y="2718573"/>
            <a:ext cx="3109191" cy="2833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AutoNum type="arabicPeriod"/>
              <a:defRPr/>
            </a:pP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210 옴니고딕 030"/>
                <a:ea typeface="210 옴니고딕 030"/>
              </a:rPr>
              <a:t>필요성 및 목적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210 옴니고딕 030"/>
              <a:ea typeface="210 옴니고딕 030"/>
            </a:endParaRPr>
          </a:p>
          <a:p>
            <a:pPr marL="342900" indent="-342900" algn="ctr">
              <a:buAutoNum type="arabicPeriod"/>
              <a:defRPr/>
            </a:pP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210 옴니고딕 030"/>
              <a:ea typeface="210 옴니고딕 030"/>
            </a:endParaRPr>
          </a:p>
          <a:p>
            <a:pPr marL="342900" indent="-342900" algn="ctr">
              <a:buAutoNum type="arabicPeriod"/>
              <a:defRPr/>
            </a:pP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210 옴니고딕 030"/>
                <a:ea typeface="210 옴니고딕 030"/>
              </a:rPr>
              <a:t>문제 정의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210 옴니고딕 030"/>
                <a:ea typeface="210 옴니고딕 030"/>
              </a:rPr>
              <a:t>(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210 옴니고딕 030"/>
                <a:ea typeface="210 옴니고딕 030"/>
              </a:rPr>
              <a:t>요구분석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210 옴니고딕 030"/>
                <a:ea typeface="210 옴니고딕 030"/>
              </a:rPr>
              <a:t>)</a:t>
            </a:r>
            <a:endParaRPr lang="en-US" altLang="ko-KR" sz="2000">
              <a:solidFill>
                <a:schemeClr val="tx1">
                  <a:lumMod val="50000"/>
                  <a:lumOff val="50000"/>
                </a:schemeClr>
              </a:solidFill>
              <a:latin typeface="210 옴니고딕 030"/>
              <a:ea typeface="210 옴니고딕 030"/>
            </a:endParaRPr>
          </a:p>
          <a:p>
            <a:pPr marL="342900" indent="-342900" algn="ctr">
              <a:buAutoNum type="arabicPeriod"/>
              <a:defRPr/>
            </a:pPr>
            <a:endParaRPr lang="en-US" altLang="ko-KR" sz="2000">
              <a:solidFill>
                <a:schemeClr val="tx1">
                  <a:lumMod val="50000"/>
                  <a:lumOff val="50000"/>
                </a:schemeClr>
              </a:solidFill>
              <a:latin typeface="210 옴니고딕 030"/>
              <a:ea typeface="210 옴니고딕 030"/>
            </a:endParaRPr>
          </a:p>
          <a:p>
            <a:pPr marL="342900" indent="-342900" algn="ctr">
              <a:buAutoNum type="arabicPeriod"/>
              <a:defRPr/>
            </a:pP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210 옴니고딕 030"/>
                <a:ea typeface="210 옴니고딕 030"/>
              </a:rPr>
              <a:t>개발 내용 및 주요 기능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210 옴니고딕 030"/>
              <a:ea typeface="210 옴니고딕 030"/>
            </a:endParaRPr>
          </a:p>
          <a:p>
            <a:pPr marL="0" indent="0" algn="ctr">
              <a:buNone/>
              <a:defRPr/>
            </a:pP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210 옴니고딕 030"/>
              <a:ea typeface="210 옴니고딕 030"/>
            </a:endParaRPr>
          </a:p>
          <a:p>
            <a:pPr marL="0" indent="0" algn="ctr">
              <a:buNone/>
              <a:defRPr/>
            </a:pP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210 옴니고딕 030"/>
                <a:ea typeface="210 옴니고딕 030"/>
              </a:rPr>
              <a:t>4.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210 옴니고딕 030"/>
                <a:ea typeface="210 옴니고딕 030"/>
              </a:rPr>
              <a:t> 개발 환경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210 옴니고딕 030"/>
              <a:ea typeface="210 옴니고딕 030"/>
            </a:endParaRPr>
          </a:p>
          <a:p>
            <a:pPr marL="342900" indent="-342900" algn="ctr">
              <a:buAutoNum type="arabicPeriod"/>
              <a:defRPr/>
            </a:pPr>
            <a:endParaRPr lang="en-US" altLang="ko-KR" sz="2000">
              <a:solidFill>
                <a:schemeClr val="tx1">
                  <a:lumMod val="50000"/>
                  <a:lumOff val="50000"/>
                </a:schemeClr>
              </a:solidFill>
              <a:latin typeface="210 옴니고딕 030"/>
              <a:ea typeface="210 옴니고딕 030"/>
            </a:endParaRPr>
          </a:p>
          <a:p>
            <a:pPr marL="0" indent="0" algn="ctr">
              <a:buNone/>
              <a:defRPr/>
            </a:pP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210 옴니고딕 030"/>
                <a:ea typeface="210 옴니고딕 030"/>
              </a:rPr>
              <a:t>5.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210 옴니고딕 030"/>
                <a:ea typeface="210 옴니고딕 030"/>
              </a:rPr>
              <a:t> 개발 일정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210 옴니고딕 030"/>
              <a:ea typeface="210 옴니고딕 030"/>
            </a:endParaRPr>
          </a:p>
        </p:txBody>
      </p:sp>
      <p:sp>
        <p:nvSpPr>
          <p:cNvPr id="8" name="사각형: 둥근 모서리 7"/>
          <p:cNvSpPr/>
          <p:nvPr/>
        </p:nvSpPr>
        <p:spPr>
          <a:xfrm>
            <a:off x="4282440" y="2159000"/>
            <a:ext cx="3627120" cy="3779521"/>
          </a:xfrm>
          <a:prstGeom prst="roundRect">
            <a:avLst>
              <a:gd name="adj" fmla="val 15130"/>
            </a:avLst>
          </a:prstGeom>
          <a:noFill/>
          <a:ln w="22225">
            <a:solidFill>
              <a:srgbClr val="eae2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5468" mc:Ignorable="p14" p14:dur="700">
        <p:fade/>
      </p:transition>
    </mc:Choice>
    <mc:Fallback>
      <p:transition xmlns:mc="http://schemas.openxmlformats.org/markup-compatibility/2006" xmlns:hp="http://schemas.haansoft.com/office/presentation/8.0" advTm="5468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다른 페이지 연결선 3"/>
          <p:cNvSpPr/>
          <p:nvPr/>
        </p:nvSpPr>
        <p:spPr>
          <a:xfrm>
            <a:off x="5664200" y="0"/>
            <a:ext cx="863600" cy="1056640"/>
          </a:xfrm>
          <a:prstGeom prst="flowChartOffpageConnector">
            <a:avLst/>
          </a:prstGeom>
          <a:solidFill>
            <a:srgbClr val="aec486"/>
          </a:solidFill>
          <a:ln>
            <a:noFill/>
          </a:ln>
          <a:effectLst>
            <a:outerShdw blurRad="50800" dist="38100" dir="5400000" sx="109000" sy="109000" algn="t" rotWithShape="0">
              <a:prstClr val="black">
                <a:alpha val="11000"/>
              </a:prstClr>
            </a:outerShdw>
          </a:effectLst>
          <a:scene3d>
            <a:camera prst="orthographicFront"/>
            <a:lightRig rig="balanced" dir="t"/>
          </a:scene3d>
          <a:sp3d extrusionH="12700" prstMaterial="softEdge">
            <a:bevelB/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95800" y="343654"/>
            <a:ext cx="3200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rgbClr val="eae2d6"/>
                </a:solidFill>
                <a:latin typeface="G마켓 산스 TTF Bold"/>
                <a:ea typeface="G마켓 산스 TTF Bold"/>
              </a:rPr>
              <a:t>02</a:t>
            </a:r>
            <a:endParaRPr lang="en-US" sz="2400">
              <a:solidFill>
                <a:srgbClr val="eae2d6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57421" y="1175731"/>
            <a:ext cx="6077157" cy="698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4000" mc:Ignorable="hp" hp:hslEmbossed="0">
                <a:solidFill>
                  <a:srgbClr val="aec486"/>
                </a:solidFill>
                <a:effectLst>
                  <a:outerShdw blurRad="50800" dist="38100" dir="2700000" algn="tl" rotWithShape="0">
                    <a:srgbClr val="a1997f">
                      <a:alpha val="40000"/>
                    </a:srgbClr>
                  </a:outerShdw>
                </a:effectLst>
                <a:latin typeface="G마켓 산스 TTF Bold"/>
                <a:ea typeface="G마켓 산스 TTF Bold"/>
              </a:rPr>
              <a:t>필요성 및 목적</a:t>
            </a:r>
            <a:endParaRPr xmlns:mc="http://schemas.openxmlformats.org/markup-compatibility/2006" xmlns:hp="http://schemas.haansoft.com/office/presentation/8.0" lang="ko-KR" altLang="en-US" sz="4000" mc:Ignorable="hp" hp:hslEmbossed="0">
              <a:solidFill>
                <a:srgbClr val="aec486"/>
              </a:solidFill>
              <a:effectLst>
                <a:outerShdw blurRad="50800" dist="38100" dir="2700000" algn="tl" rotWithShape="0">
                  <a:srgbClr val="a1997f">
                    <a:alpha val="40000"/>
                  </a:srgbClr>
                </a:outerShdw>
              </a:effectLst>
              <a:latin typeface="G마켓 산스 TTF Bold"/>
              <a:ea typeface="G마켓 산스 TTF Bold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409" y="-187921"/>
            <a:ext cx="5559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3600">
                <a:solidFill>
                  <a:srgbClr val="aec486"/>
                </a:solidFill>
                <a:latin typeface="G마켓 산스 TTF Bold"/>
                <a:ea typeface="G마켓 산스 TTF Bold"/>
              </a:rPr>
              <a:t>. . . . . . . . . . . . . . . . . . . . .</a:t>
            </a:r>
            <a:endParaRPr lang="en-US" sz="3600">
              <a:solidFill>
                <a:srgbClr val="aec486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85281" y="-187921"/>
            <a:ext cx="5559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3600">
                <a:solidFill>
                  <a:srgbClr val="aec486"/>
                </a:solidFill>
                <a:latin typeface="G마켓 산스 TTF Bold"/>
                <a:ea typeface="G마켓 산스 TTF Bold"/>
              </a:rPr>
              <a:t>. . . . . . . . . . . . . . . . . . . . .</a:t>
            </a:r>
            <a:endParaRPr lang="en-US" sz="3600">
              <a:solidFill>
                <a:srgbClr val="aec486"/>
              </a:solidFill>
              <a:latin typeface="G마켓 산스 TTF Bold"/>
              <a:ea typeface="G마켓 산스 TTF Bold"/>
            </a:endParaRPr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176296"/>
            <a:ext cx="0" cy="0"/>
          </a:xfrm>
          <a:prstGeom prst="rect">
            <a:avLst/>
          </a:prstGeom>
        </p:spPr>
      </p:pic>
      <p:pic>
        <p:nvPicPr>
          <p:cNvPr id="5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4683" y="1786969"/>
            <a:ext cx="3147332" cy="4054191"/>
          </a:xfrm>
          <a:prstGeom prst="rect">
            <a:avLst/>
          </a:prstGeom>
        </p:spPr>
      </p:pic>
      <p:sp>
        <p:nvSpPr>
          <p:cNvPr id="61" name="TextBox 28"/>
          <p:cNvSpPr txBox="1"/>
          <p:nvPr/>
        </p:nvSpPr>
        <p:spPr>
          <a:xfrm>
            <a:off x="4880676" y="2966888"/>
            <a:ext cx="6193898" cy="1731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HY나무L"/>
                <a:ea typeface="HY나무L"/>
              </a:rPr>
              <a:t>선정동기 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HY나무L"/>
                <a:ea typeface="HY나무L"/>
              </a:rPr>
              <a:t>)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HY나무L"/>
                <a:ea typeface="HY나무L"/>
              </a:rPr>
              <a:t> 이디야라는 카페에서 아르바이트를 할 때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HY나무L"/>
                <a:ea typeface="HY나무L"/>
              </a:rPr>
              <a:t>,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HY나무L"/>
                <a:ea typeface="HY나무L"/>
              </a:rPr>
              <a:t> 사용하는 기능은 정해져 있는데 포스기에는 필요없는 많은 기능들이 있어 불편함을 느꼈고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HY나무L"/>
                <a:ea typeface="HY나무L"/>
              </a:rPr>
              <a:t>,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HY나무L"/>
                <a:ea typeface="HY나무L"/>
              </a:rPr>
              <a:t> 이를 보완한 프로그램을 개발해보고 싶어 이와 같은 주제를 선정하게 되었습니다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HY나무L"/>
                <a:ea typeface="HY나무L"/>
              </a:rPr>
              <a:t>.</a:t>
            </a:r>
            <a:endParaRPr lang="en-US" altLang="ko-KR">
              <a:solidFill>
                <a:schemeClr val="tx1">
                  <a:lumMod val="85000"/>
                  <a:lumOff val="15000"/>
                </a:schemeClr>
              </a:solidFill>
              <a:latin typeface="HY나무L"/>
              <a:ea typeface="HY나무L"/>
            </a:endParaRPr>
          </a:p>
        </p:txBody>
      </p:sp>
      <p:sp>
        <p:nvSpPr>
          <p:cNvPr id="63" name="직사각형 38"/>
          <p:cNvSpPr/>
          <p:nvPr/>
        </p:nvSpPr>
        <p:spPr>
          <a:xfrm>
            <a:off x="4716973" y="2924184"/>
            <a:ext cx="68737" cy="17519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4" name="TextBox 42"/>
          <p:cNvSpPr txBox="1"/>
          <p:nvPr/>
        </p:nvSpPr>
        <p:spPr>
          <a:xfrm>
            <a:off x="4293029" y="2334697"/>
            <a:ext cx="4765040" cy="52322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TTF Bold"/>
                <a:ea typeface="G마켓 산스 TTF Bold"/>
              </a:rPr>
              <a:t>카페 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TTF Bold"/>
                <a:ea typeface="G마켓 산스 TTF Bold"/>
              </a:rPr>
              <a:t>POS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TTF Bold"/>
                <a:ea typeface="G마켓 산스 TTF Bold"/>
              </a:rPr>
              <a:t>기 프로그램</a:t>
            </a:r>
            <a:endParaRPr lang="ko-KR" altLang="en-US" sz="2800">
              <a:solidFill>
                <a:schemeClr val="bg1">
                  <a:lumMod val="50000"/>
                </a:schemeClr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65" name="TextBox 43"/>
          <p:cNvSpPr txBox="1"/>
          <p:nvPr/>
        </p:nvSpPr>
        <p:spPr>
          <a:xfrm>
            <a:off x="4710263" y="2336586"/>
            <a:ext cx="4532570" cy="364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>
                <a:solidFill>
                  <a:srgbClr val="4a643a"/>
                </a:solidFill>
                <a:latin typeface="G마켓 산스 TTF Bold"/>
                <a:ea typeface="G마켓 산스 TTF Bold"/>
              </a:rPr>
              <a:t>“  </a:t>
            </a:r>
            <a:r>
              <a:rPr lang="ko-KR" altLang="en-US">
                <a:solidFill>
                  <a:srgbClr val="4a643a"/>
                </a:solidFill>
                <a:latin typeface="G마켓 산스 TTF Bold"/>
                <a:ea typeface="G마켓 산스 TTF Bold"/>
              </a:rPr>
              <a:t>    </a:t>
            </a:r>
            <a:r>
              <a:rPr lang="en-US">
                <a:solidFill>
                  <a:srgbClr val="4a643a"/>
                </a:solidFill>
                <a:latin typeface="G마켓 산스 TTF Bold"/>
                <a:ea typeface="G마켓 산스 TTF Bold"/>
              </a:rPr>
              <a:t>                               </a:t>
            </a:r>
            <a:r>
              <a:rPr lang="ko-KR" altLang="en-US">
                <a:solidFill>
                  <a:srgbClr val="4a643a"/>
                </a:solidFill>
                <a:latin typeface="G마켓 산스 TTF Bold"/>
                <a:ea typeface="G마켓 산스 TTF Bold"/>
              </a:rPr>
              <a:t>                   </a:t>
            </a:r>
            <a:r>
              <a:rPr lang="en-US">
                <a:solidFill>
                  <a:srgbClr val="4a643a"/>
                </a:solidFill>
                <a:latin typeface="G마켓 산스 TTF Bold"/>
                <a:ea typeface="G마켓 산스 TTF Bold"/>
              </a:rPr>
              <a:t> </a:t>
            </a:r>
            <a:r>
              <a:rPr lang="ko-KR" altLang="en-US">
                <a:solidFill>
                  <a:srgbClr val="4a643a"/>
                </a:solidFill>
                <a:latin typeface="G마켓 산스 TTF Bold"/>
                <a:ea typeface="G마켓 산스 TTF Bold"/>
              </a:rPr>
              <a:t> </a:t>
            </a:r>
            <a:r>
              <a:rPr lang="en-US">
                <a:solidFill>
                  <a:srgbClr val="4a643a"/>
                </a:solidFill>
                <a:latin typeface="G마켓 산스 TTF Bold"/>
                <a:ea typeface="G마켓 산스 TTF Bold"/>
              </a:rPr>
              <a:t>”        </a:t>
            </a:r>
            <a:endParaRPr lang="en-US">
              <a:solidFill>
                <a:srgbClr val="4a643a"/>
              </a:solidFill>
              <a:latin typeface="G마켓 산스 TTF Bold"/>
              <a:ea typeface="G마켓 산스 TTF Bold"/>
            </a:endParaRPr>
          </a:p>
        </p:txBody>
      </p:sp>
      <p:pic>
        <p:nvPicPr>
          <p:cNvPr id="6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91983" y="3124341"/>
            <a:ext cx="0" cy="0"/>
          </a:xfrm>
          <a:prstGeom prst="rect">
            <a:avLst/>
          </a:prstGeom>
        </p:spPr>
      </p:pic>
      <p:sp>
        <p:nvSpPr>
          <p:cNvPr id="67" name="화살표: 오른쪽 40"/>
          <p:cNvSpPr/>
          <p:nvPr/>
        </p:nvSpPr>
        <p:spPr>
          <a:xfrm>
            <a:off x="4785070" y="4822915"/>
            <a:ext cx="427709" cy="38649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8" name=""/>
          <p:cNvSpPr txBox="1"/>
          <p:nvPr/>
        </p:nvSpPr>
        <p:spPr>
          <a:xfrm>
            <a:off x="5382812" y="4804485"/>
            <a:ext cx="5170714" cy="651199"/>
          </a:xfrm>
          <a:prstGeom prst="rect">
            <a:avLst/>
          </a:prstGeom>
        </p:spPr>
        <p:txBody>
          <a:bodyPr wrap="square"/>
          <a:p>
            <a:pPr>
              <a:defRPr/>
            </a:pPr>
            <a:r>
              <a:rPr lang="ko-KR" altLang="en-US" sz="1700">
                <a:latin typeface="HY나무M"/>
                <a:ea typeface="HY나무M"/>
              </a:rPr>
              <a:t>카페에서 사용할 수 있는 </a:t>
            </a:r>
            <a:r>
              <a:rPr lang="en-US" altLang="ko-KR" sz="1700">
                <a:latin typeface="HY나무M"/>
                <a:ea typeface="HY나무M"/>
              </a:rPr>
              <a:t>pos</a:t>
            </a:r>
            <a:r>
              <a:rPr lang="ko-KR" altLang="en-US" sz="1700">
                <a:latin typeface="HY나무M"/>
                <a:ea typeface="HY나무M"/>
              </a:rPr>
              <a:t>기 프로그램 개발</a:t>
            </a:r>
            <a:endParaRPr lang="ko-KR" altLang="en-US" sz="1700">
              <a:latin typeface="HY나무M"/>
              <a:ea typeface="HY나무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21125" mc:Ignorable="p14" p14:dur="700">
        <p:fade/>
      </p:transition>
    </mc:Choice>
    <mc:Fallback>
      <p:transition xmlns:mc="http://schemas.openxmlformats.org/markup-compatibility/2006" xmlns:hp="http://schemas.haansoft.com/office/presentation/8.0" advTm="21125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다른 페이지 연결선 3"/>
          <p:cNvSpPr/>
          <p:nvPr/>
        </p:nvSpPr>
        <p:spPr>
          <a:xfrm>
            <a:off x="5664200" y="0"/>
            <a:ext cx="863600" cy="1056640"/>
          </a:xfrm>
          <a:prstGeom prst="flowChartOffpageConnector">
            <a:avLst/>
          </a:prstGeom>
          <a:solidFill>
            <a:srgbClr val="aec486"/>
          </a:solidFill>
          <a:ln>
            <a:noFill/>
          </a:ln>
          <a:effectLst>
            <a:outerShdw blurRad="50800" dist="38100" dir="5400000" sx="109000" sy="109000" algn="t" rotWithShape="0">
              <a:prstClr val="black">
                <a:alpha val="11000"/>
              </a:prstClr>
            </a:outerShdw>
          </a:effectLst>
          <a:scene3d>
            <a:camera prst="orthographicFront"/>
            <a:lightRig rig="balanced" dir="t"/>
          </a:scene3d>
          <a:sp3d extrusionH="12700" prstMaterial="softEdge">
            <a:bevelB/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95800" y="343654"/>
            <a:ext cx="3200400" cy="445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rgbClr val="eae2d6"/>
                </a:solidFill>
                <a:latin typeface="G마켓 산스 TTF Bold"/>
                <a:ea typeface="G마켓 산스 TTF Bold"/>
              </a:rPr>
              <a:t>0</a:t>
            </a:r>
            <a:r>
              <a:rPr lang="en-US" altLang="ko-KR" sz="2400">
                <a:solidFill>
                  <a:srgbClr val="eae2d6"/>
                </a:solidFill>
                <a:latin typeface="G마켓 산스 TTF Bold"/>
                <a:ea typeface="G마켓 산스 TTF Bold"/>
              </a:rPr>
              <a:t>3</a:t>
            </a:r>
            <a:endParaRPr lang="en-US" altLang="ko-KR" sz="2400">
              <a:solidFill>
                <a:srgbClr val="eae2d6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52920" y="2563319"/>
            <a:ext cx="8895534" cy="492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HY나무L"/>
                <a:ea typeface="HY나무L"/>
              </a:rPr>
              <a:t> </a:t>
            </a:r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  <a:latin typeface="HY나무L"/>
              <a:ea typeface="HY나무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57421" y="1175731"/>
            <a:ext cx="6077157" cy="698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4000" mc:Ignorable="hp" hp:hslEmbossed="0">
                <a:solidFill>
                  <a:srgbClr val="aec486"/>
                </a:solidFill>
                <a:effectLst>
                  <a:outerShdw blurRad="50800" dist="38100" dir="2700000" algn="tl" rotWithShape="0">
                    <a:srgbClr val="a1997f">
                      <a:alpha val="40000"/>
                    </a:srgbClr>
                  </a:outerShdw>
                </a:effectLst>
                <a:latin typeface="G마켓 산스 TTF Bold"/>
                <a:ea typeface="G마켓 산스 TTF Bold"/>
              </a:rPr>
              <a:t>문제 정의</a:t>
            </a:r>
            <a:r>
              <a:rPr xmlns:mc="http://schemas.openxmlformats.org/markup-compatibility/2006" xmlns:hp="http://schemas.haansoft.com/office/presentation/8.0" lang="en-US" altLang="ko-KR" sz="4000" mc:Ignorable="hp" hp:hslEmbossed="0">
                <a:solidFill>
                  <a:srgbClr val="aec486"/>
                </a:solidFill>
                <a:effectLst>
                  <a:outerShdw blurRad="50800" dist="38100" dir="2700000" algn="tl" rotWithShape="0">
                    <a:srgbClr val="a1997f">
                      <a:alpha val="40000"/>
                    </a:srgbClr>
                  </a:outerShdw>
                </a:effectLst>
                <a:latin typeface="G마켓 산스 TTF Bold"/>
                <a:ea typeface="G마켓 산스 TTF Bold"/>
              </a:rPr>
              <a:t>(</a:t>
            </a:r>
            <a:r>
              <a:rPr xmlns:mc="http://schemas.openxmlformats.org/markup-compatibility/2006" xmlns:hp="http://schemas.haansoft.com/office/presentation/8.0" lang="ko-KR" altLang="en-US" sz="4000" mc:Ignorable="hp" hp:hslEmbossed="0">
                <a:solidFill>
                  <a:srgbClr val="aec486"/>
                </a:solidFill>
                <a:effectLst>
                  <a:outerShdw blurRad="50800" dist="38100" dir="2700000" algn="tl" rotWithShape="0">
                    <a:srgbClr val="a1997f">
                      <a:alpha val="40000"/>
                    </a:srgbClr>
                  </a:outerShdw>
                </a:effectLst>
                <a:latin typeface="G마켓 산스 TTF Bold"/>
                <a:ea typeface="G마켓 산스 TTF Bold"/>
              </a:rPr>
              <a:t>요구분석</a:t>
            </a:r>
            <a:r>
              <a:rPr xmlns:mc="http://schemas.openxmlformats.org/markup-compatibility/2006" xmlns:hp="http://schemas.haansoft.com/office/presentation/8.0" lang="en-US" altLang="ko-KR" sz="4000" mc:Ignorable="hp" hp:hslEmbossed="0">
                <a:solidFill>
                  <a:srgbClr val="aec486"/>
                </a:solidFill>
                <a:effectLst>
                  <a:outerShdw blurRad="50800" dist="38100" dir="2700000" algn="tl" rotWithShape="0">
                    <a:srgbClr val="a1997f">
                      <a:alpha val="40000"/>
                    </a:srgbClr>
                  </a:outerShdw>
                </a:effectLst>
                <a:latin typeface="G마켓 산스 TTF Bold"/>
                <a:ea typeface="G마켓 산스 TTF Bold"/>
              </a:rPr>
              <a:t>)</a:t>
            </a:r>
            <a:endParaRPr xmlns:mc="http://schemas.openxmlformats.org/markup-compatibility/2006" xmlns:hp="http://schemas.haansoft.com/office/presentation/8.0" lang="en-US" altLang="ko-KR" sz="4000" mc:Ignorable="hp" hp:hslEmbossed="0">
              <a:solidFill>
                <a:srgbClr val="aec486"/>
              </a:solidFill>
              <a:effectLst>
                <a:outerShdw blurRad="50800" dist="38100" dir="2700000" algn="tl" rotWithShape="0">
                  <a:srgbClr val="a1997f">
                    <a:alpha val="40000"/>
                  </a:srgbClr>
                </a:outerShdw>
              </a:effectLst>
              <a:latin typeface="G마켓 산스 TTF Bold"/>
              <a:ea typeface="G마켓 산스 TTF Bold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409" y="-187921"/>
            <a:ext cx="5559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3600">
                <a:solidFill>
                  <a:srgbClr val="aec486"/>
                </a:solidFill>
                <a:latin typeface="G마켓 산스 TTF Bold"/>
                <a:ea typeface="G마켓 산스 TTF Bold"/>
              </a:rPr>
              <a:t>. . . . . . . . . . . . . . . . . . . . .</a:t>
            </a:r>
            <a:endParaRPr lang="en-US" sz="3600">
              <a:solidFill>
                <a:srgbClr val="aec486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85281" y="-187921"/>
            <a:ext cx="5559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3600">
                <a:solidFill>
                  <a:srgbClr val="aec486"/>
                </a:solidFill>
                <a:latin typeface="G마켓 산스 TTF Bold"/>
                <a:ea typeface="G마켓 산스 TTF Bold"/>
              </a:rPr>
              <a:t>. . . . . . . . . . . . . . . . . . . . .</a:t>
            </a:r>
            <a:endParaRPr lang="en-US" sz="3600">
              <a:solidFill>
                <a:srgbClr val="aec486"/>
              </a:solidFill>
              <a:latin typeface="G마켓 산스 TTF Bold"/>
              <a:ea typeface="G마켓 산스 TTF Bold"/>
            </a:endParaRPr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176296"/>
            <a:ext cx="0" cy="0"/>
          </a:xfrm>
          <a:prstGeom prst="rect">
            <a:avLst/>
          </a:prstGeom>
        </p:spPr>
      </p:pic>
      <p:graphicFrame>
        <p:nvGraphicFramePr>
          <p:cNvPr id="53" name=""/>
          <p:cNvGraphicFramePr>
            <a:graphicFrameLocks noGrp="1"/>
          </p:cNvGraphicFramePr>
          <p:nvPr/>
        </p:nvGraphicFramePr>
        <p:xfrm>
          <a:off x="614347" y="2123579"/>
          <a:ext cx="10964138" cy="4025448"/>
        </p:xfrm>
        <a:graphic>
          <a:graphicData uri="http://schemas.openxmlformats.org/drawingml/2006/table">
            <a:tbl>
              <a:tblPr firstRow="1" bandRow="1">
                <a:tableStyleId>{C214DD3E-408A-4D45-97B2-FA70A904B6D0}</a:tableStyleId>
              </a:tblPr>
              <a:tblGrid>
                <a:gridCol w="1185645"/>
                <a:gridCol w="1188801"/>
                <a:gridCol w="1337355"/>
                <a:gridCol w="1513344"/>
                <a:gridCol w="5738990"/>
              </a:tblGrid>
              <a:tr h="31615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HY나무L"/>
                          <a:ea typeface="HY나무L"/>
                        </a:rPr>
                        <a:t>테스트순서</a:t>
                      </a:r>
                      <a:endParaRPr lang="ko-KR" altLang="en-US" sz="1600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HY나무L"/>
                          <a:ea typeface="HY나무L"/>
                        </a:rPr>
                        <a:t>중요도</a:t>
                      </a:r>
                      <a:endParaRPr lang="ko-KR" altLang="en-US" sz="1600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HY나무L"/>
                          <a:ea typeface="HY나무L"/>
                        </a:rPr>
                        <a:t>구분</a:t>
                      </a:r>
                      <a:endParaRPr lang="ko-KR" altLang="en-US" sz="1600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HY나무L"/>
                          <a:ea typeface="HY나무L"/>
                        </a:rPr>
                        <a:t>항목</a:t>
                      </a:r>
                      <a:endParaRPr lang="ko-KR" altLang="en-US" sz="1600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HY나무L"/>
                          <a:ea typeface="HY나무L"/>
                        </a:rPr>
                        <a:t>내용</a:t>
                      </a:r>
                      <a:endParaRPr lang="ko-KR" altLang="en-US" sz="1600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</a:tr>
              <a:tr h="3257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>
                          <a:latin typeface="HY나무L"/>
                          <a:ea typeface="HY나무L"/>
                        </a:rPr>
                        <a:t>상</a:t>
                      </a:r>
                      <a:endParaRPr lang="ko-KR" altLang="en-US" sz="1500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HY나무L"/>
                          <a:ea typeface="HY나무L"/>
                        </a:rPr>
                        <a:t>관리자</a:t>
                      </a:r>
                      <a:endParaRPr lang="ko-KR" altLang="en-US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 b="1">
                          <a:latin typeface="HY나무L"/>
                          <a:ea typeface="HY나무L"/>
                        </a:rPr>
                        <a:t>로그인</a:t>
                      </a:r>
                      <a:endParaRPr lang="ko-KR" altLang="en-US" sz="1500" b="1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500">
                          <a:latin typeface="HY나무L"/>
                          <a:ea typeface="HY나무L"/>
                        </a:rPr>
                        <a:t> 관리자제공 기능을 사용하기 위한 로그인 기능</a:t>
                      </a:r>
                      <a:endParaRPr lang="ko-KR" altLang="en-US" sz="1500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</a:tr>
              <a:tr h="36815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>
                          <a:latin typeface="HY나무L"/>
                          <a:ea typeface="HY나무L"/>
                        </a:rPr>
                        <a:t>상</a:t>
                      </a:r>
                      <a:endParaRPr lang="ko-KR" altLang="en-US" sz="1500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HY나무L"/>
                          <a:ea typeface="HY나무L"/>
                        </a:rPr>
                        <a:t>관리자</a:t>
                      </a:r>
    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 b="1">
                          <a:latin typeface="HY나무L"/>
                          <a:ea typeface="HY나무L"/>
                        </a:rPr>
                        <a:t>메뉴관리</a:t>
                      </a:r>
                      <a:endParaRPr lang="ko-KR" altLang="en-US" sz="1500" b="1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500">
                          <a:latin typeface="HY나무L"/>
                          <a:ea typeface="HY나무L"/>
                        </a:rPr>
                        <a:t> 카페 메뉴를 관리하는 기능</a:t>
                      </a:r>
                      <a:endParaRPr lang="ko-KR" altLang="en-US" sz="1500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</a:tr>
              <a:tr h="3257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>
                          <a:latin typeface="HY나무L"/>
                          <a:ea typeface="HY나무L"/>
                        </a:rPr>
                        <a:t>상</a:t>
                      </a:r>
                      <a:endParaRPr lang="ko-KR" altLang="en-US" sz="1500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HY나무L"/>
                          <a:ea typeface="HY나무L"/>
                        </a:rPr>
                        <a:t>관리자</a:t>
                      </a:r>
    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 b="1">
                          <a:latin typeface="HY나무L"/>
                          <a:ea typeface="HY나무L"/>
                        </a:rPr>
                        <a:t>재고관리</a:t>
                      </a:r>
                      <a:endParaRPr lang="ko-KR" altLang="en-US" sz="1500" b="1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500">
                          <a:latin typeface="HY나무L"/>
                          <a:ea typeface="HY나무L"/>
                        </a:rPr>
                        <a:t> 카페 내의 재고를 관리하는 기능</a:t>
                      </a:r>
                      <a:endParaRPr lang="ko-KR" altLang="en-US" sz="1500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</a:tr>
              <a:tr h="3257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>
                          <a:latin typeface="HY나무L"/>
                          <a:ea typeface="HY나무L"/>
                        </a:rPr>
                        <a:t>상</a:t>
                      </a:r>
                      <a:endParaRPr lang="ko-KR" altLang="en-US" sz="1500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HY나무L"/>
                          <a:ea typeface="HY나무L"/>
                        </a:rPr>
                        <a:t>사용자</a:t>
                      </a:r>
                      <a:endParaRPr lang="ko-KR" altLang="en-US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 b="1">
                          <a:latin typeface="HY나무L"/>
                          <a:ea typeface="HY나무L"/>
                        </a:rPr>
                        <a:t>결제</a:t>
                      </a:r>
        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500">
                          <a:latin typeface="HY나무L"/>
                          <a:ea typeface="HY나무L"/>
                        </a:rPr>
                        <a:t> 결제 방식을 선택하고 결제를 하는 기능</a:t>
                      </a:r>
                      <a:endParaRPr lang="ko-KR" altLang="en-US" sz="1500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</a:tr>
              <a:tr h="3257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>
                          <a:latin typeface="HY나무L"/>
                          <a:ea typeface="HY나무L"/>
                        </a:rPr>
                        <a:t>중</a:t>
                      </a:r>
                      <a:endParaRPr lang="ko-KR" altLang="en-US" sz="1500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HY나무L"/>
                          <a:ea typeface="HY나무L"/>
                        </a:rPr>
                        <a:t>사용자</a:t>
                      </a:r>
    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 b="1">
                          <a:latin typeface="HY나무L"/>
                          <a:ea typeface="HY나무L"/>
                        </a:rPr>
                        <a:t>적립</a:t>
                      </a:r>
        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500">
                          <a:latin typeface="HY나무L"/>
                          <a:ea typeface="HY나무L"/>
                        </a:rPr>
                        <a:t> 결제 내역에 따른 적립을 해주는 기능</a:t>
                      </a:r>
                      <a:endParaRPr lang="ko-KR" altLang="en-US" sz="1500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</a:tr>
              <a:tr h="3257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6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>
                          <a:latin typeface="HY나무L"/>
                          <a:ea typeface="HY나무L"/>
                        </a:rPr>
                        <a:t>상</a:t>
                      </a:r>
                      <a:endParaRPr lang="ko-KR" altLang="en-US" sz="1500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HY나무L"/>
                          <a:ea typeface="HY나무L"/>
                        </a:rPr>
                        <a:t>사용자</a:t>
                      </a:r>
    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 b="1">
                          <a:latin typeface="HY나무L"/>
                          <a:ea typeface="HY나무L"/>
                        </a:rPr>
                        <a:t>메뉴 취소</a:t>
                      </a:r>
        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500">
                          <a:latin typeface="HY나무L"/>
                          <a:ea typeface="HY나무L"/>
                        </a:rPr>
                        <a:t> 선택 메뉴를 취소하는 기능</a:t>
                      </a:r>
                      <a:endParaRPr lang="ko-KR" altLang="en-US" sz="1500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</a:tr>
              <a:tr h="367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7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>
                          <a:latin typeface="HY나무L"/>
                          <a:ea typeface="HY나무L"/>
                        </a:rPr>
                        <a:t>중</a:t>
                      </a:r>
                      <a:endParaRPr lang="ko-KR" altLang="en-US" sz="1500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HY나무L"/>
                          <a:ea typeface="HY나무L"/>
                        </a:rPr>
                        <a:t>사용자</a:t>
                      </a:r>
    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 b="1">
                          <a:latin typeface="HY나무L"/>
                          <a:ea typeface="HY나무L"/>
                        </a:rPr>
                        <a:t>주문내역확인</a:t>
                      </a:r>
                      <a:endParaRPr lang="ko-KR" altLang="en-US" sz="1500" b="1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500">
                          <a:latin typeface="HY나무L"/>
                          <a:ea typeface="HY나무L"/>
                        </a:rPr>
                        <a:t> 주문 내역</a:t>
                      </a:r>
                      <a:r>
                        <a:rPr lang="en-US" altLang="ko-KR" sz="1500">
                          <a:latin typeface="HY나무L"/>
                          <a:ea typeface="HY나무L"/>
                        </a:rPr>
                        <a:t>(</a:t>
                      </a:r>
                      <a:r>
                        <a:rPr lang="ko-KR" altLang="en-US" sz="1500">
                          <a:latin typeface="HY나무L"/>
                          <a:ea typeface="HY나무L"/>
                        </a:rPr>
                        <a:t>이전 결제 내역</a:t>
                      </a:r>
                      <a:r>
                        <a:rPr lang="en-US" altLang="ko-KR" sz="1500">
                          <a:latin typeface="HY나무L"/>
                          <a:ea typeface="HY나무L"/>
                        </a:rPr>
                        <a:t>)</a:t>
                      </a:r>
                      <a:r>
                        <a:rPr lang="ko-KR" altLang="en-US" sz="1500">
                          <a:latin typeface="HY나무L"/>
                          <a:ea typeface="HY나무L"/>
                        </a:rPr>
                        <a:t>을 확인하는 기능</a:t>
                      </a:r>
                      <a:endParaRPr lang="ko-KR" altLang="en-US" sz="1500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</a:tr>
              <a:tr h="3257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8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>
                          <a:latin typeface="HY나무L"/>
                          <a:ea typeface="HY나무L"/>
                        </a:rPr>
                        <a:t>중</a:t>
                      </a:r>
                      <a:endParaRPr lang="ko-KR" altLang="en-US" sz="1500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HY나무L"/>
                          <a:ea typeface="HY나무L"/>
                        </a:rPr>
                        <a:t>관리자</a:t>
                      </a:r>
    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 b="1">
                          <a:latin typeface="HY나무L"/>
                          <a:ea typeface="HY나무L"/>
                        </a:rPr>
                        <a:t>매출</a:t>
                      </a:r>
        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500">
                          <a:latin typeface="HY나무L"/>
                          <a:ea typeface="HY나무L"/>
                        </a:rPr>
                        <a:t> 가게의 매출을 확인하는 기능</a:t>
                      </a:r>
                      <a:endParaRPr lang="ko-KR" altLang="en-US" sz="1500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</a:tr>
              <a:tr h="3775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9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>
                          <a:latin typeface="HY나무L"/>
                          <a:ea typeface="HY나무L"/>
                        </a:rPr>
                        <a:t>중</a:t>
                      </a:r>
                      <a:endParaRPr lang="ko-KR" altLang="en-US" sz="1500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HY나무L"/>
                          <a:ea typeface="HY나무L"/>
                        </a:rPr>
                        <a:t>사용자</a:t>
                      </a:r>
    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 b="1">
                          <a:latin typeface="HY나무L"/>
                          <a:ea typeface="HY나무L"/>
                        </a:rPr>
                        <a:t>마일리지확인</a:t>
                      </a:r>
        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500">
                          <a:latin typeface="HY나무L"/>
                          <a:ea typeface="HY나무L"/>
                        </a:rPr>
                        <a:t> 고객별 마일리지를 확인하는 기능</a:t>
                      </a:r>
                      <a:endParaRPr lang="ko-KR" altLang="en-US" sz="1500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</a:tr>
              <a:tr h="3257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>
                          <a:latin typeface="HY나무L"/>
                          <a:ea typeface="HY나무L"/>
                        </a:rPr>
                        <a:t>중</a:t>
                      </a:r>
                      <a:endParaRPr lang="ko-KR" altLang="en-US" sz="1500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HY나무L"/>
                          <a:ea typeface="HY나무L"/>
                        </a:rPr>
                        <a:t>사용자</a:t>
                      </a:r>
    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 b="1">
                          <a:latin typeface="HY나무L"/>
                          <a:ea typeface="HY나무L"/>
                        </a:rPr>
                        <a:t>마일리지 사용</a:t>
                      </a:r>
                      <a:endParaRPr lang="ko-KR" altLang="en-US" sz="1500" b="1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500">
                          <a:latin typeface="HY나무L"/>
                          <a:ea typeface="HY나무L"/>
                        </a:rPr>
                        <a:t> 마일리지를 사용하는 기능</a:t>
                      </a:r>
                      <a:endParaRPr lang="ko-KR" altLang="en-US" sz="1500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13797" mc:Ignorable="p14" p14:dur="700">
        <p:fade/>
      </p:transition>
    </mc:Choice>
    <mc:Fallback>
      <p:transition xmlns:mc="http://schemas.openxmlformats.org/markup-compatibility/2006" xmlns:hp="http://schemas.haansoft.com/office/presentation/8.0" advTm="13797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ec486">
            <a:alpha val="92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다른 페이지 연결선 3"/>
          <p:cNvSpPr/>
          <p:nvPr/>
        </p:nvSpPr>
        <p:spPr>
          <a:xfrm>
            <a:off x="5664200" y="0"/>
            <a:ext cx="863600" cy="1056640"/>
          </a:xfrm>
          <a:prstGeom prst="flowChartOffpageConnector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9000" sy="109000" algn="t" rotWithShape="0">
              <a:prstClr val="black">
                <a:alpha val="11000"/>
              </a:prstClr>
            </a:outerShdw>
          </a:effectLst>
          <a:scene3d>
            <a:camera prst="orthographicFront"/>
            <a:lightRig rig="balanced" dir="t"/>
          </a:scene3d>
          <a:sp3d extrusionH="12700" prstMaterial="softEdge">
            <a:bevelB/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95800" y="343654"/>
            <a:ext cx="3200400" cy="445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bg1">
                    <a:lumMod val="65000"/>
                  </a:schemeClr>
                </a:solidFill>
                <a:latin typeface="G마켓 산스 TTF Bold"/>
                <a:ea typeface="G마켓 산스 TTF Bold"/>
              </a:rPr>
              <a:t>0</a:t>
            </a:r>
            <a:r>
              <a:rPr lang="en-US" altLang="ko-KR" sz="2400">
                <a:solidFill>
                  <a:schemeClr val="bg1">
                    <a:lumMod val="65000"/>
                  </a:schemeClr>
                </a:solidFill>
                <a:latin typeface="G마켓 산스 TTF Bold"/>
                <a:ea typeface="G마켓 산스 TTF Bold"/>
              </a:rPr>
              <a:t>4</a:t>
            </a:r>
            <a:endParaRPr lang="en-US" altLang="ko-KR" sz="2400">
              <a:solidFill>
                <a:schemeClr val="bg1">
                  <a:lumMod val="65000"/>
                </a:schemeClr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78619" y="1218365"/>
            <a:ext cx="4434761" cy="573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3200" mc:Ignorable="hp" hp:hslEmbossed="0">
                <a:solidFill>
                  <a:schemeClr val="bg1"/>
                </a:solidFill>
                <a:effectLst>
                  <a:outerShdw blurRad="101600" algn="ctr" rotWithShape="0">
                    <a:srgbClr val="4a643a">
                      <a:alpha val="40000"/>
                    </a:srgbClr>
                  </a:outerShdw>
                </a:effectLst>
                <a:latin typeface="G마켓 산스 TTF Bold"/>
                <a:ea typeface="G마켓 산스 TTF Bold"/>
              </a:rPr>
              <a:t>개발 내용 및 주요 기능</a:t>
            </a:r>
            <a:endParaRPr xmlns:mc="http://schemas.openxmlformats.org/markup-compatibility/2006" xmlns:hp="http://schemas.haansoft.com/office/presentation/8.0" lang="ko-KR" altLang="en-US" sz="3200" mc:Ignorable="hp" hp:hslEmbossed="0">
              <a:solidFill>
                <a:schemeClr val="bg1"/>
              </a:solidFill>
              <a:effectLst>
                <a:outerShdw blurRad="101600" algn="ctr" rotWithShape="0">
                  <a:srgbClr val="4a643a">
                    <a:alpha val="40000"/>
                  </a:srgbClr>
                </a:outerShdw>
              </a:effectLst>
              <a:latin typeface="G마켓 산스 TTF Bold"/>
              <a:ea typeface="G마켓 산스 TTF 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409" y="-187921"/>
            <a:ext cx="5559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3600">
                <a:solidFill>
                  <a:schemeClr val="bg1">
                    <a:alpha val="66000"/>
                  </a:schemeClr>
                </a:solidFill>
                <a:latin typeface="G마켓 산스 TTF Bold"/>
                <a:ea typeface="G마켓 산스 TTF Bold"/>
              </a:rPr>
              <a:t>. . . . . . . . . . . . . . . . . . . . .</a:t>
            </a:r>
            <a:endParaRPr lang="en-US" sz="3600">
              <a:solidFill>
                <a:schemeClr val="bg1">
                  <a:alpha val="66000"/>
                </a:schemeClr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85281" y="-187921"/>
            <a:ext cx="5559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3600">
                <a:solidFill>
                  <a:schemeClr val="bg1">
                    <a:alpha val="66000"/>
                  </a:schemeClr>
                </a:solidFill>
                <a:latin typeface="G마켓 산스 TTF Bold"/>
                <a:ea typeface="G마켓 산스 TTF Bold"/>
              </a:rPr>
              <a:t>. . . . . . . . . . . . . . . . . . . . .</a:t>
            </a:r>
            <a:endParaRPr lang="en-US" sz="3600">
              <a:solidFill>
                <a:schemeClr val="bg1">
                  <a:alpha val="66000"/>
                </a:schemeClr>
              </a:solidFill>
              <a:latin typeface="G마켓 산스 TTF Bold"/>
              <a:ea typeface="G마켓 산스 TTF Bold"/>
            </a:endParaRPr>
          </a:p>
        </p:txBody>
      </p:sp>
      <p:graphicFrame>
        <p:nvGraphicFramePr>
          <p:cNvPr id="26" name=""/>
          <p:cNvGraphicFramePr>
            <a:graphicFrameLocks noGrp="1"/>
          </p:cNvGraphicFramePr>
          <p:nvPr/>
        </p:nvGraphicFramePr>
        <p:xfrm>
          <a:off x="861989" y="1847115"/>
          <a:ext cx="10465384" cy="4270880"/>
        </p:xfrm>
        <a:graphic>
          <a:graphicData uri="http://schemas.openxmlformats.org/drawingml/2006/table">
            <a:tbl>
              <a:tblPr firstRow="1" bandRow="1">
                <a:tableStyleId>{5BBCF0C9-1C79-4413-BDAC-4FF0CCA5B560}</a:tableStyleId>
              </a:tblPr>
              <a:tblGrid>
                <a:gridCol w="1597952"/>
                <a:gridCol w="1597952"/>
                <a:gridCol w="7269480"/>
              </a:tblGrid>
              <a:tr h="37222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HY나무M"/>
                          <a:ea typeface="HY나무M"/>
                        </a:rPr>
                        <a:t>구분</a:t>
                      </a:r>
                      <a:endParaRPr lang="ko-KR" altLang="en-US">
                        <a:latin typeface="HY나무M"/>
                        <a:ea typeface="HY나무M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HY나무M"/>
                          <a:ea typeface="HY나무M"/>
                        </a:rPr>
                        <a:t>주요 기능</a:t>
                      </a:r>
                      <a:endParaRPr lang="ko-KR" altLang="en-US">
                        <a:latin typeface="HY나무M"/>
                        <a:ea typeface="HY나무M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HY나무M"/>
                          <a:ea typeface="HY나무M"/>
                        </a:rPr>
                        <a:t>설명</a:t>
                      </a:r>
                      <a:endParaRPr lang="ko-KR" altLang="en-US">
                        <a:latin typeface="HY나무M"/>
                        <a:ea typeface="HY나무M"/>
                      </a:endParaRPr>
                    </a:p>
                  </a:txBody>
                  <a:tcPr marL="91440" marR="91440"/>
                </a:tc>
              </a:tr>
              <a:tr h="372224">
                <a:tc rowSpan="6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500" b="1">
                        <a:latin typeface="HY나무L"/>
                        <a:ea typeface="HY나무L"/>
                      </a:endParaRPr>
                    </a:p>
                    <a:p>
                      <a:pPr algn="ctr">
                        <a:defRPr/>
                      </a:pPr>
                      <a:endParaRPr lang="ko-KR" altLang="en-US" sz="1500" b="1">
                        <a:latin typeface="HY나무L"/>
                        <a:ea typeface="HY나무L"/>
                      </a:endParaRPr>
                    </a:p>
                    <a:p>
                      <a:pPr algn="ctr">
                        <a:defRPr/>
                      </a:pPr>
                      <a:endParaRPr lang="ko-KR" altLang="en-US" sz="1500" b="1">
                        <a:latin typeface="HY나무L"/>
                        <a:ea typeface="HY나무L"/>
                      </a:endParaRPr>
                    </a:p>
                    <a:p>
                      <a:pPr algn="ctr">
                        <a:defRPr/>
                      </a:pPr>
                      <a:endParaRPr lang="ko-KR" altLang="en-US" sz="1500" b="1">
                        <a:latin typeface="HY나무L"/>
                        <a:ea typeface="HY나무L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500" b="1">
                          <a:latin typeface="HY나무L"/>
                          <a:ea typeface="HY나무L"/>
                        </a:rPr>
                        <a:t>사용자</a:t>
                      </a:r>
                      <a:endParaRPr lang="ko-KR" altLang="en-US" sz="1500" b="1">
                        <a:latin typeface="HY나무L"/>
                        <a:ea typeface="HY나무L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500" b="1">
                          <a:latin typeface="HY나무L"/>
                          <a:ea typeface="HY나무L"/>
                        </a:rPr>
                        <a:t>(</a:t>
                      </a:r>
                      <a:r>
                        <a:rPr lang="ko-KR" altLang="en-US" sz="1500" b="1">
                          <a:latin typeface="HY나무L"/>
                          <a:ea typeface="HY나무L"/>
                        </a:rPr>
                        <a:t> 직원 </a:t>
                      </a:r>
                      <a:r>
                        <a:rPr lang="en-US" altLang="ko-KR" sz="1500" b="1">
                          <a:latin typeface="HY나무L"/>
                          <a:ea typeface="HY나무L"/>
                        </a:rPr>
                        <a:t>)</a:t>
                      </a:r>
                      <a:endParaRPr lang="en-US" altLang="ko-KR" sz="1500" b="1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>
                          <a:latin typeface="HY나무L"/>
                          <a:ea typeface="HY나무L"/>
                        </a:rPr>
                        <a:t>결제</a:t>
                      </a:r>
                      <a:endParaRPr lang="ko-KR" altLang="en-US" sz="1500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500">
                          <a:latin typeface="HY나무L"/>
                          <a:ea typeface="HY나무L"/>
                        </a:rPr>
                        <a:t> 현금</a:t>
                      </a:r>
                      <a:r>
                        <a:rPr lang="en-US" altLang="ko-KR" sz="1500">
                          <a:latin typeface="HY나무L"/>
                          <a:ea typeface="HY나무L"/>
                        </a:rPr>
                        <a:t>,</a:t>
                      </a:r>
                      <a:r>
                        <a:rPr lang="ko-KR" altLang="en-US" sz="1500">
                          <a:latin typeface="HY나무L"/>
                          <a:ea typeface="HY나무L"/>
                        </a:rPr>
                        <a:t> 카드 결제를 구분하고 결제를 진행한다</a:t>
                      </a:r>
                      <a:r>
                        <a:rPr lang="en-US" altLang="ko-KR" sz="1500">
                          <a:latin typeface="HY나무L"/>
                          <a:ea typeface="HY나무L"/>
                        </a:rPr>
                        <a:t>.</a:t>
                      </a:r>
                      <a:endParaRPr lang="en-US" altLang="ko-KR" sz="1500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</a:tr>
              <a:tr h="523957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>
                          <a:latin typeface="HY나무L"/>
                          <a:ea typeface="HY나무L"/>
                        </a:rPr>
                        <a:t>적립</a:t>
                      </a:r>
                      <a:endParaRPr lang="ko-KR" altLang="en-US" sz="1500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500">
                          <a:latin typeface="HY나무L"/>
                          <a:ea typeface="HY나무L"/>
                        </a:rPr>
                        <a:t> 음료 </a:t>
                      </a:r>
                      <a:r>
                        <a:rPr lang="en-US" altLang="ko-KR" sz="1500">
                          <a:latin typeface="HY나무L"/>
                          <a:ea typeface="HY나무L"/>
                        </a:rPr>
                        <a:t>1</a:t>
                      </a:r>
                      <a:r>
                        <a:rPr lang="ko-KR" altLang="en-US" sz="1500">
                          <a:latin typeface="HY나무L"/>
                          <a:ea typeface="HY나무L"/>
                        </a:rPr>
                        <a:t>개당 스탬프</a:t>
                      </a:r>
                      <a:r>
                        <a:rPr lang="en-US" altLang="ko-KR" sz="1500">
                          <a:latin typeface="HY나무L"/>
                          <a:ea typeface="HY나무L"/>
                        </a:rPr>
                        <a:t>1</a:t>
                      </a:r>
                      <a:r>
                        <a:rPr lang="ko-KR" altLang="en-US" sz="1500">
                          <a:latin typeface="HY나무L"/>
                          <a:ea typeface="HY나무L"/>
                        </a:rPr>
                        <a:t>개가 적립되고</a:t>
                      </a:r>
                      <a:r>
                        <a:rPr lang="en-US" altLang="ko-KR" sz="1500">
                          <a:latin typeface="HY나무L"/>
                          <a:ea typeface="HY나무L"/>
                        </a:rPr>
                        <a:t>,</a:t>
                      </a:r>
                      <a:r>
                        <a:rPr lang="ko-KR" altLang="en-US" sz="1500">
                          <a:latin typeface="HY나무L"/>
                          <a:ea typeface="HY나무L"/>
                        </a:rPr>
                        <a:t> </a:t>
                      </a:r>
                      <a:r>
                        <a:rPr lang="en-US" altLang="ko-KR" sz="1500">
                          <a:latin typeface="HY나무L"/>
                          <a:ea typeface="HY나무L"/>
                        </a:rPr>
                        <a:t>12</a:t>
                      </a:r>
                      <a:r>
                        <a:rPr lang="ko-KR" altLang="en-US" sz="1500">
                          <a:latin typeface="HY나무L"/>
                          <a:ea typeface="HY나무L"/>
                        </a:rPr>
                        <a:t>개가 모이면 아메리카노 </a:t>
                      </a:r>
                      <a:r>
                        <a:rPr lang="en-US" altLang="ko-KR" sz="1500">
                          <a:latin typeface="HY나무L"/>
                          <a:ea typeface="HY나무L"/>
                        </a:rPr>
                        <a:t>1</a:t>
                      </a:r>
                      <a:r>
                        <a:rPr lang="ko-KR" altLang="en-US" sz="1500">
                          <a:latin typeface="HY나무L"/>
                          <a:ea typeface="HY나무L"/>
                        </a:rPr>
                        <a:t>잔을 무료로 결제할 수 있고</a:t>
                      </a:r>
                      <a:r>
                        <a:rPr lang="en-US" altLang="ko-KR" sz="1500">
                          <a:latin typeface="HY나무L"/>
                          <a:ea typeface="HY나무L"/>
                        </a:rPr>
                        <a:t>,</a:t>
                      </a:r>
                      <a:r>
                        <a:rPr lang="ko-KR" altLang="en-US" sz="1500">
                          <a:latin typeface="HY나무L"/>
                          <a:ea typeface="HY나무L"/>
                        </a:rPr>
                        <a:t> 스탬프 </a:t>
                      </a:r>
                      <a:r>
                        <a:rPr lang="en-US" altLang="ko-KR" sz="1500">
                          <a:latin typeface="HY나무L"/>
                          <a:ea typeface="HY나무L"/>
                        </a:rPr>
                        <a:t>12</a:t>
                      </a:r>
                      <a:r>
                        <a:rPr lang="ko-KR" altLang="en-US" sz="1500">
                          <a:latin typeface="HY나무L"/>
                          <a:ea typeface="HY나무L"/>
                        </a:rPr>
                        <a:t>개는 차감된다</a:t>
                      </a:r>
                      <a:r>
                        <a:rPr lang="en-US" altLang="ko-KR" sz="1500">
                          <a:latin typeface="HY나무L"/>
                          <a:ea typeface="HY나무L"/>
                        </a:rPr>
                        <a:t>.</a:t>
                      </a:r>
                      <a:endParaRPr lang="en-US" altLang="ko-KR" sz="1500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</a:tr>
              <a:tr h="372224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>
                          <a:latin typeface="HY나무L"/>
                          <a:ea typeface="HY나무L"/>
                        </a:rPr>
                        <a:t>마일리지 사용</a:t>
                      </a:r>
                      <a:endParaRPr lang="ko-KR" altLang="en-US" sz="1500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500">
                          <a:latin typeface="HY나무L"/>
                          <a:ea typeface="HY나무L"/>
                        </a:rPr>
                        <a:t> 마일리지를 사용하면</a:t>
                      </a:r>
                      <a:r>
                        <a:rPr lang="en-US" altLang="ko-KR" sz="1500">
                          <a:latin typeface="HY나무L"/>
                          <a:ea typeface="HY나무L"/>
                        </a:rPr>
                        <a:t>(</a:t>
                      </a:r>
                      <a:r>
                        <a:rPr lang="ko-KR" altLang="en-US" sz="1500">
                          <a:latin typeface="HY나무L"/>
                          <a:ea typeface="HY나무L"/>
                        </a:rPr>
                        <a:t>스탬프 </a:t>
                      </a:r>
                      <a:r>
                        <a:rPr lang="en-US" altLang="ko-KR" sz="1500">
                          <a:latin typeface="HY나무L"/>
                          <a:ea typeface="HY나무L"/>
                        </a:rPr>
                        <a:t>12</a:t>
                      </a:r>
                      <a:r>
                        <a:rPr lang="ko-KR" altLang="en-US" sz="1500">
                          <a:latin typeface="HY나무L"/>
                          <a:ea typeface="HY나무L"/>
                        </a:rPr>
                        <a:t>개</a:t>
                      </a:r>
                      <a:r>
                        <a:rPr lang="en-US" altLang="ko-KR" sz="1500">
                          <a:latin typeface="HY나무L"/>
                          <a:ea typeface="HY나무L"/>
                        </a:rPr>
                        <a:t>)</a:t>
                      </a:r>
                      <a:r>
                        <a:rPr lang="ko-KR" altLang="en-US" sz="1500">
                          <a:latin typeface="HY나무L"/>
                          <a:ea typeface="HY나무L"/>
                        </a:rPr>
                        <a:t> 아메리카노 </a:t>
                      </a:r>
                      <a:r>
                        <a:rPr lang="en-US" altLang="ko-KR" sz="1500">
                          <a:latin typeface="HY나무L"/>
                          <a:ea typeface="HY나무L"/>
                        </a:rPr>
                        <a:t>1</a:t>
                      </a:r>
                      <a:r>
                        <a:rPr lang="ko-KR" altLang="en-US" sz="1500">
                          <a:latin typeface="HY나무L"/>
                          <a:ea typeface="HY나무L"/>
                        </a:rPr>
                        <a:t>잔을 무료로 구매할 수 있다</a:t>
                      </a:r>
                      <a:r>
                        <a:rPr lang="en-US" altLang="ko-KR" sz="1500">
                          <a:latin typeface="HY나무L"/>
                          <a:ea typeface="HY나무L"/>
                        </a:rPr>
                        <a:t>.</a:t>
                      </a:r>
                      <a:endParaRPr lang="en-US" altLang="ko-KR" sz="1500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</a:tr>
              <a:tr h="372224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>
                          <a:latin typeface="HY나무L"/>
                          <a:ea typeface="HY나무L"/>
                        </a:rPr>
                        <a:t>주문내역확인</a:t>
                      </a:r>
                      <a:endParaRPr lang="ko-KR" altLang="en-US" sz="1500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500">
                          <a:latin typeface="HY나무L"/>
                          <a:ea typeface="HY나무L"/>
                        </a:rPr>
                        <a:t> 주문 내역</a:t>
                      </a:r>
                      <a:r>
                        <a:rPr lang="en-US" altLang="ko-KR" sz="1500">
                          <a:latin typeface="HY나무L"/>
                          <a:ea typeface="HY나무L"/>
                        </a:rPr>
                        <a:t>(=</a:t>
                      </a:r>
                      <a:r>
                        <a:rPr lang="ko-KR" altLang="en-US" sz="1500">
                          <a:latin typeface="HY나무L"/>
                          <a:ea typeface="HY나무L"/>
                        </a:rPr>
                        <a:t> 이전 결제 내역들</a:t>
                      </a:r>
                      <a:r>
                        <a:rPr lang="en-US" altLang="ko-KR" sz="1500">
                          <a:latin typeface="HY나무L"/>
                          <a:ea typeface="HY나무L"/>
                        </a:rPr>
                        <a:t>)</a:t>
                      </a:r>
                      <a:r>
                        <a:rPr lang="ko-KR" altLang="en-US" sz="1500">
                          <a:latin typeface="HY나무L"/>
                          <a:ea typeface="HY나무L"/>
                        </a:rPr>
                        <a:t>을 확인할 수 있다</a:t>
                      </a:r>
                      <a:r>
                        <a:rPr lang="en-US" altLang="ko-KR" sz="1500">
                          <a:latin typeface="HY나무L"/>
                          <a:ea typeface="HY나무L"/>
                        </a:rPr>
                        <a:t>.</a:t>
                      </a:r>
                      <a:endParaRPr lang="en-US" altLang="ko-KR" sz="1500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</a:tr>
              <a:tr h="372224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>
                          <a:latin typeface="HY나무L"/>
                          <a:ea typeface="HY나무L"/>
                        </a:rPr>
                        <a:t>메뉴 취소</a:t>
                      </a:r>
                      <a:endParaRPr lang="ko-KR" altLang="en-US" sz="1500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500">
                          <a:latin typeface="HY나무L"/>
                          <a:ea typeface="HY나무L"/>
                        </a:rPr>
                        <a:t> 선택한 메뉴를 취소한다</a:t>
                      </a:r>
                      <a:r>
                        <a:rPr lang="en-US" altLang="ko-KR" sz="1500">
                          <a:latin typeface="HY나무L"/>
                          <a:ea typeface="HY나무L"/>
                        </a:rPr>
                        <a:t>.</a:t>
                      </a:r>
                      <a:endParaRPr lang="en-US" altLang="ko-KR" sz="1500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</a:tr>
              <a:tr h="372224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>
                          <a:latin typeface="HY나무L"/>
                          <a:ea typeface="HY나무L"/>
                        </a:rPr>
                        <a:t>마일리지확인</a:t>
                      </a:r>
                      <a:endParaRPr lang="ko-KR" altLang="en-US" sz="1500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500">
                          <a:latin typeface="HY나무L"/>
                          <a:ea typeface="HY나무L"/>
                        </a:rPr>
                        <a:t> 해당 고객의 마일리지</a:t>
                      </a:r>
                      <a:r>
                        <a:rPr lang="en-US" altLang="ko-KR" sz="1500">
                          <a:latin typeface="HY나무L"/>
                          <a:ea typeface="HY나무L"/>
                        </a:rPr>
                        <a:t>(=</a:t>
                      </a:r>
                      <a:r>
                        <a:rPr lang="ko-KR" altLang="en-US" sz="1500">
                          <a:latin typeface="HY나무L"/>
                          <a:ea typeface="HY나무L"/>
                        </a:rPr>
                        <a:t>스탬프</a:t>
                      </a:r>
                      <a:r>
                        <a:rPr lang="en-US" altLang="ko-KR" sz="1500">
                          <a:latin typeface="HY나무L"/>
                          <a:ea typeface="HY나무L"/>
                        </a:rPr>
                        <a:t>)</a:t>
                      </a:r>
                      <a:r>
                        <a:rPr lang="ko-KR" altLang="en-US" sz="1500">
                          <a:latin typeface="HY나무L"/>
                          <a:ea typeface="HY나무L"/>
                        </a:rPr>
                        <a:t>를 확인할 수 있다</a:t>
                      </a:r>
                      <a:r>
                        <a:rPr lang="en-US" altLang="ko-KR" sz="1500">
                          <a:latin typeface="HY나무L"/>
                          <a:ea typeface="HY나무L"/>
                        </a:rPr>
                        <a:t>.</a:t>
                      </a:r>
                      <a:endParaRPr lang="en-US" altLang="ko-KR" sz="1500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</a:tr>
              <a:tr h="372224">
                <a:tc row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500" b="1">
                        <a:latin typeface="HY나무L"/>
                        <a:ea typeface="HY나무L"/>
                      </a:endParaRPr>
                    </a:p>
                    <a:p>
                      <a:pPr algn="ctr">
                        <a:defRPr/>
                      </a:pPr>
                      <a:endParaRPr lang="ko-KR" altLang="en-US" sz="1500" b="1">
                        <a:latin typeface="HY나무L"/>
                        <a:ea typeface="HY나무L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500" b="1">
                          <a:latin typeface="HY나무L"/>
                          <a:ea typeface="HY나무L"/>
                        </a:rPr>
                        <a:t>관리자</a:t>
                      </a:r>
                      <a:endParaRPr lang="ko-KR" altLang="en-US" sz="1500" b="1">
                        <a:latin typeface="HY나무L"/>
                        <a:ea typeface="HY나무L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500" b="1">
                          <a:latin typeface="HY나무L"/>
                          <a:ea typeface="HY나무L"/>
                        </a:rPr>
                        <a:t>(</a:t>
                      </a:r>
                      <a:r>
                        <a:rPr lang="ko-KR" altLang="en-US" sz="1500" b="1">
                          <a:latin typeface="HY나무L"/>
                          <a:ea typeface="HY나무L"/>
                        </a:rPr>
                        <a:t> 사장 </a:t>
                      </a:r>
                      <a:r>
                        <a:rPr lang="en-US" altLang="ko-KR" sz="1500" b="1">
                          <a:latin typeface="HY나무L"/>
                          <a:ea typeface="HY나무L"/>
                        </a:rPr>
                        <a:t>)</a:t>
                      </a:r>
                      <a:endParaRPr lang="en-US" altLang="ko-KR" sz="1500" b="1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>
                          <a:latin typeface="HY나무L"/>
                          <a:ea typeface="HY나무L"/>
                        </a:rPr>
                        <a:t>로그인</a:t>
                      </a:r>
                      <a:endParaRPr lang="ko-KR" altLang="en-US" sz="1500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500">
                          <a:latin typeface="HY나무L"/>
                          <a:ea typeface="HY나무L"/>
                        </a:rPr>
                        <a:t> 매출</a:t>
                      </a:r>
                      <a:r>
                        <a:rPr lang="en-US" altLang="ko-KR" sz="1500">
                          <a:latin typeface="HY나무L"/>
                          <a:ea typeface="HY나무L"/>
                        </a:rPr>
                        <a:t>,</a:t>
                      </a:r>
                      <a:r>
                        <a:rPr lang="ko-KR" altLang="en-US" sz="1500">
                          <a:latin typeface="HY나무L"/>
                          <a:ea typeface="HY나무L"/>
                        </a:rPr>
                        <a:t> 메뉴</a:t>
                      </a:r>
                      <a:r>
                        <a:rPr lang="en-US" altLang="ko-KR" sz="1500">
                          <a:latin typeface="HY나무L"/>
                          <a:ea typeface="HY나무L"/>
                        </a:rPr>
                        <a:t>,</a:t>
                      </a:r>
                      <a:r>
                        <a:rPr lang="ko-KR" altLang="en-US" sz="1500">
                          <a:latin typeface="HY나무L"/>
                          <a:ea typeface="HY나무L"/>
                        </a:rPr>
                        <a:t> 재고 관리 기능은 로그인에 성공해야 사용할 수 있다</a:t>
                      </a:r>
                      <a:r>
                        <a:rPr lang="en-US" altLang="ko-KR" sz="1500">
                          <a:latin typeface="HY나무L"/>
                          <a:ea typeface="HY나무L"/>
                        </a:rPr>
                        <a:t>.</a:t>
                      </a:r>
                      <a:endParaRPr lang="en-US" altLang="ko-KR" sz="1500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</a:tr>
              <a:tr h="372224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>
                          <a:latin typeface="HY나무L"/>
                          <a:ea typeface="HY나무L"/>
                        </a:rPr>
                        <a:t>매출</a:t>
                      </a:r>
                      <a:endParaRPr lang="ko-KR" altLang="en-US" sz="1500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500">
                          <a:latin typeface="HY나무L"/>
                          <a:ea typeface="HY나무L"/>
                        </a:rPr>
                        <a:t> 매장의 매출을 확인할 수 있다</a:t>
                      </a:r>
                      <a:r>
                        <a:rPr lang="en-US" altLang="ko-KR" sz="1500">
                          <a:latin typeface="HY나무L"/>
                          <a:ea typeface="HY나무L"/>
                        </a:rPr>
                        <a:t>.</a:t>
                      </a:r>
                      <a:endParaRPr lang="en-US" altLang="ko-KR" sz="1500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</a:tr>
              <a:tr h="372224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>
                          <a:latin typeface="HY나무L"/>
                          <a:ea typeface="HY나무L"/>
                        </a:rPr>
                        <a:t>메뉴관리</a:t>
                      </a:r>
                      <a:endParaRPr lang="ko-KR" altLang="en-US" sz="1500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500">
                          <a:latin typeface="HY나무L"/>
                          <a:ea typeface="HY나무L"/>
                        </a:rPr>
                        <a:t> 메뉴를 등록</a:t>
                      </a:r>
                      <a:r>
                        <a:rPr lang="en-US" altLang="ko-KR" sz="1500">
                          <a:latin typeface="HY나무L"/>
                          <a:ea typeface="HY나무L"/>
                        </a:rPr>
                        <a:t>,</a:t>
                      </a:r>
                      <a:r>
                        <a:rPr lang="ko-KR" altLang="en-US" sz="1500">
                          <a:latin typeface="HY나무L"/>
                          <a:ea typeface="HY나무L"/>
                        </a:rPr>
                        <a:t> 삭제 기능 및 메뉴 가격을 조정할 수 있다</a:t>
                      </a:r>
                      <a:r>
                        <a:rPr lang="en-US" altLang="ko-KR" sz="1500">
                          <a:latin typeface="HY나무L"/>
                          <a:ea typeface="HY나무L"/>
                        </a:rPr>
                        <a:t>.</a:t>
                      </a:r>
                      <a:endParaRPr lang="en-US" altLang="ko-KR" sz="1500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</a:tr>
              <a:tr h="372224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>
                          <a:latin typeface="HY나무L"/>
                          <a:ea typeface="HY나무L"/>
                        </a:rPr>
                        <a:t>재고관리</a:t>
                      </a:r>
                      <a:endParaRPr lang="ko-KR" altLang="en-US" sz="1500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500">
                          <a:latin typeface="HY나무L"/>
                          <a:ea typeface="HY나무L"/>
                        </a:rPr>
                        <a:t> 매장 내의 재고를 등록하고 확인할 수 있다</a:t>
                      </a:r>
                      <a:r>
                        <a:rPr lang="en-US" altLang="ko-KR" sz="1500">
                          <a:latin typeface="HY나무L"/>
                          <a:ea typeface="HY나무L"/>
                        </a:rPr>
                        <a:t>.</a:t>
                      </a:r>
                      <a:endParaRPr lang="en-US" altLang="ko-KR" sz="1500"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19906" mc:Ignorable="p14" p14:dur="700">
        <p:fade/>
      </p:transition>
    </mc:Choice>
    <mc:Fallback>
      <p:transition xmlns:mc="http://schemas.openxmlformats.org/markup-compatibility/2006" xmlns:hp="http://schemas.haansoft.com/office/presentation/8.0" advTm="19906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다른 페이지 연결선 3"/>
          <p:cNvSpPr/>
          <p:nvPr/>
        </p:nvSpPr>
        <p:spPr>
          <a:xfrm>
            <a:off x="5664200" y="0"/>
            <a:ext cx="863600" cy="1056640"/>
          </a:xfrm>
          <a:prstGeom prst="flowChartOffpageConnector">
            <a:avLst/>
          </a:prstGeom>
          <a:solidFill>
            <a:srgbClr val="aec486"/>
          </a:solidFill>
          <a:ln>
            <a:noFill/>
          </a:ln>
          <a:effectLst>
            <a:outerShdw blurRad="50800" dist="38100" dir="5400000" sx="109000" sy="109000" algn="t" rotWithShape="0">
              <a:prstClr val="black">
                <a:alpha val="11000"/>
              </a:prstClr>
            </a:outerShdw>
          </a:effectLst>
          <a:scene3d>
            <a:camera prst="orthographicFront"/>
            <a:lightRig rig="balanced" dir="t"/>
          </a:scene3d>
          <a:sp3d extrusionH="12700" prstMaterial="softEdge">
            <a:bevelB/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95800" y="343654"/>
            <a:ext cx="3200400" cy="445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rgbClr val="eae2d6"/>
                </a:solidFill>
                <a:latin typeface="G마켓 산스 TTF Bold"/>
                <a:ea typeface="G마켓 산스 TTF Bold"/>
              </a:rPr>
              <a:t>0</a:t>
            </a:r>
            <a:r>
              <a:rPr lang="en-US" altLang="ko-KR" sz="2400">
                <a:solidFill>
                  <a:srgbClr val="eae2d6"/>
                </a:solidFill>
                <a:latin typeface="G마켓 산스 TTF Bold"/>
                <a:ea typeface="G마켓 산스 TTF Bold"/>
              </a:rPr>
              <a:t>5</a:t>
            </a:r>
            <a:endParaRPr lang="en-US" altLang="ko-KR" sz="2400">
              <a:solidFill>
                <a:srgbClr val="eae2d6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57421" y="1175731"/>
            <a:ext cx="6077157" cy="698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4000" mc:Ignorable="hp" hp:hslEmbossed="0">
                <a:solidFill>
                  <a:srgbClr val="aec486"/>
                </a:solidFill>
                <a:effectLst>
                  <a:outerShdw blurRad="50800" dist="38100" dir="2700000" algn="tl" rotWithShape="0">
                    <a:srgbClr val="a1997f">
                      <a:alpha val="40000"/>
                    </a:srgbClr>
                  </a:outerShdw>
                </a:effectLst>
                <a:latin typeface="G마켓 산스 TTF Bold"/>
                <a:ea typeface="G마켓 산스 TTF Bold"/>
              </a:rPr>
              <a:t>개발환경</a:t>
            </a:r>
            <a:endParaRPr xmlns:mc="http://schemas.openxmlformats.org/markup-compatibility/2006" xmlns:hp="http://schemas.haansoft.com/office/presentation/8.0" lang="ko-KR" altLang="en-US" sz="4000" mc:Ignorable="hp" hp:hslEmbossed="0">
              <a:solidFill>
                <a:srgbClr val="aec486"/>
              </a:solidFill>
              <a:effectLst>
                <a:outerShdw blurRad="50800" dist="38100" dir="2700000" algn="tl" rotWithShape="0">
                  <a:srgbClr val="a1997f">
                    <a:alpha val="40000"/>
                  </a:srgbClr>
                </a:outerShdw>
              </a:effectLst>
              <a:latin typeface="G마켓 산스 TTF Bold"/>
              <a:ea typeface="G마켓 산스 TTF Bold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409" y="-187921"/>
            <a:ext cx="5559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3600">
                <a:solidFill>
                  <a:srgbClr val="aec486"/>
                </a:solidFill>
                <a:latin typeface="G마켓 산스 TTF Bold"/>
                <a:ea typeface="G마켓 산스 TTF Bold"/>
              </a:rPr>
              <a:t>. . . . . . . . . . . . . . . . . . . . .</a:t>
            </a:r>
            <a:endParaRPr lang="en-US" sz="3600">
              <a:solidFill>
                <a:srgbClr val="aec486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85281" y="-187921"/>
            <a:ext cx="5559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3600">
                <a:solidFill>
                  <a:srgbClr val="aec486"/>
                </a:solidFill>
                <a:latin typeface="G마켓 산스 TTF Bold"/>
                <a:ea typeface="G마켓 산스 TTF Bold"/>
              </a:rPr>
              <a:t>. . . . . . . . . . . . . . . . . . . . .</a:t>
            </a:r>
            <a:endParaRPr lang="en-US" sz="3600">
              <a:solidFill>
                <a:srgbClr val="aec486"/>
              </a:solidFill>
              <a:latin typeface="G마켓 산스 TTF Bold"/>
              <a:ea typeface="G마켓 산스 TTF Bold"/>
            </a:endParaRPr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176296"/>
            <a:ext cx="0" cy="0"/>
          </a:xfrm>
          <a:prstGeom prst="rect">
            <a:avLst/>
          </a:prstGeom>
        </p:spPr>
      </p:pic>
      <p:pic>
        <p:nvPicPr>
          <p:cNvPr id="53" name="Picture 4" descr="이클립스 아이콘을 작업 표시줄에 고정시키기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631504" y="3271817"/>
            <a:ext cx="3750568" cy="881384"/>
          </a:xfrm>
          <a:prstGeom prst="rect">
            <a:avLst/>
          </a:prstGeom>
          <a:noFill/>
        </p:spPr>
      </p:pic>
      <p:pic>
        <p:nvPicPr>
          <p:cNvPr id="54" name="Picture 2" descr="번역] MySQL의 ENUM 타입을 사용하지 말아야 할 8가지 이유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672064" y="2282393"/>
            <a:ext cx="3626768" cy="187080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6891" mc:Ignorable="p14" p14:dur="700">
        <p:fade/>
      </p:transition>
    </mc:Choice>
    <mc:Fallback>
      <p:transition xmlns:mc="http://schemas.openxmlformats.org/markup-compatibility/2006" xmlns:hp="http://schemas.haansoft.com/office/presentation/8.0" advTm="6891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다른 페이지 연결선 3"/>
          <p:cNvSpPr/>
          <p:nvPr/>
        </p:nvSpPr>
        <p:spPr>
          <a:xfrm>
            <a:off x="5664200" y="0"/>
            <a:ext cx="863600" cy="1056640"/>
          </a:xfrm>
          <a:prstGeom prst="flowChartOffpageConnector">
            <a:avLst/>
          </a:prstGeom>
          <a:solidFill>
            <a:srgbClr val="aec486"/>
          </a:solidFill>
          <a:ln>
            <a:noFill/>
          </a:ln>
          <a:effectLst>
            <a:outerShdw blurRad="50800" dist="38100" dir="5400000" sx="109000" sy="109000" algn="t" rotWithShape="0">
              <a:prstClr val="black">
                <a:alpha val="11000"/>
              </a:prstClr>
            </a:outerShdw>
          </a:effectLst>
          <a:scene3d>
            <a:camera prst="orthographicFront"/>
            <a:lightRig rig="balanced" dir="t"/>
          </a:scene3d>
          <a:sp3d extrusionH="12700" prstMaterial="softEdge">
            <a:bevelB/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95800" y="343654"/>
            <a:ext cx="3200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rgbClr val="eae2d6"/>
                </a:solidFill>
                <a:latin typeface="G마켓 산스 TTF Bold"/>
                <a:ea typeface="G마켓 산스 TTF Bold"/>
              </a:rPr>
              <a:t>06</a:t>
            </a:r>
            <a:endParaRPr lang="en-US" sz="2400">
              <a:solidFill>
                <a:srgbClr val="eae2d6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09" y="-187921"/>
            <a:ext cx="5559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3600">
                <a:solidFill>
                  <a:srgbClr val="aec486"/>
                </a:solidFill>
                <a:latin typeface="G마켓 산스 TTF Bold"/>
                <a:ea typeface="G마켓 산스 TTF Bold"/>
              </a:rPr>
              <a:t>. . . . . . . . . . . . . . . . . . . . .</a:t>
            </a:r>
            <a:endParaRPr lang="en-US" sz="3600">
              <a:solidFill>
                <a:srgbClr val="aec486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85281" y="-187921"/>
            <a:ext cx="5559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3600">
                <a:solidFill>
                  <a:srgbClr val="aec486"/>
                </a:solidFill>
                <a:latin typeface="G마켓 산스 TTF Bold"/>
                <a:ea typeface="G마켓 산스 TTF Bold"/>
              </a:rPr>
              <a:t>. . . . . . . . . . . . . . . . . . . . .</a:t>
            </a:r>
            <a:endParaRPr lang="en-US" sz="3600">
              <a:solidFill>
                <a:srgbClr val="aec486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9673" y="1195170"/>
            <a:ext cx="47650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4000" mc:Ignorable="hp" hp:hslEmbossed="0">
                <a:solidFill>
                  <a:srgbClr val="aec486"/>
                </a:solidFill>
                <a:effectLst>
                  <a:outerShdw blurRad="50800" dist="38100" dir="2700000" algn="tl" rotWithShape="0">
                    <a:srgbClr val="a1997f">
                      <a:alpha val="40000"/>
                    </a:srgbClr>
                  </a:outerShdw>
                </a:effectLst>
                <a:latin typeface="G마켓 산스 TTF Bold"/>
                <a:ea typeface="G마켓 산스 TTF Bold"/>
              </a:rPr>
              <a:t>개발 일정</a:t>
            </a:r>
            <a:endParaRPr xmlns:mc="http://schemas.openxmlformats.org/markup-compatibility/2006" xmlns:hp="http://schemas.haansoft.com/office/presentation/8.0" lang="ko-KR" altLang="en-US" sz="4000" mc:Ignorable="hp" hp:hslEmbossed="0">
              <a:solidFill>
                <a:srgbClr val="aec486"/>
              </a:solidFill>
              <a:effectLst>
                <a:outerShdw blurRad="50800" dist="38100" dir="2700000" algn="tl" rotWithShape="0">
                  <a:srgbClr val="a1997f">
                    <a:alpha val="40000"/>
                  </a:srgbClr>
                </a:outerShdw>
              </a:effectLst>
              <a:latin typeface="G마켓 산스 TTF Bold"/>
              <a:ea typeface="G마켓 산스 TTF Bold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9399067" y="7933518"/>
            <a:ext cx="1130607" cy="1130607"/>
          </a:xfrm>
          <a:prstGeom prst="ellipse">
            <a:avLst/>
          </a:prstGeom>
          <a:solidFill>
            <a:schemeClr val="bg1">
              <a:alpha val="61000"/>
            </a:schemeClr>
          </a:solidFill>
          <a:ln w="47625" cap="flat">
            <a:solidFill>
              <a:srgbClr val="aec486"/>
            </a:solidFill>
            <a:prstDash val="solid"/>
            <a:miter/>
          </a:ln>
          <a:effectLst/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l">
              <a:defRPr/>
            </a:pPr>
            <a:endParaRPr lang="en-US"/>
          </a:p>
        </p:txBody>
      </p:sp>
      <p:graphicFrame>
        <p:nvGraphicFramePr>
          <p:cNvPr id="38" name="표 5"/>
          <p:cNvGraphicFramePr>
            <a:graphicFrameLocks noGrp="1"/>
          </p:cNvGraphicFramePr>
          <p:nvPr/>
        </p:nvGraphicFramePr>
        <p:xfrm>
          <a:off x="1091444" y="2351477"/>
          <a:ext cx="10009112" cy="3443745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72162"/>
                <a:gridCol w="7936950"/>
              </a:tblGrid>
              <a:tr h="641821">
                <a:tc>
                  <a:txBody>
                    <a:bodyPr vert="horz" lIns="91440" tIns="45720" rIns="91440" bIns="45720" anchor="t" anchorCtr="0"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defRPr/>
                      </a:pPr>
                      <a:r>
                        <a:rPr lang="ko-KR" alt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나무L"/>
                          <a:ea typeface="HY나무L"/>
                        </a:rPr>
                        <a:t> 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나무L"/>
                        <a:ea typeface="HY나무L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나무L"/>
                          <a:ea typeface="HY나무L"/>
                        </a:rPr>
                        <a:t>계획</a:t>
                      </a:r>
                      <a:endParaRPr lang="ko-KR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>
                        <a:defRPr/>
                      </a:pPr>
                      <a:endParaRPr lang="en-US" altLang="ko-KR" sz="10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나무L"/>
                        <a:ea typeface="HY나무L"/>
                      </a:endParaRPr>
                    </a:p>
                    <a:p>
                      <a:pPr algn="l">
                        <a:defRPr/>
                      </a:pPr>
                      <a:r>
                        <a:rPr lang="en-US" altLang="ko-KR" sz="105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나무L"/>
                          <a:ea typeface="HY나무L"/>
                        </a:rPr>
                        <a:t>       </a:t>
                      </a:r>
                      <a:r>
                        <a:rPr lang="en-US" altLang="ko-K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나무L"/>
                          <a:ea typeface="HY나무L"/>
                        </a:rPr>
                        <a:t>          10</a:t>
                      </a:r>
                      <a:r>
                        <a:rPr lang="ko-KR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나무L"/>
                          <a:ea typeface="HY나무L"/>
                        </a:rPr>
                        <a:t> </a:t>
                      </a:r>
                      <a:r>
                        <a:rPr lang="en-US" altLang="ko-K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나무L"/>
                          <a:ea typeface="HY나무L"/>
                        </a:rPr>
                        <a:t>/</a:t>
                      </a:r>
                      <a:r>
                        <a:rPr lang="ko-KR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나무L"/>
                          <a:ea typeface="HY나무L"/>
                        </a:rPr>
                        <a:t> </a:t>
                      </a:r>
                      <a:r>
                        <a:rPr lang="en-US" altLang="ko-K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나무L"/>
                          <a:ea typeface="HY나무L"/>
                        </a:rPr>
                        <a:t>15</a:t>
                      </a:r>
                      <a:r>
                        <a:rPr lang="ko-KR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나무L"/>
                          <a:ea typeface="HY나무L"/>
                        </a:rPr>
                        <a:t>  </a:t>
                      </a:r>
                      <a:r>
                        <a:rPr lang="en-US" altLang="ko-K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나무L"/>
                          <a:ea typeface="HY나무L"/>
                        </a:rPr>
                        <a:t>     </a:t>
                      </a:r>
                      <a:r>
                        <a:rPr lang="ko-KR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나무L"/>
                          <a:ea typeface="HY나무L"/>
                        </a:rPr>
                        <a:t>        </a:t>
                      </a:r>
                      <a:r>
                        <a:rPr lang="en-US" altLang="ko-K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나무L"/>
                          <a:ea typeface="HY나무L"/>
                        </a:rPr>
                        <a:t>10/29   </a:t>
                      </a:r>
                      <a:r>
                        <a:rPr lang="ko-KR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나무L"/>
                          <a:ea typeface="HY나무L"/>
                        </a:rPr>
                        <a:t>    </a:t>
                      </a:r>
                      <a:r>
                        <a:rPr lang="en-US" altLang="ko-K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나무L"/>
                          <a:ea typeface="HY나무L"/>
                        </a:rPr>
                        <a:t>        11 / 19         </a:t>
                      </a:r>
                      <a:r>
                        <a:rPr lang="ko-KR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나무L"/>
                          <a:ea typeface="HY나무L"/>
                        </a:rPr>
                        <a:t>   </a:t>
                      </a:r>
                      <a:r>
                        <a:rPr lang="en-US" altLang="ko-K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나무L"/>
                          <a:ea typeface="HY나무L"/>
                        </a:rPr>
                        <a:t>    12 / 3</a:t>
                      </a:r>
                      <a:endParaRPr lang="en-US" altLang="ko-KR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</a:tr>
              <a:tr h="676865">
                <a:tc>
                  <a:txBody>
                    <a:bodyPr vert="horz" lIns="91440" tIns="45720" rIns="91440" bIns="45720" anchor="t" anchorCtr="0"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defRPr/>
                      </a:pPr>
                      <a:endParaRPr lang="en-US" altLang="ko-KR" sz="10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나무L"/>
                        <a:ea typeface="HY나무L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나무L"/>
                          <a:ea typeface="HY나무L"/>
                        </a:rPr>
                        <a:t>UI</a:t>
                      </a:r>
                      <a:r>
                        <a:rPr lang="ko-KR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나무L"/>
                          <a:ea typeface="HY나무L"/>
                        </a:rPr>
                        <a:t> 및 </a:t>
                      </a:r>
                      <a:r>
                        <a:rPr lang="en-US" altLang="ko-K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나무L"/>
                          <a:ea typeface="HY나무L"/>
                        </a:rPr>
                        <a:t>db</a:t>
                      </a:r>
                      <a:r>
                        <a:rPr lang="ko-KR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나무L"/>
                          <a:ea typeface="HY나무L"/>
                        </a:rPr>
                        <a:t>설계</a:t>
                      </a:r>
                      <a:endParaRPr lang="ko-KR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</a:tr>
              <a:tr h="662461">
                <a:tc>
                  <a:txBody>
                    <a:bodyPr vert="horz" lIns="91440" tIns="45720" rIns="91440" bIns="45720" anchor="t" anchorCtr="0"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defRPr/>
                      </a:pPr>
                      <a:endParaRPr lang="en-US" altLang="ko-KR" sz="10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나무L"/>
                        <a:ea typeface="HY나무L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나무L"/>
                          <a:ea typeface="HY나무L"/>
                        </a:rPr>
                        <a:t>전체 코딩</a:t>
                      </a:r>
                      <a:endParaRPr lang="ko-KR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</a:tr>
              <a:tr h="685358">
                <a:tc>
                  <a:txBody>
                    <a:bodyPr vert="horz" lIns="91440" tIns="45720" rIns="91440" bIns="45720" anchor="t" anchorCtr="0"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defRPr/>
                      </a:pPr>
                      <a:endParaRPr lang="en-US" altLang="ko-KR" sz="10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나무L"/>
                        <a:ea typeface="HY나무L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나무L"/>
                          <a:ea typeface="HY나무L"/>
                        </a:rPr>
                        <a:t>수정 및 추가</a:t>
                      </a:r>
                      <a:endParaRPr lang="ko-KR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</a:tr>
              <a:tr h="694712">
                <a:tc>
                  <a:txBody>
                    <a:bodyPr vert="horz" lIns="91440" tIns="45720" rIns="91440" bIns="45720" anchor="t" anchorCtr="0"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defRPr/>
                      </a:pPr>
                      <a:endParaRPr lang="en-US" altLang="ko-KR" sz="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나무L"/>
                        <a:ea typeface="HY나무L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나무L"/>
                          <a:ea typeface="HY나무L"/>
                        </a:rPr>
                        <a:t>검토 및</a:t>
                      </a:r>
                      <a:endParaRPr lang="ko-KR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나무L"/>
                        <a:ea typeface="HY나무L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나무L"/>
                          <a:ea typeface="HY나무L"/>
                        </a:rPr>
                        <a:t> </a:t>
                      </a:r>
                      <a:r>
                        <a:rPr lang="ko-KR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나무L"/>
                          <a:ea typeface="HY나무L"/>
                        </a:rPr>
                        <a:t>최종 발표 준비</a:t>
                      </a:r>
                      <a:endParaRPr lang="ko-KR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나무L"/>
                        <a:ea typeface="HY나무L"/>
                      </a:endParaRPr>
                    </a:p>
                    <a:p>
                      <a:pPr algn="ctr">
                        <a:defRPr/>
                      </a:pPr>
                      <a:endParaRPr lang="ko-KR" altLang="en-US" sz="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나무L"/>
                        <a:ea typeface="HY나무L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9" name=""/>
          <p:cNvSpPr/>
          <p:nvPr/>
        </p:nvSpPr>
        <p:spPr>
          <a:xfrm>
            <a:off x="3081338" y="3222029"/>
            <a:ext cx="1162049" cy="20697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 w="4763" cap="flat">
            <a:solidFill>
              <a:srgbClr val="ffffff"/>
            </a:solidFill>
            <a:prstDash val="solid"/>
            <a:miter/>
          </a:ln>
          <a:effectLst/>
        </p:spPr>
        <p:txBody>
          <a:bodyPr anchor="ctr"/>
          <a:p>
            <a:pPr algn="l">
              <a:defRPr/>
            </a:pPr>
            <a:endParaRPr/>
          </a:p>
        </p:txBody>
      </p:sp>
      <p:sp>
        <p:nvSpPr>
          <p:cNvPr id="40" name=""/>
          <p:cNvSpPr/>
          <p:nvPr/>
        </p:nvSpPr>
        <p:spPr>
          <a:xfrm>
            <a:off x="4205287" y="3917354"/>
            <a:ext cx="2400300" cy="2164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 w="4763" cap="flat">
            <a:solidFill>
              <a:srgbClr val="ffffff"/>
            </a:solidFill>
            <a:prstDash val="solid"/>
            <a:miter/>
          </a:ln>
          <a:effectLst/>
        </p:spPr>
        <p:txBody>
          <a:bodyPr anchor="ctr"/>
          <a:lstStyle/>
          <a:p>
            <a:pPr algn="l">
              <a:defRPr/>
            </a:pPr>
            <a:endParaRPr/>
          </a:p>
        </p:txBody>
      </p:sp>
      <p:sp>
        <p:nvSpPr>
          <p:cNvPr id="41" name=""/>
          <p:cNvSpPr/>
          <p:nvPr/>
        </p:nvSpPr>
        <p:spPr>
          <a:xfrm>
            <a:off x="6643687" y="4574579"/>
            <a:ext cx="1543051" cy="2260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 w="4763" cap="flat">
            <a:solidFill>
              <a:srgbClr val="ffffff"/>
            </a:solidFill>
            <a:prstDash val="solid"/>
            <a:miter/>
          </a:ln>
          <a:effectLst/>
        </p:spPr>
        <p:txBody>
          <a:bodyPr anchor="ctr"/>
          <a:lstStyle/>
          <a:p>
            <a:pPr algn="l">
              <a:defRPr/>
            </a:pPr>
            <a:endParaRPr/>
          </a:p>
        </p:txBody>
      </p:sp>
      <p:sp>
        <p:nvSpPr>
          <p:cNvPr id="42" name=""/>
          <p:cNvSpPr/>
          <p:nvPr/>
        </p:nvSpPr>
        <p:spPr>
          <a:xfrm>
            <a:off x="8324851" y="5317528"/>
            <a:ext cx="1143000" cy="2260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 w="4763" cap="flat">
            <a:solidFill>
              <a:srgbClr val="ffffff"/>
            </a:solidFill>
            <a:prstDash val="solid"/>
            <a:miter/>
          </a:ln>
          <a:effectLst/>
        </p:spPr>
        <p:txBody>
          <a:bodyPr anchor="ctr"/>
          <a:lstStyle/>
          <a:p>
            <a:pPr algn="l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5672" mc:Ignorable="p14" p14:dur="700">
        <p:fade/>
      </p:transition>
    </mc:Choice>
    <mc:Fallback>
      <p:transition xmlns:mc="http://schemas.openxmlformats.org/markup-compatibility/2006" xmlns:hp="http://schemas.haansoft.com/office/presentation/8.0" advTm="5672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분 원형 7"/>
          <p:cNvSpPr/>
          <p:nvPr/>
        </p:nvSpPr>
        <p:spPr>
          <a:xfrm>
            <a:off x="4145280" y="1625600"/>
            <a:ext cx="3901440" cy="3901440"/>
          </a:xfrm>
          <a:prstGeom prst="pie">
            <a:avLst>
              <a:gd name="adj1" fmla="val 16556110"/>
              <a:gd name="adj2" fmla="val 15652499"/>
            </a:avLst>
          </a:prstGeom>
          <a:noFill/>
          <a:ln w="4763" cap="flat">
            <a:solidFill>
              <a:srgbClr val="aec486"/>
            </a:solidFill>
            <a:prstDash val="solid"/>
            <a:miter/>
          </a:ln>
          <a:effectLst/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l">
              <a:defRPr/>
            </a:pPr>
            <a:endParaRPr lang="en-US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6096000" y="0"/>
            <a:ext cx="1" cy="1930400"/>
          </a:xfrm>
          <a:prstGeom prst="line">
            <a:avLst/>
          </a:prstGeom>
          <a:ln w="25400">
            <a:solidFill>
              <a:srgbClr val="aec4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4373880" y="1854200"/>
            <a:ext cx="3444240" cy="3444240"/>
          </a:xfrm>
          <a:prstGeom prst="ellipse">
            <a:avLst/>
          </a:prstGeom>
          <a:solidFill>
            <a:schemeClr val="bg1"/>
          </a:solidFill>
          <a:ln w="63500" cap="flat">
            <a:solidFill>
              <a:srgbClr val="aec486"/>
            </a:solidFill>
            <a:prstDash val="solid"/>
            <a:miter/>
          </a:ln>
          <a:effectLst/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l"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76880" y="3082558"/>
            <a:ext cx="6238240" cy="692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G마켓 산스 TTF Medium"/>
                <a:ea typeface="G마켓 산스 TTF Medium"/>
              </a:rPr>
              <a:t>감사합니다</a:t>
            </a:r>
            <a:endParaRPr lang="en-US" sz="4000">
              <a:solidFill>
                <a:schemeClr val="bg1">
                  <a:lumMod val="50000"/>
                </a:schemeClr>
              </a:solidFill>
              <a:latin typeface="G마켓 산스 TTF Medium"/>
              <a:ea typeface="G마켓 산스 TTF Medium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31441" y="3902313"/>
            <a:ext cx="6929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bg1">
                    <a:lumMod val="65000"/>
                  </a:schemeClr>
                </a:solidFill>
                <a:latin typeface="210 옴니고딕 030"/>
                <a:ea typeface="210 옴니고딕 030"/>
              </a:rPr>
              <a:t>Thank you </a:t>
            </a:r>
            <a:endParaRPr lang="en-US">
              <a:solidFill>
                <a:schemeClr val="bg1">
                  <a:lumMod val="65000"/>
                </a:schemeClr>
              </a:solidFill>
              <a:latin typeface="210 옴니고딕 030"/>
              <a:ea typeface="210 옴니고딕 03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Tm="7265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advTm="7265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4763" cap="flat">
          <a:solidFill>
            <a:srgbClr val="ffffff"/>
          </a:solidFill>
          <a:prstDash val="solid"/>
          <a:miter/>
        </a:ln>
        <a:effectLst/>
      </a:spPr>
      <a:bodyPr rtlCol="0" anchor="ctr"/>
      <a:lstStyle>
        <a:defPPr algn="l">
          <a:defRPr/>
        </a:defPPr>
      </a:lst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519</ep:Words>
  <ep:PresentationFormat>와이드스크린</ep:PresentationFormat>
  <ep:Paragraphs>38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2020-06-13T09:05:17.000</dcterms:created>
  <dc:creator>eton</dc:creator>
  <cp:lastModifiedBy>USER</cp:lastModifiedBy>
  <dcterms:modified xsi:type="dcterms:W3CDTF">2020-09-16T16:11:06.309</dcterms:modified>
  <cp:revision>57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