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307" r:id="rId5"/>
    <p:sldId id="308" r:id="rId6"/>
    <p:sldId id="309" r:id="rId7"/>
    <p:sldId id="266" r:id="rId8"/>
    <p:sldId id="268" r:id="rId9"/>
    <p:sldId id="269" r:id="rId10"/>
    <p:sldId id="276" r:id="rId11"/>
    <p:sldId id="280" r:id="rId12"/>
    <p:sldId id="282" r:id="rId13"/>
    <p:sldId id="281" r:id="rId14"/>
    <p:sldId id="279" r:id="rId15"/>
    <p:sldId id="278" r:id="rId16"/>
    <p:sldId id="277" r:id="rId17"/>
    <p:sldId id="284" r:id="rId18"/>
    <p:sldId id="287" r:id="rId19"/>
    <p:sldId id="286" r:id="rId20"/>
    <p:sldId id="285" r:id="rId21"/>
    <p:sldId id="290" r:id="rId22"/>
    <p:sldId id="273" r:id="rId23"/>
    <p:sldId id="274" r:id="rId24"/>
    <p:sldId id="275" r:id="rId25"/>
    <p:sldId id="288" r:id="rId26"/>
    <p:sldId id="289" r:id="rId27"/>
    <p:sldId id="296" r:id="rId28"/>
    <p:sldId id="297" r:id="rId29"/>
    <p:sldId id="295" r:id="rId30"/>
    <p:sldId id="300" r:id="rId31"/>
    <p:sldId id="299" r:id="rId32"/>
    <p:sldId id="298" r:id="rId33"/>
    <p:sldId id="293" r:id="rId34"/>
    <p:sldId id="301" r:id="rId35"/>
    <p:sldId id="303" r:id="rId36"/>
    <p:sldId id="304" r:id="rId37"/>
    <p:sldId id="305" r:id="rId38"/>
    <p:sldId id="30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AFB"/>
    <a:srgbClr val="D2D2D2"/>
    <a:srgbClr val="646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18" autoAdjust="0"/>
  </p:normalViewPr>
  <p:slideViewPr>
    <p:cSldViewPr snapToGrid="0">
      <p:cViewPr varScale="1">
        <p:scale>
          <a:sx n="46" d="100"/>
          <a:sy n="46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1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8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0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7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7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5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8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0" y="714375"/>
            <a:ext cx="9512303" cy="6143625"/>
          </a:xfrm>
          <a:prstGeom prst="rtTriangl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rot="16200000">
            <a:off x="9609139" y="4275138"/>
            <a:ext cx="2486025" cy="2679697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28984" y="-28984"/>
            <a:ext cx="2161357" cy="2219324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18137" y="-18139"/>
            <a:ext cx="1352555" cy="138883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09662" y="1765219"/>
            <a:ext cx="10773639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JAVA</a:t>
            </a: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기반의 카페 </a:t>
            </a:r>
            <a:r>
              <a:rPr lang="en-US" altLang="ko-KR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POS</a:t>
            </a: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 프로그램</a:t>
            </a:r>
            <a:endParaRPr lang="en-US" altLang="ko-KR" sz="4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12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2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  <a:endParaRPr lang="ko-KR" altLang="en-US" sz="7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480551" y="3327693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93249" y="666354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77541" y="6061160"/>
            <a:ext cx="3272050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컴퓨터공학과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201811425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정소연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77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 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252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메뉴 취소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선택취소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전체취소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①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취소하고자 하는 메뉴를 선택한다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 취소 버튼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클릭하면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테이블에서 선택한 메뉴가 취소된다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③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전체 취소 버튼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클릭하면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 내의 모든 메뉴가 전부 취소된다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419391-9A8D-44CF-90DE-3FF3015C6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59" t="7250" r="35850" b="36569"/>
          <a:stretch/>
        </p:blipFill>
        <p:spPr>
          <a:xfrm>
            <a:off x="1199716" y="1745673"/>
            <a:ext cx="5148885" cy="303616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DC2B485-4DD2-4E47-A423-3892BB13C09F}"/>
              </a:ext>
            </a:extLst>
          </p:cNvPr>
          <p:cNvSpPr/>
          <p:nvPr/>
        </p:nvSpPr>
        <p:spPr>
          <a:xfrm>
            <a:off x="1260629" y="2301279"/>
            <a:ext cx="2299317" cy="1509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13AB9-A80A-45A8-8FC4-35BB98F3EB23}"/>
              </a:ext>
            </a:extLst>
          </p:cNvPr>
          <p:cNvSpPr txBox="1"/>
          <p:nvPr/>
        </p:nvSpPr>
        <p:spPr>
          <a:xfrm>
            <a:off x="891772" y="2230545"/>
            <a:ext cx="2671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0F9226-2F7D-4FA3-937F-2D650A90A2AC}"/>
              </a:ext>
            </a:extLst>
          </p:cNvPr>
          <p:cNvSpPr txBox="1"/>
          <p:nvPr/>
        </p:nvSpPr>
        <p:spPr>
          <a:xfrm>
            <a:off x="1040359" y="3908218"/>
            <a:ext cx="3019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F312E-19A8-443E-AAD1-8F7E9E19AC86}"/>
              </a:ext>
            </a:extLst>
          </p:cNvPr>
          <p:cNvSpPr txBox="1"/>
          <p:nvPr/>
        </p:nvSpPr>
        <p:spPr>
          <a:xfrm>
            <a:off x="2476953" y="3852714"/>
            <a:ext cx="44796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52F9C5A-692A-4342-921B-D76A36122DE6}"/>
              </a:ext>
            </a:extLst>
          </p:cNvPr>
          <p:cNvSpPr/>
          <p:nvPr/>
        </p:nvSpPr>
        <p:spPr>
          <a:xfrm>
            <a:off x="1273523" y="4092142"/>
            <a:ext cx="661809" cy="2207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FE26084-3300-4DB3-9614-8A00A16EFE64}"/>
              </a:ext>
            </a:extLst>
          </p:cNvPr>
          <p:cNvSpPr/>
          <p:nvPr/>
        </p:nvSpPr>
        <p:spPr>
          <a:xfrm>
            <a:off x="2034744" y="4084560"/>
            <a:ext cx="661809" cy="2207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D8887F-C93C-4BE5-ABAB-5C7912F3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923" y="4697598"/>
            <a:ext cx="2106626" cy="148519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E74D6CE8-C83A-4FE4-ADCD-68CA2B8D2A7A}"/>
              </a:ext>
            </a:extLst>
          </p:cNvPr>
          <p:cNvCxnSpPr>
            <a:stCxn id="16" idx="1"/>
          </p:cNvCxnSpPr>
          <p:nvPr/>
        </p:nvCxnSpPr>
        <p:spPr>
          <a:xfrm>
            <a:off x="1273523" y="4210155"/>
            <a:ext cx="914400" cy="914400"/>
          </a:xfrm>
          <a:prstGeom prst="curvedConnector3">
            <a:avLst>
              <a:gd name="adj1" fmla="val -208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3B2E52-9DBD-447F-B969-1B4B6E1BB7AC}"/>
              </a:ext>
            </a:extLst>
          </p:cNvPr>
          <p:cNvSpPr txBox="1"/>
          <p:nvPr/>
        </p:nvSpPr>
        <p:spPr>
          <a:xfrm>
            <a:off x="2281561" y="6249880"/>
            <a:ext cx="2106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 </a:t>
            </a:r>
            <a:r>
              <a:rPr lang="ko-KR" altLang="en-US" sz="1000" dirty="0"/>
              <a:t>선택 취소 버튼 클릭 결과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005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23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결제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결제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82199" y="2858234"/>
            <a:ext cx="4505863" cy="292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카드와 현금 중 결제 방식을 선택한다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매장 이용과 포장 중 선택한다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③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스탬프 적립을 원한다면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회원번호를 입력하고 조회 버튼을 누른다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④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결제를 원하면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결제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결제 취소를 원하면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취소 버튼을 클릭하고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결제창은 닫힌다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E8B7B96-7CC9-4DA8-82DB-09CDF8493A3A}"/>
              </a:ext>
            </a:extLst>
          </p:cNvPr>
          <p:cNvGrpSpPr/>
          <p:nvPr/>
        </p:nvGrpSpPr>
        <p:grpSpPr>
          <a:xfrm>
            <a:off x="1165726" y="2052961"/>
            <a:ext cx="5288090" cy="3100442"/>
            <a:chOff x="1023433" y="2105936"/>
            <a:chExt cx="5288090" cy="310044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51C3F07-C229-47A8-899D-A3A7337D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433" y="2105936"/>
              <a:ext cx="5288090" cy="310044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708ADC-D22A-47C4-9BEA-6278F98EDF2C}"/>
                </a:ext>
              </a:extLst>
            </p:cNvPr>
            <p:cNvSpPr/>
            <p:nvPr/>
          </p:nvSpPr>
          <p:spPr>
            <a:xfrm>
              <a:off x="2689934" y="4474346"/>
              <a:ext cx="648070" cy="2752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BBFE16-E844-4419-AFD0-D90ACC4A640A}"/>
              </a:ext>
            </a:extLst>
          </p:cNvPr>
          <p:cNvGrpSpPr/>
          <p:nvPr/>
        </p:nvGrpSpPr>
        <p:grpSpPr>
          <a:xfrm>
            <a:off x="1584755" y="2105936"/>
            <a:ext cx="3918318" cy="3129481"/>
            <a:chOff x="1584755" y="2105936"/>
            <a:chExt cx="3918318" cy="312948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F555EC7-A5A9-43D9-AD5F-7E30CDA05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4755" y="2105936"/>
              <a:ext cx="3918318" cy="312948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6BE24A-A751-46F2-BBFE-2AE232A79354}"/>
                </a:ext>
              </a:extLst>
            </p:cNvPr>
            <p:cNvSpPr txBox="1"/>
            <p:nvPr/>
          </p:nvSpPr>
          <p:spPr>
            <a:xfrm>
              <a:off x="2376773" y="2669893"/>
              <a:ext cx="26719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86B935-C605-49D8-B0E9-24204DA72E13}"/>
                </a:ext>
              </a:extLst>
            </p:cNvPr>
            <p:cNvSpPr txBox="1"/>
            <p:nvPr/>
          </p:nvSpPr>
          <p:spPr>
            <a:xfrm>
              <a:off x="2399018" y="3165190"/>
              <a:ext cx="30191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2FCB68-DF9E-4E2E-93D5-3DEE85E11950}"/>
                </a:ext>
              </a:extLst>
            </p:cNvPr>
            <p:cNvSpPr txBox="1"/>
            <p:nvPr/>
          </p:nvSpPr>
          <p:spPr>
            <a:xfrm>
              <a:off x="2399018" y="3676005"/>
              <a:ext cx="4479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DF41A6F-71FA-4EEA-8400-1E511565B965}"/>
                </a:ext>
              </a:extLst>
            </p:cNvPr>
            <p:cNvSpPr/>
            <p:nvPr/>
          </p:nvSpPr>
          <p:spPr>
            <a:xfrm>
              <a:off x="3899326" y="4742023"/>
              <a:ext cx="795297" cy="2883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D5DBC2-3E99-4500-995B-769056E6814F}"/>
                </a:ext>
              </a:extLst>
            </p:cNvPr>
            <p:cNvSpPr/>
            <p:nvPr/>
          </p:nvSpPr>
          <p:spPr>
            <a:xfrm>
              <a:off x="2447979" y="4725474"/>
              <a:ext cx="795297" cy="2883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E41CAE-9D0D-4E49-959C-8D5D95FA2885}"/>
                </a:ext>
              </a:extLst>
            </p:cNvPr>
            <p:cNvSpPr txBox="1"/>
            <p:nvPr/>
          </p:nvSpPr>
          <p:spPr>
            <a:xfrm>
              <a:off x="3782740" y="4431432"/>
              <a:ext cx="44796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EA3C47A-0C22-4595-A9AE-FA147953142D}"/>
                </a:ext>
              </a:extLst>
            </p:cNvPr>
            <p:cNvSpPr txBox="1"/>
            <p:nvPr/>
          </p:nvSpPr>
          <p:spPr>
            <a:xfrm>
              <a:off x="2437106" y="4389542"/>
              <a:ext cx="413724" cy="299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>
                  <a:solidFill>
                    <a:srgbClr val="FF0000"/>
                  </a:solidFill>
                </a:rPr>
                <a:t>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35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1769323"/>
            <a:ext cx="4520916" cy="123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결제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회원번호 조회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결제를 진행할 때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스탬프 적립을 원한다면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82199" y="2586439"/>
            <a:ext cx="4505863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회원번호를 입력한다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DE1D2E-AB2B-4921-8445-C1B25EC642E5}"/>
              </a:ext>
            </a:extLst>
          </p:cNvPr>
          <p:cNvGrpSpPr/>
          <p:nvPr/>
        </p:nvGrpSpPr>
        <p:grpSpPr>
          <a:xfrm>
            <a:off x="1701260" y="1474301"/>
            <a:ext cx="3731869" cy="3022642"/>
            <a:chOff x="1482960" y="1971195"/>
            <a:chExt cx="4625741" cy="368077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40ECB34-99D6-4C57-B665-911D39FD3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960" y="1971195"/>
              <a:ext cx="4625741" cy="368077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6BE24A-A751-46F2-BBFE-2AE232A79354}"/>
                </a:ext>
              </a:extLst>
            </p:cNvPr>
            <p:cNvSpPr txBox="1"/>
            <p:nvPr/>
          </p:nvSpPr>
          <p:spPr>
            <a:xfrm>
              <a:off x="2838180" y="3487239"/>
              <a:ext cx="26719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86B935-C605-49D8-B0E9-24204DA72E13}"/>
                </a:ext>
              </a:extLst>
            </p:cNvPr>
            <p:cNvSpPr txBox="1"/>
            <p:nvPr/>
          </p:nvSpPr>
          <p:spPr>
            <a:xfrm>
              <a:off x="5187329" y="3529811"/>
              <a:ext cx="30191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DF41A6F-71FA-4EEA-8400-1E511565B965}"/>
                </a:ext>
              </a:extLst>
            </p:cNvPr>
            <p:cNvSpPr/>
            <p:nvPr/>
          </p:nvSpPr>
          <p:spPr>
            <a:xfrm>
              <a:off x="2986831" y="3762353"/>
              <a:ext cx="1707792" cy="4190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D5DBC2-3E99-4500-995B-769056E6814F}"/>
                </a:ext>
              </a:extLst>
            </p:cNvPr>
            <p:cNvSpPr/>
            <p:nvPr/>
          </p:nvSpPr>
          <p:spPr>
            <a:xfrm>
              <a:off x="4762110" y="3822199"/>
              <a:ext cx="795297" cy="2883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04E2074-B3C6-4D00-B36C-059174E8207E}"/>
              </a:ext>
            </a:extLst>
          </p:cNvPr>
          <p:cNvSpPr txBox="1"/>
          <p:nvPr/>
        </p:nvSpPr>
        <p:spPr>
          <a:xfrm>
            <a:off x="7082199" y="3414012"/>
            <a:ext cx="4606464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②-1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가입된 회원인 경우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 메시지 창을 띄우고 결제를 계속 진행한다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DFE479-80BA-4A2E-8D2D-51A5403B9FF3}"/>
              </a:ext>
            </a:extLst>
          </p:cNvPr>
          <p:cNvGrpSpPr/>
          <p:nvPr/>
        </p:nvGrpSpPr>
        <p:grpSpPr>
          <a:xfrm>
            <a:off x="922888" y="4391736"/>
            <a:ext cx="2428187" cy="1780459"/>
            <a:chOff x="922888" y="4391736"/>
            <a:chExt cx="2428187" cy="17804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2FCB68-DF9E-4E2E-93D5-3DEE85E11950}"/>
                </a:ext>
              </a:extLst>
            </p:cNvPr>
            <p:cNvSpPr txBox="1"/>
            <p:nvPr/>
          </p:nvSpPr>
          <p:spPr>
            <a:xfrm>
              <a:off x="922888" y="4391736"/>
              <a:ext cx="67509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>
                  <a:solidFill>
                    <a:srgbClr val="FF0000"/>
                  </a:solidFill>
                </a:rPr>
                <a:t>②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-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1B3E917-A9FD-4D49-B358-7A57116DDAB7}"/>
                </a:ext>
              </a:extLst>
            </p:cNvPr>
            <p:cNvGrpSpPr/>
            <p:nvPr/>
          </p:nvGrpSpPr>
          <p:grpSpPr>
            <a:xfrm>
              <a:off x="928357" y="4726696"/>
              <a:ext cx="2422718" cy="1445499"/>
              <a:chOff x="934321" y="4722865"/>
              <a:chExt cx="2825979" cy="167206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FA2B8BB5-9550-434B-B806-24E9515A7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321" y="4722865"/>
                <a:ext cx="2825979" cy="1333608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519F8-8A79-45ED-AC51-C47A25576804}"/>
                  </a:ext>
                </a:extLst>
              </p:cNvPr>
              <p:cNvSpPr txBox="1"/>
              <p:nvPr/>
            </p:nvSpPr>
            <p:spPr>
              <a:xfrm>
                <a:off x="1369503" y="6148706"/>
                <a:ext cx="23907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&lt; </a:t>
                </a:r>
                <a:r>
                  <a:rPr lang="ko-KR" altLang="en-US" sz="1000" dirty="0"/>
                  <a:t>가입된 회원인 경우</a:t>
                </a:r>
                <a:r>
                  <a:rPr lang="en-US" altLang="ko-KR" sz="1000" dirty="0"/>
                  <a:t>&gt;</a:t>
                </a:r>
                <a:endParaRPr lang="ko-KR" altLang="en-US" sz="1000" dirty="0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6DE960E-374E-4F66-B24D-75B27CABDDBA}"/>
              </a:ext>
            </a:extLst>
          </p:cNvPr>
          <p:cNvGrpSpPr/>
          <p:nvPr/>
        </p:nvGrpSpPr>
        <p:grpSpPr>
          <a:xfrm>
            <a:off x="4066141" y="4335676"/>
            <a:ext cx="2524607" cy="1703521"/>
            <a:chOff x="4066141" y="4335676"/>
            <a:chExt cx="2524607" cy="170352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6265E06-0451-4381-8967-EE8118384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6141" y="4684124"/>
              <a:ext cx="2353811" cy="1355073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32F71A-575B-4E6A-926C-4543E94587BF}"/>
                </a:ext>
              </a:extLst>
            </p:cNvPr>
            <p:cNvSpPr txBox="1"/>
            <p:nvPr/>
          </p:nvSpPr>
          <p:spPr>
            <a:xfrm>
              <a:off x="5915655" y="4335676"/>
              <a:ext cx="67509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b="1" dirty="0">
                  <a:solidFill>
                    <a:srgbClr val="FF0000"/>
                  </a:solidFill>
                </a:rPr>
                <a:t>②</a:t>
              </a:r>
              <a:r>
                <a:rPr lang="en-US" altLang="ko-KR" sz="1300" b="1" dirty="0">
                  <a:solidFill>
                    <a:srgbClr val="FF0000"/>
                  </a:solidFill>
                </a:rPr>
                <a:t>-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334ED09-2C52-4483-9127-37E924D227B6}"/>
              </a:ext>
            </a:extLst>
          </p:cNvPr>
          <p:cNvSpPr txBox="1"/>
          <p:nvPr/>
        </p:nvSpPr>
        <p:spPr>
          <a:xfrm>
            <a:off x="7082199" y="4183515"/>
            <a:ext cx="4584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②-2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등록되지 않은 회원인 경우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 등록 후 결제를 진행할 것인지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등록하지 않고 결제를 진행할 것인지를 선택한다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②-2.1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 등록을 원하는 경우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 등록 버튼을 클릭하고 회원가입을 진행한다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②-2.2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 등록을 원하지 않는 경우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닫기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685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418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3.2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결제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결제 방식과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TakeOut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유무를 선택하지 않고 결제를 진행하면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각각을 선택하라는 메시지 창이 출력된다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DEB035B-D945-47F8-B058-0E4FAA3D86B1}"/>
              </a:ext>
            </a:extLst>
          </p:cNvPr>
          <p:cNvGrpSpPr/>
          <p:nvPr/>
        </p:nvGrpSpPr>
        <p:grpSpPr>
          <a:xfrm>
            <a:off x="982568" y="2579217"/>
            <a:ext cx="2397511" cy="2243854"/>
            <a:chOff x="935335" y="1745672"/>
            <a:chExt cx="2397511" cy="224385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C5AB146-9B2D-4958-9680-D5B6AFB20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335" y="1745672"/>
              <a:ext cx="2397511" cy="191248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207173-A92D-43BC-9613-E48A4E783809}"/>
                </a:ext>
              </a:extLst>
            </p:cNvPr>
            <p:cNvSpPr txBox="1"/>
            <p:nvPr/>
          </p:nvSpPr>
          <p:spPr>
            <a:xfrm>
              <a:off x="978432" y="3743305"/>
              <a:ext cx="2196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 </a:t>
              </a:r>
              <a:r>
                <a:rPr lang="ko-KR" altLang="en-US" sz="1000" dirty="0"/>
                <a:t>결제방식을 선택하지 않은 경우</a:t>
              </a:r>
              <a:r>
                <a:rPr lang="en-US" altLang="ko-KR" sz="1000" dirty="0"/>
                <a:t>&gt;</a:t>
              </a:r>
              <a:endParaRPr lang="ko-KR" altLang="en-US" sz="10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F8A692E-D1D1-49CE-A9E6-289E7F17AE5A}"/>
              </a:ext>
            </a:extLst>
          </p:cNvPr>
          <p:cNvGrpSpPr/>
          <p:nvPr/>
        </p:nvGrpSpPr>
        <p:grpSpPr>
          <a:xfrm>
            <a:off x="3962489" y="2579217"/>
            <a:ext cx="2515847" cy="2201693"/>
            <a:chOff x="3904580" y="1745672"/>
            <a:chExt cx="2515847" cy="2201693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7679330-D95C-4CA9-AC5D-6E9176687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0635" y="1745672"/>
              <a:ext cx="2383739" cy="191248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3A756D-A927-4D5D-9EB0-6868F4B5FEC3}"/>
                </a:ext>
              </a:extLst>
            </p:cNvPr>
            <p:cNvSpPr txBox="1"/>
            <p:nvPr/>
          </p:nvSpPr>
          <p:spPr>
            <a:xfrm>
              <a:off x="3904580" y="3701144"/>
              <a:ext cx="25158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&lt; </a:t>
              </a:r>
              <a:r>
                <a:rPr lang="en-US" altLang="ko-KR" sz="1000" dirty="0" err="1"/>
                <a:t>TakeOut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유무를 선택하지 않은 경우</a:t>
              </a:r>
              <a:r>
                <a:rPr lang="en-US" altLang="ko-KR" sz="1000" dirty="0"/>
                <a:t>&gt;</a:t>
              </a:r>
              <a:endParaRPr lang="ko-KR" altLang="en-US" sz="10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6CAC5F0-AC9A-446A-AAB7-9A5C93C299C8}"/>
              </a:ext>
            </a:extLst>
          </p:cNvPr>
          <p:cNvSpPr txBox="1"/>
          <p:nvPr/>
        </p:nvSpPr>
        <p:spPr>
          <a:xfrm>
            <a:off x="7172250" y="3332191"/>
            <a:ext cx="4551240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결제가 완료되면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결제가 완료되면 결제 내역은 판매 내역 테이블에 저장된다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결제가 완료된 음료의 재고 수는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-1,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판매량은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+1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 번호를 입력했을 경우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회원의 스탬프 수는 음료의 수만큼 증가한다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1023283-4F56-4F77-92EE-561A2D1F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331" y="1921455"/>
            <a:ext cx="4100993" cy="32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2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93880" y="1806691"/>
            <a:ext cx="4520916" cy="86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회원등록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 등록을 원하면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 등록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E419D2-6AA2-42FA-BD81-FC4B9FBC6A1C}"/>
              </a:ext>
            </a:extLst>
          </p:cNvPr>
          <p:cNvGrpSpPr/>
          <p:nvPr/>
        </p:nvGrpSpPr>
        <p:grpSpPr>
          <a:xfrm>
            <a:off x="1118585" y="2052961"/>
            <a:ext cx="5370206" cy="3164123"/>
            <a:chOff x="1118585" y="2052961"/>
            <a:chExt cx="5370206" cy="31641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7FB8FB7-AB96-4F39-93D4-C59164D26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585" y="2052961"/>
              <a:ext cx="5370206" cy="316412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A2335C3-8249-48F8-97E7-A7B053A87FBF}"/>
                </a:ext>
              </a:extLst>
            </p:cNvPr>
            <p:cNvSpPr/>
            <p:nvPr/>
          </p:nvSpPr>
          <p:spPr>
            <a:xfrm>
              <a:off x="2831976" y="4779133"/>
              <a:ext cx="665825" cy="2308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5033A2-F9D5-4A5D-8AFF-81B6B412EDDF}"/>
              </a:ext>
            </a:extLst>
          </p:cNvPr>
          <p:cNvGrpSpPr/>
          <p:nvPr/>
        </p:nvGrpSpPr>
        <p:grpSpPr>
          <a:xfrm>
            <a:off x="1912971" y="1346259"/>
            <a:ext cx="3931998" cy="2850083"/>
            <a:chOff x="1772277" y="1472778"/>
            <a:chExt cx="3992651" cy="293122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68CF0AB-091C-4EC8-8392-092F2BE1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2277" y="1472778"/>
              <a:ext cx="3992651" cy="293122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34C3B0-A74C-473E-92D8-FCDE72CC9F75}"/>
                </a:ext>
              </a:extLst>
            </p:cNvPr>
            <p:cNvSpPr/>
            <p:nvPr/>
          </p:nvSpPr>
          <p:spPr>
            <a:xfrm>
              <a:off x="4096173" y="3840477"/>
              <a:ext cx="878889" cy="271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`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9220FE-A7A1-4C96-93A6-DE4677997509}"/>
                </a:ext>
              </a:extLst>
            </p:cNvPr>
            <p:cNvSpPr txBox="1"/>
            <p:nvPr/>
          </p:nvSpPr>
          <p:spPr>
            <a:xfrm>
              <a:off x="2815841" y="2233062"/>
              <a:ext cx="323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①</a:t>
              </a:r>
              <a:endParaRPr lang="ko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3DE947-287F-420C-87DB-7D9210071129}"/>
                </a:ext>
              </a:extLst>
            </p:cNvPr>
            <p:cNvSpPr txBox="1"/>
            <p:nvPr/>
          </p:nvSpPr>
          <p:spPr>
            <a:xfrm>
              <a:off x="2789328" y="3063542"/>
              <a:ext cx="323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②</a:t>
              </a:r>
              <a:endParaRPr lang="ko-KR" altLang="en-US" sz="1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0B35BD0-48A2-4A0D-886F-543DBE9BB3EB}"/>
                </a:ext>
              </a:extLst>
            </p:cNvPr>
            <p:cNvSpPr/>
            <p:nvPr/>
          </p:nvSpPr>
          <p:spPr>
            <a:xfrm>
              <a:off x="2560868" y="3849888"/>
              <a:ext cx="878889" cy="2711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`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77FAED-EDA7-4F21-B09A-003E7348F051}"/>
                </a:ext>
              </a:extLst>
            </p:cNvPr>
            <p:cNvSpPr/>
            <p:nvPr/>
          </p:nvSpPr>
          <p:spPr>
            <a:xfrm>
              <a:off x="4798516" y="1792606"/>
              <a:ext cx="732509" cy="20470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`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157AD5-9F32-48DB-960A-8B60B11B1D95}"/>
                </a:ext>
              </a:extLst>
            </p:cNvPr>
            <p:cNvSpPr txBox="1"/>
            <p:nvPr/>
          </p:nvSpPr>
          <p:spPr>
            <a:xfrm>
              <a:off x="2467723" y="3539950"/>
              <a:ext cx="323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③</a:t>
              </a:r>
              <a:endParaRPr lang="ko-KR" alt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8C2B8-36A6-4836-8D94-77C5C8089EEC}"/>
                </a:ext>
              </a:extLst>
            </p:cNvPr>
            <p:cNvSpPr txBox="1"/>
            <p:nvPr/>
          </p:nvSpPr>
          <p:spPr>
            <a:xfrm>
              <a:off x="3934549" y="3557819"/>
              <a:ext cx="323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④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F3A4F5-32FA-4870-BB2B-5181DD7C29D7}"/>
                </a:ext>
              </a:extLst>
            </p:cNvPr>
            <p:cNvSpPr txBox="1"/>
            <p:nvPr/>
          </p:nvSpPr>
          <p:spPr>
            <a:xfrm>
              <a:off x="4531816" y="1720314"/>
              <a:ext cx="3232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⑤</a:t>
              </a:r>
              <a:endParaRPr lang="ko-KR" altLang="en-US" sz="12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9FF610D-B995-455C-95DC-CBF3E6360C16}"/>
              </a:ext>
            </a:extLst>
          </p:cNvPr>
          <p:cNvSpPr txBox="1"/>
          <p:nvPr/>
        </p:nvSpPr>
        <p:spPr>
          <a:xfrm>
            <a:off x="7093880" y="2603850"/>
            <a:ext cx="4599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회원번호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휴대전화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뒷번호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자리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입력한다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전화번호를 입력한다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③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 취소 버튼을 클릭하면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입력한 회원번호와 전화번호가 모두 지워진다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④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등록을 원하면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등록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버튼을 클릭하면 해당 창이 닫힌다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CA6109-EF37-4F8C-89A2-EF3B51E9646F}"/>
              </a:ext>
            </a:extLst>
          </p:cNvPr>
          <p:cNvSpPr txBox="1"/>
          <p:nvPr/>
        </p:nvSpPr>
        <p:spPr>
          <a:xfrm>
            <a:off x="7093880" y="4685295"/>
            <a:ext cx="4261277" cy="1233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i="1" dirty="0"/>
              <a:t>회원 번호를 입력하지 않고 </a:t>
            </a:r>
            <a:r>
              <a:rPr lang="ko-KR" altLang="en-US" sz="1200" dirty="0"/>
              <a:t>등록 버튼을 클릭하면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메시지 창을 출력하고 등록이 진행되지 않는다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3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b="1" i="1" dirty="0"/>
              <a:t>전화번호를 입력하지 않고 </a:t>
            </a:r>
            <a:r>
              <a:rPr lang="ko-KR" altLang="en-US" sz="1200" dirty="0"/>
              <a:t>등록 버튼을 클릭하면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메시지 창을 출력하고 등록이 진행되지 않는다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7A96B17-E921-42C4-ABB2-312744414029}"/>
              </a:ext>
            </a:extLst>
          </p:cNvPr>
          <p:cNvGrpSpPr/>
          <p:nvPr/>
        </p:nvGrpSpPr>
        <p:grpSpPr>
          <a:xfrm>
            <a:off x="577963" y="4497192"/>
            <a:ext cx="2681056" cy="2006739"/>
            <a:chOff x="577963" y="4497192"/>
            <a:chExt cx="2681056" cy="2006739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B4CD9DF-D006-45A2-AB6F-3C555E53B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405" y="4497192"/>
              <a:ext cx="2163295" cy="1610071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2AA0C7-1616-44A6-A6CF-6F0995F86E58}"/>
                </a:ext>
              </a:extLst>
            </p:cNvPr>
            <p:cNvSpPr txBox="1"/>
            <p:nvPr/>
          </p:nvSpPr>
          <p:spPr>
            <a:xfrm>
              <a:off x="577963" y="6226932"/>
              <a:ext cx="2681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&lt; </a:t>
              </a:r>
              <a:r>
                <a:rPr lang="ko-KR" altLang="en-US" sz="1200" dirty="0"/>
                <a:t>회원번호를 입력하지 않은 경우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7EB5F4-F957-4440-AF32-957E15CC284E}"/>
              </a:ext>
            </a:extLst>
          </p:cNvPr>
          <p:cNvGrpSpPr/>
          <p:nvPr/>
        </p:nvGrpSpPr>
        <p:grpSpPr>
          <a:xfrm>
            <a:off x="3803688" y="4497194"/>
            <a:ext cx="2681056" cy="2000189"/>
            <a:chOff x="3803688" y="4497194"/>
            <a:chExt cx="2681056" cy="2000189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7B1380F-4779-4306-B177-E6CEE2241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1467" y="4497194"/>
              <a:ext cx="2271269" cy="1610069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F32E60-2E82-4F27-A288-C5EFBF5CB9A8}"/>
                </a:ext>
              </a:extLst>
            </p:cNvPr>
            <p:cNvSpPr txBox="1"/>
            <p:nvPr/>
          </p:nvSpPr>
          <p:spPr>
            <a:xfrm>
              <a:off x="3803688" y="6220384"/>
              <a:ext cx="2681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&lt; </a:t>
              </a:r>
              <a:r>
                <a:rPr lang="ko-KR" altLang="en-US" sz="1200" dirty="0"/>
                <a:t>전화번호를 입력하지 않은 경우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6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23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회원등록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가입여부 확인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 번호와 전화번호가 모두 입력되고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 등록된 회원번호가 아니면 회원 등록이 완료된다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102193" y="3371969"/>
            <a:ext cx="4505863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입력한 회원번호가 존재하면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이미 등록된 회원임을 안내하는 메시지 창을 출력하고 해당 창을 닫는다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B55F6C-1642-49CD-85A9-54ABDDC5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13" y="2170616"/>
            <a:ext cx="4046767" cy="29907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801E4D-D946-4797-877B-892014551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3"/>
          <a:stretch/>
        </p:blipFill>
        <p:spPr>
          <a:xfrm>
            <a:off x="1888053" y="2170616"/>
            <a:ext cx="4013085" cy="29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7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스탬프 사용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72188" y="2592153"/>
            <a:ext cx="4505863" cy="2495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①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회원번호를 입력한다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③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스탬프 사용을 취소하고 싶으면 취소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④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스탬프를 사용하여 결제를 진행하고자 하면 사용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2D7B5E-55D3-475B-951C-D7FF9633B948}"/>
              </a:ext>
            </a:extLst>
          </p:cNvPr>
          <p:cNvGrpSpPr/>
          <p:nvPr/>
        </p:nvGrpSpPr>
        <p:grpSpPr>
          <a:xfrm>
            <a:off x="672264" y="2144581"/>
            <a:ext cx="5939911" cy="3334009"/>
            <a:chOff x="651893" y="2144581"/>
            <a:chExt cx="5939911" cy="33340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AA341C7-2102-4ABB-AC3C-DCD57B2FC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09" t="11919" r="39052" b="32092"/>
            <a:stretch/>
          </p:blipFill>
          <p:spPr>
            <a:xfrm>
              <a:off x="902995" y="2144581"/>
              <a:ext cx="5688809" cy="3334009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EEF4517-956C-4118-989E-CCD3D9E55FDB}"/>
                </a:ext>
              </a:extLst>
            </p:cNvPr>
            <p:cNvSpPr/>
            <p:nvPr/>
          </p:nvSpPr>
          <p:spPr>
            <a:xfrm>
              <a:off x="941033" y="2743200"/>
              <a:ext cx="2441359" cy="1864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728CD70-7C73-452E-AEE0-14BA8644C129}"/>
                </a:ext>
              </a:extLst>
            </p:cNvPr>
            <p:cNvSpPr/>
            <p:nvPr/>
          </p:nvSpPr>
          <p:spPr>
            <a:xfrm>
              <a:off x="1036946" y="5007005"/>
              <a:ext cx="667568" cy="2596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64DE56-91B0-4576-B457-EE92D0A038C5}"/>
                </a:ext>
              </a:extLst>
            </p:cNvPr>
            <p:cNvSpPr txBox="1"/>
            <p:nvPr/>
          </p:nvSpPr>
          <p:spPr>
            <a:xfrm>
              <a:off x="651893" y="2659264"/>
              <a:ext cx="251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26A139-27C9-4DF2-AC9E-F3CEAD374E68}"/>
                </a:ext>
              </a:extLst>
            </p:cNvPr>
            <p:cNvSpPr txBox="1"/>
            <p:nvPr/>
          </p:nvSpPr>
          <p:spPr>
            <a:xfrm>
              <a:off x="718869" y="4974374"/>
              <a:ext cx="251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896DA22-D2A6-4816-93A3-048F6CB5D19D}"/>
              </a:ext>
            </a:extLst>
          </p:cNvPr>
          <p:cNvGrpSpPr/>
          <p:nvPr/>
        </p:nvGrpSpPr>
        <p:grpSpPr>
          <a:xfrm>
            <a:off x="1773906" y="2659264"/>
            <a:ext cx="3664359" cy="2287694"/>
            <a:chOff x="1773906" y="2659264"/>
            <a:chExt cx="3664359" cy="228769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1A1D33C-CBF8-4E97-BC0E-6697C22F7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3906" y="2659264"/>
              <a:ext cx="3664359" cy="228769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0B9C56-3E8C-4D7C-B03E-153872CD97BB}"/>
                </a:ext>
              </a:extLst>
            </p:cNvPr>
            <p:cNvSpPr/>
            <p:nvPr/>
          </p:nvSpPr>
          <p:spPr>
            <a:xfrm>
              <a:off x="2881463" y="3142695"/>
              <a:ext cx="1546460" cy="2863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A1778D1-3F7A-48AB-A716-BCD8B0CFE5CE}"/>
                </a:ext>
              </a:extLst>
            </p:cNvPr>
            <p:cNvSpPr/>
            <p:nvPr/>
          </p:nvSpPr>
          <p:spPr>
            <a:xfrm>
              <a:off x="4478177" y="3142694"/>
              <a:ext cx="679749" cy="2863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990835C-BEA5-47AA-8CFB-7AEC3AED3FDD}"/>
                </a:ext>
              </a:extLst>
            </p:cNvPr>
            <p:cNvSpPr/>
            <p:nvPr/>
          </p:nvSpPr>
          <p:spPr>
            <a:xfrm>
              <a:off x="2241274" y="4486883"/>
              <a:ext cx="819426" cy="2863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118BFC-923A-47A0-BFAE-3C1F8512BA8A}"/>
                </a:ext>
              </a:extLst>
            </p:cNvPr>
            <p:cNvSpPr/>
            <p:nvPr/>
          </p:nvSpPr>
          <p:spPr>
            <a:xfrm>
              <a:off x="3929825" y="4463248"/>
              <a:ext cx="819426" cy="2863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B1DAF5-40B0-4B04-990E-9A6D9D360235}"/>
                </a:ext>
              </a:extLst>
            </p:cNvPr>
            <p:cNvSpPr txBox="1"/>
            <p:nvPr/>
          </p:nvSpPr>
          <p:spPr>
            <a:xfrm>
              <a:off x="2616655" y="3105925"/>
              <a:ext cx="251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E971DF-283B-44FB-95EE-345A910294AF}"/>
                </a:ext>
              </a:extLst>
            </p:cNvPr>
            <p:cNvSpPr txBox="1"/>
            <p:nvPr/>
          </p:nvSpPr>
          <p:spPr>
            <a:xfrm>
              <a:off x="4435722" y="2876640"/>
              <a:ext cx="251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575471-DB1B-4D3B-A295-7DB4F0F7DB62}"/>
                </a:ext>
              </a:extLst>
            </p:cNvPr>
            <p:cNvSpPr txBox="1"/>
            <p:nvPr/>
          </p:nvSpPr>
          <p:spPr>
            <a:xfrm>
              <a:off x="2218365" y="4209884"/>
              <a:ext cx="251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A06E1D-EB7D-4ECA-A892-A9330A7F51B0}"/>
                </a:ext>
              </a:extLst>
            </p:cNvPr>
            <p:cNvSpPr txBox="1"/>
            <p:nvPr/>
          </p:nvSpPr>
          <p:spPr>
            <a:xfrm>
              <a:off x="3852288" y="4194867"/>
              <a:ext cx="251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④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91F7337-4E7C-4F54-AA91-3D2B8D9863C0}"/>
              </a:ext>
            </a:extLst>
          </p:cNvPr>
          <p:cNvSpPr txBox="1"/>
          <p:nvPr/>
        </p:nvSpPr>
        <p:spPr>
          <a:xfrm>
            <a:off x="7072188" y="2603335"/>
            <a:ext cx="46170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① </a:t>
            </a:r>
            <a:r>
              <a:rPr lang="en-US" altLang="ko-KR" sz="1200" b="1" dirty="0"/>
              <a:t>: </a:t>
            </a:r>
            <a:r>
              <a:rPr lang="ko-KR" altLang="en-US" sz="1200" dirty="0"/>
              <a:t>스탬프를 사용하여 결제하기를 원하는 음료를 선택한다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스탬프 사용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694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29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스탬프 사용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회원인 경우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회원번호를 입력하고 조회 버튼을 누른다</a:t>
            </a:r>
            <a:r>
              <a:rPr lang="en-US" altLang="ko-KR" sz="1200" dirty="0"/>
              <a:t>. </a:t>
            </a:r>
            <a:r>
              <a:rPr lang="ko-KR" altLang="en-US" sz="1200" dirty="0"/>
              <a:t>가입되어 있는 회원이면 적립된 스탬프 수를 출력한다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82198" y="4074396"/>
            <a:ext cx="4505863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③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적립된 스탬프 수가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이상이면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사용이 완료되고 스탬프 수가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-10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C4DC52-BA0F-4732-A590-EE4E51B8F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5"/>
          <a:stretch/>
        </p:blipFill>
        <p:spPr>
          <a:xfrm>
            <a:off x="680903" y="1702391"/>
            <a:ext cx="2759992" cy="17579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EEF4517-956C-4118-989E-CCD3D9E55FDB}"/>
              </a:ext>
            </a:extLst>
          </p:cNvPr>
          <p:cNvSpPr/>
          <p:nvPr/>
        </p:nvSpPr>
        <p:spPr>
          <a:xfrm>
            <a:off x="1496785" y="1995294"/>
            <a:ext cx="1785964" cy="234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4DE56-91B0-4576-B457-EE92D0A038C5}"/>
              </a:ext>
            </a:extLst>
          </p:cNvPr>
          <p:cNvSpPr txBox="1"/>
          <p:nvPr/>
        </p:nvSpPr>
        <p:spPr>
          <a:xfrm>
            <a:off x="588885" y="1745673"/>
            <a:ext cx="2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8AC27C9-28E7-488E-9383-E31E2CC87A7D}"/>
              </a:ext>
            </a:extLst>
          </p:cNvPr>
          <p:cNvCxnSpPr/>
          <p:nvPr/>
        </p:nvCxnSpPr>
        <p:spPr>
          <a:xfrm>
            <a:off x="3604334" y="2432482"/>
            <a:ext cx="230819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929D6A-95FF-49CB-A09C-805FFC8772F8}"/>
              </a:ext>
            </a:extLst>
          </p:cNvPr>
          <p:cNvSpPr txBox="1"/>
          <p:nvPr/>
        </p:nvSpPr>
        <p:spPr>
          <a:xfrm>
            <a:off x="7082197" y="4138103"/>
            <a:ext cx="4505863" cy="833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③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적립된 스탬프 수가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보다 작으면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사용이 되지 않고 해당 창이 닫힌다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BD743C-8AD7-487B-8064-E7BE14645744}"/>
              </a:ext>
            </a:extLst>
          </p:cNvPr>
          <p:cNvSpPr txBox="1"/>
          <p:nvPr/>
        </p:nvSpPr>
        <p:spPr>
          <a:xfrm>
            <a:off x="7082199" y="3460342"/>
            <a:ext cx="4505863" cy="45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b="1" dirty="0"/>
              <a:t>②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/>
              <a:t>사용 버튼을 클릭한다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5D8CBA7-EF0C-4602-AF68-5C5CCA2110D0}"/>
              </a:ext>
            </a:extLst>
          </p:cNvPr>
          <p:cNvGrpSpPr/>
          <p:nvPr/>
        </p:nvGrpSpPr>
        <p:grpSpPr>
          <a:xfrm>
            <a:off x="2347311" y="4006214"/>
            <a:ext cx="3105067" cy="1780177"/>
            <a:chOff x="3295490" y="3977688"/>
            <a:chExt cx="3105067" cy="178017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3BE1EA9-8869-488F-828B-63B2B7B853D7}"/>
                </a:ext>
              </a:extLst>
            </p:cNvPr>
            <p:cNvGrpSpPr/>
            <p:nvPr/>
          </p:nvGrpSpPr>
          <p:grpSpPr>
            <a:xfrm>
              <a:off x="3295490" y="3977688"/>
              <a:ext cx="3105067" cy="1780177"/>
              <a:chOff x="6051633" y="3905496"/>
              <a:chExt cx="3105067" cy="1780177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81DD03A4-A571-40F9-9A8F-FB86D84374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9397" y="3905496"/>
                <a:ext cx="3097303" cy="1780177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ED3468-A2EB-47C5-9C77-087911A4C5F9}"/>
                  </a:ext>
                </a:extLst>
              </p:cNvPr>
              <p:cNvSpPr txBox="1"/>
              <p:nvPr/>
            </p:nvSpPr>
            <p:spPr>
              <a:xfrm>
                <a:off x="6051633" y="4043952"/>
                <a:ext cx="207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③</a:t>
                </a: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999696B-78C9-4F24-97C2-E27B43743070}"/>
                </a:ext>
              </a:extLst>
            </p:cNvPr>
            <p:cNvSpPr/>
            <p:nvPr/>
          </p:nvSpPr>
          <p:spPr>
            <a:xfrm>
              <a:off x="4357383" y="4683147"/>
              <a:ext cx="296131" cy="2688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47969ED-25EE-496A-B59D-9B44E87C545C}"/>
              </a:ext>
            </a:extLst>
          </p:cNvPr>
          <p:cNvGrpSpPr/>
          <p:nvPr/>
        </p:nvGrpSpPr>
        <p:grpSpPr>
          <a:xfrm>
            <a:off x="1995522" y="3931693"/>
            <a:ext cx="4090141" cy="1929217"/>
            <a:chOff x="837175" y="4028395"/>
            <a:chExt cx="3929044" cy="171126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CEEB31A-E00B-4FC6-9B86-B8B308D4821D}"/>
                </a:ext>
              </a:extLst>
            </p:cNvPr>
            <p:cNvGrpSpPr/>
            <p:nvPr/>
          </p:nvGrpSpPr>
          <p:grpSpPr>
            <a:xfrm>
              <a:off x="872966" y="4028395"/>
              <a:ext cx="3893253" cy="1711266"/>
              <a:chOff x="1617136" y="4137896"/>
              <a:chExt cx="3893253" cy="1711266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49ECBE0D-AB7D-4A56-BC1A-C2B387199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136" y="4137896"/>
                <a:ext cx="3893253" cy="1711266"/>
              </a:xfrm>
              <a:prstGeom prst="rect">
                <a:avLst/>
              </a:prstGeom>
            </p:spPr>
          </p:pic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A76C4CC-693A-46E8-9804-ADAB7043FE26}"/>
                  </a:ext>
                </a:extLst>
              </p:cNvPr>
              <p:cNvSpPr/>
              <p:nvPr/>
            </p:nvSpPr>
            <p:spPr>
              <a:xfrm>
                <a:off x="2601157" y="4839602"/>
                <a:ext cx="390618" cy="23842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AA8F87-6A34-4EA1-BA86-D5B24C3E444C}"/>
                </a:ext>
              </a:extLst>
            </p:cNvPr>
            <p:cNvSpPr txBox="1"/>
            <p:nvPr/>
          </p:nvSpPr>
          <p:spPr>
            <a:xfrm>
              <a:off x="837175" y="4176553"/>
              <a:ext cx="20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③</a:t>
              </a: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5B6F6CE-680D-4B07-B8EC-260F9E538264}"/>
              </a:ext>
            </a:extLst>
          </p:cNvPr>
          <p:cNvCxnSpPr>
            <a:cxnSpLocks/>
          </p:cNvCxnSpPr>
          <p:nvPr/>
        </p:nvCxnSpPr>
        <p:spPr>
          <a:xfrm flipH="1">
            <a:off x="4058919" y="3602035"/>
            <a:ext cx="188371" cy="28975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3F48189-1878-45BC-81BE-F4C0A2848AAF}"/>
              </a:ext>
            </a:extLst>
          </p:cNvPr>
          <p:cNvGrpSpPr/>
          <p:nvPr/>
        </p:nvGrpSpPr>
        <p:grpSpPr>
          <a:xfrm>
            <a:off x="3982747" y="1737815"/>
            <a:ext cx="2690883" cy="1757951"/>
            <a:chOff x="3982747" y="1737815"/>
            <a:chExt cx="2690883" cy="175795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00984C1-3D2A-4D4A-8C84-1807180F88AD}"/>
                </a:ext>
              </a:extLst>
            </p:cNvPr>
            <p:cNvGrpSpPr/>
            <p:nvPr/>
          </p:nvGrpSpPr>
          <p:grpSpPr>
            <a:xfrm>
              <a:off x="3982747" y="1737815"/>
              <a:ext cx="2690883" cy="1757951"/>
              <a:chOff x="3923639" y="1641309"/>
              <a:chExt cx="2690883" cy="1757951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B6629EF-38DA-4021-8E36-A87F8F93434D}"/>
                  </a:ext>
                </a:extLst>
              </p:cNvPr>
              <p:cNvGrpSpPr/>
              <p:nvPr/>
            </p:nvGrpSpPr>
            <p:grpSpPr>
              <a:xfrm>
                <a:off x="3955919" y="1641309"/>
                <a:ext cx="2658603" cy="1757951"/>
                <a:chOff x="2966105" y="3913108"/>
                <a:chExt cx="3297660" cy="2029617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D88E24B3-136E-41B1-A395-62196D5CA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920"/>
                <a:stretch/>
              </p:blipFill>
              <p:spPr>
                <a:xfrm>
                  <a:off x="2966105" y="3913108"/>
                  <a:ext cx="3297660" cy="2029617"/>
                </a:xfrm>
                <a:prstGeom prst="rect">
                  <a:avLst/>
                </a:prstGeom>
              </p:spPr>
            </p:pic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0B56C57-7184-4BF8-8DD9-AB6DA249517E}"/>
                    </a:ext>
                  </a:extLst>
                </p:cNvPr>
                <p:cNvSpPr/>
                <p:nvPr/>
              </p:nvSpPr>
              <p:spPr>
                <a:xfrm>
                  <a:off x="4141537" y="4723050"/>
                  <a:ext cx="1078533" cy="25805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107574-9E2F-4812-B187-52BD98E15F41}"/>
                  </a:ext>
                </a:extLst>
              </p:cNvPr>
              <p:cNvSpPr txBox="1"/>
              <p:nvPr/>
            </p:nvSpPr>
            <p:spPr>
              <a:xfrm>
                <a:off x="3923639" y="1757424"/>
                <a:ext cx="207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0746113-277B-4958-9245-C5B8B075B40D}"/>
                </a:ext>
              </a:extLst>
            </p:cNvPr>
            <p:cNvSpPr/>
            <p:nvPr/>
          </p:nvSpPr>
          <p:spPr>
            <a:xfrm>
              <a:off x="5584756" y="3136804"/>
              <a:ext cx="552720" cy="2246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873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4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8" y="2052961"/>
            <a:ext cx="4633273" cy="171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5.2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스탬프 사용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회원이 아닌 경우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 완료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회원번호를 입력하고 조회 버튼을 누른다</a:t>
            </a:r>
            <a:r>
              <a:rPr lang="en-US" altLang="ko-KR" sz="1200" dirty="0"/>
              <a:t>. </a:t>
            </a:r>
            <a:r>
              <a:rPr lang="ko-KR" altLang="en-US" sz="1200" dirty="0"/>
              <a:t>가입되어 있지 않은 회원이면 이를 알려주는 메시지 창을 출력한다</a:t>
            </a:r>
            <a:r>
              <a:rPr lang="en-US" altLang="ko-KR" sz="1200" dirty="0"/>
              <a:t>..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400" b="1" dirty="0"/>
              <a:t>②</a:t>
            </a:r>
            <a:r>
              <a:rPr lang="en-US" altLang="ko-KR" sz="1200" dirty="0"/>
              <a:t> : </a:t>
            </a:r>
            <a:r>
              <a:rPr lang="ko-KR" altLang="en-US" sz="1200" dirty="0"/>
              <a:t>취소 버튼을 클릭한다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F1FC008-8AEB-4881-B9BC-A55262B4A2F9}"/>
              </a:ext>
            </a:extLst>
          </p:cNvPr>
          <p:cNvGrpSpPr/>
          <p:nvPr/>
        </p:nvGrpSpPr>
        <p:grpSpPr>
          <a:xfrm>
            <a:off x="1624836" y="2797790"/>
            <a:ext cx="4417428" cy="1982179"/>
            <a:chOff x="1414714" y="2367525"/>
            <a:chExt cx="4417428" cy="198217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BCD2133-E978-406B-88A5-D2C1C71FF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4714" y="2367525"/>
              <a:ext cx="4417428" cy="1982179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074B847-68A4-42A6-8AB7-558088E4E251}"/>
                </a:ext>
              </a:extLst>
            </p:cNvPr>
            <p:cNvSpPr/>
            <p:nvPr/>
          </p:nvSpPr>
          <p:spPr>
            <a:xfrm>
              <a:off x="1832451" y="3958731"/>
              <a:ext cx="758354" cy="2492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3A9256D-1141-416E-8C00-B1173D7F3577}"/>
              </a:ext>
            </a:extLst>
          </p:cNvPr>
          <p:cNvGrpSpPr/>
          <p:nvPr/>
        </p:nvGrpSpPr>
        <p:grpSpPr>
          <a:xfrm>
            <a:off x="1126631" y="2186205"/>
            <a:ext cx="5402202" cy="3166632"/>
            <a:chOff x="1126631" y="2186205"/>
            <a:chExt cx="5402202" cy="316663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C686CF8-4A00-4BBF-B052-1AE8841B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267" y="2186205"/>
              <a:ext cx="5390566" cy="3166632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85D6E26-C778-4B24-B90E-8555306A0D8C}"/>
                </a:ext>
              </a:extLst>
            </p:cNvPr>
            <p:cNvSpPr/>
            <p:nvPr/>
          </p:nvSpPr>
          <p:spPr>
            <a:xfrm>
              <a:off x="1126631" y="2724810"/>
              <a:ext cx="2486581" cy="3202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39D8D3-F0D3-4EE3-8375-F85CF11A55FC}"/>
              </a:ext>
            </a:extLst>
          </p:cNvPr>
          <p:cNvSpPr txBox="1"/>
          <p:nvPr/>
        </p:nvSpPr>
        <p:spPr>
          <a:xfrm>
            <a:off x="7082199" y="3854665"/>
            <a:ext cx="4429955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스탬프 사용이 완료되면 스탬프를 사용한 메뉴가 테이블에서 삭제된다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37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86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주문 내역 확인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/>
              <a:t>주문 내역 확인을 원하면 주문내역 버튼을 클릭한다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14B3F2-B6D7-492C-B3EA-107A6D79FDD7}"/>
              </a:ext>
            </a:extLst>
          </p:cNvPr>
          <p:cNvGrpSpPr/>
          <p:nvPr/>
        </p:nvGrpSpPr>
        <p:grpSpPr>
          <a:xfrm>
            <a:off x="950251" y="2238397"/>
            <a:ext cx="5495545" cy="3097470"/>
            <a:chOff x="2144687" y="1119940"/>
            <a:chExt cx="7902625" cy="461812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7868B88-BEBE-486F-BE35-10C50567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4687" y="1119940"/>
              <a:ext cx="7902625" cy="461812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3331EED-EFBC-4B57-AE83-220397010BF8}"/>
                </a:ext>
              </a:extLst>
            </p:cNvPr>
            <p:cNvSpPr/>
            <p:nvPr/>
          </p:nvSpPr>
          <p:spPr>
            <a:xfrm>
              <a:off x="3453414" y="5140171"/>
              <a:ext cx="974509" cy="3195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1BC014-32A7-48CD-B9C8-B00C14AE5268}"/>
              </a:ext>
            </a:extLst>
          </p:cNvPr>
          <p:cNvSpPr txBox="1"/>
          <p:nvPr/>
        </p:nvSpPr>
        <p:spPr>
          <a:xfrm>
            <a:off x="7103946" y="2917493"/>
            <a:ext cx="43659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이전 주문 내역</a:t>
            </a:r>
            <a:r>
              <a:rPr lang="en-US" altLang="ko-KR" sz="1200" dirty="0"/>
              <a:t>(</a:t>
            </a:r>
            <a:r>
              <a:rPr lang="ko-KR" altLang="en-US" sz="1200" dirty="0"/>
              <a:t>회원번호</a:t>
            </a:r>
            <a:r>
              <a:rPr lang="en-US" altLang="ko-KR" sz="1200" dirty="0"/>
              <a:t>, </a:t>
            </a:r>
            <a:r>
              <a:rPr lang="ko-KR" altLang="en-US" sz="1200" dirty="0"/>
              <a:t>날짜</a:t>
            </a:r>
            <a:r>
              <a:rPr lang="en-US" altLang="ko-KR" sz="1200" dirty="0"/>
              <a:t>, </a:t>
            </a:r>
            <a:r>
              <a:rPr lang="ko-KR" altLang="en-US" sz="1200" dirty="0"/>
              <a:t>메뉴</a:t>
            </a:r>
            <a:r>
              <a:rPr lang="en-US" altLang="ko-KR" sz="1200" dirty="0"/>
              <a:t>, </a:t>
            </a:r>
            <a:r>
              <a:rPr lang="ko-KR" altLang="en-US" sz="1200" dirty="0"/>
              <a:t>금액</a:t>
            </a:r>
            <a:r>
              <a:rPr lang="en-US" altLang="ko-KR" sz="1200" dirty="0"/>
              <a:t>, </a:t>
            </a:r>
            <a:r>
              <a:rPr lang="ko-KR" altLang="en-US" sz="1200" dirty="0"/>
              <a:t>결제방법</a:t>
            </a:r>
            <a:r>
              <a:rPr lang="en-US" altLang="ko-KR" sz="1200" dirty="0"/>
              <a:t>)</a:t>
            </a:r>
            <a:r>
              <a:rPr lang="ko-KR" altLang="en-US" sz="1200" dirty="0"/>
              <a:t>이 테이블에 표시된다</a:t>
            </a:r>
            <a:r>
              <a:rPr lang="en-US" altLang="ko-KR" sz="1200" dirty="0"/>
              <a:t>.  //</a:t>
            </a:r>
            <a:r>
              <a:rPr lang="ko-KR" altLang="en-US" sz="1200" dirty="0"/>
              <a:t>앞의 </a:t>
            </a:r>
            <a:r>
              <a:rPr lang="en-US" altLang="ko-KR" sz="1200" dirty="0"/>
              <a:t>3.1 </a:t>
            </a:r>
            <a:r>
              <a:rPr lang="ko-KR" altLang="en-US" sz="1200" dirty="0"/>
              <a:t>결제에서 회원 번호를 입력하지 않고 결제를 진행하면 회원 번호란에는 </a:t>
            </a:r>
            <a:r>
              <a:rPr lang="en-US" altLang="ko-KR" sz="1200" dirty="0"/>
              <a:t>null</a:t>
            </a:r>
            <a:r>
              <a:rPr lang="ko-KR" altLang="en-US" sz="1200" dirty="0"/>
              <a:t>로 표시된다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상세내역을 알고 싶은 내역을 테이블에서 클릭한 후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[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상세내역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7F963-5A17-4FBE-9644-06190EABBEF4}"/>
              </a:ext>
            </a:extLst>
          </p:cNvPr>
          <p:cNvSpPr txBox="1"/>
          <p:nvPr/>
        </p:nvSpPr>
        <p:spPr>
          <a:xfrm>
            <a:off x="7152504" y="5379558"/>
            <a:ext cx="449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en-US" altLang="ko-KR" sz="1400" b="1" dirty="0"/>
              <a:t>③</a:t>
            </a:r>
            <a:r>
              <a:rPr lang="en-US" altLang="ko-KR" sz="1200" dirty="0"/>
              <a:t> : </a:t>
            </a:r>
            <a:r>
              <a:rPr lang="ko-KR" altLang="en-US" sz="1200" dirty="0"/>
              <a:t>종료 버튼을 클릭하면 해당 창이 닫힌다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7FC09B5-87DA-4D09-A176-AC5CA52C6104}"/>
              </a:ext>
            </a:extLst>
          </p:cNvPr>
          <p:cNvGrpSpPr/>
          <p:nvPr/>
        </p:nvGrpSpPr>
        <p:grpSpPr>
          <a:xfrm>
            <a:off x="1658983" y="2153253"/>
            <a:ext cx="4078080" cy="3182614"/>
            <a:chOff x="1658983" y="2153253"/>
            <a:chExt cx="4078080" cy="318261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8799E84-EA7A-464A-B9A9-246D3837F66A}"/>
                </a:ext>
              </a:extLst>
            </p:cNvPr>
            <p:cNvGrpSpPr/>
            <p:nvPr/>
          </p:nvGrpSpPr>
          <p:grpSpPr>
            <a:xfrm>
              <a:off x="1658983" y="2153253"/>
              <a:ext cx="4078080" cy="3182614"/>
              <a:chOff x="1658983" y="2153253"/>
              <a:chExt cx="4078080" cy="3182614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CD73658-E6E6-48AB-B8D9-1EF238026D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/>
              <a:stretch/>
            </p:blipFill>
            <p:spPr>
              <a:xfrm>
                <a:off x="1658983" y="2153253"/>
                <a:ext cx="4078080" cy="3182614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5114380-B00F-4C6F-91FD-6F2074F7F579}"/>
                  </a:ext>
                </a:extLst>
              </p:cNvPr>
              <p:cNvSpPr/>
              <p:nvPr/>
            </p:nvSpPr>
            <p:spPr>
              <a:xfrm>
                <a:off x="1758899" y="2645995"/>
                <a:ext cx="3878247" cy="185498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B1DAF5-40B0-4B04-990E-9A6D9D360235}"/>
                  </a:ext>
                </a:extLst>
              </p:cNvPr>
              <p:cNvSpPr txBox="1"/>
              <p:nvPr/>
            </p:nvSpPr>
            <p:spPr>
              <a:xfrm>
                <a:off x="1706900" y="2407867"/>
                <a:ext cx="2511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260323-85FF-49EF-9DDE-B3DC25CE06BA}"/>
                  </a:ext>
                </a:extLst>
              </p:cNvPr>
              <p:cNvSpPr/>
              <p:nvPr/>
            </p:nvSpPr>
            <p:spPr>
              <a:xfrm>
                <a:off x="1860350" y="4539828"/>
                <a:ext cx="752002" cy="2083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E971DF-283B-44FB-95EE-345A910294AF}"/>
                  </a:ext>
                </a:extLst>
              </p:cNvPr>
              <p:cNvSpPr txBox="1"/>
              <p:nvPr/>
            </p:nvSpPr>
            <p:spPr>
              <a:xfrm>
                <a:off x="2562617" y="4485513"/>
                <a:ext cx="2511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FF0000"/>
                    </a:solidFill>
                  </a:rPr>
                  <a:t>②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606D4D-8DD1-4464-8D99-939967419B1C}"/>
                </a:ext>
              </a:extLst>
            </p:cNvPr>
            <p:cNvSpPr txBox="1"/>
            <p:nvPr/>
          </p:nvSpPr>
          <p:spPr>
            <a:xfrm>
              <a:off x="4599309" y="2346549"/>
              <a:ext cx="207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44A3BB0-E79E-4124-B3AC-3A99572B0766}"/>
                </a:ext>
              </a:extLst>
            </p:cNvPr>
            <p:cNvSpPr/>
            <p:nvPr/>
          </p:nvSpPr>
          <p:spPr>
            <a:xfrm>
              <a:off x="4935571" y="2412448"/>
              <a:ext cx="609437" cy="1625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4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선정배경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5271748" y="2042190"/>
            <a:ext cx="0" cy="37164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287242E-694B-4A70-92A4-4DCEABA0A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16" y="2225561"/>
            <a:ext cx="3094207" cy="319023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29BE2AA-7179-484E-827D-39BE72B7A01D}"/>
              </a:ext>
            </a:extLst>
          </p:cNvPr>
          <p:cNvGrpSpPr/>
          <p:nvPr/>
        </p:nvGrpSpPr>
        <p:grpSpPr>
          <a:xfrm>
            <a:off x="5563849" y="2746106"/>
            <a:ext cx="5893518" cy="2130959"/>
            <a:chOff x="5522627" y="2621087"/>
            <a:chExt cx="5893518" cy="2130959"/>
          </a:xfrm>
        </p:grpSpPr>
        <p:sp>
          <p:nvSpPr>
            <p:cNvPr id="70" name="직사각형 69"/>
            <p:cNvSpPr/>
            <p:nvPr/>
          </p:nvSpPr>
          <p:spPr>
            <a:xfrm>
              <a:off x="5522627" y="2621087"/>
              <a:ext cx="5893518" cy="1441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“</a:t>
              </a: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카페 </a:t>
              </a: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POS</a:t>
              </a: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 프로그램</a:t>
              </a: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＂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&gt;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이디야라는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카페에서 아르바이트를 할 때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사용하는 기능은 정해져 있는데 </a:t>
              </a:r>
              <a:r>
                <a:rPr lang="ko-KR" altLang="en-US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포스기에는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필요 없는 많은 기능들이 있어 불편함을 느꼈고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이를 보완한 프로그램을 개발해보고 싶어 이와 같은 주제를 선정하게 되었습니다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63" name="화살표: 오른쪽 40">
              <a:extLst>
                <a:ext uri="{FF2B5EF4-FFF2-40B4-BE49-F238E27FC236}">
                  <a16:creationId xmlns:a16="http://schemas.microsoft.com/office/drawing/2014/main" id="{4F8EFE0C-27B3-4848-B0A5-CFB16C54BB1C}"/>
                </a:ext>
              </a:extLst>
            </p:cNvPr>
            <p:cNvSpPr/>
            <p:nvPr/>
          </p:nvSpPr>
          <p:spPr>
            <a:xfrm>
              <a:off x="5710786" y="4188626"/>
              <a:ext cx="248924" cy="15598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" name="TextBox 26">
              <a:extLst>
                <a:ext uri="{FF2B5EF4-FFF2-40B4-BE49-F238E27FC236}">
                  <a16:creationId xmlns:a16="http://schemas.microsoft.com/office/drawing/2014/main" id="{676F5A0F-C1D2-40F4-907D-0B588C8DD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1702" y="4099583"/>
              <a:ext cx="5170487" cy="652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defRPr>
              </a:lvl9pPr>
            </a:lstStyle>
            <a:p>
              <a:r>
                <a:rPr lang="ko-KR" altLang="en-US" sz="1700" dirty="0">
                  <a:latin typeface="HY나무M"/>
                  <a:ea typeface="HY나무M"/>
                  <a:cs typeface="HY나무M"/>
                </a:rPr>
                <a:t>필요한 기능만 있는 카페 </a:t>
              </a:r>
              <a:r>
                <a:rPr lang="en-US" altLang="ko-KR" sz="1700" dirty="0">
                  <a:latin typeface="HY나무M"/>
                  <a:ea typeface="HY나무M"/>
                  <a:cs typeface="HY나무M"/>
                </a:rPr>
                <a:t>pos</a:t>
              </a:r>
              <a:r>
                <a:rPr lang="ko-KR" altLang="en-US" sz="1700" dirty="0">
                  <a:latin typeface="HY나무M"/>
                  <a:ea typeface="HY나무M"/>
                  <a:cs typeface="HY나무M"/>
                </a:rPr>
                <a:t>기 프로그램 개발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437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347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주문 내역 확인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 내역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상세 내역을 보고 싶은 주문 내역을 선택한다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[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상세내역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]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82199" y="3462686"/>
            <a:ext cx="4520897" cy="772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선택한 주문 내역의 상세 내역이 표시된다</a:t>
            </a:r>
            <a:r>
              <a:rPr lang="en-US" altLang="ko-KR" sz="1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버튼을 클릭하여 해당 창을 닫는다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F1C92D1-113E-48DF-967E-C39068DAFC99}"/>
              </a:ext>
            </a:extLst>
          </p:cNvPr>
          <p:cNvGrpSpPr/>
          <p:nvPr/>
        </p:nvGrpSpPr>
        <p:grpSpPr>
          <a:xfrm>
            <a:off x="1847125" y="2087163"/>
            <a:ext cx="3719519" cy="2755980"/>
            <a:chOff x="1847125" y="2087163"/>
            <a:chExt cx="3719519" cy="27559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C985928-FCB3-4FA6-B01F-0020DAB13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583" t="15477" r="46918" b="32092"/>
            <a:stretch/>
          </p:blipFill>
          <p:spPr>
            <a:xfrm>
              <a:off x="2062396" y="2087163"/>
              <a:ext cx="3504248" cy="275598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EEF4517-956C-4118-989E-CCD3D9E55FDB}"/>
                </a:ext>
              </a:extLst>
            </p:cNvPr>
            <p:cNvSpPr/>
            <p:nvPr/>
          </p:nvSpPr>
          <p:spPr>
            <a:xfrm>
              <a:off x="2169310" y="2843048"/>
              <a:ext cx="3136208" cy="1842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64DE56-91B0-4576-B457-EE92D0A038C5}"/>
                </a:ext>
              </a:extLst>
            </p:cNvPr>
            <p:cNvSpPr txBox="1"/>
            <p:nvPr/>
          </p:nvSpPr>
          <p:spPr>
            <a:xfrm>
              <a:off x="1847125" y="2789783"/>
              <a:ext cx="251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728CD70-7C73-452E-AEE0-14BA8644C129}"/>
                </a:ext>
              </a:extLst>
            </p:cNvPr>
            <p:cNvSpPr/>
            <p:nvPr/>
          </p:nvSpPr>
          <p:spPr>
            <a:xfrm>
              <a:off x="2236035" y="4070082"/>
              <a:ext cx="667568" cy="2596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26A139-27C9-4DF2-AC9E-F3CEAD374E68}"/>
                </a:ext>
              </a:extLst>
            </p:cNvPr>
            <p:cNvSpPr txBox="1"/>
            <p:nvPr/>
          </p:nvSpPr>
          <p:spPr>
            <a:xfrm>
              <a:off x="2849723" y="3972650"/>
              <a:ext cx="2511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BF2A2D-0DB8-4322-B192-458B74B61AB1}"/>
              </a:ext>
            </a:extLst>
          </p:cNvPr>
          <p:cNvGrpSpPr/>
          <p:nvPr/>
        </p:nvGrpSpPr>
        <p:grpSpPr>
          <a:xfrm>
            <a:off x="1700708" y="1839906"/>
            <a:ext cx="4522051" cy="3536231"/>
            <a:chOff x="1820245" y="1745673"/>
            <a:chExt cx="4522051" cy="353623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BDE6BF2-4A67-4A2B-91E2-3AD646CA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0245" y="1745673"/>
              <a:ext cx="4522051" cy="353623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CFB834-BD10-4290-AE5F-6420C399BD70}"/>
                </a:ext>
              </a:extLst>
            </p:cNvPr>
            <p:cNvSpPr/>
            <p:nvPr/>
          </p:nvSpPr>
          <p:spPr>
            <a:xfrm>
              <a:off x="1888185" y="4649701"/>
              <a:ext cx="4248871" cy="537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01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86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모드 종료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/>
              <a:t>종료 버튼을 클릭하여 사용자 모드를 종료한다</a:t>
            </a:r>
            <a:r>
              <a:rPr lang="en-US" altLang="ko-KR" sz="1200" dirty="0"/>
              <a:t>.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BCEC07-AA0A-4DA9-8765-05CAEA76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34" y="2238957"/>
            <a:ext cx="5272388" cy="309245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C0DC2E-1CDE-41FA-9D2B-12D5B2A45F55}"/>
              </a:ext>
            </a:extLst>
          </p:cNvPr>
          <p:cNvSpPr/>
          <p:nvPr/>
        </p:nvSpPr>
        <p:spPr>
          <a:xfrm>
            <a:off x="5637320" y="4918229"/>
            <a:ext cx="754602" cy="284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6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 _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매출확인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717772" y="1422715"/>
            <a:ext cx="0" cy="4904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141B102-9A04-4FBF-B0C3-05BFDD9CE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" t="819"/>
          <a:stretch/>
        </p:blipFill>
        <p:spPr>
          <a:xfrm>
            <a:off x="2281561" y="1704513"/>
            <a:ext cx="7155397" cy="436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0A718F-7E42-4EC8-856E-84F5E74B1388}"/>
              </a:ext>
            </a:extLst>
          </p:cNvPr>
          <p:cNvSpPr/>
          <p:nvPr/>
        </p:nvSpPr>
        <p:spPr>
          <a:xfrm>
            <a:off x="2281561" y="1917577"/>
            <a:ext cx="2769832" cy="40652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0BD6BF-434A-4EEB-85E0-FDC340C7F016}"/>
              </a:ext>
            </a:extLst>
          </p:cNvPr>
          <p:cNvCxnSpPr>
            <a:cxnSpLocks/>
          </p:cNvCxnSpPr>
          <p:nvPr/>
        </p:nvCxnSpPr>
        <p:spPr>
          <a:xfrm flipV="1">
            <a:off x="3892856" y="1679449"/>
            <a:ext cx="146484" cy="22037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8AFCFD-31E7-412E-85B9-885AF197DA88}"/>
              </a:ext>
            </a:extLst>
          </p:cNvPr>
          <p:cNvSpPr txBox="1"/>
          <p:nvPr/>
        </p:nvSpPr>
        <p:spPr>
          <a:xfrm>
            <a:off x="3906175" y="1422715"/>
            <a:ext cx="1278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제공 기능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736C7AA-1358-4FA2-8E95-86C240E6E9A5}"/>
              </a:ext>
            </a:extLst>
          </p:cNvPr>
          <p:cNvSpPr/>
          <p:nvPr/>
        </p:nvSpPr>
        <p:spPr>
          <a:xfrm>
            <a:off x="2414725" y="2730625"/>
            <a:ext cx="2769832" cy="40652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A8FB68-B3B9-4CCC-88AE-8820C7D0375F}"/>
              </a:ext>
            </a:extLst>
          </p:cNvPr>
          <p:cNvCxnSpPr>
            <a:cxnSpLocks/>
          </p:cNvCxnSpPr>
          <p:nvPr/>
        </p:nvCxnSpPr>
        <p:spPr>
          <a:xfrm flipH="1">
            <a:off x="2141737" y="2927928"/>
            <a:ext cx="271599" cy="1635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2C70D9-F17E-4DE6-ABF4-2EE740DF61E7}"/>
              </a:ext>
            </a:extLst>
          </p:cNvPr>
          <p:cNvSpPr txBox="1"/>
          <p:nvPr/>
        </p:nvSpPr>
        <p:spPr>
          <a:xfrm>
            <a:off x="1004604" y="3036295"/>
            <a:ext cx="1278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확인하고자 하는 매출을 클릭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CBFA5E7-7E7E-4AFB-9803-3FB5AD135A3D}"/>
              </a:ext>
            </a:extLst>
          </p:cNvPr>
          <p:cNvSpPr/>
          <p:nvPr/>
        </p:nvSpPr>
        <p:spPr>
          <a:xfrm>
            <a:off x="8230914" y="1917577"/>
            <a:ext cx="992985" cy="40652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310F45-FA9A-4ECA-A476-7B4C49C7B68F}"/>
              </a:ext>
            </a:extLst>
          </p:cNvPr>
          <p:cNvCxnSpPr>
            <a:cxnSpLocks/>
          </p:cNvCxnSpPr>
          <p:nvPr/>
        </p:nvCxnSpPr>
        <p:spPr>
          <a:xfrm flipV="1">
            <a:off x="9223899" y="2120839"/>
            <a:ext cx="273167" cy="1711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E1DE31-9164-490D-98E1-4A0B06C97380}"/>
              </a:ext>
            </a:extLst>
          </p:cNvPr>
          <p:cNvSpPr txBox="1"/>
          <p:nvPr/>
        </p:nvSpPr>
        <p:spPr>
          <a:xfrm>
            <a:off x="9524875" y="1997729"/>
            <a:ext cx="1278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종료 버튼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EEE8690-5210-4DBB-9AB0-CBFB4268C21D}"/>
              </a:ext>
            </a:extLst>
          </p:cNvPr>
          <p:cNvCxnSpPr>
            <a:cxnSpLocks/>
          </p:cNvCxnSpPr>
          <p:nvPr/>
        </p:nvCxnSpPr>
        <p:spPr>
          <a:xfrm>
            <a:off x="9156700" y="3769845"/>
            <a:ext cx="479690" cy="11931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9E2686-6BE9-4DDB-8FD2-2A7DDF89EF09}"/>
              </a:ext>
            </a:extLst>
          </p:cNvPr>
          <p:cNvSpPr txBox="1"/>
          <p:nvPr/>
        </p:nvSpPr>
        <p:spPr>
          <a:xfrm>
            <a:off x="9636389" y="3766092"/>
            <a:ext cx="1584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매출을 출력하는 </a:t>
            </a:r>
            <a:r>
              <a:rPr lang="en-US" altLang="ko-KR" sz="1000" dirty="0" err="1"/>
              <a:t>JTable</a:t>
            </a:r>
            <a:endParaRPr lang="ko-KR" altLang="en-US" sz="10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7CE1A92-F395-4389-9C6B-02B0B5130790}"/>
              </a:ext>
            </a:extLst>
          </p:cNvPr>
          <p:cNvSpPr/>
          <p:nvPr/>
        </p:nvSpPr>
        <p:spPr>
          <a:xfrm>
            <a:off x="2636773" y="4081281"/>
            <a:ext cx="2057850" cy="40652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A62486-F2D8-4A05-BFEC-94A65CB8FF78}"/>
              </a:ext>
            </a:extLst>
          </p:cNvPr>
          <p:cNvCxnSpPr>
            <a:cxnSpLocks/>
          </p:cNvCxnSpPr>
          <p:nvPr/>
        </p:nvCxnSpPr>
        <p:spPr>
          <a:xfrm flipH="1">
            <a:off x="3702959" y="4511311"/>
            <a:ext cx="271599" cy="16359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91E542-F6D8-49F1-AE67-4F3D7409B7A8}"/>
              </a:ext>
            </a:extLst>
          </p:cNvPr>
          <p:cNvSpPr txBox="1"/>
          <p:nvPr/>
        </p:nvSpPr>
        <p:spPr>
          <a:xfrm>
            <a:off x="2565826" y="4619678"/>
            <a:ext cx="1278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총 매출액 출력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AC3F985-E8D3-49B1-9725-36B374EF8D02}"/>
              </a:ext>
            </a:extLst>
          </p:cNvPr>
          <p:cNvSpPr/>
          <p:nvPr/>
        </p:nvSpPr>
        <p:spPr>
          <a:xfrm>
            <a:off x="4146790" y="3202690"/>
            <a:ext cx="904604" cy="3723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D5620F-29DD-4865-895F-8FE1532C7FEB}"/>
              </a:ext>
            </a:extLst>
          </p:cNvPr>
          <p:cNvCxnSpPr>
            <a:cxnSpLocks/>
          </p:cNvCxnSpPr>
          <p:nvPr/>
        </p:nvCxnSpPr>
        <p:spPr>
          <a:xfrm flipH="1">
            <a:off x="4767309" y="3600054"/>
            <a:ext cx="67138" cy="166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D3CEFE-7E1C-4276-A6D6-8D56FE16A26F}"/>
              </a:ext>
            </a:extLst>
          </p:cNvPr>
          <p:cNvSpPr txBox="1"/>
          <p:nvPr/>
        </p:nvSpPr>
        <p:spPr>
          <a:xfrm>
            <a:off x="4085486" y="3696412"/>
            <a:ext cx="1278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조회 버튼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CE43408-AF85-4AD9-842C-63EB77AB5162}"/>
              </a:ext>
            </a:extLst>
          </p:cNvPr>
          <p:cNvSpPr/>
          <p:nvPr/>
        </p:nvSpPr>
        <p:spPr>
          <a:xfrm>
            <a:off x="2496508" y="3222293"/>
            <a:ext cx="1450849" cy="3723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BE2B8FD-AECA-44FE-A8A8-1641F88A84AF}"/>
              </a:ext>
            </a:extLst>
          </p:cNvPr>
          <p:cNvCxnSpPr>
            <a:cxnSpLocks/>
          </p:cNvCxnSpPr>
          <p:nvPr/>
        </p:nvCxnSpPr>
        <p:spPr>
          <a:xfrm flipH="1">
            <a:off x="3184957" y="3609968"/>
            <a:ext cx="67138" cy="166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A51B82-D9A6-4C82-876F-A712FFD92849}"/>
              </a:ext>
            </a:extLst>
          </p:cNvPr>
          <p:cNvSpPr txBox="1"/>
          <p:nvPr/>
        </p:nvSpPr>
        <p:spPr>
          <a:xfrm>
            <a:off x="1681092" y="3722912"/>
            <a:ext cx="2316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</a:t>
            </a:r>
            <a:r>
              <a:rPr lang="en-US" altLang="ko-KR" sz="1000" dirty="0"/>
              <a:t>, </a:t>
            </a:r>
            <a:r>
              <a:rPr lang="ko-KR" altLang="en-US" sz="1000" dirty="0"/>
              <a:t>월</a:t>
            </a:r>
            <a:r>
              <a:rPr lang="en-US" altLang="ko-KR" sz="1000" dirty="0"/>
              <a:t>, </a:t>
            </a:r>
            <a:r>
              <a:rPr lang="ko-KR" altLang="en-US" sz="1000" dirty="0"/>
              <a:t>년을 선택하는 </a:t>
            </a:r>
            <a:r>
              <a:rPr lang="en-US" altLang="ko-KR" sz="1000" dirty="0" err="1"/>
              <a:t>ComboBox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7105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메뉴관리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37873" y="1360571"/>
            <a:ext cx="0" cy="4904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BDAB1CB-192C-462C-B606-BF04F70A4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981" y="1789732"/>
            <a:ext cx="7010037" cy="4255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72EBC63-CE0F-47A4-A83A-3CCE1205440D}"/>
              </a:ext>
            </a:extLst>
          </p:cNvPr>
          <p:cNvSpPr/>
          <p:nvPr/>
        </p:nvSpPr>
        <p:spPr>
          <a:xfrm>
            <a:off x="2663300" y="4250123"/>
            <a:ext cx="2192785" cy="95219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10AEA0-269E-4370-B8BE-56FFD198C55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265232" y="4447427"/>
            <a:ext cx="396680" cy="30842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DBEE21-DCDC-4470-B6E8-F0EF5EF14935}"/>
              </a:ext>
            </a:extLst>
          </p:cNvPr>
          <p:cNvSpPr txBox="1"/>
          <p:nvPr/>
        </p:nvSpPr>
        <p:spPr>
          <a:xfrm>
            <a:off x="1253179" y="4555794"/>
            <a:ext cx="101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 기능을 선택하는 버튼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BB617BE-80A9-4C6B-8C23-6887011EC173}"/>
              </a:ext>
            </a:extLst>
          </p:cNvPr>
          <p:cNvSpPr/>
          <p:nvPr/>
        </p:nvSpPr>
        <p:spPr>
          <a:xfrm>
            <a:off x="2663300" y="2561594"/>
            <a:ext cx="2192785" cy="164770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5C2FEC-444E-4AC7-8C75-341D5CC8223C}"/>
              </a:ext>
            </a:extLst>
          </p:cNvPr>
          <p:cNvCxnSpPr>
            <a:cxnSpLocks/>
          </p:cNvCxnSpPr>
          <p:nvPr/>
        </p:nvCxnSpPr>
        <p:spPr>
          <a:xfrm flipH="1">
            <a:off x="2324281" y="2898375"/>
            <a:ext cx="349555" cy="19105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9EE08E-4549-4F70-B21D-20494D0595A4}"/>
              </a:ext>
            </a:extLst>
          </p:cNvPr>
          <p:cNvSpPr txBox="1"/>
          <p:nvPr/>
        </p:nvSpPr>
        <p:spPr>
          <a:xfrm>
            <a:off x="802041" y="3006742"/>
            <a:ext cx="1606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분류를 선택하고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메뉴명</a:t>
            </a:r>
            <a:r>
              <a:rPr lang="en-US" altLang="ko-KR" sz="1000" dirty="0"/>
              <a:t>, </a:t>
            </a:r>
            <a:r>
              <a:rPr lang="ko-KR" altLang="en-US" sz="1000" dirty="0"/>
              <a:t>가격을 입력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9283CB-800F-4A11-815B-924993F3A2F3}"/>
              </a:ext>
            </a:extLst>
          </p:cNvPr>
          <p:cNvSpPr/>
          <p:nvPr/>
        </p:nvSpPr>
        <p:spPr>
          <a:xfrm>
            <a:off x="8322147" y="2035695"/>
            <a:ext cx="992985" cy="40652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42F6488-08D3-41DF-BAF6-049545B59E19}"/>
              </a:ext>
            </a:extLst>
          </p:cNvPr>
          <p:cNvCxnSpPr>
            <a:cxnSpLocks/>
          </p:cNvCxnSpPr>
          <p:nvPr/>
        </p:nvCxnSpPr>
        <p:spPr>
          <a:xfrm flipV="1">
            <a:off x="9315132" y="2238957"/>
            <a:ext cx="273167" cy="1711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E1FB58-DBE2-4668-80E8-5E3DC757C827}"/>
              </a:ext>
            </a:extLst>
          </p:cNvPr>
          <p:cNvSpPr txBox="1"/>
          <p:nvPr/>
        </p:nvSpPr>
        <p:spPr>
          <a:xfrm>
            <a:off x="9616108" y="2115847"/>
            <a:ext cx="1278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종료 버튼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D92171-4119-4509-8F16-2B683632AB89}"/>
              </a:ext>
            </a:extLst>
          </p:cNvPr>
          <p:cNvCxnSpPr>
            <a:cxnSpLocks/>
          </p:cNvCxnSpPr>
          <p:nvPr/>
        </p:nvCxnSpPr>
        <p:spPr>
          <a:xfrm>
            <a:off x="9247933" y="3887963"/>
            <a:ext cx="479690" cy="11931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FB563B-A84B-4D34-9F72-C1E651B960F1}"/>
              </a:ext>
            </a:extLst>
          </p:cNvPr>
          <p:cNvSpPr txBox="1"/>
          <p:nvPr/>
        </p:nvSpPr>
        <p:spPr>
          <a:xfrm>
            <a:off x="9727622" y="3884210"/>
            <a:ext cx="1584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메뉴를 출력하는 </a:t>
            </a:r>
            <a:r>
              <a:rPr lang="en-US" altLang="ko-KR" sz="1000" dirty="0" err="1"/>
              <a:t>JTable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09888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재고확인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91913" y="1475981"/>
            <a:ext cx="0" cy="4904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9971731-0ADD-4FF1-97B1-05CDCF79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34" y="1707524"/>
            <a:ext cx="6683603" cy="40629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C5400D9-2942-4C65-A845-5D0C7A6B8790}"/>
              </a:ext>
            </a:extLst>
          </p:cNvPr>
          <p:cNvSpPr/>
          <p:nvPr/>
        </p:nvSpPr>
        <p:spPr>
          <a:xfrm>
            <a:off x="2826497" y="4003829"/>
            <a:ext cx="2194628" cy="142930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7EB4A2-338D-4FEB-80DF-B7B20135AB24}"/>
              </a:ext>
            </a:extLst>
          </p:cNvPr>
          <p:cNvCxnSpPr>
            <a:cxnSpLocks/>
          </p:cNvCxnSpPr>
          <p:nvPr/>
        </p:nvCxnSpPr>
        <p:spPr>
          <a:xfrm flipH="1">
            <a:off x="2364827" y="4459291"/>
            <a:ext cx="429976" cy="25766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9AE1-BDDE-447F-989B-4F79F5A10202}"/>
              </a:ext>
            </a:extLst>
          </p:cNvPr>
          <p:cNvSpPr txBox="1"/>
          <p:nvPr/>
        </p:nvSpPr>
        <p:spPr>
          <a:xfrm>
            <a:off x="1119949" y="4796642"/>
            <a:ext cx="157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가장 많이 판매된 음료 </a:t>
            </a:r>
            <a:r>
              <a:rPr lang="en-US" altLang="ko-KR" sz="1000" dirty="0"/>
              <a:t>BEST 5</a:t>
            </a:r>
            <a:r>
              <a:rPr lang="ko-KR" altLang="en-US" sz="1000" dirty="0"/>
              <a:t>를 출력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5FCC656-C43E-4066-BB4F-07B54DA9F2DA}"/>
              </a:ext>
            </a:extLst>
          </p:cNvPr>
          <p:cNvSpPr/>
          <p:nvPr/>
        </p:nvSpPr>
        <p:spPr>
          <a:xfrm>
            <a:off x="8112104" y="1901851"/>
            <a:ext cx="992985" cy="40652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A031545-E614-47C4-87DE-EDA9EAF09FC6}"/>
              </a:ext>
            </a:extLst>
          </p:cNvPr>
          <p:cNvCxnSpPr>
            <a:cxnSpLocks/>
          </p:cNvCxnSpPr>
          <p:nvPr/>
        </p:nvCxnSpPr>
        <p:spPr>
          <a:xfrm flipV="1">
            <a:off x="9105089" y="2105113"/>
            <a:ext cx="273167" cy="1711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01D7CB1-1CEB-4358-AE8E-F85101D1C206}"/>
              </a:ext>
            </a:extLst>
          </p:cNvPr>
          <p:cNvSpPr txBox="1"/>
          <p:nvPr/>
        </p:nvSpPr>
        <p:spPr>
          <a:xfrm>
            <a:off x="9406065" y="1982003"/>
            <a:ext cx="1278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종료 버튼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A217E6-C31E-4A04-8BAC-7B10CC494CB5}"/>
              </a:ext>
            </a:extLst>
          </p:cNvPr>
          <p:cNvCxnSpPr>
            <a:cxnSpLocks/>
          </p:cNvCxnSpPr>
          <p:nvPr/>
        </p:nvCxnSpPr>
        <p:spPr>
          <a:xfrm>
            <a:off x="9037890" y="3754119"/>
            <a:ext cx="479690" cy="11931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4511B7-44A6-4460-931C-C6C3F5D4BDDE}"/>
              </a:ext>
            </a:extLst>
          </p:cNvPr>
          <p:cNvSpPr txBox="1"/>
          <p:nvPr/>
        </p:nvSpPr>
        <p:spPr>
          <a:xfrm>
            <a:off x="9517579" y="3750366"/>
            <a:ext cx="1584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재고를 출력하는 </a:t>
            </a:r>
            <a:r>
              <a:rPr lang="en-US" altLang="ko-KR" sz="1000" dirty="0" err="1"/>
              <a:t>JTable</a:t>
            </a:r>
            <a:endParaRPr lang="ko-KR" altLang="en-US" sz="10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6EDAB55-7528-4791-A433-6783F3AFC20F}"/>
              </a:ext>
            </a:extLst>
          </p:cNvPr>
          <p:cNvSpPr/>
          <p:nvPr/>
        </p:nvSpPr>
        <p:spPr>
          <a:xfrm>
            <a:off x="2744036" y="2499807"/>
            <a:ext cx="2071195" cy="9291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090BDC2-39D5-47DE-B522-857E810D9DD2}"/>
              </a:ext>
            </a:extLst>
          </p:cNvPr>
          <p:cNvCxnSpPr>
            <a:cxnSpLocks/>
          </p:cNvCxnSpPr>
          <p:nvPr/>
        </p:nvCxnSpPr>
        <p:spPr>
          <a:xfrm flipH="1">
            <a:off x="2282366" y="2955269"/>
            <a:ext cx="429976" cy="25766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E100F2-8DFC-4B19-9DD2-156468ADFFB0}"/>
              </a:ext>
            </a:extLst>
          </p:cNvPr>
          <p:cNvSpPr txBox="1"/>
          <p:nvPr/>
        </p:nvSpPr>
        <p:spPr>
          <a:xfrm>
            <a:off x="942264" y="3095441"/>
            <a:ext cx="1573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</a:t>
            </a:r>
            <a:r>
              <a:rPr lang="ko-KR" altLang="en-US" sz="1000"/>
              <a:t>뉴명과 </a:t>
            </a:r>
            <a:r>
              <a:rPr lang="ko-KR" altLang="en-US" sz="1000" dirty="0"/>
              <a:t>수량을 입력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2E11731-293B-4CBB-836E-215E99097382}"/>
              </a:ext>
            </a:extLst>
          </p:cNvPr>
          <p:cNvSpPr/>
          <p:nvPr/>
        </p:nvSpPr>
        <p:spPr>
          <a:xfrm>
            <a:off x="2938787" y="3498382"/>
            <a:ext cx="1963528" cy="30875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0A671A-A5A5-4323-9394-3C57DBC7B4B5}"/>
              </a:ext>
            </a:extLst>
          </p:cNvPr>
          <p:cNvCxnSpPr>
            <a:cxnSpLocks/>
          </p:cNvCxnSpPr>
          <p:nvPr/>
        </p:nvCxnSpPr>
        <p:spPr>
          <a:xfrm flipH="1">
            <a:off x="2666319" y="3665239"/>
            <a:ext cx="272468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410A0E-370E-4C4C-B2E9-DB71F4ED8641}"/>
              </a:ext>
            </a:extLst>
          </p:cNvPr>
          <p:cNvSpPr txBox="1"/>
          <p:nvPr/>
        </p:nvSpPr>
        <p:spPr>
          <a:xfrm>
            <a:off x="1300902" y="3528125"/>
            <a:ext cx="1407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출고</a:t>
            </a:r>
            <a:r>
              <a:rPr lang="en-US" altLang="ko-KR" sz="1000" dirty="0"/>
              <a:t>, </a:t>
            </a:r>
            <a:r>
              <a:rPr lang="ko-KR" altLang="en-US" sz="1000" dirty="0"/>
              <a:t>입고 버튼</a:t>
            </a:r>
          </a:p>
        </p:txBody>
      </p:sp>
    </p:spTree>
    <p:extLst>
      <p:ext uri="{BB962C8B-B14F-4D97-AF65-F5344CB8AC3E}">
        <p14:creationId xmlns:p14="http://schemas.microsoft.com/office/powerpoint/2010/main" val="2176571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481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로그인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키 패드를 이용하여 비밀번호를 입력한다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버튼을 클릭하면 입력한 번호를 지운다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③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 버튼을 클릭하여 로그인을 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82199" y="3462686"/>
            <a:ext cx="4520897" cy="772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입력한 번호와 비밀번호가 </a:t>
            </a:r>
            <a:r>
              <a:rPr lang="ko-KR" altLang="en-US" sz="1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일치하면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로그인에 성공하고 관리자 모드를 이용할 수 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4830C87-9223-4C3B-9A5B-AED6A74BF0D2}"/>
              </a:ext>
            </a:extLst>
          </p:cNvPr>
          <p:cNvGrpSpPr/>
          <p:nvPr/>
        </p:nvGrpSpPr>
        <p:grpSpPr>
          <a:xfrm>
            <a:off x="2601362" y="1416876"/>
            <a:ext cx="2023103" cy="2448677"/>
            <a:chOff x="2601362" y="1416876"/>
            <a:chExt cx="2023103" cy="244867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4CF3EA-2125-4563-8E95-B0ABFBAC3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135" y="1416876"/>
              <a:ext cx="1836997" cy="24486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6C53CA9-95D9-4272-A982-3D5B7EF59254}"/>
                </a:ext>
              </a:extLst>
            </p:cNvPr>
            <p:cNvSpPr/>
            <p:nvPr/>
          </p:nvSpPr>
          <p:spPr>
            <a:xfrm>
              <a:off x="4080588" y="1835778"/>
              <a:ext cx="357114" cy="27696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833DA35-2A1E-4E4E-A1D3-CAEDE167FAD0}"/>
                </a:ext>
              </a:extLst>
            </p:cNvPr>
            <p:cNvSpPr/>
            <p:nvPr/>
          </p:nvSpPr>
          <p:spPr>
            <a:xfrm>
              <a:off x="3931115" y="3412815"/>
              <a:ext cx="413403" cy="27696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3A26AF1-12F1-4D81-81A9-CA4A5E434912}"/>
                </a:ext>
              </a:extLst>
            </p:cNvPr>
            <p:cNvSpPr/>
            <p:nvPr/>
          </p:nvSpPr>
          <p:spPr>
            <a:xfrm>
              <a:off x="2877307" y="2218232"/>
              <a:ext cx="1550616" cy="11567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06E231-BEF5-4666-9F55-CC3505CB2227}"/>
                </a:ext>
              </a:extLst>
            </p:cNvPr>
            <p:cNvSpPr txBox="1"/>
            <p:nvPr/>
          </p:nvSpPr>
          <p:spPr>
            <a:xfrm>
              <a:off x="2601362" y="2102730"/>
              <a:ext cx="243487" cy="270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F7D50A-A4B5-4C17-AC8F-95B661CCD681}"/>
                </a:ext>
              </a:extLst>
            </p:cNvPr>
            <p:cNvSpPr txBox="1"/>
            <p:nvPr/>
          </p:nvSpPr>
          <p:spPr>
            <a:xfrm>
              <a:off x="4315959" y="3400777"/>
              <a:ext cx="243487" cy="270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②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FBBF4A-A0C4-4AD3-AA75-032BCF939A8A}"/>
                </a:ext>
              </a:extLst>
            </p:cNvPr>
            <p:cNvSpPr txBox="1"/>
            <p:nvPr/>
          </p:nvSpPr>
          <p:spPr>
            <a:xfrm>
              <a:off x="4380978" y="1816938"/>
              <a:ext cx="243487" cy="270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③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CA0B2C8-80F3-4AC0-BA20-10D35004439F}"/>
              </a:ext>
            </a:extLst>
          </p:cNvPr>
          <p:cNvGrpSpPr/>
          <p:nvPr/>
        </p:nvGrpSpPr>
        <p:grpSpPr>
          <a:xfrm>
            <a:off x="1007852" y="3916602"/>
            <a:ext cx="1836997" cy="2307268"/>
            <a:chOff x="1007852" y="3916602"/>
            <a:chExt cx="1836997" cy="230726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4693036-8BDD-46DF-9778-545A80B53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7852" y="3916602"/>
              <a:ext cx="1836997" cy="2307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10C7F07-C093-4579-9333-1FFC397A9059}"/>
                </a:ext>
              </a:extLst>
            </p:cNvPr>
            <p:cNvSpPr/>
            <p:nvPr/>
          </p:nvSpPr>
          <p:spPr>
            <a:xfrm>
              <a:off x="1157420" y="4667826"/>
              <a:ext cx="1664119" cy="75222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B5C107A-C4FB-427C-B379-811473DE4C0C}"/>
              </a:ext>
            </a:extLst>
          </p:cNvPr>
          <p:cNvGrpSpPr/>
          <p:nvPr/>
        </p:nvGrpSpPr>
        <p:grpSpPr>
          <a:xfrm>
            <a:off x="4462348" y="3911615"/>
            <a:ext cx="1836991" cy="2264650"/>
            <a:chOff x="4462348" y="3911615"/>
            <a:chExt cx="1836991" cy="226465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8D87948-6A9E-49EA-A1D2-C30E5CE35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2348" y="3911615"/>
              <a:ext cx="1836991" cy="2264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4E0B09F-1267-4B81-82B1-FC38931E865E}"/>
                </a:ext>
              </a:extLst>
            </p:cNvPr>
            <p:cNvSpPr/>
            <p:nvPr/>
          </p:nvSpPr>
          <p:spPr>
            <a:xfrm>
              <a:off x="4516048" y="4774317"/>
              <a:ext cx="1664119" cy="75222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592006C-94B8-4334-8527-BCAB0DBB3991}"/>
              </a:ext>
            </a:extLst>
          </p:cNvPr>
          <p:cNvCxnSpPr/>
          <p:nvPr/>
        </p:nvCxnSpPr>
        <p:spPr>
          <a:xfrm flipH="1">
            <a:off x="2347311" y="3412815"/>
            <a:ext cx="374824" cy="39877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B9FA13E-5A96-4248-9EBC-BD6701D1F820}"/>
              </a:ext>
            </a:extLst>
          </p:cNvPr>
          <p:cNvCxnSpPr>
            <a:cxnSpLocks/>
          </p:cNvCxnSpPr>
          <p:nvPr/>
        </p:nvCxnSpPr>
        <p:spPr>
          <a:xfrm>
            <a:off x="4649418" y="3333016"/>
            <a:ext cx="360763" cy="43655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02450F-B311-4433-9C2D-3FE47C783006}"/>
              </a:ext>
            </a:extLst>
          </p:cNvPr>
          <p:cNvSpPr txBox="1"/>
          <p:nvPr/>
        </p:nvSpPr>
        <p:spPr>
          <a:xfrm>
            <a:off x="7082198" y="4269081"/>
            <a:ext cx="4520897" cy="772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입력한 번호와 비밀번호가 </a:t>
            </a:r>
            <a:r>
              <a:rPr lang="ko-KR" altLang="en-US" sz="1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일치하지 않으면</a:t>
            </a:r>
            <a:r>
              <a:rPr lang="en-US" altLang="ko-KR" sz="1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비밀번호가 틀렸음을 알려주는 메시지 창을 출력한다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3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1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매출 확인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 매출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일 매출 버튼을 클릭한다</a:t>
            </a:r>
            <a:r>
              <a:rPr lang="en-US" altLang="ko-KR" sz="1200" dirty="0"/>
              <a:t>.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확인하고자 하는 일을 클릭하고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82197" y="3095783"/>
            <a:ext cx="4520897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③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선택한 일에 매출이 있으면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날짜별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매출액을 테이블에 표시하고 총매출액을 출력한다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46C727-4DD1-4224-B8A7-89BEAFECC0D3}"/>
              </a:ext>
            </a:extLst>
          </p:cNvPr>
          <p:cNvGrpSpPr/>
          <p:nvPr/>
        </p:nvGrpSpPr>
        <p:grpSpPr>
          <a:xfrm>
            <a:off x="970998" y="2483706"/>
            <a:ext cx="5137702" cy="3014006"/>
            <a:chOff x="970998" y="2483706"/>
            <a:chExt cx="5137702" cy="301400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17E6752-A7FB-494A-8002-1B42E2D0B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9405" y="2483706"/>
              <a:ext cx="4969295" cy="30140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4E0B09F-1267-4B81-82B1-FC38931E865E}"/>
                </a:ext>
              </a:extLst>
            </p:cNvPr>
            <p:cNvSpPr/>
            <p:nvPr/>
          </p:nvSpPr>
          <p:spPr>
            <a:xfrm>
              <a:off x="1262442" y="3234283"/>
              <a:ext cx="655135" cy="22840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5A0473-FF67-4C0F-9A04-FEEDA4A9ACCB}"/>
                </a:ext>
              </a:extLst>
            </p:cNvPr>
            <p:cNvSpPr/>
            <p:nvPr/>
          </p:nvSpPr>
          <p:spPr>
            <a:xfrm>
              <a:off x="1280217" y="3542176"/>
              <a:ext cx="1798258" cy="22840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0508F8-437D-4B15-8D61-965C8185300D}"/>
                </a:ext>
              </a:extLst>
            </p:cNvPr>
            <p:cNvSpPr txBox="1"/>
            <p:nvPr/>
          </p:nvSpPr>
          <p:spPr>
            <a:xfrm>
              <a:off x="1141532" y="2957284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①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DFB604-8256-4D2A-919E-2A7E529E882E}"/>
                </a:ext>
              </a:extLst>
            </p:cNvPr>
            <p:cNvSpPr txBox="1"/>
            <p:nvPr/>
          </p:nvSpPr>
          <p:spPr>
            <a:xfrm>
              <a:off x="970998" y="3499234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②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4FB054E-0F82-4EAE-890A-F8B97FDBE561}"/>
              </a:ext>
            </a:extLst>
          </p:cNvPr>
          <p:cNvSpPr txBox="1"/>
          <p:nvPr/>
        </p:nvSpPr>
        <p:spPr>
          <a:xfrm>
            <a:off x="7082176" y="3836428"/>
            <a:ext cx="4520897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④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선택한 일에 매출이 없으면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내역이 없음을 알리는 메시지 창을 출력한다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44EB54F-CCBF-43A5-A078-4E1F64C4C2F3}"/>
              </a:ext>
            </a:extLst>
          </p:cNvPr>
          <p:cNvGrpSpPr/>
          <p:nvPr/>
        </p:nvGrpSpPr>
        <p:grpSpPr>
          <a:xfrm>
            <a:off x="1139384" y="2483706"/>
            <a:ext cx="4922564" cy="3014007"/>
            <a:chOff x="1139384" y="2490847"/>
            <a:chExt cx="4922564" cy="301400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BA957D1-B392-4968-82D1-92F441B1EB0B}"/>
                </a:ext>
              </a:extLst>
            </p:cNvPr>
            <p:cNvGrpSpPr/>
            <p:nvPr/>
          </p:nvGrpSpPr>
          <p:grpSpPr>
            <a:xfrm>
              <a:off x="1139384" y="2490847"/>
              <a:ext cx="4922564" cy="3014007"/>
              <a:chOff x="1139384" y="2446426"/>
              <a:chExt cx="4922564" cy="3014007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783348D-EE0A-4D40-9BBF-49950E95F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384" y="2446426"/>
                <a:ext cx="4922564" cy="3014007"/>
              </a:xfrm>
              <a:prstGeom prst="rect">
                <a:avLst/>
              </a:prstGeom>
            </p:spPr>
          </p:pic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F6FD7DF-DF0A-400D-925A-D52F49362225}"/>
                  </a:ext>
                </a:extLst>
              </p:cNvPr>
              <p:cNvSpPr/>
              <p:nvPr/>
            </p:nvSpPr>
            <p:spPr>
              <a:xfrm>
                <a:off x="3078475" y="3125299"/>
                <a:ext cx="2733723" cy="833754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2E0CBF4-CD5A-403E-AC24-C0C7E1C6EEB9}"/>
                  </a:ext>
                </a:extLst>
              </p:cNvPr>
              <p:cNvSpPr/>
              <p:nvPr/>
            </p:nvSpPr>
            <p:spPr>
              <a:xfrm>
                <a:off x="1418352" y="4128599"/>
                <a:ext cx="1092020" cy="228403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E82888-3206-4E72-8035-C2F55CB18E4D}"/>
                </a:ext>
              </a:extLst>
            </p:cNvPr>
            <p:cNvSpPr txBox="1"/>
            <p:nvPr/>
          </p:nvSpPr>
          <p:spPr>
            <a:xfrm>
              <a:off x="3050166" y="2862736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③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43FADF7-118A-448B-92AB-2445C74EE120}"/>
              </a:ext>
            </a:extLst>
          </p:cNvPr>
          <p:cNvGrpSpPr/>
          <p:nvPr/>
        </p:nvGrpSpPr>
        <p:grpSpPr>
          <a:xfrm>
            <a:off x="1119089" y="2456221"/>
            <a:ext cx="5009925" cy="3068975"/>
            <a:chOff x="1119089" y="2456221"/>
            <a:chExt cx="5009925" cy="30689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44F3345-9C9A-4E7B-A8BC-A5B335E22801}"/>
                </a:ext>
              </a:extLst>
            </p:cNvPr>
            <p:cNvGrpSpPr/>
            <p:nvPr/>
          </p:nvGrpSpPr>
          <p:grpSpPr>
            <a:xfrm>
              <a:off x="1119089" y="2456221"/>
              <a:ext cx="5009925" cy="3068975"/>
              <a:chOff x="1139363" y="2490847"/>
              <a:chExt cx="4897630" cy="298383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3BEC1BF-9C80-4E6E-9812-2097BF4A8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9363" y="2490847"/>
                <a:ext cx="4897630" cy="29838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9CA07D3-E664-47BB-B1AA-A5167EBDC7AD}"/>
                  </a:ext>
                </a:extLst>
              </p:cNvPr>
              <p:cNvSpPr/>
              <p:nvPr/>
            </p:nvSpPr>
            <p:spPr>
              <a:xfrm>
                <a:off x="4148326" y="3893128"/>
                <a:ext cx="1676349" cy="80207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9000A9-9A32-48E7-864E-BACF56725DE2}"/>
                </a:ext>
              </a:extLst>
            </p:cNvPr>
            <p:cNvSpPr txBox="1"/>
            <p:nvPr/>
          </p:nvSpPr>
          <p:spPr>
            <a:xfrm>
              <a:off x="3878914" y="3692284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25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1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2.2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매출 확인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 매출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월 매출 버튼을 클릭한다</a:t>
            </a:r>
            <a:r>
              <a:rPr lang="en-US" altLang="ko-KR" sz="1200" dirty="0"/>
              <a:t>.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확인하고자 하는 월을 클릭하고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82197" y="3095783"/>
            <a:ext cx="4520897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③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선택한 월에 매출이 있으면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날짜별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매출액을 테이블에 표시하고 총매출액을 출력한다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FB054E-0F82-4EAE-890A-F8B97FDBE561}"/>
              </a:ext>
            </a:extLst>
          </p:cNvPr>
          <p:cNvSpPr txBox="1"/>
          <p:nvPr/>
        </p:nvSpPr>
        <p:spPr>
          <a:xfrm>
            <a:off x="7082176" y="3836428"/>
            <a:ext cx="4520897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④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선택한 월에 매출이 없으면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내역이 없음을 알리는 메시지 창을 출력한다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2831CD-2A3B-4543-A737-FC27BB58D641}"/>
              </a:ext>
            </a:extLst>
          </p:cNvPr>
          <p:cNvGrpSpPr/>
          <p:nvPr/>
        </p:nvGrpSpPr>
        <p:grpSpPr>
          <a:xfrm>
            <a:off x="1069797" y="2132737"/>
            <a:ext cx="4991343" cy="2954387"/>
            <a:chOff x="1004847" y="2052961"/>
            <a:chExt cx="4991343" cy="295438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38ADD08-99F7-4CC4-8931-B385E3A4A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509" y="2052961"/>
              <a:ext cx="4838681" cy="2954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4E0B09F-1267-4B81-82B1-FC38931E865E}"/>
                </a:ext>
              </a:extLst>
            </p:cNvPr>
            <p:cNvSpPr/>
            <p:nvPr/>
          </p:nvSpPr>
          <p:spPr>
            <a:xfrm>
              <a:off x="1886302" y="2778044"/>
              <a:ext cx="624070" cy="22840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5A0473-FF67-4C0F-9A04-FEEDA4A9ACCB}"/>
                </a:ext>
              </a:extLst>
            </p:cNvPr>
            <p:cNvSpPr/>
            <p:nvPr/>
          </p:nvSpPr>
          <p:spPr>
            <a:xfrm>
              <a:off x="1282980" y="3087432"/>
              <a:ext cx="1798258" cy="22840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DFB604-8256-4D2A-919E-2A7E529E882E}"/>
                </a:ext>
              </a:extLst>
            </p:cNvPr>
            <p:cNvSpPr txBox="1"/>
            <p:nvPr/>
          </p:nvSpPr>
          <p:spPr>
            <a:xfrm>
              <a:off x="1004847" y="3053055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②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0508F8-437D-4B15-8D61-965C8185300D}"/>
                </a:ext>
              </a:extLst>
            </p:cNvPr>
            <p:cNvSpPr txBox="1"/>
            <p:nvPr/>
          </p:nvSpPr>
          <p:spPr>
            <a:xfrm>
              <a:off x="1708776" y="2501045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①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F7DA0A0-5B1C-4A19-A95B-1FFBE53B81BB}"/>
              </a:ext>
            </a:extLst>
          </p:cNvPr>
          <p:cNvGrpSpPr/>
          <p:nvPr/>
        </p:nvGrpSpPr>
        <p:grpSpPr>
          <a:xfrm>
            <a:off x="1246732" y="2155722"/>
            <a:ext cx="4765136" cy="2954386"/>
            <a:chOff x="5666012" y="1836974"/>
            <a:chExt cx="4645200" cy="284418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4C5CADF-0508-4010-B614-5D134FB83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6012" y="1836974"/>
              <a:ext cx="4645200" cy="2844182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F6FD7DF-DF0A-400D-925A-D52F49362225}"/>
                </a:ext>
              </a:extLst>
            </p:cNvPr>
            <p:cNvSpPr/>
            <p:nvPr/>
          </p:nvSpPr>
          <p:spPr>
            <a:xfrm>
              <a:off x="7503878" y="2426175"/>
              <a:ext cx="2563400" cy="8337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2E0CBF4-CD5A-403E-AC24-C0C7E1C6EEB9}"/>
                </a:ext>
              </a:extLst>
            </p:cNvPr>
            <p:cNvSpPr/>
            <p:nvPr/>
          </p:nvSpPr>
          <p:spPr>
            <a:xfrm>
              <a:off x="5888808" y="3429000"/>
              <a:ext cx="1023983" cy="22840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E82888-3206-4E72-8035-C2F55CB18E4D}"/>
                </a:ext>
              </a:extLst>
            </p:cNvPr>
            <p:cNvSpPr txBox="1"/>
            <p:nvPr/>
          </p:nvSpPr>
          <p:spPr>
            <a:xfrm>
              <a:off x="7401827" y="2119191"/>
              <a:ext cx="251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③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44A7138-089C-4F86-829D-BED176DE7BFE}"/>
              </a:ext>
            </a:extLst>
          </p:cNvPr>
          <p:cNvGrpSpPr/>
          <p:nvPr/>
        </p:nvGrpSpPr>
        <p:grpSpPr>
          <a:xfrm>
            <a:off x="1129110" y="2119298"/>
            <a:ext cx="5058005" cy="2981307"/>
            <a:chOff x="1112796" y="2119276"/>
            <a:chExt cx="5058005" cy="298130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94E2BDA-3CAD-4283-97FD-16CA0CDF0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2796" y="2119276"/>
              <a:ext cx="5058005" cy="29813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9CA07D3-E664-47BB-B1AA-A5167EBDC7AD}"/>
                </a:ext>
              </a:extLst>
            </p:cNvPr>
            <p:cNvSpPr/>
            <p:nvPr/>
          </p:nvSpPr>
          <p:spPr>
            <a:xfrm>
              <a:off x="4299404" y="3532503"/>
              <a:ext cx="1661547" cy="74844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9000A9-9A32-48E7-864E-BACF56725DE2}"/>
                </a:ext>
              </a:extLst>
            </p:cNvPr>
            <p:cNvSpPr txBox="1"/>
            <p:nvPr/>
          </p:nvSpPr>
          <p:spPr>
            <a:xfrm>
              <a:off x="4029662" y="3354278"/>
              <a:ext cx="259818" cy="239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8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1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2.3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매출 확인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 매출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연 매출 버튼을 클릭한다</a:t>
            </a:r>
            <a:r>
              <a:rPr lang="en-US" altLang="ko-KR" sz="1200" dirty="0"/>
              <a:t>.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확인하고자 하는 일을 클릭하고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82197" y="3095783"/>
            <a:ext cx="4520897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③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선택한 연도에 매출이 있으면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날짜별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매출액을 테이블에 표시하고 총매출액을 출력한다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FB054E-0F82-4EAE-890A-F8B97FDBE561}"/>
              </a:ext>
            </a:extLst>
          </p:cNvPr>
          <p:cNvSpPr txBox="1"/>
          <p:nvPr/>
        </p:nvSpPr>
        <p:spPr>
          <a:xfrm>
            <a:off x="7082176" y="3836428"/>
            <a:ext cx="4520897" cy="83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④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선택한 연도에 매출이 없으면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내역이 없음을 알리는 메시지 창을 출력한다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B73516-078C-4F39-9E3D-2313CAC44CE8}"/>
              </a:ext>
            </a:extLst>
          </p:cNvPr>
          <p:cNvGrpSpPr/>
          <p:nvPr/>
        </p:nvGrpSpPr>
        <p:grpSpPr>
          <a:xfrm>
            <a:off x="1273205" y="2288158"/>
            <a:ext cx="4906416" cy="2936815"/>
            <a:chOff x="1004847" y="2010443"/>
            <a:chExt cx="5216169" cy="311660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5C86E10-696A-46DF-800C-39227560F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5934" y="2010443"/>
              <a:ext cx="5125082" cy="31166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4E0B09F-1267-4B81-82B1-FC38931E865E}"/>
                </a:ext>
              </a:extLst>
            </p:cNvPr>
            <p:cNvSpPr/>
            <p:nvPr/>
          </p:nvSpPr>
          <p:spPr>
            <a:xfrm>
              <a:off x="2515168" y="2804472"/>
              <a:ext cx="624070" cy="22840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5A0473-FF67-4C0F-9A04-FEEDA4A9ACCB}"/>
                </a:ext>
              </a:extLst>
            </p:cNvPr>
            <p:cNvSpPr/>
            <p:nvPr/>
          </p:nvSpPr>
          <p:spPr>
            <a:xfrm>
              <a:off x="1282980" y="3087432"/>
              <a:ext cx="1798258" cy="22840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DFB604-8256-4D2A-919E-2A7E529E882E}"/>
                </a:ext>
              </a:extLst>
            </p:cNvPr>
            <p:cNvSpPr txBox="1"/>
            <p:nvPr/>
          </p:nvSpPr>
          <p:spPr>
            <a:xfrm>
              <a:off x="1004847" y="3053055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②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0508F8-437D-4B15-8D61-965C8185300D}"/>
                </a:ext>
              </a:extLst>
            </p:cNvPr>
            <p:cNvSpPr txBox="1"/>
            <p:nvPr/>
          </p:nvSpPr>
          <p:spPr>
            <a:xfrm>
              <a:off x="2355465" y="2541322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①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7715C8-B55E-4746-91D0-D2F0ABF37C49}"/>
              </a:ext>
            </a:extLst>
          </p:cNvPr>
          <p:cNvGrpSpPr/>
          <p:nvPr/>
        </p:nvGrpSpPr>
        <p:grpSpPr>
          <a:xfrm>
            <a:off x="1372791" y="2290932"/>
            <a:ext cx="4820737" cy="2856072"/>
            <a:chOff x="3940398" y="1273826"/>
            <a:chExt cx="5583566" cy="339635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58A2B99-C4C2-4013-A9C8-939B69286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0398" y="1273826"/>
              <a:ext cx="5583566" cy="3396356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F6FD7DF-DF0A-400D-925A-D52F49362225}"/>
                </a:ext>
              </a:extLst>
            </p:cNvPr>
            <p:cNvSpPr/>
            <p:nvPr/>
          </p:nvSpPr>
          <p:spPr>
            <a:xfrm>
              <a:off x="6152539" y="2066936"/>
              <a:ext cx="3141242" cy="8609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2E0CBF4-CD5A-403E-AC24-C0C7E1C6EEB9}"/>
                </a:ext>
              </a:extLst>
            </p:cNvPr>
            <p:cNvSpPr/>
            <p:nvPr/>
          </p:nvSpPr>
          <p:spPr>
            <a:xfrm>
              <a:off x="4362009" y="3210619"/>
              <a:ext cx="1062678" cy="23584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E82888-3206-4E72-8035-C2F55CB18E4D}"/>
                </a:ext>
              </a:extLst>
            </p:cNvPr>
            <p:cNvSpPr txBox="1"/>
            <p:nvPr/>
          </p:nvSpPr>
          <p:spPr>
            <a:xfrm>
              <a:off x="6045658" y="1755986"/>
              <a:ext cx="260937" cy="28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③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2443D89-DCAD-47F0-A327-30A0844D6DCC}"/>
              </a:ext>
            </a:extLst>
          </p:cNvPr>
          <p:cNvGrpSpPr/>
          <p:nvPr/>
        </p:nvGrpSpPr>
        <p:grpSpPr>
          <a:xfrm>
            <a:off x="1351089" y="2283343"/>
            <a:ext cx="4955589" cy="3040069"/>
            <a:chOff x="3572949" y="2793546"/>
            <a:chExt cx="5100319" cy="310432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9394BCC-1FE9-4031-8465-21A58AEA1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2949" y="2793546"/>
              <a:ext cx="5100319" cy="3104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9CA07D3-E664-47BB-B1AA-A5167EBDC7AD}"/>
                </a:ext>
              </a:extLst>
            </p:cNvPr>
            <p:cNvSpPr/>
            <p:nvPr/>
          </p:nvSpPr>
          <p:spPr>
            <a:xfrm>
              <a:off x="6759949" y="4225941"/>
              <a:ext cx="1714785" cy="82495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9000A9-9A32-48E7-864E-BACF56725DE2}"/>
                </a:ext>
              </a:extLst>
            </p:cNvPr>
            <p:cNvSpPr txBox="1"/>
            <p:nvPr/>
          </p:nvSpPr>
          <p:spPr>
            <a:xfrm>
              <a:off x="6441820" y="4019709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53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7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메뉴관리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_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메뉴 등록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음료 종류를 선택한다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메뉴명과 가격을 입력한다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③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등록 버튼을 클릭하여 메뉴를 등록한다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73819" y="3750655"/>
            <a:ext cx="4520897" cy="4028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메뉴가 등록된 것을 확인할 수 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611B8F-BFD2-427A-B0FA-F97FF1C67B2F}"/>
              </a:ext>
            </a:extLst>
          </p:cNvPr>
          <p:cNvGrpSpPr/>
          <p:nvPr/>
        </p:nvGrpSpPr>
        <p:grpSpPr>
          <a:xfrm>
            <a:off x="1105395" y="2238957"/>
            <a:ext cx="5242140" cy="3077982"/>
            <a:chOff x="972229" y="2190402"/>
            <a:chExt cx="5508467" cy="329289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58C2E34-4345-4EF4-BDDF-7AE6F9E5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347" y="2190402"/>
              <a:ext cx="5418349" cy="32928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4E0B09F-1267-4B81-82B1-FC38931E865E}"/>
                </a:ext>
              </a:extLst>
            </p:cNvPr>
            <p:cNvSpPr/>
            <p:nvPr/>
          </p:nvSpPr>
          <p:spPr>
            <a:xfrm>
              <a:off x="1630217" y="2909087"/>
              <a:ext cx="1181880" cy="30723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5A0473-FF67-4C0F-9A04-FEEDA4A9ACCB}"/>
                </a:ext>
              </a:extLst>
            </p:cNvPr>
            <p:cNvSpPr/>
            <p:nvPr/>
          </p:nvSpPr>
          <p:spPr>
            <a:xfrm>
              <a:off x="1630217" y="3335358"/>
              <a:ext cx="1181880" cy="71132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0508F8-437D-4B15-8D61-965C8185300D}"/>
                </a:ext>
              </a:extLst>
            </p:cNvPr>
            <p:cNvSpPr txBox="1"/>
            <p:nvPr/>
          </p:nvSpPr>
          <p:spPr>
            <a:xfrm>
              <a:off x="1454296" y="2652084"/>
              <a:ext cx="264234" cy="28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①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DFB604-8256-4D2A-919E-2A7E529E882E}"/>
                </a:ext>
              </a:extLst>
            </p:cNvPr>
            <p:cNvSpPr txBox="1"/>
            <p:nvPr/>
          </p:nvSpPr>
          <p:spPr>
            <a:xfrm>
              <a:off x="1381048" y="3150373"/>
              <a:ext cx="264234" cy="28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②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A474BD-7FC6-4B69-92D0-65D199727518}"/>
                </a:ext>
              </a:extLst>
            </p:cNvPr>
            <p:cNvSpPr/>
            <p:nvPr/>
          </p:nvSpPr>
          <p:spPr>
            <a:xfrm>
              <a:off x="1236482" y="4131825"/>
              <a:ext cx="699861" cy="32725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E82888-3206-4E72-8035-C2F55CB18E4D}"/>
                </a:ext>
              </a:extLst>
            </p:cNvPr>
            <p:cNvSpPr txBox="1"/>
            <p:nvPr/>
          </p:nvSpPr>
          <p:spPr>
            <a:xfrm>
              <a:off x="972229" y="4088655"/>
              <a:ext cx="264234" cy="280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③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C277147-4BDD-4DA9-BC4A-9C0282C5C669}"/>
              </a:ext>
            </a:extLst>
          </p:cNvPr>
          <p:cNvGrpSpPr/>
          <p:nvPr/>
        </p:nvGrpSpPr>
        <p:grpSpPr>
          <a:xfrm>
            <a:off x="1281086" y="2320993"/>
            <a:ext cx="4988760" cy="3036637"/>
            <a:chOff x="1281086" y="2238957"/>
            <a:chExt cx="4988760" cy="30366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982AC39-8A6B-40C7-A7AA-0C6DC5E21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086" y="2238957"/>
              <a:ext cx="4988760" cy="30366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209C77-7602-4049-B375-10AA5E0CE923}"/>
                </a:ext>
              </a:extLst>
            </p:cNvPr>
            <p:cNvSpPr/>
            <p:nvPr/>
          </p:nvSpPr>
          <p:spPr>
            <a:xfrm>
              <a:off x="2942069" y="2733986"/>
              <a:ext cx="3160361" cy="35191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3AAC358-650C-4C1F-B611-9B707E17A1CE}"/>
                </a:ext>
              </a:extLst>
            </p:cNvPr>
            <p:cNvSpPr/>
            <p:nvPr/>
          </p:nvSpPr>
          <p:spPr>
            <a:xfrm>
              <a:off x="3284751" y="3332298"/>
              <a:ext cx="1646994" cy="75690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0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196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시스템 구성도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30A3E09-910B-4F53-8EDE-986B25B814A2}"/>
              </a:ext>
            </a:extLst>
          </p:cNvPr>
          <p:cNvGrpSpPr/>
          <p:nvPr/>
        </p:nvGrpSpPr>
        <p:grpSpPr>
          <a:xfrm>
            <a:off x="2025958" y="1917287"/>
            <a:ext cx="8140084" cy="3702538"/>
            <a:chOff x="1563971" y="2023559"/>
            <a:chExt cx="9339556" cy="42479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636D987-4697-4759-ACE1-4FA246B2A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9082" y="2023559"/>
              <a:ext cx="1602882" cy="157677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0EC94DB-DB95-458B-BFAE-907A1BE1C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3971" y="4261617"/>
              <a:ext cx="1602882" cy="159244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12FC65A-EB52-4BAB-9BE8-CBC6C3893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5380" y="2727607"/>
              <a:ext cx="2663803" cy="209512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C76ABE-9AEA-4643-9929-7CC632672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0899" y="2978338"/>
              <a:ext cx="1577063" cy="159366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E3693E-00E9-429A-A36E-B8BFD44A421C}"/>
                </a:ext>
              </a:extLst>
            </p:cNvPr>
            <p:cNvSpPr/>
            <p:nvPr/>
          </p:nvSpPr>
          <p:spPr>
            <a:xfrm>
              <a:off x="5561656" y="4909095"/>
              <a:ext cx="161280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카페 </a:t>
              </a:r>
              <a:r>
                <a:rPr lang="en-US" altLang="ko-KR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pos</a:t>
              </a: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363F27-E22A-4A93-9981-05858B5F1E85}"/>
                </a:ext>
              </a:extLst>
            </p:cNvPr>
            <p:cNvSpPr/>
            <p:nvPr/>
          </p:nvSpPr>
          <p:spPr>
            <a:xfrm>
              <a:off x="8482544" y="4605999"/>
              <a:ext cx="2420983" cy="1020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DataBase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회원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매출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, 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메뉴 정보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9A68D9-F7D9-4D7E-9D77-3E5E24D94C94}"/>
                </a:ext>
              </a:extLst>
            </p:cNvPr>
            <p:cNvSpPr/>
            <p:nvPr/>
          </p:nvSpPr>
          <p:spPr>
            <a:xfrm>
              <a:off x="1609558" y="3600335"/>
              <a:ext cx="161280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사용자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B808D3-19C4-4F25-AD25-5D416E8FBBC2}"/>
                </a:ext>
              </a:extLst>
            </p:cNvPr>
            <p:cNvSpPr/>
            <p:nvPr/>
          </p:nvSpPr>
          <p:spPr>
            <a:xfrm>
              <a:off x="1563971" y="5857504"/>
              <a:ext cx="1612805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관리자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C3D8C59-E0AB-44AC-B610-E949442071E3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7624886" y="3775170"/>
              <a:ext cx="1186013" cy="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14F73EC-A79E-4213-B774-946FF546682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166853" y="4459893"/>
              <a:ext cx="1517847" cy="597944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19F82C1-D904-4E5D-B390-4D7158A1166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241964" y="2811947"/>
              <a:ext cx="1508169" cy="91790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6587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11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3.2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메뉴관리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_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메뉴 확인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ko-KR" altLang="en-US" sz="1200" dirty="0"/>
              <a:t>확인 버튼을 클릭한다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82208" y="3117499"/>
            <a:ext cx="4520897" cy="772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메뉴 테이블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(DB)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저장되어 있는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메뉴명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가격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종류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재고를 테이블에 출력한다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11B982-552D-485B-B1A5-EF3198E4CC42}"/>
              </a:ext>
            </a:extLst>
          </p:cNvPr>
          <p:cNvGrpSpPr/>
          <p:nvPr/>
        </p:nvGrpSpPr>
        <p:grpSpPr>
          <a:xfrm>
            <a:off x="1315408" y="2131732"/>
            <a:ext cx="5174162" cy="3136652"/>
            <a:chOff x="1315408" y="2131732"/>
            <a:chExt cx="5147073" cy="3136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C9F476F-C151-4ED5-A034-D5EC3A337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5408" y="2131732"/>
              <a:ext cx="5147073" cy="31366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A474BD-7FC6-4B69-92D0-65D199727518}"/>
                </a:ext>
              </a:extLst>
            </p:cNvPr>
            <p:cNvSpPr/>
            <p:nvPr/>
          </p:nvSpPr>
          <p:spPr>
            <a:xfrm>
              <a:off x="2260741" y="3981034"/>
              <a:ext cx="666024" cy="30589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627930-1D0E-44C8-8A0D-7DA0894D15C7}"/>
              </a:ext>
            </a:extLst>
          </p:cNvPr>
          <p:cNvGrpSpPr/>
          <p:nvPr/>
        </p:nvGrpSpPr>
        <p:grpSpPr>
          <a:xfrm>
            <a:off x="1136295" y="2052961"/>
            <a:ext cx="5475880" cy="3337362"/>
            <a:chOff x="1208343" y="2014558"/>
            <a:chExt cx="5475880" cy="33373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9E31EE9-BB7F-4A7C-A64E-45B5230DD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91" t="11919" r="38832" b="29379"/>
            <a:stretch/>
          </p:blipFill>
          <p:spPr>
            <a:xfrm>
              <a:off x="1208343" y="2014558"/>
              <a:ext cx="5475880" cy="33373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5A0473-FF67-4C0F-9A04-FEEDA4A9ACCB}"/>
                </a:ext>
              </a:extLst>
            </p:cNvPr>
            <p:cNvSpPr/>
            <p:nvPr/>
          </p:nvSpPr>
          <p:spPr>
            <a:xfrm>
              <a:off x="2949644" y="2500611"/>
              <a:ext cx="3539926" cy="2515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549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7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3.3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메뉴관리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_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메뉴 삭제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삭제하고자 하는 메뉴명을 입력한다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③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메뉴가 존재하는 메뉴이면 삭제가 완료된다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82198" y="3790023"/>
            <a:ext cx="4520897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입력한 메뉴가 </a:t>
            </a:r>
            <a:r>
              <a:rPr lang="ko-KR" altLang="en-US" sz="1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존재하지 않는 메뉴이면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알려주는 메시지 창이 표시된다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D08B634-59A9-442E-B42A-8BDACEB01FD5}"/>
              </a:ext>
            </a:extLst>
          </p:cNvPr>
          <p:cNvGrpSpPr/>
          <p:nvPr/>
        </p:nvGrpSpPr>
        <p:grpSpPr>
          <a:xfrm>
            <a:off x="1114291" y="2234030"/>
            <a:ext cx="5215488" cy="3119205"/>
            <a:chOff x="1114291" y="2234030"/>
            <a:chExt cx="5304524" cy="31551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FBCE92B-95C6-46A3-BE0D-8398E4971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295" y="2234030"/>
              <a:ext cx="5258520" cy="31551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4E0B09F-1267-4B81-82B1-FC38931E865E}"/>
                </a:ext>
              </a:extLst>
            </p:cNvPr>
            <p:cNvSpPr/>
            <p:nvPr/>
          </p:nvSpPr>
          <p:spPr>
            <a:xfrm>
              <a:off x="1719014" y="3305626"/>
              <a:ext cx="1124738" cy="2871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0508F8-437D-4B15-8D61-965C8185300D}"/>
                </a:ext>
              </a:extLst>
            </p:cNvPr>
            <p:cNvSpPr txBox="1"/>
            <p:nvPr/>
          </p:nvSpPr>
          <p:spPr>
            <a:xfrm>
              <a:off x="1551599" y="3065396"/>
              <a:ext cx="251459" cy="26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①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DFB604-8256-4D2A-919E-2A7E529E882E}"/>
                </a:ext>
              </a:extLst>
            </p:cNvPr>
            <p:cNvSpPr txBox="1"/>
            <p:nvPr/>
          </p:nvSpPr>
          <p:spPr>
            <a:xfrm>
              <a:off x="1114291" y="4297155"/>
              <a:ext cx="251459" cy="26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②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A474BD-7FC6-4B69-92D0-65D199727518}"/>
                </a:ext>
              </a:extLst>
            </p:cNvPr>
            <p:cNvSpPr/>
            <p:nvPr/>
          </p:nvSpPr>
          <p:spPr>
            <a:xfrm>
              <a:off x="1365750" y="4436076"/>
              <a:ext cx="666024" cy="30589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2D8829C-6745-4672-9D18-B175E8D515BA}"/>
              </a:ext>
            </a:extLst>
          </p:cNvPr>
          <p:cNvGrpSpPr/>
          <p:nvPr/>
        </p:nvGrpSpPr>
        <p:grpSpPr>
          <a:xfrm>
            <a:off x="1114271" y="2162920"/>
            <a:ext cx="5325997" cy="3254205"/>
            <a:chOff x="1114291" y="2243425"/>
            <a:chExt cx="5325997" cy="325420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75BDA25-C78D-4EA7-9598-45B72B169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4291" y="2243425"/>
              <a:ext cx="5325997" cy="32542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FA889D-0B07-4BFF-B00D-2AB614FBC314}"/>
                </a:ext>
              </a:extLst>
            </p:cNvPr>
            <p:cNvSpPr/>
            <p:nvPr/>
          </p:nvSpPr>
          <p:spPr>
            <a:xfrm>
              <a:off x="4455140" y="3749536"/>
              <a:ext cx="1794739" cy="9031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A3786E-6018-45C1-A3A9-147F68812843}"/>
              </a:ext>
            </a:extLst>
          </p:cNvPr>
          <p:cNvGrpSpPr/>
          <p:nvPr/>
        </p:nvGrpSpPr>
        <p:grpSpPr>
          <a:xfrm>
            <a:off x="1074753" y="2145985"/>
            <a:ext cx="5359841" cy="3288074"/>
            <a:chOff x="984529" y="2180876"/>
            <a:chExt cx="5359841" cy="328807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66A4031-7E9D-4C0A-89B9-82F233D54149}"/>
                </a:ext>
              </a:extLst>
            </p:cNvPr>
            <p:cNvGrpSpPr/>
            <p:nvPr/>
          </p:nvGrpSpPr>
          <p:grpSpPr>
            <a:xfrm>
              <a:off x="984529" y="2180876"/>
              <a:ext cx="5359841" cy="3288074"/>
              <a:chOff x="1080446" y="2209556"/>
              <a:chExt cx="5359841" cy="3288074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FEDAE874-CB68-465A-B2A2-2DF1835194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628"/>
              <a:stretch/>
            </p:blipFill>
            <p:spPr>
              <a:xfrm>
                <a:off x="1080446" y="2209556"/>
                <a:ext cx="5359841" cy="32880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DDE3726-BEBB-497C-8331-536309127C8C}"/>
                  </a:ext>
                </a:extLst>
              </p:cNvPr>
              <p:cNvSpPr/>
              <p:nvPr/>
            </p:nvSpPr>
            <p:spPr>
              <a:xfrm>
                <a:off x="4424353" y="3706394"/>
                <a:ext cx="1825525" cy="94628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8B52D6-3CB4-417C-B875-BAAD39BF3FBD}"/>
                </a:ext>
              </a:extLst>
            </p:cNvPr>
            <p:cNvSpPr/>
            <p:nvPr/>
          </p:nvSpPr>
          <p:spPr>
            <a:xfrm>
              <a:off x="1564529" y="3299468"/>
              <a:ext cx="1124738" cy="28718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8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43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3.4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메뉴관리</a:t>
            </a: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_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메뉴 금액 수정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금액 수정을 원하는 메뉴명과 수정 금액을 입력한다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②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수정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82199" y="3449520"/>
            <a:ext cx="4520897" cy="1141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입력한 메뉴가 존재하면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입력한 가격으로 변경한다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입력한 메뉴가 없는 메뉴이면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알려주는 메시지 창을 띄운다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991C1D6-7023-4811-917C-CC2233946F21}"/>
              </a:ext>
            </a:extLst>
          </p:cNvPr>
          <p:cNvGrpSpPr/>
          <p:nvPr/>
        </p:nvGrpSpPr>
        <p:grpSpPr>
          <a:xfrm>
            <a:off x="1200608" y="2324101"/>
            <a:ext cx="5179268" cy="3165385"/>
            <a:chOff x="1179801" y="2278727"/>
            <a:chExt cx="5179268" cy="316538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EF7FC0E-E635-425D-8AD4-1FE71A72C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9801" y="2278727"/>
              <a:ext cx="5179268" cy="31653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5A0473-FF67-4C0F-9A04-FEEDA4A9ACCB}"/>
                </a:ext>
              </a:extLst>
            </p:cNvPr>
            <p:cNvSpPr/>
            <p:nvPr/>
          </p:nvSpPr>
          <p:spPr>
            <a:xfrm>
              <a:off x="1740448" y="3343080"/>
              <a:ext cx="1124738" cy="66489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0508F8-437D-4B15-8D61-965C8185300D}"/>
                </a:ext>
              </a:extLst>
            </p:cNvPr>
            <p:cNvSpPr txBox="1"/>
            <p:nvPr/>
          </p:nvSpPr>
          <p:spPr>
            <a:xfrm>
              <a:off x="1459308" y="3153387"/>
              <a:ext cx="251459" cy="262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①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A474BD-7FC6-4B69-92D0-65D199727518}"/>
                </a:ext>
              </a:extLst>
            </p:cNvPr>
            <p:cNvSpPr/>
            <p:nvPr/>
          </p:nvSpPr>
          <p:spPr>
            <a:xfrm>
              <a:off x="2160350" y="4449537"/>
              <a:ext cx="666024" cy="2626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7BCE447-7825-4885-BB9B-86B415AD3A53}"/>
                </a:ext>
              </a:extLst>
            </p:cNvPr>
            <p:cNvSpPr txBox="1"/>
            <p:nvPr/>
          </p:nvSpPr>
          <p:spPr>
            <a:xfrm>
              <a:off x="2570209" y="4663892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②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FDD6B7-BFC2-471D-B618-002274023736}"/>
                </a:ext>
              </a:extLst>
            </p:cNvPr>
            <p:cNvSpPr/>
            <p:nvPr/>
          </p:nvSpPr>
          <p:spPr>
            <a:xfrm>
              <a:off x="2865186" y="2965143"/>
              <a:ext cx="3230814" cy="1398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2948AF-B913-44F1-91D8-CAD1F331D4F4}"/>
              </a:ext>
            </a:extLst>
          </p:cNvPr>
          <p:cNvGrpSpPr/>
          <p:nvPr/>
        </p:nvGrpSpPr>
        <p:grpSpPr>
          <a:xfrm>
            <a:off x="1172206" y="2391132"/>
            <a:ext cx="5266494" cy="3066844"/>
            <a:chOff x="1127139" y="2313399"/>
            <a:chExt cx="5516633" cy="333748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187BA15-21EB-4FE1-99C0-6B5735AE4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7139" y="2313399"/>
              <a:ext cx="5516633" cy="33374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58E01F6-A260-403D-B65D-094E5F4067AC}"/>
                </a:ext>
              </a:extLst>
            </p:cNvPr>
            <p:cNvSpPr/>
            <p:nvPr/>
          </p:nvSpPr>
          <p:spPr>
            <a:xfrm>
              <a:off x="2885992" y="3073241"/>
              <a:ext cx="3567353" cy="1398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F4BEC19-AD0C-4267-92A1-F71CF14C3DF8}"/>
                </a:ext>
              </a:extLst>
            </p:cNvPr>
            <p:cNvSpPr/>
            <p:nvPr/>
          </p:nvSpPr>
          <p:spPr>
            <a:xfrm>
              <a:off x="4583457" y="3867939"/>
              <a:ext cx="1843186" cy="88958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985F024-02BA-4EAD-9A16-BDCF765A70F1}"/>
              </a:ext>
            </a:extLst>
          </p:cNvPr>
          <p:cNvGrpSpPr/>
          <p:nvPr/>
        </p:nvGrpSpPr>
        <p:grpSpPr>
          <a:xfrm>
            <a:off x="1146726" y="2357569"/>
            <a:ext cx="5356527" cy="3165384"/>
            <a:chOff x="1439234" y="-215411"/>
            <a:chExt cx="5003210" cy="304041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D74F16F-47D7-466B-8E03-17BB697C6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9234" y="-215411"/>
              <a:ext cx="5003210" cy="30404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CA3CB6-2DB4-4ABF-BEEF-1FD2002277BD}"/>
                </a:ext>
              </a:extLst>
            </p:cNvPr>
            <p:cNvSpPr/>
            <p:nvPr/>
          </p:nvSpPr>
          <p:spPr>
            <a:xfrm>
              <a:off x="4597426" y="1210841"/>
              <a:ext cx="1643576" cy="82960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3B2D4BE-72E2-4E91-83F4-8E79269052E8}"/>
                </a:ext>
              </a:extLst>
            </p:cNvPr>
            <p:cNvSpPr/>
            <p:nvPr/>
          </p:nvSpPr>
          <p:spPr>
            <a:xfrm>
              <a:off x="1990555" y="827015"/>
              <a:ext cx="1070145" cy="65459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2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635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재고 확인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메뉴 테이블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(DB)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저장되어 있는 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메뉴명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종류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재고를 테이블에 출력한다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②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음료 판매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BEST5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표시한다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F4A75-4BD4-49B2-B7C6-FD83FBA33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8"/>
          <a:stretch/>
        </p:blipFill>
        <p:spPr>
          <a:xfrm>
            <a:off x="943421" y="2245324"/>
            <a:ext cx="5494009" cy="3295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E0B09F-1267-4B81-82B1-FC38931E865E}"/>
              </a:ext>
            </a:extLst>
          </p:cNvPr>
          <p:cNvSpPr/>
          <p:nvPr/>
        </p:nvSpPr>
        <p:spPr>
          <a:xfrm>
            <a:off x="3060444" y="2885654"/>
            <a:ext cx="3242702" cy="233441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5A0473-FF67-4C0F-9A04-FEEDA4A9ACCB}"/>
              </a:ext>
            </a:extLst>
          </p:cNvPr>
          <p:cNvSpPr/>
          <p:nvPr/>
        </p:nvSpPr>
        <p:spPr>
          <a:xfrm>
            <a:off x="1160525" y="4099692"/>
            <a:ext cx="1791291" cy="11842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508F8-437D-4B15-8D61-965C8185300D}"/>
              </a:ext>
            </a:extLst>
          </p:cNvPr>
          <p:cNvSpPr txBox="1"/>
          <p:nvPr/>
        </p:nvSpPr>
        <p:spPr>
          <a:xfrm>
            <a:off x="2982191" y="2608655"/>
            <a:ext cx="268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DFB604-8256-4D2A-919E-2A7E529E882E}"/>
              </a:ext>
            </a:extLst>
          </p:cNvPr>
          <p:cNvSpPr txBox="1"/>
          <p:nvPr/>
        </p:nvSpPr>
        <p:spPr>
          <a:xfrm>
            <a:off x="916700" y="3861564"/>
            <a:ext cx="268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185972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347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4.1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재고 확인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출고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출고할 메뉴 명과 수량을 입력한다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②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출고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02450F-B311-4433-9C2D-3FE47C783006}"/>
              </a:ext>
            </a:extLst>
          </p:cNvPr>
          <p:cNvSpPr txBox="1"/>
          <p:nvPr/>
        </p:nvSpPr>
        <p:spPr>
          <a:xfrm>
            <a:off x="7082199" y="3394074"/>
            <a:ext cx="4520897" cy="772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①에서 입력한 메뉴가 존재하면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입력한 수량만큼 출고가 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ABF450-9C3A-4BDD-B559-B26A2F7A25A3}"/>
              </a:ext>
            </a:extLst>
          </p:cNvPr>
          <p:cNvGrpSpPr/>
          <p:nvPr/>
        </p:nvGrpSpPr>
        <p:grpSpPr>
          <a:xfrm>
            <a:off x="1039178" y="2246525"/>
            <a:ext cx="5365843" cy="3229436"/>
            <a:chOff x="1046903" y="2238957"/>
            <a:chExt cx="5365843" cy="322943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6718EFA-9B17-4C38-AC54-5991A424E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298" y="2238957"/>
              <a:ext cx="5312448" cy="32294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4E0B09F-1267-4B81-82B1-FC38931E865E}"/>
                </a:ext>
              </a:extLst>
            </p:cNvPr>
            <p:cNvSpPr/>
            <p:nvPr/>
          </p:nvSpPr>
          <p:spPr>
            <a:xfrm>
              <a:off x="3170903" y="3172160"/>
              <a:ext cx="3051964" cy="16041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5A0473-FF67-4C0F-9A04-FEEDA4A9ACCB}"/>
                </a:ext>
              </a:extLst>
            </p:cNvPr>
            <p:cNvSpPr/>
            <p:nvPr/>
          </p:nvSpPr>
          <p:spPr>
            <a:xfrm>
              <a:off x="1812779" y="2964202"/>
              <a:ext cx="1085457" cy="60876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0508F8-437D-4B15-8D61-965C8185300D}"/>
                </a:ext>
              </a:extLst>
            </p:cNvPr>
            <p:cNvSpPr txBox="1"/>
            <p:nvPr/>
          </p:nvSpPr>
          <p:spPr>
            <a:xfrm>
              <a:off x="1632187" y="2709379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①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DFB604-8256-4D2A-919E-2A7E529E882E}"/>
                </a:ext>
              </a:extLst>
            </p:cNvPr>
            <p:cNvSpPr txBox="1"/>
            <p:nvPr/>
          </p:nvSpPr>
          <p:spPr>
            <a:xfrm>
              <a:off x="1046903" y="3641675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②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44B80AD-EFA7-4B1F-B838-46467452193A}"/>
                </a:ext>
              </a:extLst>
            </p:cNvPr>
            <p:cNvSpPr/>
            <p:nvPr/>
          </p:nvSpPr>
          <p:spPr>
            <a:xfrm>
              <a:off x="1369088" y="3688729"/>
              <a:ext cx="681654" cy="18289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8DAE9E5-F21F-4738-B8B6-904EC4724233}"/>
              </a:ext>
            </a:extLst>
          </p:cNvPr>
          <p:cNvGrpSpPr/>
          <p:nvPr/>
        </p:nvGrpSpPr>
        <p:grpSpPr>
          <a:xfrm>
            <a:off x="1039158" y="2229120"/>
            <a:ext cx="5423888" cy="3300139"/>
            <a:chOff x="988858" y="2212432"/>
            <a:chExt cx="5423888" cy="330013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B84498-7C97-41C6-89A1-7DF43C17F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8858" y="2212432"/>
              <a:ext cx="5423888" cy="3300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A2C4C03-CAE6-4EAF-88AD-8538CA19B302}"/>
                </a:ext>
              </a:extLst>
            </p:cNvPr>
            <p:cNvSpPr/>
            <p:nvPr/>
          </p:nvSpPr>
          <p:spPr>
            <a:xfrm>
              <a:off x="4360747" y="3743741"/>
              <a:ext cx="1857596" cy="90963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F03F85-E0AB-4ED0-ABBC-E2E7FE2B1DE0}"/>
              </a:ext>
            </a:extLst>
          </p:cNvPr>
          <p:cNvGrpSpPr/>
          <p:nvPr/>
        </p:nvGrpSpPr>
        <p:grpSpPr>
          <a:xfrm>
            <a:off x="1023227" y="2224123"/>
            <a:ext cx="5439819" cy="3273614"/>
            <a:chOff x="988858" y="2212432"/>
            <a:chExt cx="5439819" cy="327361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ACCD342-0612-4229-9F59-27CE8B255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91" t="11919" r="39052" b="30356"/>
            <a:stretch/>
          </p:blipFill>
          <p:spPr>
            <a:xfrm>
              <a:off x="988858" y="2212432"/>
              <a:ext cx="5439819" cy="32736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F6767C-E175-48E8-85C0-0D484A98A996}"/>
                </a:ext>
              </a:extLst>
            </p:cNvPr>
            <p:cNvSpPr/>
            <p:nvPr/>
          </p:nvSpPr>
          <p:spPr>
            <a:xfrm>
              <a:off x="3101559" y="3106004"/>
              <a:ext cx="3105377" cy="16041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A1050A7-0FF0-49B4-A3F9-2B9F09A475E1}"/>
              </a:ext>
            </a:extLst>
          </p:cNvPr>
          <p:cNvGrpSpPr/>
          <p:nvPr/>
        </p:nvGrpSpPr>
        <p:grpSpPr>
          <a:xfrm>
            <a:off x="839040" y="2183572"/>
            <a:ext cx="5659695" cy="3354715"/>
            <a:chOff x="896975" y="2143582"/>
            <a:chExt cx="5659695" cy="335471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1ADAC7B-78FA-4B01-8B75-B4176AB27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6975" y="2143582"/>
              <a:ext cx="5659695" cy="33547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A4B7A83-C8A6-495F-BDAD-7AECCB7EA75A}"/>
                </a:ext>
              </a:extLst>
            </p:cNvPr>
            <p:cNvSpPr/>
            <p:nvPr/>
          </p:nvSpPr>
          <p:spPr>
            <a:xfrm>
              <a:off x="4524254" y="3773155"/>
              <a:ext cx="1929012" cy="9583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EA4F2C9-28F3-42DE-BA24-DE5D291689C2}"/>
              </a:ext>
            </a:extLst>
          </p:cNvPr>
          <p:cNvSpPr txBox="1"/>
          <p:nvPr/>
        </p:nvSpPr>
        <p:spPr>
          <a:xfrm>
            <a:off x="7082199" y="4166273"/>
            <a:ext cx="4520897" cy="772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①에서 입력한 메뉴가 없는 메뉴이면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알려주는 메시지 창이 표시된다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4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347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4.2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재고 확인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입고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①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입고할 메뉴 명과 수량을 입력한다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②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입고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9174AF-8C36-46A6-947B-F32CF199EBD4}"/>
              </a:ext>
            </a:extLst>
          </p:cNvPr>
          <p:cNvSpPr txBox="1"/>
          <p:nvPr/>
        </p:nvSpPr>
        <p:spPr>
          <a:xfrm>
            <a:off x="7082208" y="3448976"/>
            <a:ext cx="4520897" cy="833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①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입력한 메뉴가 존재하면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입력한 수량만큼 입고가 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64477-CB06-43C5-8737-8540702B0D21}"/>
              </a:ext>
            </a:extLst>
          </p:cNvPr>
          <p:cNvSpPr txBox="1"/>
          <p:nvPr/>
        </p:nvSpPr>
        <p:spPr>
          <a:xfrm>
            <a:off x="7082198" y="4367874"/>
            <a:ext cx="4520897" cy="833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①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입력한 메뉴가 없는 메뉴이면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알려주는 메시지 창이 표시된다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564A3FD-4F5D-4E2A-AF93-0E58B5E65B6D}"/>
              </a:ext>
            </a:extLst>
          </p:cNvPr>
          <p:cNvGrpSpPr/>
          <p:nvPr/>
        </p:nvGrpSpPr>
        <p:grpSpPr>
          <a:xfrm>
            <a:off x="1251483" y="2363325"/>
            <a:ext cx="4981867" cy="3039131"/>
            <a:chOff x="1411023" y="2373562"/>
            <a:chExt cx="4981867" cy="303913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5D47C5-0557-4CC6-83E8-877DC3EB5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023" y="2373562"/>
              <a:ext cx="4981867" cy="3039131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4E0B09F-1267-4B81-82B1-FC38931E865E}"/>
                </a:ext>
              </a:extLst>
            </p:cNvPr>
            <p:cNvSpPr/>
            <p:nvPr/>
          </p:nvSpPr>
          <p:spPr>
            <a:xfrm>
              <a:off x="3295721" y="3542191"/>
              <a:ext cx="2936403" cy="1154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5A0473-FF67-4C0F-9A04-FEEDA4A9ACCB}"/>
                </a:ext>
              </a:extLst>
            </p:cNvPr>
            <p:cNvSpPr/>
            <p:nvPr/>
          </p:nvSpPr>
          <p:spPr>
            <a:xfrm>
              <a:off x="1992575" y="2977884"/>
              <a:ext cx="1131406" cy="67971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0508F8-437D-4B15-8D61-965C8185300D}"/>
                </a:ext>
              </a:extLst>
            </p:cNvPr>
            <p:cNvSpPr txBox="1"/>
            <p:nvPr/>
          </p:nvSpPr>
          <p:spPr>
            <a:xfrm>
              <a:off x="1828754" y="2726575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①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DFB604-8256-4D2A-919E-2A7E529E882E}"/>
                </a:ext>
              </a:extLst>
            </p:cNvPr>
            <p:cNvSpPr txBox="1"/>
            <p:nvPr/>
          </p:nvSpPr>
          <p:spPr>
            <a:xfrm>
              <a:off x="2278132" y="3865853"/>
              <a:ext cx="2681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00B2EFD-FD20-4981-8737-08D53667E440}"/>
                </a:ext>
              </a:extLst>
            </p:cNvPr>
            <p:cNvSpPr/>
            <p:nvPr/>
          </p:nvSpPr>
          <p:spPr>
            <a:xfrm>
              <a:off x="2465261" y="3736701"/>
              <a:ext cx="568692" cy="17220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1E31CD4-1ECE-41A7-8A57-A1FFC2971DB9}"/>
              </a:ext>
            </a:extLst>
          </p:cNvPr>
          <p:cNvGrpSpPr/>
          <p:nvPr/>
        </p:nvGrpSpPr>
        <p:grpSpPr>
          <a:xfrm>
            <a:off x="1378859" y="2364773"/>
            <a:ext cx="4853677" cy="2942191"/>
            <a:chOff x="1297015" y="2437814"/>
            <a:chExt cx="4853677" cy="294219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DD3A9CD-97F2-426A-8D70-78048CB4C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7015" y="2437814"/>
              <a:ext cx="4853677" cy="2942191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A655035-D021-41E9-A163-CB4ACAB59319}"/>
                </a:ext>
              </a:extLst>
            </p:cNvPr>
            <p:cNvSpPr/>
            <p:nvPr/>
          </p:nvSpPr>
          <p:spPr>
            <a:xfrm>
              <a:off x="4324112" y="3786017"/>
              <a:ext cx="1639778" cy="83544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816BFAF-9FC8-47AC-8553-DFFAFD47398A}"/>
              </a:ext>
            </a:extLst>
          </p:cNvPr>
          <p:cNvGrpSpPr/>
          <p:nvPr/>
        </p:nvGrpSpPr>
        <p:grpSpPr>
          <a:xfrm>
            <a:off x="1231199" y="2351197"/>
            <a:ext cx="4971335" cy="2998975"/>
            <a:chOff x="1238185" y="2373562"/>
            <a:chExt cx="4971335" cy="29989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4BD103C-9B9D-431E-8DD2-EA3A8D286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91" t="11919" r="39052" b="30215"/>
            <a:stretch/>
          </p:blipFill>
          <p:spPr>
            <a:xfrm>
              <a:off x="1238185" y="2373562"/>
              <a:ext cx="4971335" cy="2998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1BFF806-5718-4E9C-9F1A-A631862CE2BF}"/>
                </a:ext>
              </a:extLst>
            </p:cNvPr>
            <p:cNvSpPr/>
            <p:nvPr/>
          </p:nvSpPr>
          <p:spPr>
            <a:xfrm>
              <a:off x="3182028" y="3475404"/>
              <a:ext cx="2847754" cy="18219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7EB113-DF27-419E-8FF6-B515E994530F}"/>
              </a:ext>
            </a:extLst>
          </p:cNvPr>
          <p:cNvGrpSpPr/>
          <p:nvPr/>
        </p:nvGrpSpPr>
        <p:grpSpPr>
          <a:xfrm>
            <a:off x="1154010" y="2305797"/>
            <a:ext cx="5176812" cy="3060142"/>
            <a:chOff x="896975" y="2143582"/>
            <a:chExt cx="5659695" cy="3354715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88B215D-B622-4404-931E-3D2F37F6C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6975" y="2143582"/>
              <a:ext cx="5659695" cy="33547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73119DF-AA01-40F0-A333-8BA83782F2F4}"/>
                </a:ext>
              </a:extLst>
            </p:cNvPr>
            <p:cNvSpPr/>
            <p:nvPr/>
          </p:nvSpPr>
          <p:spPr>
            <a:xfrm>
              <a:off x="4524254" y="3773155"/>
              <a:ext cx="1929012" cy="9583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64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972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모드 종료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/>
              <a:t>종료 버튼을 클릭하여 관리자 모드를 종료한다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버튼을 클릭하면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종료할 것인지 다시 한번 묻고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종료를 원하지 않으면 취소 버튼을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종료를 원하면 종료 버튼을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F273F58-E133-4327-BFDA-D72233FA97C3}"/>
              </a:ext>
            </a:extLst>
          </p:cNvPr>
          <p:cNvGrpSpPr/>
          <p:nvPr/>
        </p:nvGrpSpPr>
        <p:grpSpPr>
          <a:xfrm>
            <a:off x="1875539" y="1699833"/>
            <a:ext cx="4497637" cy="2678783"/>
            <a:chOff x="1155008" y="2164360"/>
            <a:chExt cx="4953692" cy="30103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2216E9E-76A3-4BAD-9914-E0FC0785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5008" y="2164360"/>
              <a:ext cx="4953692" cy="301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5F5E384-2DEF-4A51-B17B-BE75D728B800}"/>
                </a:ext>
              </a:extLst>
            </p:cNvPr>
            <p:cNvSpPr/>
            <p:nvPr/>
          </p:nvSpPr>
          <p:spPr>
            <a:xfrm>
              <a:off x="5242547" y="2324101"/>
              <a:ext cx="687198" cy="28055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9A6AFF4-8215-4F19-80C6-76C1D2988483}"/>
              </a:ext>
            </a:extLst>
          </p:cNvPr>
          <p:cNvGrpSpPr/>
          <p:nvPr/>
        </p:nvGrpSpPr>
        <p:grpSpPr>
          <a:xfrm>
            <a:off x="876697" y="3338018"/>
            <a:ext cx="4368006" cy="2661358"/>
            <a:chOff x="876697" y="3338018"/>
            <a:chExt cx="4368006" cy="266135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8C65FE7-C802-4C9A-BDEF-F88F98A42795}"/>
                </a:ext>
              </a:extLst>
            </p:cNvPr>
            <p:cNvGrpSpPr/>
            <p:nvPr/>
          </p:nvGrpSpPr>
          <p:grpSpPr>
            <a:xfrm>
              <a:off x="876697" y="3338018"/>
              <a:ext cx="4368006" cy="2661358"/>
              <a:chOff x="876697" y="3338018"/>
              <a:chExt cx="4368006" cy="2661358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53DA614-85CA-4511-809C-337EF02C2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697" y="3338018"/>
                <a:ext cx="4368006" cy="26613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7FB8208-2D44-4B5E-A3E4-695529E4413C}"/>
                  </a:ext>
                </a:extLst>
              </p:cNvPr>
              <p:cNvSpPr/>
              <p:nvPr/>
            </p:nvSpPr>
            <p:spPr>
              <a:xfrm>
                <a:off x="2873100" y="4314796"/>
                <a:ext cx="1764429" cy="874199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22E6C76-9F2A-4BB4-BC8C-2F3952EB1FFF}"/>
                </a:ext>
              </a:extLst>
            </p:cNvPr>
            <p:cNvSpPr/>
            <p:nvPr/>
          </p:nvSpPr>
          <p:spPr>
            <a:xfrm>
              <a:off x="3213866" y="4898050"/>
              <a:ext cx="949761" cy="177099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79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결론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73384" y="1455938"/>
            <a:ext cx="0" cy="47199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426D2C-5AC3-4517-A239-FD7023BDBD04}"/>
              </a:ext>
            </a:extLst>
          </p:cNvPr>
          <p:cNvSpPr/>
          <p:nvPr/>
        </p:nvSpPr>
        <p:spPr>
          <a:xfrm>
            <a:off x="965485" y="1921455"/>
            <a:ext cx="10497115" cy="160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느낀 점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-apple-system"/>
              </a:rPr>
              <a:t>지난 학기에는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-apple-system"/>
              </a:rPr>
              <a:t>DBMS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-apple-system"/>
              </a:rPr>
              <a:t>와 연동하여 자바 프로그램을 구현하는 것에 대해 막연하게 어렵다고만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생각했었습니다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-apple-system"/>
              </a:rPr>
              <a:t>하지만 이번 프로젝트를 준비하면서 직접 해보니 오히려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-apple-system"/>
              </a:rPr>
              <a:t>DB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-apple-system"/>
              </a:rPr>
              <a:t>와 연동하여 프로그램을 구현하는 것이 더 편한 것 같다는 생각이 들었습니다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-apple-system"/>
              </a:rPr>
              <a:t>이번 겨울방학 동안 자바를 더 공부하여 새로운 프로그램을 구현해볼 수 있도록 노력할 계획입니다</a:t>
            </a:r>
            <a:r>
              <a:rPr lang="en-US" altLang="ko-KR" sz="1200" dirty="0">
                <a:solidFill>
                  <a:srgbClr val="000000"/>
                </a:solidFill>
                <a:latin typeface="-apple-system"/>
              </a:rPr>
              <a:t>.</a:t>
            </a:r>
            <a:endParaRPr lang="en-US" altLang="ko-KR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98D665-5EB2-4D57-8980-97BE93FA7BA8}"/>
              </a:ext>
            </a:extLst>
          </p:cNvPr>
          <p:cNvSpPr/>
          <p:nvPr/>
        </p:nvSpPr>
        <p:spPr>
          <a:xfrm>
            <a:off x="965484" y="4447812"/>
            <a:ext cx="10497115" cy="795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향후 계획 및 보완 사항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-apple-system"/>
              </a:rPr>
              <a:t>관리자 모드에서 회원의 정보를 확인</a:t>
            </a:r>
            <a:r>
              <a:rPr lang="en-US" altLang="ko-KR" sz="1200">
                <a:solidFill>
                  <a:srgbClr val="000000"/>
                </a:solidFill>
                <a:latin typeface="-apple-system"/>
              </a:rPr>
              <a:t>,</a:t>
            </a:r>
            <a:r>
              <a:rPr lang="ko-KR" altLang="en-US" sz="1200">
                <a:solidFill>
                  <a:srgbClr val="000000"/>
                </a:solidFill>
                <a:latin typeface="-apple-system"/>
              </a:rPr>
              <a:t>수정</a:t>
            </a:r>
            <a:r>
              <a:rPr lang="en-US" altLang="ko-KR" sz="12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-apple-system"/>
              </a:rPr>
              <a:t>삭제하는 기능을 추가할 계획입니다</a:t>
            </a:r>
            <a:r>
              <a:rPr lang="en-US" altLang="ko-KR" sz="1200" dirty="0">
                <a:solidFill>
                  <a:srgbClr val="000000"/>
                </a:solidFill>
                <a:latin typeface="-apple-system"/>
              </a:rPr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90550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rgbClr val="F8FAFB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48000" y="537771"/>
            <a:ext cx="6096000" cy="2774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8C4304-7E9C-4FC1-8663-FDAB95A03637}"/>
              </a:ext>
            </a:extLst>
          </p:cNvPr>
          <p:cNvSpPr/>
          <p:nvPr/>
        </p:nvSpPr>
        <p:spPr>
          <a:xfrm>
            <a:off x="4836149" y="3931973"/>
            <a:ext cx="4307851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E49A80-A97B-4CE5-B403-B9E547B3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180" y="1995853"/>
            <a:ext cx="2224186" cy="20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8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 정의서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DFCB44E-F98B-4E47-AC0E-2843614A3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051516"/>
              </p:ext>
            </p:extLst>
          </p:nvPr>
        </p:nvGraphicFramePr>
        <p:xfrm>
          <a:off x="605631" y="1788316"/>
          <a:ext cx="10980737" cy="4046540"/>
        </p:xfrm>
        <a:graphic>
          <a:graphicData uri="http://schemas.openxmlformats.org/drawingml/2006/table">
            <a:tbl>
              <a:tblPr/>
              <a:tblGrid>
                <a:gridCol w="15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3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5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7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6036"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정의서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카페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 프로그램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버전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3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 정보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DBMS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MYSQL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3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정소연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2020.12.08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확인자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17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MEMBER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 빈도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11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관련시스템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 정보를 저장한다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총레코드 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추가 빈도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자료형태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길이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Key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회원번호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m_id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텍스트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PK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전화번호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p_num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텍스트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스탬프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stamp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7" marR="64767" marT="17904" marB="179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58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 정의서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20BFE6-6DB9-40ED-9F6F-B0360F3A7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60448"/>
              </p:ext>
            </p:extLst>
          </p:nvPr>
        </p:nvGraphicFramePr>
        <p:xfrm>
          <a:off x="600075" y="1528768"/>
          <a:ext cx="11017250" cy="4565635"/>
        </p:xfrm>
        <a:graphic>
          <a:graphicData uri="http://schemas.openxmlformats.org/drawingml/2006/table">
            <a:tbl>
              <a:tblPr/>
              <a:tblGrid>
                <a:gridCol w="156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0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0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8841"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정의서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카페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 프로그램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버전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2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메뉴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DBMS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MYSQL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2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정소연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2020.12.08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확인자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0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MENU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메뉴 정보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 빈도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61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관련시스템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메뉴 정보를 저장한다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총레코드 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추가 빈도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자료형태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길이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Key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메뉴이름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menu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텍스트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PK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메뉴가격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price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메뉴종류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kinds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텍스트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재고수량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num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정수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227514"/>
                  </a:ext>
                </a:extLst>
              </a:tr>
              <a:tr h="368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판매량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sales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정수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82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06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테이블 정의서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DE23B8-5BAA-4F96-A0F5-5B327F90B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84830"/>
              </p:ext>
            </p:extLst>
          </p:nvPr>
        </p:nvGraphicFramePr>
        <p:xfrm>
          <a:off x="726281" y="1636271"/>
          <a:ext cx="10764838" cy="4350630"/>
        </p:xfrm>
        <a:graphic>
          <a:graphicData uri="http://schemas.openxmlformats.org/drawingml/2006/table">
            <a:tbl>
              <a:tblPr/>
              <a:tblGrid>
                <a:gridCol w="1533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3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6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8544"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 정의서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카페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pos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 프로그램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버전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4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시스템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판매내역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DBMS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MYSQL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54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정소연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작성일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2020.10.14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확인자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47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SALES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판매내역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접근 빈도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25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관련시스템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판매내역을 저장한다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총레코드 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추가 빈도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논리명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자료형태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타입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길이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Key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회원번호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텍스트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판매날짜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date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텍스트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메뉴이름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menu_s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텍스트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VARCHAR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메뉴가격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price_s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5</a:t>
                      </a: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결제수단</a:t>
                      </a: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way</a:t>
                      </a: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텍스트</a:t>
                      </a: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VARCHAR</a:t>
                      </a: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NOT NULL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68" marR="64768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14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41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03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제공 기능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8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8C9D173-C6E5-4E58-95D3-8E73EE779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46364"/>
              </p:ext>
            </p:extLst>
          </p:nvPr>
        </p:nvGraphicFramePr>
        <p:xfrm>
          <a:off x="991456" y="1619713"/>
          <a:ext cx="10234487" cy="4383746"/>
        </p:xfrm>
        <a:graphic>
          <a:graphicData uri="http://schemas.openxmlformats.org/drawingml/2006/table">
            <a:tbl>
              <a:tblPr/>
              <a:tblGrid>
                <a:gridCol w="1355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2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기능설명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구현여부</a:t>
                      </a: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17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altLang="ko-KR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 사장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제공 기능을 사용하기 위해 로그인함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매출확인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 매출을 확인함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메뉴관리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메뉴를 확인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재고확인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재고를 확인 및 수정함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217">
                <a:tc rowSpan="7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가게 근로자</a:t>
                      </a: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내역에 따른 금액을 결제함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적립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 당 스탬프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개를 적립함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주문내역확인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주문내역을 확인함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스탬프 사용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스탬프를 사용하여 무료 음료 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잔을 결제함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취소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내역 중 선택한 메뉴를 취소함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전체 취소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내역의 전체 메뉴를 취소함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8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 등록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마일리지 적립을 위해 가입을 원하는 고객들을 회원등록 할 수 있음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D8E8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9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47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F9EA701-4E5A-41FA-98B2-2110F130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50" y="1807491"/>
            <a:ext cx="6872611" cy="4022830"/>
          </a:xfrm>
          <a:prstGeom prst="rect">
            <a:avLst/>
          </a:prstGeom>
        </p:spPr>
      </p:pic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48768" y="1446086"/>
            <a:ext cx="0" cy="45613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665AB17-E4C9-4316-B4BB-80D8EBF2FB9E}"/>
              </a:ext>
            </a:extLst>
          </p:cNvPr>
          <p:cNvSpPr/>
          <p:nvPr/>
        </p:nvSpPr>
        <p:spPr>
          <a:xfrm>
            <a:off x="5886163" y="2031893"/>
            <a:ext cx="3629706" cy="10633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66D79F7-2A7B-4B94-98B4-CCC790A8220B}"/>
              </a:ext>
            </a:extLst>
          </p:cNvPr>
          <p:cNvSpPr/>
          <p:nvPr/>
        </p:nvSpPr>
        <p:spPr>
          <a:xfrm rot="2959336">
            <a:off x="6420844" y="1512370"/>
            <a:ext cx="266323" cy="546965"/>
          </a:xfrm>
          <a:custGeom>
            <a:avLst/>
            <a:gdLst>
              <a:gd name="connsiteX0" fmla="*/ 206309 w 251243"/>
              <a:gd name="connsiteY0" fmla="*/ 508359 h 508359"/>
              <a:gd name="connsiteX1" fmla="*/ 2122 w 251243"/>
              <a:gd name="connsiteY1" fmla="*/ 348561 h 508359"/>
              <a:gd name="connsiteX2" fmla="*/ 108654 w 251243"/>
              <a:gd name="connsiteY2" fmla="*/ 162130 h 508359"/>
              <a:gd name="connsiteX3" fmla="*/ 250697 w 251243"/>
              <a:gd name="connsiteY3" fmla="*/ 250906 h 508359"/>
              <a:gd name="connsiteX4" fmla="*/ 153043 w 251243"/>
              <a:gd name="connsiteY4" fmla="*/ 339683 h 508359"/>
              <a:gd name="connsiteX5" fmla="*/ 37633 w 251243"/>
              <a:gd name="connsiteY5" fmla="*/ 268662 h 508359"/>
              <a:gd name="connsiteX6" fmla="*/ 19878 w 251243"/>
              <a:gd name="connsiteY6" fmla="*/ 188763 h 508359"/>
              <a:gd name="connsiteX7" fmla="*/ 37633 w 251243"/>
              <a:gd name="connsiteY7" fmla="*/ 99986 h 508359"/>
              <a:gd name="connsiteX8" fmla="*/ 117532 w 251243"/>
              <a:gd name="connsiteY8" fmla="*/ 11209 h 508359"/>
              <a:gd name="connsiteX9" fmla="*/ 135287 w 251243"/>
              <a:gd name="connsiteY9" fmla="*/ 11209 h 508359"/>
              <a:gd name="connsiteX10" fmla="*/ 19878 w 251243"/>
              <a:gd name="connsiteY10" fmla="*/ 28965 h 508359"/>
              <a:gd name="connsiteX11" fmla="*/ 135287 w 251243"/>
              <a:gd name="connsiteY11" fmla="*/ 2332 h 508359"/>
              <a:gd name="connsiteX12" fmla="*/ 135287 w 251243"/>
              <a:gd name="connsiteY12" fmla="*/ 99986 h 508359"/>
              <a:gd name="connsiteX13" fmla="*/ 126410 w 251243"/>
              <a:gd name="connsiteY13" fmla="*/ 20087 h 50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43" h="508359">
                <a:moveTo>
                  <a:pt x="206309" y="508359"/>
                </a:moveTo>
                <a:cubicBezTo>
                  <a:pt x="112353" y="457312"/>
                  <a:pt x="18398" y="406266"/>
                  <a:pt x="2122" y="348561"/>
                </a:cubicBezTo>
                <a:cubicBezTo>
                  <a:pt x="-14154" y="290856"/>
                  <a:pt x="67225" y="178406"/>
                  <a:pt x="108654" y="162130"/>
                </a:cubicBezTo>
                <a:cubicBezTo>
                  <a:pt x="150083" y="145854"/>
                  <a:pt x="243299" y="221314"/>
                  <a:pt x="250697" y="250906"/>
                </a:cubicBezTo>
                <a:cubicBezTo>
                  <a:pt x="258095" y="280498"/>
                  <a:pt x="188554" y="336724"/>
                  <a:pt x="153043" y="339683"/>
                </a:cubicBezTo>
                <a:cubicBezTo>
                  <a:pt x="117532" y="342642"/>
                  <a:pt x="59827" y="293815"/>
                  <a:pt x="37633" y="268662"/>
                </a:cubicBezTo>
                <a:cubicBezTo>
                  <a:pt x="15439" y="243509"/>
                  <a:pt x="19878" y="216876"/>
                  <a:pt x="19878" y="188763"/>
                </a:cubicBezTo>
                <a:cubicBezTo>
                  <a:pt x="19878" y="160650"/>
                  <a:pt x="21357" y="129578"/>
                  <a:pt x="37633" y="99986"/>
                </a:cubicBezTo>
                <a:cubicBezTo>
                  <a:pt x="53909" y="70394"/>
                  <a:pt x="117532" y="11209"/>
                  <a:pt x="117532" y="11209"/>
                </a:cubicBezTo>
                <a:cubicBezTo>
                  <a:pt x="133808" y="-3587"/>
                  <a:pt x="151563" y="8250"/>
                  <a:pt x="135287" y="11209"/>
                </a:cubicBezTo>
                <a:cubicBezTo>
                  <a:pt x="119011" y="14168"/>
                  <a:pt x="19878" y="30444"/>
                  <a:pt x="19878" y="28965"/>
                </a:cubicBezTo>
                <a:cubicBezTo>
                  <a:pt x="19878" y="27486"/>
                  <a:pt x="116052" y="-9505"/>
                  <a:pt x="135287" y="2332"/>
                </a:cubicBezTo>
                <a:cubicBezTo>
                  <a:pt x="154522" y="14169"/>
                  <a:pt x="136766" y="97027"/>
                  <a:pt x="135287" y="99986"/>
                </a:cubicBezTo>
                <a:cubicBezTo>
                  <a:pt x="133808" y="102945"/>
                  <a:pt x="130109" y="61516"/>
                  <a:pt x="126410" y="20087"/>
                </a:cubicBezTo>
              </a:path>
            </a:pathLst>
          </a:cu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8D6F5-0D31-414C-8BFC-25C2EA5C4A8E}"/>
              </a:ext>
            </a:extLst>
          </p:cNvPr>
          <p:cNvSpPr txBox="1"/>
          <p:nvPr/>
        </p:nvSpPr>
        <p:spPr>
          <a:xfrm>
            <a:off x="6849510" y="1446086"/>
            <a:ext cx="2012258" cy="26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음료 종류 선택 버튼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31DF574-5EE4-40B0-B181-595D88E59896}"/>
              </a:ext>
            </a:extLst>
          </p:cNvPr>
          <p:cNvSpPr/>
          <p:nvPr/>
        </p:nvSpPr>
        <p:spPr>
          <a:xfrm>
            <a:off x="2653380" y="4798152"/>
            <a:ext cx="3162109" cy="8661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02125D79-EF0A-4752-A0A5-2110159C415E}"/>
              </a:ext>
            </a:extLst>
          </p:cNvPr>
          <p:cNvSpPr/>
          <p:nvPr/>
        </p:nvSpPr>
        <p:spPr>
          <a:xfrm rot="18337022">
            <a:off x="2342421" y="3063564"/>
            <a:ext cx="262812" cy="620205"/>
          </a:xfrm>
          <a:custGeom>
            <a:avLst/>
            <a:gdLst>
              <a:gd name="connsiteX0" fmla="*/ 206309 w 251243"/>
              <a:gd name="connsiteY0" fmla="*/ 508359 h 508359"/>
              <a:gd name="connsiteX1" fmla="*/ 2122 w 251243"/>
              <a:gd name="connsiteY1" fmla="*/ 348561 h 508359"/>
              <a:gd name="connsiteX2" fmla="*/ 108654 w 251243"/>
              <a:gd name="connsiteY2" fmla="*/ 162130 h 508359"/>
              <a:gd name="connsiteX3" fmla="*/ 250697 w 251243"/>
              <a:gd name="connsiteY3" fmla="*/ 250906 h 508359"/>
              <a:gd name="connsiteX4" fmla="*/ 153043 w 251243"/>
              <a:gd name="connsiteY4" fmla="*/ 339683 h 508359"/>
              <a:gd name="connsiteX5" fmla="*/ 37633 w 251243"/>
              <a:gd name="connsiteY5" fmla="*/ 268662 h 508359"/>
              <a:gd name="connsiteX6" fmla="*/ 19878 w 251243"/>
              <a:gd name="connsiteY6" fmla="*/ 188763 h 508359"/>
              <a:gd name="connsiteX7" fmla="*/ 37633 w 251243"/>
              <a:gd name="connsiteY7" fmla="*/ 99986 h 508359"/>
              <a:gd name="connsiteX8" fmla="*/ 117532 w 251243"/>
              <a:gd name="connsiteY8" fmla="*/ 11209 h 508359"/>
              <a:gd name="connsiteX9" fmla="*/ 135287 w 251243"/>
              <a:gd name="connsiteY9" fmla="*/ 11209 h 508359"/>
              <a:gd name="connsiteX10" fmla="*/ 19878 w 251243"/>
              <a:gd name="connsiteY10" fmla="*/ 28965 h 508359"/>
              <a:gd name="connsiteX11" fmla="*/ 135287 w 251243"/>
              <a:gd name="connsiteY11" fmla="*/ 2332 h 508359"/>
              <a:gd name="connsiteX12" fmla="*/ 135287 w 251243"/>
              <a:gd name="connsiteY12" fmla="*/ 99986 h 508359"/>
              <a:gd name="connsiteX13" fmla="*/ 126410 w 251243"/>
              <a:gd name="connsiteY13" fmla="*/ 20087 h 50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43" h="508359">
                <a:moveTo>
                  <a:pt x="206309" y="508359"/>
                </a:moveTo>
                <a:cubicBezTo>
                  <a:pt x="112353" y="457312"/>
                  <a:pt x="18398" y="406266"/>
                  <a:pt x="2122" y="348561"/>
                </a:cubicBezTo>
                <a:cubicBezTo>
                  <a:pt x="-14154" y="290856"/>
                  <a:pt x="67225" y="178406"/>
                  <a:pt x="108654" y="162130"/>
                </a:cubicBezTo>
                <a:cubicBezTo>
                  <a:pt x="150083" y="145854"/>
                  <a:pt x="243299" y="221314"/>
                  <a:pt x="250697" y="250906"/>
                </a:cubicBezTo>
                <a:cubicBezTo>
                  <a:pt x="258095" y="280498"/>
                  <a:pt x="188554" y="336724"/>
                  <a:pt x="153043" y="339683"/>
                </a:cubicBezTo>
                <a:cubicBezTo>
                  <a:pt x="117532" y="342642"/>
                  <a:pt x="59827" y="293815"/>
                  <a:pt x="37633" y="268662"/>
                </a:cubicBezTo>
                <a:cubicBezTo>
                  <a:pt x="15439" y="243509"/>
                  <a:pt x="19878" y="216876"/>
                  <a:pt x="19878" y="188763"/>
                </a:cubicBezTo>
                <a:cubicBezTo>
                  <a:pt x="19878" y="160650"/>
                  <a:pt x="21357" y="129578"/>
                  <a:pt x="37633" y="99986"/>
                </a:cubicBezTo>
                <a:cubicBezTo>
                  <a:pt x="53909" y="70394"/>
                  <a:pt x="117532" y="11209"/>
                  <a:pt x="117532" y="11209"/>
                </a:cubicBezTo>
                <a:cubicBezTo>
                  <a:pt x="133808" y="-3587"/>
                  <a:pt x="151563" y="8250"/>
                  <a:pt x="135287" y="11209"/>
                </a:cubicBezTo>
                <a:cubicBezTo>
                  <a:pt x="119011" y="14168"/>
                  <a:pt x="19878" y="30444"/>
                  <a:pt x="19878" y="28965"/>
                </a:cubicBezTo>
                <a:cubicBezTo>
                  <a:pt x="19878" y="27486"/>
                  <a:pt x="116052" y="-9505"/>
                  <a:pt x="135287" y="2332"/>
                </a:cubicBezTo>
                <a:cubicBezTo>
                  <a:pt x="154522" y="14169"/>
                  <a:pt x="136766" y="97027"/>
                  <a:pt x="135287" y="99986"/>
                </a:cubicBezTo>
                <a:cubicBezTo>
                  <a:pt x="133808" y="102945"/>
                  <a:pt x="130109" y="61516"/>
                  <a:pt x="126410" y="20087"/>
                </a:cubicBezTo>
              </a:path>
            </a:pathLst>
          </a:cu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A123D-8F0B-434B-B9D4-373BFFF68F79}"/>
              </a:ext>
            </a:extLst>
          </p:cNvPr>
          <p:cNvSpPr txBox="1"/>
          <p:nvPr/>
        </p:nvSpPr>
        <p:spPr>
          <a:xfrm>
            <a:off x="833765" y="2870416"/>
            <a:ext cx="2385160" cy="26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선택한 메뉴를 테이블에 표시한다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CF1D24B-528A-4D38-9277-80AC4B80CA60}"/>
              </a:ext>
            </a:extLst>
          </p:cNvPr>
          <p:cNvSpPr/>
          <p:nvPr/>
        </p:nvSpPr>
        <p:spPr>
          <a:xfrm>
            <a:off x="2653382" y="4484526"/>
            <a:ext cx="1556413" cy="2132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E92696C-D15D-43E9-A196-494B5CE2F181}"/>
              </a:ext>
            </a:extLst>
          </p:cNvPr>
          <p:cNvSpPr/>
          <p:nvPr/>
        </p:nvSpPr>
        <p:spPr>
          <a:xfrm rot="6604003">
            <a:off x="4240037" y="4271935"/>
            <a:ext cx="159014" cy="466475"/>
          </a:xfrm>
          <a:custGeom>
            <a:avLst/>
            <a:gdLst>
              <a:gd name="connsiteX0" fmla="*/ 206309 w 251243"/>
              <a:gd name="connsiteY0" fmla="*/ 508359 h 508359"/>
              <a:gd name="connsiteX1" fmla="*/ 2122 w 251243"/>
              <a:gd name="connsiteY1" fmla="*/ 348561 h 508359"/>
              <a:gd name="connsiteX2" fmla="*/ 108654 w 251243"/>
              <a:gd name="connsiteY2" fmla="*/ 162130 h 508359"/>
              <a:gd name="connsiteX3" fmla="*/ 250697 w 251243"/>
              <a:gd name="connsiteY3" fmla="*/ 250906 h 508359"/>
              <a:gd name="connsiteX4" fmla="*/ 153043 w 251243"/>
              <a:gd name="connsiteY4" fmla="*/ 339683 h 508359"/>
              <a:gd name="connsiteX5" fmla="*/ 37633 w 251243"/>
              <a:gd name="connsiteY5" fmla="*/ 268662 h 508359"/>
              <a:gd name="connsiteX6" fmla="*/ 19878 w 251243"/>
              <a:gd name="connsiteY6" fmla="*/ 188763 h 508359"/>
              <a:gd name="connsiteX7" fmla="*/ 37633 w 251243"/>
              <a:gd name="connsiteY7" fmla="*/ 99986 h 508359"/>
              <a:gd name="connsiteX8" fmla="*/ 117532 w 251243"/>
              <a:gd name="connsiteY8" fmla="*/ 11209 h 508359"/>
              <a:gd name="connsiteX9" fmla="*/ 135287 w 251243"/>
              <a:gd name="connsiteY9" fmla="*/ 11209 h 508359"/>
              <a:gd name="connsiteX10" fmla="*/ 19878 w 251243"/>
              <a:gd name="connsiteY10" fmla="*/ 28965 h 508359"/>
              <a:gd name="connsiteX11" fmla="*/ 135287 w 251243"/>
              <a:gd name="connsiteY11" fmla="*/ 2332 h 508359"/>
              <a:gd name="connsiteX12" fmla="*/ 135287 w 251243"/>
              <a:gd name="connsiteY12" fmla="*/ 99986 h 508359"/>
              <a:gd name="connsiteX13" fmla="*/ 126410 w 251243"/>
              <a:gd name="connsiteY13" fmla="*/ 20087 h 50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43" h="508359">
                <a:moveTo>
                  <a:pt x="206309" y="508359"/>
                </a:moveTo>
                <a:cubicBezTo>
                  <a:pt x="112353" y="457312"/>
                  <a:pt x="18398" y="406266"/>
                  <a:pt x="2122" y="348561"/>
                </a:cubicBezTo>
                <a:cubicBezTo>
                  <a:pt x="-14154" y="290856"/>
                  <a:pt x="67225" y="178406"/>
                  <a:pt x="108654" y="162130"/>
                </a:cubicBezTo>
                <a:cubicBezTo>
                  <a:pt x="150083" y="145854"/>
                  <a:pt x="243299" y="221314"/>
                  <a:pt x="250697" y="250906"/>
                </a:cubicBezTo>
                <a:cubicBezTo>
                  <a:pt x="258095" y="280498"/>
                  <a:pt x="188554" y="336724"/>
                  <a:pt x="153043" y="339683"/>
                </a:cubicBezTo>
                <a:cubicBezTo>
                  <a:pt x="117532" y="342642"/>
                  <a:pt x="59827" y="293815"/>
                  <a:pt x="37633" y="268662"/>
                </a:cubicBezTo>
                <a:cubicBezTo>
                  <a:pt x="15439" y="243509"/>
                  <a:pt x="19878" y="216876"/>
                  <a:pt x="19878" y="188763"/>
                </a:cubicBezTo>
                <a:cubicBezTo>
                  <a:pt x="19878" y="160650"/>
                  <a:pt x="21357" y="129578"/>
                  <a:pt x="37633" y="99986"/>
                </a:cubicBezTo>
                <a:cubicBezTo>
                  <a:pt x="53909" y="70394"/>
                  <a:pt x="117532" y="11209"/>
                  <a:pt x="117532" y="11209"/>
                </a:cubicBezTo>
                <a:cubicBezTo>
                  <a:pt x="133808" y="-3587"/>
                  <a:pt x="151563" y="8250"/>
                  <a:pt x="135287" y="11209"/>
                </a:cubicBezTo>
                <a:cubicBezTo>
                  <a:pt x="119011" y="14168"/>
                  <a:pt x="19878" y="30444"/>
                  <a:pt x="19878" y="28965"/>
                </a:cubicBezTo>
                <a:cubicBezTo>
                  <a:pt x="19878" y="27486"/>
                  <a:pt x="116052" y="-9505"/>
                  <a:pt x="135287" y="2332"/>
                </a:cubicBezTo>
                <a:cubicBezTo>
                  <a:pt x="154522" y="14169"/>
                  <a:pt x="136766" y="97027"/>
                  <a:pt x="135287" y="99986"/>
                </a:cubicBezTo>
                <a:cubicBezTo>
                  <a:pt x="133808" y="102945"/>
                  <a:pt x="130109" y="61516"/>
                  <a:pt x="126410" y="20087"/>
                </a:cubicBezTo>
              </a:path>
            </a:pathLst>
          </a:cu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6E7E1-C3F8-4FD3-A55D-E90C97A09009}"/>
              </a:ext>
            </a:extLst>
          </p:cNvPr>
          <p:cNvSpPr txBox="1"/>
          <p:nvPr/>
        </p:nvSpPr>
        <p:spPr>
          <a:xfrm>
            <a:off x="4539033" y="4356950"/>
            <a:ext cx="1262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총 금액을 라벨에 표시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69B2FB5-9C10-4DD1-9115-B66BD765CE16}"/>
              </a:ext>
            </a:extLst>
          </p:cNvPr>
          <p:cNvSpPr/>
          <p:nvPr/>
        </p:nvSpPr>
        <p:spPr>
          <a:xfrm rot="13951561">
            <a:off x="8109029" y="5133963"/>
            <a:ext cx="266323" cy="546965"/>
          </a:xfrm>
          <a:custGeom>
            <a:avLst/>
            <a:gdLst>
              <a:gd name="connsiteX0" fmla="*/ 206309 w 251243"/>
              <a:gd name="connsiteY0" fmla="*/ 508359 h 508359"/>
              <a:gd name="connsiteX1" fmla="*/ 2122 w 251243"/>
              <a:gd name="connsiteY1" fmla="*/ 348561 h 508359"/>
              <a:gd name="connsiteX2" fmla="*/ 108654 w 251243"/>
              <a:gd name="connsiteY2" fmla="*/ 162130 h 508359"/>
              <a:gd name="connsiteX3" fmla="*/ 250697 w 251243"/>
              <a:gd name="connsiteY3" fmla="*/ 250906 h 508359"/>
              <a:gd name="connsiteX4" fmla="*/ 153043 w 251243"/>
              <a:gd name="connsiteY4" fmla="*/ 339683 h 508359"/>
              <a:gd name="connsiteX5" fmla="*/ 37633 w 251243"/>
              <a:gd name="connsiteY5" fmla="*/ 268662 h 508359"/>
              <a:gd name="connsiteX6" fmla="*/ 19878 w 251243"/>
              <a:gd name="connsiteY6" fmla="*/ 188763 h 508359"/>
              <a:gd name="connsiteX7" fmla="*/ 37633 w 251243"/>
              <a:gd name="connsiteY7" fmla="*/ 99986 h 508359"/>
              <a:gd name="connsiteX8" fmla="*/ 117532 w 251243"/>
              <a:gd name="connsiteY8" fmla="*/ 11209 h 508359"/>
              <a:gd name="connsiteX9" fmla="*/ 135287 w 251243"/>
              <a:gd name="connsiteY9" fmla="*/ 11209 h 508359"/>
              <a:gd name="connsiteX10" fmla="*/ 19878 w 251243"/>
              <a:gd name="connsiteY10" fmla="*/ 28965 h 508359"/>
              <a:gd name="connsiteX11" fmla="*/ 135287 w 251243"/>
              <a:gd name="connsiteY11" fmla="*/ 2332 h 508359"/>
              <a:gd name="connsiteX12" fmla="*/ 135287 w 251243"/>
              <a:gd name="connsiteY12" fmla="*/ 99986 h 508359"/>
              <a:gd name="connsiteX13" fmla="*/ 126410 w 251243"/>
              <a:gd name="connsiteY13" fmla="*/ 20087 h 50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43" h="508359">
                <a:moveTo>
                  <a:pt x="206309" y="508359"/>
                </a:moveTo>
                <a:cubicBezTo>
                  <a:pt x="112353" y="457312"/>
                  <a:pt x="18398" y="406266"/>
                  <a:pt x="2122" y="348561"/>
                </a:cubicBezTo>
                <a:cubicBezTo>
                  <a:pt x="-14154" y="290856"/>
                  <a:pt x="67225" y="178406"/>
                  <a:pt x="108654" y="162130"/>
                </a:cubicBezTo>
                <a:cubicBezTo>
                  <a:pt x="150083" y="145854"/>
                  <a:pt x="243299" y="221314"/>
                  <a:pt x="250697" y="250906"/>
                </a:cubicBezTo>
                <a:cubicBezTo>
                  <a:pt x="258095" y="280498"/>
                  <a:pt x="188554" y="336724"/>
                  <a:pt x="153043" y="339683"/>
                </a:cubicBezTo>
                <a:cubicBezTo>
                  <a:pt x="117532" y="342642"/>
                  <a:pt x="59827" y="293815"/>
                  <a:pt x="37633" y="268662"/>
                </a:cubicBezTo>
                <a:cubicBezTo>
                  <a:pt x="15439" y="243509"/>
                  <a:pt x="19878" y="216876"/>
                  <a:pt x="19878" y="188763"/>
                </a:cubicBezTo>
                <a:cubicBezTo>
                  <a:pt x="19878" y="160650"/>
                  <a:pt x="21357" y="129578"/>
                  <a:pt x="37633" y="99986"/>
                </a:cubicBezTo>
                <a:cubicBezTo>
                  <a:pt x="53909" y="70394"/>
                  <a:pt x="117532" y="11209"/>
                  <a:pt x="117532" y="11209"/>
                </a:cubicBezTo>
                <a:cubicBezTo>
                  <a:pt x="133808" y="-3587"/>
                  <a:pt x="151563" y="8250"/>
                  <a:pt x="135287" y="11209"/>
                </a:cubicBezTo>
                <a:cubicBezTo>
                  <a:pt x="119011" y="14168"/>
                  <a:pt x="19878" y="30444"/>
                  <a:pt x="19878" y="28965"/>
                </a:cubicBezTo>
                <a:cubicBezTo>
                  <a:pt x="19878" y="27486"/>
                  <a:pt x="116052" y="-9505"/>
                  <a:pt x="135287" y="2332"/>
                </a:cubicBezTo>
                <a:cubicBezTo>
                  <a:pt x="154522" y="14169"/>
                  <a:pt x="136766" y="97027"/>
                  <a:pt x="135287" y="99986"/>
                </a:cubicBezTo>
                <a:cubicBezTo>
                  <a:pt x="133808" y="102945"/>
                  <a:pt x="130109" y="61516"/>
                  <a:pt x="126410" y="20087"/>
                </a:cubicBezTo>
              </a:path>
            </a:pathLst>
          </a:cu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F60982-399C-4EC7-ACF2-501917342B6A}"/>
              </a:ext>
            </a:extLst>
          </p:cNvPr>
          <p:cNvSpPr txBox="1"/>
          <p:nvPr/>
        </p:nvSpPr>
        <p:spPr>
          <a:xfrm>
            <a:off x="6554005" y="5427586"/>
            <a:ext cx="1615953" cy="26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각 종류별 메뉴를 표시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C10FE37-3205-4011-8ADA-F2355FA06D24}"/>
              </a:ext>
            </a:extLst>
          </p:cNvPr>
          <p:cNvSpPr/>
          <p:nvPr/>
        </p:nvSpPr>
        <p:spPr>
          <a:xfrm rot="15073659">
            <a:off x="5365133" y="5591697"/>
            <a:ext cx="159014" cy="466475"/>
          </a:xfrm>
          <a:custGeom>
            <a:avLst/>
            <a:gdLst>
              <a:gd name="connsiteX0" fmla="*/ 206309 w 251243"/>
              <a:gd name="connsiteY0" fmla="*/ 508359 h 508359"/>
              <a:gd name="connsiteX1" fmla="*/ 2122 w 251243"/>
              <a:gd name="connsiteY1" fmla="*/ 348561 h 508359"/>
              <a:gd name="connsiteX2" fmla="*/ 108654 w 251243"/>
              <a:gd name="connsiteY2" fmla="*/ 162130 h 508359"/>
              <a:gd name="connsiteX3" fmla="*/ 250697 w 251243"/>
              <a:gd name="connsiteY3" fmla="*/ 250906 h 508359"/>
              <a:gd name="connsiteX4" fmla="*/ 153043 w 251243"/>
              <a:gd name="connsiteY4" fmla="*/ 339683 h 508359"/>
              <a:gd name="connsiteX5" fmla="*/ 37633 w 251243"/>
              <a:gd name="connsiteY5" fmla="*/ 268662 h 508359"/>
              <a:gd name="connsiteX6" fmla="*/ 19878 w 251243"/>
              <a:gd name="connsiteY6" fmla="*/ 188763 h 508359"/>
              <a:gd name="connsiteX7" fmla="*/ 37633 w 251243"/>
              <a:gd name="connsiteY7" fmla="*/ 99986 h 508359"/>
              <a:gd name="connsiteX8" fmla="*/ 117532 w 251243"/>
              <a:gd name="connsiteY8" fmla="*/ 11209 h 508359"/>
              <a:gd name="connsiteX9" fmla="*/ 135287 w 251243"/>
              <a:gd name="connsiteY9" fmla="*/ 11209 h 508359"/>
              <a:gd name="connsiteX10" fmla="*/ 19878 w 251243"/>
              <a:gd name="connsiteY10" fmla="*/ 28965 h 508359"/>
              <a:gd name="connsiteX11" fmla="*/ 135287 w 251243"/>
              <a:gd name="connsiteY11" fmla="*/ 2332 h 508359"/>
              <a:gd name="connsiteX12" fmla="*/ 135287 w 251243"/>
              <a:gd name="connsiteY12" fmla="*/ 99986 h 508359"/>
              <a:gd name="connsiteX13" fmla="*/ 126410 w 251243"/>
              <a:gd name="connsiteY13" fmla="*/ 20087 h 50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43" h="508359">
                <a:moveTo>
                  <a:pt x="206309" y="508359"/>
                </a:moveTo>
                <a:cubicBezTo>
                  <a:pt x="112353" y="457312"/>
                  <a:pt x="18398" y="406266"/>
                  <a:pt x="2122" y="348561"/>
                </a:cubicBezTo>
                <a:cubicBezTo>
                  <a:pt x="-14154" y="290856"/>
                  <a:pt x="67225" y="178406"/>
                  <a:pt x="108654" y="162130"/>
                </a:cubicBezTo>
                <a:cubicBezTo>
                  <a:pt x="150083" y="145854"/>
                  <a:pt x="243299" y="221314"/>
                  <a:pt x="250697" y="250906"/>
                </a:cubicBezTo>
                <a:cubicBezTo>
                  <a:pt x="258095" y="280498"/>
                  <a:pt x="188554" y="336724"/>
                  <a:pt x="153043" y="339683"/>
                </a:cubicBezTo>
                <a:cubicBezTo>
                  <a:pt x="117532" y="342642"/>
                  <a:pt x="59827" y="293815"/>
                  <a:pt x="37633" y="268662"/>
                </a:cubicBezTo>
                <a:cubicBezTo>
                  <a:pt x="15439" y="243509"/>
                  <a:pt x="19878" y="216876"/>
                  <a:pt x="19878" y="188763"/>
                </a:cubicBezTo>
                <a:cubicBezTo>
                  <a:pt x="19878" y="160650"/>
                  <a:pt x="21357" y="129578"/>
                  <a:pt x="37633" y="99986"/>
                </a:cubicBezTo>
                <a:cubicBezTo>
                  <a:pt x="53909" y="70394"/>
                  <a:pt x="117532" y="11209"/>
                  <a:pt x="117532" y="11209"/>
                </a:cubicBezTo>
                <a:cubicBezTo>
                  <a:pt x="133808" y="-3587"/>
                  <a:pt x="151563" y="8250"/>
                  <a:pt x="135287" y="11209"/>
                </a:cubicBezTo>
                <a:cubicBezTo>
                  <a:pt x="119011" y="14168"/>
                  <a:pt x="19878" y="30444"/>
                  <a:pt x="19878" y="28965"/>
                </a:cubicBezTo>
                <a:cubicBezTo>
                  <a:pt x="19878" y="27486"/>
                  <a:pt x="116052" y="-9505"/>
                  <a:pt x="135287" y="2332"/>
                </a:cubicBezTo>
                <a:cubicBezTo>
                  <a:pt x="154522" y="14169"/>
                  <a:pt x="136766" y="97027"/>
                  <a:pt x="135287" y="99986"/>
                </a:cubicBezTo>
                <a:cubicBezTo>
                  <a:pt x="133808" y="102945"/>
                  <a:pt x="130109" y="61516"/>
                  <a:pt x="126410" y="20087"/>
                </a:cubicBezTo>
              </a:path>
            </a:pathLst>
          </a:cu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947D71-6CDF-41ED-9327-48FB1325A580}"/>
              </a:ext>
            </a:extLst>
          </p:cNvPr>
          <p:cNvSpPr txBox="1"/>
          <p:nvPr/>
        </p:nvSpPr>
        <p:spPr>
          <a:xfrm>
            <a:off x="2802444" y="5812337"/>
            <a:ext cx="2385160" cy="26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사용자 모드에서 제공되는 기능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2ECFBC-BD55-4B3F-AE88-0719F1A3C484}"/>
              </a:ext>
            </a:extLst>
          </p:cNvPr>
          <p:cNvSpPr/>
          <p:nvPr/>
        </p:nvSpPr>
        <p:spPr>
          <a:xfrm>
            <a:off x="5930283" y="3231472"/>
            <a:ext cx="3409026" cy="1903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3B8321F4-7522-4025-B97E-0214144CA535}"/>
              </a:ext>
            </a:extLst>
          </p:cNvPr>
          <p:cNvSpPr/>
          <p:nvPr/>
        </p:nvSpPr>
        <p:spPr>
          <a:xfrm rot="6618233">
            <a:off x="9549041" y="5318575"/>
            <a:ext cx="188510" cy="423079"/>
          </a:xfrm>
          <a:custGeom>
            <a:avLst/>
            <a:gdLst>
              <a:gd name="connsiteX0" fmla="*/ 206309 w 251243"/>
              <a:gd name="connsiteY0" fmla="*/ 508359 h 508359"/>
              <a:gd name="connsiteX1" fmla="*/ 2122 w 251243"/>
              <a:gd name="connsiteY1" fmla="*/ 348561 h 508359"/>
              <a:gd name="connsiteX2" fmla="*/ 108654 w 251243"/>
              <a:gd name="connsiteY2" fmla="*/ 162130 h 508359"/>
              <a:gd name="connsiteX3" fmla="*/ 250697 w 251243"/>
              <a:gd name="connsiteY3" fmla="*/ 250906 h 508359"/>
              <a:gd name="connsiteX4" fmla="*/ 153043 w 251243"/>
              <a:gd name="connsiteY4" fmla="*/ 339683 h 508359"/>
              <a:gd name="connsiteX5" fmla="*/ 37633 w 251243"/>
              <a:gd name="connsiteY5" fmla="*/ 268662 h 508359"/>
              <a:gd name="connsiteX6" fmla="*/ 19878 w 251243"/>
              <a:gd name="connsiteY6" fmla="*/ 188763 h 508359"/>
              <a:gd name="connsiteX7" fmla="*/ 37633 w 251243"/>
              <a:gd name="connsiteY7" fmla="*/ 99986 h 508359"/>
              <a:gd name="connsiteX8" fmla="*/ 117532 w 251243"/>
              <a:gd name="connsiteY8" fmla="*/ 11209 h 508359"/>
              <a:gd name="connsiteX9" fmla="*/ 135287 w 251243"/>
              <a:gd name="connsiteY9" fmla="*/ 11209 h 508359"/>
              <a:gd name="connsiteX10" fmla="*/ 19878 w 251243"/>
              <a:gd name="connsiteY10" fmla="*/ 28965 h 508359"/>
              <a:gd name="connsiteX11" fmla="*/ 135287 w 251243"/>
              <a:gd name="connsiteY11" fmla="*/ 2332 h 508359"/>
              <a:gd name="connsiteX12" fmla="*/ 135287 w 251243"/>
              <a:gd name="connsiteY12" fmla="*/ 99986 h 508359"/>
              <a:gd name="connsiteX13" fmla="*/ 126410 w 251243"/>
              <a:gd name="connsiteY13" fmla="*/ 20087 h 50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43" h="508359">
                <a:moveTo>
                  <a:pt x="206309" y="508359"/>
                </a:moveTo>
                <a:cubicBezTo>
                  <a:pt x="112353" y="457312"/>
                  <a:pt x="18398" y="406266"/>
                  <a:pt x="2122" y="348561"/>
                </a:cubicBezTo>
                <a:cubicBezTo>
                  <a:pt x="-14154" y="290856"/>
                  <a:pt x="67225" y="178406"/>
                  <a:pt x="108654" y="162130"/>
                </a:cubicBezTo>
                <a:cubicBezTo>
                  <a:pt x="150083" y="145854"/>
                  <a:pt x="243299" y="221314"/>
                  <a:pt x="250697" y="250906"/>
                </a:cubicBezTo>
                <a:cubicBezTo>
                  <a:pt x="258095" y="280498"/>
                  <a:pt x="188554" y="336724"/>
                  <a:pt x="153043" y="339683"/>
                </a:cubicBezTo>
                <a:cubicBezTo>
                  <a:pt x="117532" y="342642"/>
                  <a:pt x="59827" y="293815"/>
                  <a:pt x="37633" y="268662"/>
                </a:cubicBezTo>
                <a:cubicBezTo>
                  <a:pt x="15439" y="243509"/>
                  <a:pt x="19878" y="216876"/>
                  <a:pt x="19878" y="188763"/>
                </a:cubicBezTo>
                <a:cubicBezTo>
                  <a:pt x="19878" y="160650"/>
                  <a:pt x="21357" y="129578"/>
                  <a:pt x="37633" y="99986"/>
                </a:cubicBezTo>
                <a:cubicBezTo>
                  <a:pt x="53909" y="70394"/>
                  <a:pt x="117532" y="11209"/>
                  <a:pt x="117532" y="11209"/>
                </a:cubicBezTo>
                <a:cubicBezTo>
                  <a:pt x="133808" y="-3587"/>
                  <a:pt x="151563" y="8250"/>
                  <a:pt x="135287" y="11209"/>
                </a:cubicBezTo>
                <a:cubicBezTo>
                  <a:pt x="119011" y="14168"/>
                  <a:pt x="19878" y="30444"/>
                  <a:pt x="19878" y="28965"/>
                </a:cubicBezTo>
                <a:cubicBezTo>
                  <a:pt x="19878" y="27486"/>
                  <a:pt x="116052" y="-9505"/>
                  <a:pt x="135287" y="2332"/>
                </a:cubicBezTo>
                <a:cubicBezTo>
                  <a:pt x="154522" y="14169"/>
                  <a:pt x="136766" y="97027"/>
                  <a:pt x="135287" y="99986"/>
                </a:cubicBezTo>
                <a:cubicBezTo>
                  <a:pt x="133808" y="102945"/>
                  <a:pt x="130109" y="61516"/>
                  <a:pt x="126410" y="20087"/>
                </a:cubicBezTo>
              </a:path>
            </a:pathLst>
          </a:cu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9D6A17-6D6D-441A-A8B9-BC18BA76371C}"/>
              </a:ext>
            </a:extLst>
          </p:cNvPr>
          <p:cNvSpPr txBox="1"/>
          <p:nvPr/>
        </p:nvSpPr>
        <p:spPr>
          <a:xfrm>
            <a:off x="9840310" y="5511501"/>
            <a:ext cx="828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종료버튼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5236CE8-0D6F-4805-A56F-B0BC161D7D3D}"/>
              </a:ext>
            </a:extLst>
          </p:cNvPr>
          <p:cNvSpPr/>
          <p:nvPr/>
        </p:nvSpPr>
        <p:spPr>
          <a:xfrm>
            <a:off x="2749244" y="2110636"/>
            <a:ext cx="1323942" cy="2132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F3D0AE91-5BD4-481C-BE38-73449A672E10}"/>
              </a:ext>
            </a:extLst>
          </p:cNvPr>
          <p:cNvSpPr/>
          <p:nvPr/>
        </p:nvSpPr>
        <p:spPr>
          <a:xfrm rot="2959336">
            <a:off x="3606158" y="1600776"/>
            <a:ext cx="266323" cy="546965"/>
          </a:xfrm>
          <a:custGeom>
            <a:avLst/>
            <a:gdLst>
              <a:gd name="connsiteX0" fmla="*/ 206309 w 251243"/>
              <a:gd name="connsiteY0" fmla="*/ 508359 h 508359"/>
              <a:gd name="connsiteX1" fmla="*/ 2122 w 251243"/>
              <a:gd name="connsiteY1" fmla="*/ 348561 h 508359"/>
              <a:gd name="connsiteX2" fmla="*/ 108654 w 251243"/>
              <a:gd name="connsiteY2" fmla="*/ 162130 h 508359"/>
              <a:gd name="connsiteX3" fmla="*/ 250697 w 251243"/>
              <a:gd name="connsiteY3" fmla="*/ 250906 h 508359"/>
              <a:gd name="connsiteX4" fmla="*/ 153043 w 251243"/>
              <a:gd name="connsiteY4" fmla="*/ 339683 h 508359"/>
              <a:gd name="connsiteX5" fmla="*/ 37633 w 251243"/>
              <a:gd name="connsiteY5" fmla="*/ 268662 h 508359"/>
              <a:gd name="connsiteX6" fmla="*/ 19878 w 251243"/>
              <a:gd name="connsiteY6" fmla="*/ 188763 h 508359"/>
              <a:gd name="connsiteX7" fmla="*/ 37633 w 251243"/>
              <a:gd name="connsiteY7" fmla="*/ 99986 h 508359"/>
              <a:gd name="connsiteX8" fmla="*/ 117532 w 251243"/>
              <a:gd name="connsiteY8" fmla="*/ 11209 h 508359"/>
              <a:gd name="connsiteX9" fmla="*/ 135287 w 251243"/>
              <a:gd name="connsiteY9" fmla="*/ 11209 h 508359"/>
              <a:gd name="connsiteX10" fmla="*/ 19878 w 251243"/>
              <a:gd name="connsiteY10" fmla="*/ 28965 h 508359"/>
              <a:gd name="connsiteX11" fmla="*/ 135287 w 251243"/>
              <a:gd name="connsiteY11" fmla="*/ 2332 h 508359"/>
              <a:gd name="connsiteX12" fmla="*/ 135287 w 251243"/>
              <a:gd name="connsiteY12" fmla="*/ 99986 h 508359"/>
              <a:gd name="connsiteX13" fmla="*/ 126410 w 251243"/>
              <a:gd name="connsiteY13" fmla="*/ 20087 h 50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43" h="508359">
                <a:moveTo>
                  <a:pt x="206309" y="508359"/>
                </a:moveTo>
                <a:cubicBezTo>
                  <a:pt x="112353" y="457312"/>
                  <a:pt x="18398" y="406266"/>
                  <a:pt x="2122" y="348561"/>
                </a:cubicBezTo>
                <a:cubicBezTo>
                  <a:pt x="-14154" y="290856"/>
                  <a:pt x="67225" y="178406"/>
                  <a:pt x="108654" y="162130"/>
                </a:cubicBezTo>
                <a:cubicBezTo>
                  <a:pt x="150083" y="145854"/>
                  <a:pt x="243299" y="221314"/>
                  <a:pt x="250697" y="250906"/>
                </a:cubicBezTo>
                <a:cubicBezTo>
                  <a:pt x="258095" y="280498"/>
                  <a:pt x="188554" y="336724"/>
                  <a:pt x="153043" y="339683"/>
                </a:cubicBezTo>
                <a:cubicBezTo>
                  <a:pt x="117532" y="342642"/>
                  <a:pt x="59827" y="293815"/>
                  <a:pt x="37633" y="268662"/>
                </a:cubicBezTo>
                <a:cubicBezTo>
                  <a:pt x="15439" y="243509"/>
                  <a:pt x="19878" y="216876"/>
                  <a:pt x="19878" y="188763"/>
                </a:cubicBezTo>
                <a:cubicBezTo>
                  <a:pt x="19878" y="160650"/>
                  <a:pt x="21357" y="129578"/>
                  <a:pt x="37633" y="99986"/>
                </a:cubicBezTo>
                <a:cubicBezTo>
                  <a:pt x="53909" y="70394"/>
                  <a:pt x="117532" y="11209"/>
                  <a:pt x="117532" y="11209"/>
                </a:cubicBezTo>
                <a:cubicBezTo>
                  <a:pt x="133808" y="-3587"/>
                  <a:pt x="151563" y="8250"/>
                  <a:pt x="135287" y="11209"/>
                </a:cubicBezTo>
                <a:cubicBezTo>
                  <a:pt x="119011" y="14168"/>
                  <a:pt x="19878" y="30444"/>
                  <a:pt x="19878" y="28965"/>
                </a:cubicBezTo>
                <a:cubicBezTo>
                  <a:pt x="19878" y="27486"/>
                  <a:pt x="116052" y="-9505"/>
                  <a:pt x="135287" y="2332"/>
                </a:cubicBezTo>
                <a:cubicBezTo>
                  <a:pt x="154522" y="14169"/>
                  <a:pt x="136766" y="97027"/>
                  <a:pt x="135287" y="99986"/>
                </a:cubicBezTo>
                <a:cubicBezTo>
                  <a:pt x="133808" y="102945"/>
                  <a:pt x="130109" y="61516"/>
                  <a:pt x="126410" y="20087"/>
                </a:cubicBezTo>
              </a:path>
            </a:pathLst>
          </a:custGeom>
          <a:ln w="127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385095-785A-4605-99FB-5B03D6E7B110}"/>
              </a:ext>
            </a:extLst>
          </p:cNvPr>
          <p:cNvSpPr txBox="1"/>
          <p:nvPr/>
        </p:nvSpPr>
        <p:spPr>
          <a:xfrm>
            <a:off x="3980846" y="1572299"/>
            <a:ext cx="2012258" cy="26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현재 시간을 </a:t>
            </a:r>
            <a:r>
              <a:rPr lang="en-US" altLang="ko-KR" sz="1100" dirty="0" err="1"/>
              <a:t>Jlabel</a:t>
            </a:r>
            <a:r>
              <a:rPr lang="ko-KR" altLang="en-US" sz="1100" dirty="0"/>
              <a:t>에 표시</a:t>
            </a:r>
          </a:p>
        </p:txBody>
      </p:sp>
    </p:spTree>
    <p:extLst>
      <p:ext uri="{BB962C8B-B14F-4D97-AF65-F5344CB8AC3E}">
        <p14:creationId xmlns:p14="http://schemas.microsoft.com/office/powerpoint/2010/main" val="1634213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9237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매뉴얼 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_ 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창업프로젝트실습</a:t>
            </a:r>
            <a:r>
              <a:rPr lang="en-US" altLang="ko-KR" sz="900" dirty="0">
                <a:solidFill>
                  <a:srgbClr val="000000"/>
                </a:solidFill>
                <a:latin typeface="G마켓 산스 TTF Medium" charset="0"/>
              </a:rPr>
              <a:t> Ⅱ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최종발표</a:t>
            </a:r>
          </a:p>
        </p:txBody>
      </p:sp>
      <p:cxnSp>
        <p:nvCxnSpPr>
          <p:cNvPr id="68" name="직선 연결선 67"/>
          <p:cNvCxnSpPr>
            <a:cxnSpLocks/>
          </p:cNvCxnSpPr>
          <p:nvPr/>
        </p:nvCxnSpPr>
        <p:spPr>
          <a:xfrm flipV="1">
            <a:off x="6878875" y="1745673"/>
            <a:ext cx="0" cy="42949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7082199" y="2052961"/>
            <a:ext cx="4520916" cy="1603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메뉴 선택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손님이 주문한 메뉴를 클릭한다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선택된 메뉴를 테이블에 표시하고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음료들의 금액의 합을 표시한다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936670-1006-4344-BCE8-D2DDAF350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96" y="1698665"/>
            <a:ext cx="5442974" cy="31641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049F33-E446-4E13-B7FB-92CA69847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682" y="4485913"/>
            <a:ext cx="2596762" cy="156291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113C07-FB29-4E66-BC30-2E58A2A48F57}"/>
              </a:ext>
            </a:extLst>
          </p:cNvPr>
          <p:cNvSpPr txBox="1"/>
          <p:nvPr/>
        </p:nvSpPr>
        <p:spPr>
          <a:xfrm>
            <a:off x="7082199" y="3608022"/>
            <a:ext cx="4505863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en-US" altLang="ko-KR" sz="1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재고가 없는 메뉴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다른 색으로 표시되고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재고가 없는 메뉴를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클릭하면  재고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소진 안내 메시지 창을 표시한다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701316-317A-4F33-AF0E-8195BB4571A6}"/>
              </a:ext>
            </a:extLst>
          </p:cNvPr>
          <p:cNvSpPr/>
          <p:nvPr/>
        </p:nvSpPr>
        <p:spPr>
          <a:xfrm>
            <a:off x="3515557" y="2858610"/>
            <a:ext cx="1305018" cy="441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창프영상">
            <a:hlinkClick r:id="" action="ppaction://media"/>
            <a:extLst>
              <a:ext uri="{FF2B5EF4-FFF2-40B4-BE49-F238E27FC236}">
                <a16:creationId xmlns:a16="http://schemas.microsoft.com/office/drawing/2014/main" id="{B509294E-6B84-4544-9488-39E1C66C018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830" end="7061"/>
                </p14:media>
              </p:ext>
            </p:extLst>
          </p:nvPr>
        </p:nvPicPr>
        <p:blipFill rotWithShape="1">
          <a:blip r:embed="rId6"/>
          <a:srcRect t="4986"/>
          <a:stretch>
            <a:fillRect/>
          </a:stretch>
        </p:blipFill>
        <p:spPr>
          <a:xfrm>
            <a:off x="880843" y="1957158"/>
            <a:ext cx="5442974" cy="30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1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2203</Words>
  <Application>Microsoft Office PowerPoint</Application>
  <PresentationFormat>와이드스크린</PresentationFormat>
  <Paragraphs>535</Paragraphs>
  <Slides>38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-apple-system</vt:lpstr>
      <vt:lpstr>G마켓 산스 TTF Medium</vt:lpstr>
      <vt:lpstr>HY나무M</vt:lpstr>
      <vt:lpstr>맑은 고딕</vt:lpstr>
      <vt:lpstr>맑은 고딕 Semilight</vt:lpstr>
      <vt:lpstr>함초롬돋움</vt:lpstr>
      <vt:lpstr>함초롬바탕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정 소연</cp:lastModifiedBy>
  <cp:revision>125</cp:revision>
  <dcterms:created xsi:type="dcterms:W3CDTF">2020-07-07T03:07:19Z</dcterms:created>
  <dcterms:modified xsi:type="dcterms:W3CDTF">2020-12-09T10:12:38Z</dcterms:modified>
</cp:coreProperties>
</file>