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0" r:id="rId4"/>
    <p:sldId id="265" r:id="rId5"/>
    <p:sldId id="270" r:id="rId6"/>
    <p:sldId id="266" r:id="rId7"/>
    <p:sldId id="273" r:id="rId8"/>
    <p:sldId id="274" r:id="rId9"/>
    <p:sldId id="275" r:id="rId10"/>
    <p:sldId id="276" r:id="rId11"/>
    <p:sldId id="284" r:id="rId12"/>
    <p:sldId id="271" r:id="rId13"/>
    <p:sldId id="277" r:id="rId14"/>
    <p:sldId id="279" r:id="rId15"/>
    <p:sldId id="281" r:id="rId16"/>
    <p:sldId id="280" r:id="rId17"/>
    <p:sldId id="282" r:id="rId18"/>
    <p:sldId id="283" r:id="rId19"/>
    <p:sldId id="285" r:id="rId20"/>
    <p:sldId id="272" r:id="rId21"/>
    <p:sldId id="268" r:id="rId22"/>
    <p:sldId id="267" r:id="rId23"/>
    <p:sldId id="269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5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3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2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6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8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8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72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2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38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85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8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64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19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5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4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9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2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5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0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5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"/>
            <a:ext cx="12192000" cy="3987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(</a:t>
            </a:r>
            <a:r>
              <a:rPr lang="ko-KR" altLang="en-US" sz="2000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서원대학교 </a:t>
            </a:r>
            <a:r>
              <a:rPr lang="en-US" altLang="ko-KR" sz="2000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IT</a:t>
            </a:r>
            <a:r>
              <a:rPr lang="ko-KR" altLang="en-US" sz="2000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학부</a:t>
            </a:r>
            <a:r>
              <a:rPr lang="en-US" altLang="ko-KR" sz="2000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) </a:t>
            </a:r>
            <a:r>
              <a:rPr lang="ko-KR" altLang="en-US" sz="36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학생 정보 관리 프로그램</a:t>
            </a:r>
            <a:endParaRPr lang="en-US" altLang="ko-KR" sz="36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</a:rPr>
              <a:t>DB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</a:rPr>
              <a:t>기반의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</a:rPr>
              <a:t>Standalone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</a:rPr>
              <a:t>프로그램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</a:rPr>
              <a:t>_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</a:rPr>
              <a:t>제안발표</a:t>
            </a:r>
            <a:endParaRPr lang="ko-KR" altLang="en-US" sz="3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B0751-7DFE-41B1-A90A-FF680E572659}"/>
              </a:ext>
            </a:extLst>
          </p:cNvPr>
          <p:cNvSpPr txBox="1"/>
          <p:nvPr/>
        </p:nvSpPr>
        <p:spPr>
          <a:xfrm>
            <a:off x="9681233" y="5460375"/>
            <a:ext cx="251076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554F4D"/>
                </a:solidFill>
              </a:rPr>
              <a:t>발    표    일 </a:t>
            </a:r>
            <a:r>
              <a:rPr lang="en-US" altLang="ko-KR" sz="1400" dirty="0">
                <a:solidFill>
                  <a:srgbClr val="554F4D"/>
                </a:solidFill>
              </a:rPr>
              <a:t>: 2021-04-07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554F4D"/>
                </a:solidFill>
              </a:rPr>
              <a:t>학           과 </a:t>
            </a:r>
            <a:r>
              <a:rPr lang="en-US" altLang="ko-KR" sz="1400" dirty="0">
                <a:solidFill>
                  <a:srgbClr val="554F4D"/>
                </a:solidFill>
              </a:rPr>
              <a:t>: </a:t>
            </a:r>
            <a:r>
              <a:rPr lang="ko-KR" altLang="en-US" sz="1400" dirty="0">
                <a:solidFill>
                  <a:srgbClr val="554F4D"/>
                </a:solidFill>
              </a:rPr>
              <a:t>컴퓨터공학과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554F4D"/>
                </a:solidFill>
              </a:rPr>
              <a:t>학           번 </a:t>
            </a:r>
            <a:r>
              <a:rPr lang="en-US" altLang="ko-KR" sz="1400" dirty="0">
                <a:solidFill>
                  <a:srgbClr val="554F4D"/>
                </a:solidFill>
              </a:rPr>
              <a:t>: 201811425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554F4D"/>
                </a:solidFill>
              </a:rPr>
              <a:t>발    표    자 </a:t>
            </a:r>
            <a:r>
              <a:rPr lang="en-US" altLang="ko-KR" sz="1400" dirty="0">
                <a:solidFill>
                  <a:srgbClr val="554F4D"/>
                </a:solidFill>
              </a:rPr>
              <a:t>: </a:t>
            </a:r>
            <a:r>
              <a:rPr lang="ko-KR" altLang="en-US" sz="1400">
                <a:solidFill>
                  <a:srgbClr val="554F4D"/>
                </a:solidFill>
              </a:rPr>
              <a:t>정 소 연</a:t>
            </a:r>
            <a:endParaRPr lang="en-US" altLang="ko-KR" sz="14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3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1629061-4553-49E4-BE2E-F56EAA72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60385"/>
              </p:ext>
            </p:extLst>
          </p:nvPr>
        </p:nvGraphicFramePr>
        <p:xfrm>
          <a:off x="925288" y="1772012"/>
          <a:ext cx="10341424" cy="4545368"/>
        </p:xfrm>
        <a:graphic>
          <a:graphicData uri="http://schemas.openxmlformats.org/drawingml/2006/table">
            <a:tbl>
              <a:tblPr/>
              <a:tblGrid>
                <a:gridCol w="1883261">
                  <a:extLst>
                    <a:ext uri="{9D8B030D-6E8A-4147-A177-3AD203B41FA5}">
                      <a16:colId xmlns:a16="http://schemas.microsoft.com/office/drawing/2014/main" val="2235535732"/>
                    </a:ext>
                  </a:extLst>
                </a:gridCol>
                <a:gridCol w="3711442">
                  <a:extLst>
                    <a:ext uri="{9D8B030D-6E8A-4147-A177-3AD203B41FA5}">
                      <a16:colId xmlns:a16="http://schemas.microsoft.com/office/drawing/2014/main" val="3130250290"/>
                    </a:ext>
                  </a:extLst>
                </a:gridCol>
                <a:gridCol w="1624968">
                  <a:extLst>
                    <a:ext uri="{9D8B030D-6E8A-4147-A177-3AD203B41FA5}">
                      <a16:colId xmlns:a16="http://schemas.microsoft.com/office/drawing/2014/main" val="1216615464"/>
                    </a:ext>
                  </a:extLst>
                </a:gridCol>
                <a:gridCol w="3121753">
                  <a:extLst>
                    <a:ext uri="{9D8B030D-6E8A-4147-A177-3AD203B41FA5}">
                      <a16:colId xmlns:a16="http://schemas.microsoft.com/office/drawing/2014/main" val="3297026345"/>
                    </a:ext>
                  </a:extLst>
                </a:gridCol>
              </a:tblGrid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사용사례명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교수의 지도 학생 목록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사용사례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UC#007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44533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64499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448310" marR="0" indent="-44831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관련자 관심사항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21310" marR="0" indent="-32131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학과의 각 교수가 지도하고 있는 학생 목록을 확인하고 싶다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451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사전조건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프로그램이 실행되어야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859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성공조건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교수의 지도학생 목록이 출력된다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50844"/>
                  </a:ext>
                </a:extLst>
              </a:tr>
              <a:tr h="1878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주요성공시나리오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사용자는 프로그램을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사용자는 </a:t>
                      </a:r>
                      <a:r>
                        <a:rPr lang="ko-KR" altLang="en-US" sz="1600" dirty="0"/>
                        <a:t>각 교수 지도 학생 목록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누른다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콤보 박스에서 확인을 원하는 교수의 학과를 선택하고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교수의 이름을 선택하고 검색 버튼을 누른다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교수가 지도하고 있는 학생의 목록이 출력된다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32637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대안흐름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만약 선택한 교수가 지도하는 학생이 없다면 메시지창을 통해 이를 알린다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5461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요구사항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1681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3EB28D9-D456-454C-B9D7-AE04D45AC7C5}"/>
              </a:ext>
            </a:extLst>
          </p:cNvPr>
          <p:cNvSpPr/>
          <p:nvPr/>
        </p:nvSpPr>
        <p:spPr>
          <a:xfrm>
            <a:off x="2850642" y="9375"/>
            <a:ext cx="6490716" cy="101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사용사례 텍스트</a:t>
            </a:r>
            <a:endParaRPr lang="en-US" altLang="ko-KR" sz="32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</p:spTree>
    <p:extLst>
      <p:ext uri="{BB962C8B-B14F-4D97-AF65-F5344CB8AC3E}">
        <p14:creationId xmlns:p14="http://schemas.microsoft.com/office/powerpoint/2010/main" val="323411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7802" y="84613"/>
            <a:ext cx="5468331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초기화면</a:t>
            </a:r>
            <a:endParaRPr lang="en-US" altLang="ko-KR" sz="20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EEEAD3E-33B5-436C-8C7C-CC3B57DFD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30491"/>
              </p:ext>
            </p:extLst>
          </p:nvPr>
        </p:nvGraphicFramePr>
        <p:xfrm>
          <a:off x="1259642" y="1802740"/>
          <a:ext cx="5176669" cy="4251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669">
                  <a:extLst>
                    <a:ext uri="{9D8B030D-6E8A-4147-A177-3AD203B41FA5}">
                      <a16:colId xmlns:a16="http://schemas.microsoft.com/office/drawing/2014/main" val="1611901753"/>
                    </a:ext>
                  </a:extLst>
                </a:gridCol>
              </a:tblGrid>
              <a:tr h="2634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50737"/>
                  </a:ext>
                </a:extLst>
              </a:tr>
              <a:tr h="38855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884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873BB6F-2347-4CDA-834F-AE211F0650FB}"/>
              </a:ext>
            </a:extLst>
          </p:cNvPr>
          <p:cNvSpPr txBox="1"/>
          <p:nvPr/>
        </p:nvSpPr>
        <p:spPr>
          <a:xfrm>
            <a:off x="1259642" y="1873188"/>
            <a:ext cx="221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 정보 관리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B506F-0002-46F0-8421-F79688B04677}"/>
              </a:ext>
            </a:extLst>
          </p:cNvPr>
          <p:cNvSpPr txBox="1"/>
          <p:nvPr/>
        </p:nvSpPr>
        <p:spPr>
          <a:xfrm>
            <a:off x="5273336" y="1802740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__   </a:t>
            </a:r>
            <a:r>
              <a:rPr lang="ko-KR" altLang="en-US" sz="1600" b="1" dirty="0"/>
              <a:t>□</a:t>
            </a:r>
            <a:r>
              <a:rPr lang="ko-KR" altLang="en-US" sz="1600" dirty="0"/>
              <a:t>   </a:t>
            </a:r>
            <a:r>
              <a:rPr lang="en-US" altLang="ko-KR" sz="1600" dirty="0"/>
              <a:t>X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8834C-36C8-4FD3-A1B6-5FAD20D5D215}"/>
              </a:ext>
            </a:extLst>
          </p:cNvPr>
          <p:cNvSpPr txBox="1"/>
          <p:nvPr/>
        </p:nvSpPr>
        <p:spPr>
          <a:xfrm>
            <a:off x="2524710" y="2468907"/>
            <a:ext cx="2748626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등    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5C85-7058-4813-A61D-FE0EA48E1311}"/>
              </a:ext>
            </a:extLst>
          </p:cNvPr>
          <p:cNvSpPr txBox="1"/>
          <p:nvPr/>
        </p:nvSpPr>
        <p:spPr>
          <a:xfrm>
            <a:off x="2524710" y="3073772"/>
            <a:ext cx="2748626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    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BA9D5-CF88-4228-9B9B-CAEF0527FA1F}"/>
              </a:ext>
            </a:extLst>
          </p:cNvPr>
          <p:cNvSpPr txBox="1"/>
          <p:nvPr/>
        </p:nvSpPr>
        <p:spPr>
          <a:xfrm>
            <a:off x="2524710" y="3683992"/>
            <a:ext cx="2748626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    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E3E9EE-13B3-421F-A065-BA4D83403B28}"/>
              </a:ext>
            </a:extLst>
          </p:cNvPr>
          <p:cNvSpPr txBox="1"/>
          <p:nvPr/>
        </p:nvSpPr>
        <p:spPr>
          <a:xfrm>
            <a:off x="2524710" y="4294212"/>
            <a:ext cx="2748626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삭    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6177C-DA16-4D63-BDEA-8B4B47E93348}"/>
              </a:ext>
            </a:extLst>
          </p:cNvPr>
          <p:cNvSpPr txBox="1"/>
          <p:nvPr/>
        </p:nvSpPr>
        <p:spPr>
          <a:xfrm>
            <a:off x="5486399" y="5624659"/>
            <a:ext cx="871491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2BE229-35CB-4FB7-BD5E-AFBFC893EA59}"/>
              </a:ext>
            </a:extLst>
          </p:cNvPr>
          <p:cNvSpPr/>
          <p:nvPr/>
        </p:nvSpPr>
        <p:spPr>
          <a:xfrm>
            <a:off x="6880195" y="2729688"/>
            <a:ext cx="4181198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주요 기능인 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등록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검색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지도 학생 목록 확인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기능이 표시되고 각 기능의 버튼을 클릭하여 사용할 수 있음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종료를 원할 시에는 오른쪽 하단의 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종료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버튼을 통해 프로그램을 종료할 수 있음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6B81-2F1D-4AB2-86BD-6842BC64E8D6}"/>
              </a:ext>
            </a:extLst>
          </p:cNvPr>
          <p:cNvSpPr txBox="1"/>
          <p:nvPr/>
        </p:nvSpPr>
        <p:spPr>
          <a:xfrm>
            <a:off x="2524710" y="4904432"/>
            <a:ext cx="2748626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각 교수 지도 학생 목록</a:t>
            </a:r>
          </a:p>
        </p:txBody>
      </p:sp>
    </p:spTree>
    <p:extLst>
      <p:ext uri="{BB962C8B-B14F-4D97-AF65-F5344CB8AC3E}">
        <p14:creationId xmlns:p14="http://schemas.microsoft.com/office/powerpoint/2010/main" val="310633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7802" y="84613"/>
            <a:ext cx="5468331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 화면</a:t>
            </a:r>
            <a:endParaRPr lang="en-US" altLang="ko-KR" sz="20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DBFC82-2A02-4D7D-8C13-1EC92ABDFAD2}"/>
              </a:ext>
            </a:extLst>
          </p:cNvPr>
          <p:cNvSpPr/>
          <p:nvPr/>
        </p:nvSpPr>
        <p:spPr>
          <a:xfrm>
            <a:off x="6531442" y="2014097"/>
            <a:ext cx="4227699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초기 화면에서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등록 버튼을 클릭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한 경우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E480CC-D2A1-417D-BFA4-4CAF1D99FD88}"/>
              </a:ext>
            </a:extLst>
          </p:cNvPr>
          <p:cNvSpPr/>
          <p:nvPr/>
        </p:nvSpPr>
        <p:spPr>
          <a:xfrm>
            <a:off x="6585308" y="2492715"/>
            <a:ext cx="4797330" cy="390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정보를 저장하고자 하는 학생의 이름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학번을 입력하고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성별을 선택함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0000"/>
                </a:solidFill>
              </a:rPr>
              <a:t>ComboBox</a:t>
            </a:r>
            <a:r>
              <a:rPr lang="ko-KR" altLang="en-US" sz="1400" dirty="0">
                <a:solidFill>
                  <a:srgbClr val="000000"/>
                </a:solidFill>
              </a:rPr>
              <a:t>를 통해 해당 학생의 전공을 선택하면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해당 학과의 교수들이 표시됨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</a:rPr>
              <a:t>지도 교수를 선택하고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전화번호를 입력함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srgbClr val="000000"/>
                </a:solidFill>
              </a:rPr>
              <a:t>등록 버튼을 클릭하면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학생의 정보가 </a:t>
            </a:r>
            <a:r>
              <a:rPr lang="en-US" altLang="ko-KR" sz="1400" dirty="0">
                <a:solidFill>
                  <a:srgbClr val="000000"/>
                </a:solidFill>
              </a:rPr>
              <a:t>student </a:t>
            </a:r>
            <a:r>
              <a:rPr lang="ko-KR" altLang="en-US" sz="1400" dirty="0">
                <a:solidFill>
                  <a:srgbClr val="000000"/>
                </a:solidFill>
              </a:rPr>
              <a:t>테이블에 저장됨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취소 버튼을 클릭하면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해당 프레임이 닫히고 초기 화면으로 돌아옴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ea typeface="나눔스퀘어 Light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5F5A347-4D49-4784-9685-367A5FBF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22" y="1670820"/>
            <a:ext cx="4893274" cy="479469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71CC478-42F3-4AA2-B5CD-5B29C7F0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449" y="3965785"/>
            <a:ext cx="2494749" cy="159485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5DA814A-11F1-4155-981D-3D3558A0B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449" y="4586315"/>
            <a:ext cx="2494749" cy="155442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7090A8D-B9D2-4763-90A7-54E52C32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42" y="5484421"/>
            <a:ext cx="2593618" cy="117747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97CBF04-792B-45D8-9ADC-2FB3A66D7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556" y="5478916"/>
            <a:ext cx="2569052" cy="118270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596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01896" y="82208"/>
            <a:ext cx="5988208" cy="101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 화면 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 학생 정보 출력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0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C7C152-6526-4947-B022-7E55319E3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10901"/>
              </p:ext>
            </p:extLst>
          </p:nvPr>
        </p:nvGraphicFramePr>
        <p:xfrm>
          <a:off x="992152" y="1722931"/>
          <a:ext cx="5988208" cy="4613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208">
                  <a:extLst>
                    <a:ext uri="{9D8B030D-6E8A-4147-A177-3AD203B41FA5}">
                      <a16:colId xmlns:a16="http://schemas.microsoft.com/office/drawing/2014/main" val="1611901753"/>
                    </a:ext>
                  </a:extLst>
                </a:gridCol>
              </a:tblGrid>
              <a:tr h="396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50737"/>
                  </a:ext>
                </a:extLst>
              </a:tr>
              <a:tr h="42161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884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8B4579-F117-44AC-86FB-592529D307CD}"/>
              </a:ext>
            </a:extLst>
          </p:cNvPr>
          <p:cNvSpPr txBox="1"/>
          <p:nvPr/>
        </p:nvSpPr>
        <p:spPr>
          <a:xfrm>
            <a:off x="5724403" y="1796393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__   </a:t>
            </a:r>
            <a:r>
              <a:rPr lang="ko-KR" altLang="en-US" sz="1600" b="1" dirty="0"/>
              <a:t>□</a:t>
            </a:r>
            <a:r>
              <a:rPr lang="ko-KR" altLang="en-US" sz="1600" dirty="0"/>
              <a:t>   </a:t>
            </a:r>
            <a:r>
              <a:rPr lang="en-US" altLang="ko-KR" sz="1600" dirty="0"/>
              <a:t>X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6DB40-A085-4FF9-8823-57F873684D0E}"/>
              </a:ext>
            </a:extLst>
          </p:cNvPr>
          <p:cNvSpPr txBox="1"/>
          <p:nvPr/>
        </p:nvSpPr>
        <p:spPr>
          <a:xfrm>
            <a:off x="992152" y="1857948"/>
            <a:ext cx="221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 정보 검색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BC7B6-A488-4584-B81E-E5C73BC6163B}"/>
              </a:ext>
            </a:extLst>
          </p:cNvPr>
          <p:cNvSpPr txBox="1"/>
          <p:nvPr/>
        </p:nvSpPr>
        <p:spPr>
          <a:xfrm>
            <a:off x="1077486" y="2272696"/>
            <a:ext cx="109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학생 이름</a:t>
            </a:r>
            <a:r>
              <a:rPr lang="en-US" altLang="ko-KR" sz="1200" b="1" dirty="0"/>
              <a:t>: 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E0C9F-D4DC-4977-A45B-7038BA531744}"/>
              </a:ext>
            </a:extLst>
          </p:cNvPr>
          <p:cNvSpPr txBox="1"/>
          <p:nvPr/>
        </p:nvSpPr>
        <p:spPr>
          <a:xfrm>
            <a:off x="2168770" y="2272696"/>
            <a:ext cx="12518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정소연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A7A03C-0DA3-407E-AC3E-A8B7117659D8}"/>
              </a:ext>
            </a:extLst>
          </p:cNvPr>
          <p:cNvSpPr txBox="1"/>
          <p:nvPr/>
        </p:nvSpPr>
        <p:spPr>
          <a:xfrm>
            <a:off x="5854030" y="5923889"/>
            <a:ext cx="1036756" cy="27699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닫</a:t>
            </a:r>
            <a:r>
              <a:rPr lang="ko-KR" altLang="en-US" sz="1200" dirty="0"/>
              <a:t>  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EFB784-230E-42B6-8907-CDA3EEEEF7B2}"/>
              </a:ext>
            </a:extLst>
          </p:cNvPr>
          <p:cNvSpPr/>
          <p:nvPr/>
        </p:nvSpPr>
        <p:spPr>
          <a:xfrm>
            <a:off x="7173319" y="2288500"/>
            <a:ext cx="4227699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초기 화면에서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검색 버튼을 클릭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한 경우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ADBF83-C201-4BEB-BB27-28005FE68FB9}"/>
              </a:ext>
            </a:extLst>
          </p:cNvPr>
          <p:cNvSpPr txBox="1"/>
          <p:nvPr/>
        </p:nvSpPr>
        <p:spPr>
          <a:xfrm>
            <a:off x="3646387" y="2270347"/>
            <a:ext cx="734323" cy="27699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검 색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8EFE38-A643-442D-B3BE-720C344B4AF6}"/>
              </a:ext>
            </a:extLst>
          </p:cNvPr>
          <p:cNvSpPr txBox="1"/>
          <p:nvPr/>
        </p:nvSpPr>
        <p:spPr>
          <a:xfrm>
            <a:off x="5870677" y="2288500"/>
            <a:ext cx="966405" cy="27699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전체학생</a:t>
            </a:r>
            <a:endParaRPr lang="ko-KR" altLang="en-US" sz="1200" dirty="0"/>
          </a:p>
        </p:txBody>
      </p:sp>
      <p:graphicFrame>
        <p:nvGraphicFramePr>
          <p:cNvPr id="32" name="표 37">
            <a:extLst>
              <a:ext uri="{FF2B5EF4-FFF2-40B4-BE49-F238E27FC236}">
                <a16:creationId xmlns:a16="http://schemas.microsoft.com/office/drawing/2014/main" id="{460EFF54-DEC2-4A71-94A1-1688664D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98981"/>
              </p:ext>
            </p:extLst>
          </p:nvPr>
        </p:nvGraphicFramePr>
        <p:xfrm>
          <a:off x="1146671" y="2843256"/>
          <a:ext cx="5432156" cy="2844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300">
                  <a:extLst>
                    <a:ext uri="{9D8B030D-6E8A-4147-A177-3AD203B41FA5}">
                      <a16:colId xmlns:a16="http://schemas.microsoft.com/office/drawing/2014/main" val="3314782869"/>
                    </a:ext>
                  </a:extLst>
                </a:gridCol>
                <a:gridCol w="1043368">
                  <a:extLst>
                    <a:ext uri="{9D8B030D-6E8A-4147-A177-3AD203B41FA5}">
                      <a16:colId xmlns:a16="http://schemas.microsoft.com/office/drawing/2014/main" val="500284139"/>
                    </a:ext>
                  </a:extLst>
                </a:gridCol>
                <a:gridCol w="619500">
                  <a:extLst>
                    <a:ext uri="{9D8B030D-6E8A-4147-A177-3AD203B41FA5}">
                      <a16:colId xmlns:a16="http://schemas.microsoft.com/office/drawing/2014/main" val="2532535233"/>
                    </a:ext>
                  </a:extLst>
                </a:gridCol>
                <a:gridCol w="1027065">
                  <a:extLst>
                    <a:ext uri="{9D8B030D-6E8A-4147-A177-3AD203B41FA5}">
                      <a16:colId xmlns:a16="http://schemas.microsoft.com/office/drawing/2014/main" val="2035591802"/>
                    </a:ext>
                  </a:extLst>
                </a:gridCol>
                <a:gridCol w="1083564">
                  <a:extLst>
                    <a:ext uri="{9D8B030D-6E8A-4147-A177-3AD203B41FA5}">
                      <a16:colId xmlns:a16="http://schemas.microsoft.com/office/drawing/2014/main" val="2402144919"/>
                    </a:ext>
                  </a:extLst>
                </a:gridCol>
                <a:gridCol w="905359">
                  <a:extLst>
                    <a:ext uri="{9D8B030D-6E8A-4147-A177-3AD203B41FA5}">
                      <a16:colId xmlns:a16="http://schemas.microsoft.com/office/drawing/2014/main" val="1209951985"/>
                    </a:ext>
                  </a:extLst>
                </a:gridCol>
              </a:tblGrid>
              <a:tr h="290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학과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지도교수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50223"/>
                  </a:ext>
                </a:extLst>
              </a:tr>
              <a:tr h="290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정소연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201811425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컴퓨터공학과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010-1111-1111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김길동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70683"/>
                  </a:ext>
                </a:extLst>
              </a:tr>
              <a:tr h="2263757">
                <a:tc grid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47729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4DF6A9C1-E4A1-4916-B248-74DF465A8792}"/>
              </a:ext>
            </a:extLst>
          </p:cNvPr>
          <p:cNvGrpSpPr/>
          <p:nvPr/>
        </p:nvGrpSpPr>
        <p:grpSpPr>
          <a:xfrm>
            <a:off x="6546179" y="2813040"/>
            <a:ext cx="258255" cy="2865079"/>
            <a:chOff x="6476699" y="2834129"/>
            <a:chExt cx="273799" cy="286913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FBDC214-7584-4AB4-BF61-6BDAAB04293D}"/>
                </a:ext>
              </a:extLst>
            </p:cNvPr>
            <p:cNvSpPr/>
            <p:nvPr/>
          </p:nvSpPr>
          <p:spPr>
            <a:xfrm>
              <a:off x="6492243" y="2834129"/>
              <a:ext cx="258255" cy="2869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9E1A4E8-7A5F-422A-837F-FF0C4FCF4627}"/>
                </a:ext>
              </a:extLst>
            </p:cNvPr>
            <p:cNvGrpSpPr/>
            <p:nvPr/>
          </p:nvGrpSpPr>
          <p:grpSpPr>
            <a:xfrm>
              <a:off x="6492243" y="5492399"/>
              <a:ext cx="258255" cy="210868"/>
              <a:chOff x="5301449" y="4163699"/>
              <a:chExt cx="367331" cy="369332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E77DDC8-CF23-42FC-A152-D2FF4514BDEA}"/>
                  </a:ext>
                </a:extLst>
              </p:cNvPr>
              <p:cNvSpPr/>
              <p:nvPr/>
            </p:nvSpPr>
            <p:spPr>
              <a:xfrm>
                <a:off x="5301449" y="4163699"/>
                <a:ext cx="367331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이등변 삼각형 40">
                <a:extLst>
                  <a:ext uri="{FF2B5EF4-FFF2-40B4-BE49-F238E27FC236}">
                    <a16:creationId xmlns:a16="http://schemas.microsoft.com/office/drawing/2014/main" id="{A0CE063D-DE8B-4093-9E04-038BED19AE0E}"/>
                  </a:ext>
                </a:extLst>
              </p:cNvPr>
              <p:cNvSpPr/>
              <p:nvPr/>
            </p:nvSpPr>
            <p:spPr>
              <a:xfrm rot="10800000">
                <a:off x="5416858" y="4289394"/>
                <a:ext cx="150921" cy="15092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906D573-BE7C-4343-AD0F-95181D964CEA}"/>
                </a:ext>
              </a:extLst>
            </p:cNvPr>
            <p:cNvGrpSpPr/>
            <p:nvPr/>
          </p:nvGrpSpPr>
          <p:grpSpPr>
            <a:xfrm rot="10800000">
              <a:off x="6476699" y="2856147"/>
              <a:ext cx="258255" cy="210868"/>
              <a:chOff x="5301449" y="4163699"/>
              <a:chExt cx="367331" cy="36933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993470D-B24C-42D0-8043-838457F53E9A}"/>
                  </a:ext>
                </a:extLst>
              </p:cNvPr>
              <p:cNvSpPr/>
              <p:nvPr/>
            </p:nvSpPr>
            <p:spPr>
              <a:xfrm>
                <a:off x="5301449" y="4163699"/>
                <a:ext cx="367331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0573AC33-B69B-4569-BBB2-0F58F37E4522}"/>
                  </a:ext>
                </a:extLst>
              </p:cNvPr>
              <p:cNvSpPr/>
              <p:nvPr/>
            </p:nvSpPr>
            <p:spPr>
              <a:xfrm rot="10800000">
                <a:off x="5416858" y="4289394"/>
                <a:ext cx="150921" cy="15092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040630-A5C4-4369-B8B1-506EDFC70BBB}"/>
              </a:ext>
            </a:extLst>
          </p:cNvPr>
          <p:cNvSpPr/>
          <p:nvPr/>
        </p:nvSpPr>
        <p:spPr>
          <a:xfrm>
            <a:off x="7247850" y="3099223"/>
            <a:ext cx="4065439" cy="260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텍스트 필드에 검색을 원하는 학생의 이름을 입력한 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검색 버튼을 클릭함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해당 이름의 학생이 존재하면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그 학생만의 정보를 출력함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정보를 확인 후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하단의 닫기 버튼을 통해 해당 창을 닫음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FAC7388-6C1B-4129-AAA1-8BA2197F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54" y="3667671"/>
            <a:ext cx="3542780" cy="17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0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01896" y="53160"/>
            <a:ext cx="5988208" cy="101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 화면 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학생 정보 출력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0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C7C152-6526-4947-B022-7E55319E3FF1}"/>
              </a:ext>
            </a:extLst>
          </p:cNvPr>
          <p:cNvGraphicFramePr>
            <a:graphicFrameLocks noGrp="1"/>
          </p:cNvGraphicFramePr>
          <p:nvPr/>
        </p:nvGraphicFramePr>
        <p:xfrm>
          <a:off x="992152" y="1722931"/>
          <a:ext cx="5988208" cy="4613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208">
                  <a:extLst>
                    <a:ext uri="{9D8B030D-6E8A-4147-A177-3AD203B41FA5}">
                      <a16:colId xmlns:a16="http://schemas.microsoft.com/office/drawing/2014/main" val="1611901753"/>
                    </a:ext>
                  </a:extLst>
                </a:gridCol>
              </a:tblGrid>
              <a:tr h="396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50737"/>
                  </a:ext>
                </a:extLst>
              </a:tr>
              <a:tr h="42161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884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8B4579-F117-44AC-86FB-592529D307CD}"/>
              </a:ext>
            </a:extLst>
          </p:cNvPr>
          <p:cNvSpPr txBox="1"/>
          <p:nvPr/>
        </p:nvSpPr>
        <p:spPr>
          <a:xfrm>
            <a:off x="5724403" y="1796393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__   </a:t>
            </a:r>
            <a:r>
              <a:rPr lang="ko-KR" altLang="en-US" sz="1600" b="1" dirty="0"/>
              <a:t>□</a:t>
            </a:r>
            <a:r>
              <a:rPr lang="ko-KR" altLang="en-US" sz="1600" dirty="0"/>
              <a:t>   </a:t>
            </a:r>
            <a:r>
              <a:rPr lang="en-US" altLang="ko-KR" sz="1600" dirty="0"/>
              <a:t>X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6DB40-A085-4FF9-8823-57F873684D0E}"/>
              </a:ext>
            </a:extLst>
          </p:cNvPr>
          <p:cNvSpPr txBox="1"/>
          <p:nvPr/>
        </p:nvSpPr>
        <p:spPr>
          <a:xfrm>
            <a:off x="992152" y="1857948"/>
            <a:ext cx="221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 정보 검색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BC7B6-A488-4584-B81E-E5C73BC6163B}"/>
              </a:ext>
            </a:extLst>
          </p:cNvPr>
          <p:cNvSpPr txBox="1"/>
          <p:nvPr/>
        </p:nvSpPr>
        <p:spPr>
          <a:xfrm>
            <a:off x="1077486" y="2272696"/>
            <a:ext cx="109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학생 이름</a:t>
            </a:r>
            <a:r>
              <a:rPr lang="en-US" altLang="ko-KR" sz="1200" b="1" dirty="0"/>
              <a:t>: 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E0C9F-D4DC-4977-A45B-7038BA531744}"/>
              </a:ext>
            </a:extLst>
          </p:cNvPr>
          <p:cNvSpPr txBox="1"/>
          <p:nvPr/>
        </p:nvSpPr>
        <p:spPr>
          <a:xfrm>
            <a:off x="2168770" y="2272696"/>
            <a:ext cx="12518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A7A03C-0DA3-407E-AC3E-A8B7117659D8}"/>
              </a:ext>
            </a:extLst>
          </p:cNvPr>
          <p:cNvSpPr txBox="1"/>
          <p:nvPr/>
        </p:nvSpPr>
        <p:spPr>
          <a:xfrm>
            <a:off x="5854030" y="5923889"/>
            <a:ext cx="1036756" cy="27699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닫</a:t>
            </a:r>
            <a:r>
              <a:rPr lang="ko-KR" altLang="en-US" sz="1200" dirty="0"/>
              <a:t>  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EFB784-230E-42B6-8907-CDA3EEEEF7B2}"/>
              </a:ext>
            </a:extLst>
          </p:cNvPr>
          <p:cNvSpPr/>
          <p:nvPr/>
        </p:nvSpPr>
        <p:spPr>
          <a:xfrm>
            <a:off x="7173319" y="2288500"/>
            <a:ext cx="4227699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초기 화면에서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검색 버튼을 클릭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한 경우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ADBF83-C201-4BEB-BB27-28005FE68FB9}"/>
              </a:ext>
            </a:extLst>
          </p:cNvPr>
          <p:cNvSpPr txBox="1"/>
          <p:nvPr/>
        </p:nvSpPr>
        <p:spPr>
          <a:xfrm>
            <a:off x="3646387" y="2270347"/>
            <a:ext cx="734323" cy="27699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검 색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8EFE38-A643-442D-B3BE-720C344B4AF6}"/>
              </a:ext>
            </a:extLst>
          </p:cNvPr>
          <p:cNvSpPr txBox="1"/>
          <p:nvPr/>
        </p:nvSpPr>
        <p:spPr>
          <a:xfrm>
            <a:off x="5870677" y="2288500"/>
            <a:ext cx="966405" cy="276999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전체학생</a:t>
            </a:r>
          </a:p>
        </p:txBody>
      </p:sp>
      <p:graphicFrame>
        <p:nvGraphicFramePr>
          <p:cNvPr id="32" name="표 37">
            <a:extLst>
              <a:ext uri="{FF2B5EF4-FFF2-40B4-BE49-F238E27FC236}">
                <a16:creationId xmlns:a16="http://schemas.microsoft.com/office/drawing/2014/main" id="{460EFF54-DEC2-4A71-94A1-1688664D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4417"/>
              </p:ext>
            </p:extLst>
          </p:nvPr>
        </p:nvGraphicFramePr>
        <p:xfrm>
          <a:off x="1146670" y="2843257"/>
          <a:ext cx="5462503" cy="2965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508">
                  <a:extLst>
                    <a:ext uri="{9D8B030D-6E8A-4147-A177-3AD203B41FA5}">
                      <a16:colId xmlns:a16="http://schemas.microsoft.com/office/drawing/2014/main" val="3314782869"/>
                    </a:ext>
                  </a:extLst>
                </a:gridCol>
                <a:gridCol w="1049197">
                  <a:extLst>
                    <a:ext uri="{9D8B030D-6E8A-4147-A177-3AD203B41FA5}">
                      <a16:colId xmlns:a16="http://schemas.microsoft.com/office/drawing/2014/main" val="500284139"/>
                    </a:ext>
                  </a:extLst>
                </a:gridCol>
                <a:gridCol w="622961">
                  <a:extLst>
                    <a:ext uri="{9D8B030D-6E8A-4147-A177-3AD203B41FA5}">
                      <a16:colId xmlns:a16="http://schemas.microsoft.com/office/drawing/2014/main" val="2532535233"/>
                    </a:ext>
                  </a:extLst>
                </a:gridCol>
                <a:gridCol w="1032803">
                  <a:extLst>
                    <a:ext uri="{9D8B030D-6E8A-4147-A177-3AD203B41FA5}">
                      <a16:colId xmlns:a16="http://schemas.microsoft.com/office/drawing/2014/main" val="2035591802"/>
                    </a:ext>
                  </a:extLst>
                </a:gridCol>
                <a:gridCol w="1089617">
                  <a:extLst>
                    <a:ext uri="{9D8B030D-6E8A-4147-A177-3AD203B41FA5}">
                      <a16:colId xmlns:a16="http://schemas.microsoft.com/office/drawing/2014/main" val="2402144919"/>
                    </a:ext>
                  </a:extLst>
                </a:gridCol>
                <a:gridCol w="910417">
                  <a:extLst>
                    <a:ext uri="{9D8B030D-6E8A-4147-A177-3AD203B41FA5}">
                      <a16:colId xmlns:a16="http://schemas.microsoft.com/office/drawing/2014/main" val="1209951985"/>
                    </a:ext>
                  </a:extLst>
                </a:gridCol>
              </a:tblGrid>
              <a:tr h="276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학과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지도교수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50223"/>
                  </a:ext>
                </a:extLst>
              </a:tr>
              <a:tr h="253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정소연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201811425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컴퓨터공학과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010-1111-1111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김길동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70683"/>
                  </a:ext>
                </a:extLst>
              </a:tr>
              <a:tr h="253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강두리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201822222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정보보안학과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010-2222-2222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나길동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50764"/>
                  </a:ext>
                </a:extLst>
              </a:tr>
              <a:tr h="253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신우리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201633333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컴퓨터공학과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010-3333-3333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김길동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2218"/>
                  </a:ext>
                </a:extLst>
              </a:tr>
              <a:tr h="1927948">
                <a:tc grid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47729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4DF6A9C1-E4A1-4916-B248-74DF465A8792}"/>
              </a:ext>
            </a:extLst>
          </p:cNvPr>
          <p:cNvGrpSpPr/>
          <p:nvPr/>
        </p:nvGrpSpPr>
        <p:grpSpPr>
          <a:xfrm>
            <a:off x="6578827" y="2843256"/>
            <a:ext cx="297836" cy="2965743"/>
            <a:chOff x="6476699" y="2834129"/>
            <a:chExt cx="273799" cy="286913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FBDC214-7584-4AB4-BF61-6BDAAB04293D}"/>
                </a:ext>
              </a:extLst>
            </p:cNvPr>
            <p:cNvSpPr/>
            <p:nvPr/>
          </p:nvSpPr>
          <p:spPr>
            <a:xfrm>
              <a:off x="6492243" y="2834129"/>
              <a:ext cx="258255" cy="2869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9E1A4E8-7A5F-422A-837F-FF0C4FCF4627}"/>
                </a:ext>
              </a:extLst>
            </p:cNvPr>
            <p:cNvGrpSpPr/>
            <p:nvPr/>
          </p:nvGrpSpPr>
          <p:grpSpPr>
            <a:xfrm>
              <a:off x="6492243" y="5492399"/>
              <a:ext cx="258255" cy="210868"/>
              <a:chOff x="5301449" y="4163699"/>
              <a:chExt cx="367331" cy="369332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E77DDC8-CF23-42FC-A152-D2FF4514BDEA}"/>
                  </a:ext>
                </a:extLst>
              </p:cNvPr>
              <p:cNvSpPr/>
              <p:nvPr/>
            </p:nvSpPr>
            <p:spPr>
              <a:xfrm>
                <a:off x="5301449" y="4163699"/>
                <a:ext cx="367331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이등변 삼각형 40">
                <a:extLst>
                  <a:ext uri="{FF2B5EF4-FFF2-40B4-BE49-F238E27FC236}">
                    <a16:creationId xmlns:a16="http://schemas.microsoft.com/office/drawing/2014/main" id="{A0CE063D-DE8B-4093-9E04-038BED19AE0E}"/>
                  </a:ext>
                </a:extLst>
              </p:cNvPr>
              <p:cNvSpPr/>
              <p:nvPr/>
            </p:nvSpPr>
            <p:spPr>
              <a:xfrm rot="10800000">
                <a:off x="5416858" y="4289394"/>
                <a:ext cx="150921" cy="15092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906D573-BE7C-4343-AD0F-95181D964CEA}"/>
                </a:ext>
              </a:extLst>
            </p:cNvPr>
            <p:cNvGrpSpPr/>
            <p:nvPr/>
          </p:nvGrpSpPr>
          <p:grpSpPr>
            <a:xfrm rot="10800000">
              <a:off x="6476699" y="2856147"/>
              <a:ext cx="258255" cy="210868"/>
              <a:chOff x="5301449" y="4163699"/>
              <a:chExt cx="367331" cy="36933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993470D-B24C-42D0-8043-838457F53E9A}"/>
                  </a:ext>
                </a:extLst>
              </p:cNvPr>
              <p:cNvSpPr/>
              <p:nvPr/>
            </p:nvSpPr>
            <p:spPr>
              <a:xfrm>
                <a:off x="5301449" y="4163699"/>
                <a:ext cx="367331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0573AC33-B69B-4569-BBB2-0F58F37E4522}"/>
                  </a:ext>
                </a:extLst>
              </p:cNvPr>
              <p:cNvSpPr/>
              <p:nvPr/>
            </p:nvSpPr>
            <p:spPr>
              <a:xfrm rot="10800000">
                <a:off x="5416858" y="4289394"/>
                <a:ext cx="150921" cy="15092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557B76-62C8-4BBD-B00D-789A9637B400}"/>
              </a:ext>
            </a:extLst>
          </p:cNvPr>
          <p:cNvSpPr/>
          <p:nvPr/>
        </p:nvSpPr>
        <p:spPr>
          <a:xfrm>
            <a:off x="7273903" y="2920733"/>
            <a:ext cx="4026529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데이터베이스에 저장되어 있는 모든 학생들의 정보를 </a:t>
            </a:r>
            <a:r>
              <a:rPr lang="en-US" altLang="ko-KR" sz="14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JTable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에 출력함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정보를 확인 후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하단의 닫기 버튼을 통해 해당 창을 닫음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68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7802" y="84613"/>
            <a:ext cx="5468331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 화면</a:t>
            </a:r>
            <a:endParaRPr lang="en-US" altLang="ko-KR" sz="20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C7C152-6526-4947-B022-7E55319E3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86872"/>
              </p:ext>
            </p:extLst>
          </p:nvPr>
        </p:nvGraphicFramePr>
        <p:xfrm>
          <a:off x="1259642" y="1526959"/>
          <a:ext cx="4726053" cy="4824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6053">
                  <a:extLst>
                    <a:ext uri="{9D8B030D-6E8A-4147-A177-3AD203B41FA5}">
                      <a16:colId xmlns:a16="http://schemas.microsoft.com/office/drawing/2014/main" val="1611901753"/>
                    </a:ext>
                  </a:extLst>
                </a:gridCol>
              </a:tblGrid>
              <a:tr h="4150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50737"/>
                  </a:ext>
                </a:extLst>
              </a:tr>
              <a:tr h="44092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884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8B4579-F117-44AC-86FB-592529D307CD}"/>
              </a:ext>
            </a:extLst>
          </p:cNvPr>
          <p:cNvSpPr txBox="1"/>
          <p:nvPr/>
        </p:nvSpPr>
        <p:spPr>
          <a:xfrm>
            <a:off x="4822720" y="1591400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__   </a:t>
            </a:r>
            <a:r>
              <a:rPr lang="ko-KR" altLang="en-US" sz="1600" b="1" dirty="0"/>
              <a:t>□</a:t>
            </a:r>
            <a:r>
              <a:rPr lang="ko-KR" altLang="en-US" sz="1600" dirty="0"/>
              <a:t>   </a:t>
            </a:r>
            <a:r>
              <a:rPr lang="en-US" altLang="ko-KR" sz="1600" dirty="0"/>
              <a:t>X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6DB40-A085-4FF9-8823-57F873684D0E}"/>
              </a:ext>
            </a:extLst>
          </p:cNvPr>
          <p:cNvSpPr txBox="1"/>
          <p:nvPr/>
        </p:nvSpPr>
        <p:spPr>
          <a:xfrm>
            <a:off x="1259642" y="1622178"/>
            <a:ext cx="221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 정보 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BC7B6-A488-4584-B81E-E5C73BC6163B}"/>
              </a:ext>
            </a:extLst>
          </p:cNvPr>
          <p:cNvSpPr txBox="1"/>
          <p:nvPr/>
        </p:nvSpPr>
        <p:spPr>
          <a:xfrm>
            <a:off x="1510869" y="2117155"/>
            <a:ext cx="117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학   번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87054-F1B7-4DF8-88CE-FA4681899798}"/>
              </a:ext>
            </a:extLst>
          </p:cNvPr>
          <p:cNvSpPr txBox="1"/>
          <p:nvPr/>
        </p:nvSpPr>
        <p:spPr>
          <a:xfrm>
            <a:off x="1552702" y="2667364"/>
            <a:ext cx="4204131" cy="2260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&gt; </a:t>
            </a:r>
            <a:r>
              <a:rPr lang="ko-KR" altLang="en-US" sz="1600" dirty="0"/>
              <a:t>이      </a:t>
            </a:r>
            <a:r>
              <a:rPr lang="ko-KR" altLang="en-US" sz="1600" dirty="0" err="1"/>
              <a:t>름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정소연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&gt; </a:t>
            </a:r>
            <a:r>
              <a:rPr lang="ko-KR" altLang="en-US" sz="1600" dirty="0"/>
              <a:t>학      번 </a:t>
            </a:r>
            <a:r>
              <a:rPr lang="en-US" altLang="ko-KR" sz="1600" dirty="0"/>
              <a:t>: 201811425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&gt; </a:t>
            </a:r>
            <a:r>
              <a:rPr lang="ko-KR" altLang="en-US" sz="1600" dirty="0"/>
              <a:t>성      별</a:t>
            </a:r>
            <a:r>
              <a:rPr lang="en-US" altLang="ko-KR" sz="1600" dirty="0"/>
              <a:t> : </a:t>
            </a:r>
            <a:r>
              <a:rPr lang="ko-KR" altLang="en-US" sz="1600" dirty="0"/>
              <a:t>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&gt; </a:t>
            </a:r>
            <a:r>
              <a:rPr lang="ko-KR" altLang="en-US" sz="1600" dirty="0"/>
              <a:t>학      과 </a:t>
            </a:r>
            <a:r>
              <a:rPr lang="en-US" altLang="ko-KR" sz="1600" dirty="0"/>
              <a:t>: </a:t>
            </a:r>
            <a:r>
              <a:rPr lang="ko-KR" altLang="en-US" sz="1600" dirty="0"/>
              <a:t>컴퓨터공학과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&gt; </a:t>
            </a:r>
            <a:r>
              <a:rPr lang="ko-KR" altLang="en-US" sz="1600" dirty="0"/>
              <a:t>지도교수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김길동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&gt; </a:t>
            </a:r>
            <a:r>
              <a:rPr lang="ko-KR" altLang="en-US" sz="1600" dirty="0"/>
              <a:t>휴대전화 </a:t>
            </a:r>
            <a:r>
              <a:rPr lang="en-US" altLang="ko-KR" sz="1600" dirty="0"/>
              <a:t>: 010-1111-1111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56C5A-29FB-4046-8704-183CFB2C01DC}"/>
              </a:ext>
            </a:extLst>
          </p:cNvPr>
          <p:cNvSpPr txBox="1"/>
          <p:nvPr/>
        </p:nvSpPr>
        <p:spPr>
          <a:xfrm>
            <a:off x="1469036" y="5067396"/>
            <a:ext cx="200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 </a:t>
            </a:r>
            <a:r>
              <a:rPr lang="ko-KR" altLang="en-US" dirty="0"/>
              <a:t>수정할 정보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948464-C50B-49D5-A047-01D32736A36C}"/>
              </a:ext>
            </a:extLst>
          </p:cNvPr>
          <p:cNvSpPr txBox="1"/>
          <p:nvPr/>
        </p:nvSpPr>
        <p:spPr>
          <a:xfrm>
            <a:off x="2774703" y="2113635"/>
            <a:ext cx="19610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201811425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DE3EC-5B4B-42A3-930E-E869BFD4B965}"/>
              </a:ext>
            </a:extLst>
          </p:cNvPr>
          <p:cNvSpPr txBox="1"/>
          <p:nvPr/>
        </p:nvSpPr>
        <p:spPr>
          <a:xfrm>
            <a:off x="3387802" y="5063683"/>
            <a:ext cx="23988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학과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3FD0B5-F3FE-4068-9865-51D75A815767}"/>
              </a:ext>
            </a:extLst>
          </p:cNvPr>
          <p:cNvSpPr/>
          <p:nvPr/>
        </p:nvSpPr>
        <p:spPr>
          <a:xfrm>
            <a:off x="5406837" y="5063683"/>
            <a:ext cx="367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71DD3C23-9DF9-472B-95E9-F83B7913E347}"/>
              </a:ext>
            </a:extLst>
          </p:cNvPr>
          <p:cNvSpPr/>
          <p:nvPr/>
        </p:nvSpPr>
        <p:spPr>
          <a:xfrm rot="10800000">
            <a:off x="5522246" y="5189378"/>
            <a:ext cx="150921" cy="15092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A0C82F-36EA-4C7B-9113-2662F3C5CBA5}"/>
              </a:ext>
            </a:extLst>
          </p:cNvPr>
          <p:cNvSpPr txBox="1"/>
          <p:nvPr/>
        </p:nvSpPr>
        <p:spPr>
          <a:xfrm>
            <a:off x="4365180" y="5800128"/>
            <a:ext cx="65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A7A03C-0DA3-407E-AC3E-A8B7117659D8}"/>
              </a:ext>
            </a:extLst>
          </p:cNvPr>
          <p:cNvSpPr txBox="1"/>
          <p:nvPr/>
        </p:nvSpPr>
        <p:spPr>
          <a:xfrm>
            <a:off x="5181600" y="5801623"/>
            <a:ext cx="6512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4FAE48-A746-42FA-8C16-F1901740D748}"/>
              </a:ext>
            </a:extLst>
          </p:cNvPr>
          <p:cNvSpPr/>
          <p:nvPr/>
        </p:nvSpPr>
        <p:spPr>
          <a:xfrm>
            <a:off x="6548608" y="2552471"/>
            <a:ext cx="4374605" cy="347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정보를 수정하고자 하는 학생의 학번을 입력하고 검색 버튼을 클릭함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존재하지 않는 학번일 경우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메시지 창을 통해 해당 학생이 존재하지 않음을 알림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존재하는 학번일 경우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해당 학생의 정보를 출력하고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이름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전공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휴대전화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지도교수 중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수정할 정보를 선택하고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새로운 정보를 입력한 뒤 수정 버튼을 클릭함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17F07D-B711-46B3-95B4-FDC5172E1282}"/>
              </a:ext>
            </a:extLst>
          </p:cNvPr>
          <p:cNvSpPr/>
          <p:nvPr/>
        </p:nvSpPr>
        <p:spPr>
          <a:xfrm>
            <a:off x="6548608" y="2072864"/>
            <a:ext cx="4227699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초기 화면에서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수정 버튼을 클릭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한 경우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AD8D61-C06B-4987-B281-EA8CE4387B9C}"/>
              </a:ext>
            </a:extLst>
          </p:cNvPr>
          <p:cNvSpPr txBox="1"/>
          <p:nvPr/>
        </p:nvSpPr>
        <p:spPr>
          <a:xfrm>
            <a:off x="4927662" y="2113436"/>
            <a:ext cx="8291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B7DA3-E63E-48FA-A3A8-DB24B45B3597}"/>
              </a:ext>
            </a:extLst>
          </p:cNvPr>
          <p:cNvSpPr txBox="1"/>
          <p:nvPr/>
        </p:nvSpPr>
        <p:spPr>
          <a:xfrm>
            <a:off x="1708645" y="5801623"/>
            <a:ext cx="23988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정보보안학과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EAF7770-70FB-4144-9121-CA83F706C880}"/>
              </a:ext>
            </a:extLst>
          </p:cNvPr>
          <p:cNvSpPr/>
          <p:nvPr/>
        </p:nvSpPr>
        <p:spPr>
          <a:xfrm>
            <a:off x="4352857" y="5800128"/>
            <a:ext cx="675848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0E3D38F-D66D-4768-B0DB-A51E2066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312" y="2623963"/>
            <a:ext cx="2638895" cy="117374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47CDDEC-73C8-427F-8062-4168A155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133" y="4529796"/>
            <a:ext cx="2870076" cy="128049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0354C5C-94B7-4D78-9753-2EA3E0A4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312" y="4529796"/>
            <a:ext cx="2870071" cy="131916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B076A64-EBB0-410B-B2AA-590C8EB96C07}"/>
              </a:ext>
            </a:extLst>
          </p:cNvPr>
          <p:cNvGrpSpPr/>
          <p:nvPr/>
        </p:nvGrpSpPr>
        <p:grpSpPr>
          <a:xfrm>
            <a:off x="3361605" y="5029531"/>
            <a:ext cx="2414493" cy="1541194"/>
            <a:chOff x="7455210" y="1941664"/>
            <a:chExt cx="2414493" cy="1541194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285C1F0-EBC8-4934-AF27-212AE7AF3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7297"/>
            <a:stretch/>
          </p:blipFill>
          <p:spPr>
            <a:xfrm>
              <a:off x="7455210" y="3058739"/>
              <a:ext cx="2414493" cy="42411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CC3E883-D983-4231-8BC6-CE4F19399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39512"/>
            <a:stretch/>
          </p:blipFill>
          <p:spPr>
            <a:xfrm>
              <a:off x="7455210" y="1941664"/>
              <a:ext cx="2414493" cy="1130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411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84658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7802" y="84613"/>
            <a:ext cx="5468331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 화면 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 삭제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0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904AC9-1130-4385-A5BD-D985AB0D4B75}"/>
              </a:ext>
            </a:extLst>
          </p:cNvPr>
          <p:cNvSpPr/>
          <p:nvPr/>
        </p:nvSpPr>
        <p:spPr>
          <a:xfrm>
            <a:off x="6646666" y="2718368"/>
            <a:ext cx="4709380" cy="292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데이터베이스에 저장되어 있는 모든 학생의 정보가 </a:t>
            </a:r>
            <a:r>
              <a:rPr lang="en-US" altLang="ko-KR" sz="14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Jtable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표시됨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삭제를 원하는 정보를 테이블에서 클릭한 뒤 삭제 버튼을 클릭함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       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►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버튼을 클릭하면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확인 메시지 창을 출력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       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확인을 클릭하면 정보를 삭제하고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취소를 클릭하면 삭제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화면으로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돌아감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8B4906-74E1-4DB0-8BF1-E31627B13A75}"/>
              </a:ext>
            </a:extLst>
          </p:cNvPr>
          <p:cNvSpPr/>
          <p:nvPr/>
        </p:nvSpPr>
        <p:spPr>
          <a:xfrm>
            <a:off x="6646666" y="2294888"/>
            <a:ext cx="4227699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초기 화면에서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삭제 버튼을 클릭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한 경우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63C94F6-88F0-497F-87EB-FD5BF7B1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42915"/>
              </p:ext>
            </p:extLst>
          </p:nvPr>
        </p:nvGraphicFramePr>
        <p:xfrm>
          <a:off x="903375" y="1769647"/>
          <a:ext cx="5632000" cy="4280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2000">
                  <a:extLst>
                    <a:ext uri="{9D8B030D-6E8A-4147-A177-3AD203B41FA5}">
                      <a16:colId xmlns:a16="http://schemas.microsoft.com/office/drawing/2014/main" val="1611901753"/>
                    </a:ext>
                  </a:extLst>
                </a:gridCol>
              </a:tblGrid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50737"/>
                  </a:ext>
                </a:extLst>
              </a:tr>
              <a:tr h="39125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8846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7B4C642-3464-42F8-AFDA-7C6FFDDA2705}"/>
              </a:ext>
            </a:extLst>
          </p:cNvPr>
          <p:cNvSpPr txBox="1"/>
          <p:nvPr/>
        </p:nvSpPr>
        <p:spPr>
          <a:xfrm>
            <a:off x="5375855" y="1799557"/>
            <a:ext cx="1159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__   </a:t>
            </a:r>
            <a:r>
              <a:rPr lang="ko-KR" altLang="en-US" sz="1600" b="1" dirty="0"/>
              <a:t>□</a:t>
            </a:r>
            <a:r>
              <a:rPr lang="ko-KR" altLang="en-US" sz="1600" dirty="0"/>
              <a:t>   </a:t>
            </a:r>
            <a:r>
              <a:rPr lang="en-US" altLang="ko-KR" sz="1600" dirty="0"/>
              <a:t>X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C5C814-88C9-4800-81E1-2B8A0F4B0D34}"/>
              </a:ext>
            </a:extLst>
          </p:cNvPr>
          <p:cNvSpPr txBox="1"/>
          <p:nvPr/>
        </p:nvSpPr>
        <p:spPr>
          <a:xfrm>
            <a:off x="903375" y="1830334"/>
            <a:ext cx="207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 정보 삭제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46B66-B4CE-407C-9CDB-D9B89DC2C360}"/>
              </a:ext>
            </a:extLst>
          </p:cNvPr>
          <p:cNvSpPr txBox="1"/>
          <p:nvPr/>
        </p:nvSpPr>
        <p:spPr>
          <a:xfrm>
            <a:off x="5436497" y="5635001"/>
            <a:ext cx="975085" cy="27699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닫</a:t>
            </a:r>
            <a:r>
              <a:rPr lang="ko-KR" altLang="en-US" sz="1200" dirty="0"/>
              <a:t>  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1D59E2-5B97-43D4-A4AA-641A62CE9272}"/>
              </a:ext>
            </a:extLst>
          </p:cNvPr>
          <p:cNvSpPr txBox="1"/>
          <p:nvPr/>
        </p:nvSpPr>
        <p:spPr>
          <a:xfrm>
            <a:off x="4664194" y="2282236"/>
            <a:ext cx="690642" cy="27699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삭 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FB9A33-CC8D-498B-A7BB-BC68CAD8F058}"/>
              </a:ext>
            </a:extLst>
          </p:cNvPr>
          <p:cNvSpPr txBox="1"/>
          <p:nvPr/>
        </p:nvSpPr>
        <p:spPr>
          <a:xfrm>
            <a:off x="5487067" y="2282236"/>
            <a:ext cx="908918" cy="27699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전체삭제</a:t>
            </a:r>
          </a:p>
        </p:txBody>
      </p:sp>
      <p:graphicFrame>
        <p:nvGraphicFramePr>
          <p:cNvPr id="42" name="표 37">
            <a:extLst>
              <a:ext uri="{FF2B5EF4-FFF2-40B4-BE49-F238E27FC236}">
                <a16:creationId xmlns:a16="http://schemas.microsoft.com/office/drawing/2014/main" id="{C0329E99-E1B4-4EF5-BC80-587E6BC1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24507"/>
              </p:ext>
            </p:extLst>
          </p:nvPr>
        </p:nvGraphicFramePr>
        <p:xfrm>
          <a:off x="1030915" y="2676366"/>
          <a:ext cx="5137567" cy="27845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448">
                  <a:extLst>
                    <a:ext uri="{9D8B030D-6E8A-4147-A177-3AD203B41FA5}">
                      <a16:colId xmlns:a16="http://schemas.microsoft.com/office/drawing/2014/main" val="3314782869"/>
                    </a:ext>
                  </a:extLst>
                </a:gridCol>
                <a:gridCol w="986786">
                  <a:extLst>
                    <a:ext uri="{9D8B030D-6E8A-4147-A177-3AD203B41FA5}">
                      <a16:colId xmlns:a16="http://schemas.microsoft.com/office/drawing/2014/main" val="500284139"/>
                    </a:ext>
                  </a:extLst>
                </a:gridCol>
                <a:gridCol w="585904">
                  <a:extLst>
                    <a:ext uri="{9D8B030D-6E8A-4147-A177-3AD203B41FA5}">
                      <a16:colId xmlns:a16="http://schemas.microsoft.com/office/drawing/2014/main" val="2532535233"/>
                    </a:ext>
                  </a:extLst>
                </a:gridCol>
                <a:gridCol w="971367">
                  <a:extLst>
                    <a:ext uri="{9D8B030D-6E8A-4147-A177-3AD203B41FA5}">
                      <a16:colId xmlns:a16="http://schemas.microsoft.com/office/drawing/2014/main" val="2035591802"/>
                    </a:ext>
                  </a:extLst>
                </a:gridCol>
                <a:gridCol w="1024801">
                  <a:extLst>
                    <a:ext uri="{9D8B030D-6E8A-4147-A177-3AD203B41FA5}">
                      <a16:colId xmlns:a16="http://schemas.microsoft.com/office/drawing/2014/main" val="2402144919"/>
                    </a:ext>
                  </a:extLst>
                </a:gridCol>
                <a:gridCol w="856261">
                  <a:extLst>
                    <a:ext uri="{9D8B030D-6E8A-4147-A177-3AD203B41FA5}">
                      <a16:colId xmlns:a16="http://schemas.microsoft.com/office/drawing/2014/main" val="1209951985"/>
                    </a:ext>
                  </a:extLst>
                </a:gridCol>
              </a:tblGrid>
              <a:tr h="309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학과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지도교수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50223"/>
                  </a:ext>
                </a:extLst>
              </a:tr>
              <a:tr h="249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정소연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201811425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010-1111-1111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김길동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70683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강두리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201822222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정보보안학과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010-2222-2222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나길동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50764"/>
                  </a:ext>
                </a:extLst>
              </a:tr>
              <a:tr h="217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신우리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201633333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010-3333-3333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김길동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2218"/>
                  </a:ext>
                </a:extLst>
              </a:tr>
              <a:tr h="1736958">
                <a:tc grid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47729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EE8A8E33-F8F0-4C8F-B4D2-14DCBA672970}"/>
              </a:ext>
            </a:extLst>
          </p:cNvPr>
          <p:cNvGrpSpPr/>
          <p:nvPr/>
        </p:nvGrpSpPr>
        <p:grpSpPr>
          <a:xfrm>
            <a:off x="6168482" y="2676366"/>
            <a:ext cx="241196" cy="2784503"/>
            <a:chOff x="6476699" y="2834129"/>
            <a:chExt cx="273799" cy="286913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CC0995-6BD2-4ADD-BA2D-87DBE621F1B4}"/>
                </a:ext>
              </a:extLst>
            </p:cNvPr>
            <p:cNvSpPr/>
            <p:nvPr/>
          </p:nvSpPr>
          <p:spPr>
            <a:xfrm>
              <a:off x="6492243" y="2834129"/>
              <a:ext cx="258255" cy="2869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83BC50C-2247-470D-8995-08C7C5EA5BC6}"/>
                </a:ext>
              </a:extLst>
            </p:cNvPr>
            <p:cNvGrpSpPr/>
            <p:nvPr/>
          </p:nvGrpSpPr>
          <p:grpSpPr>
            <a:xfrm>
              <a:off x="6492243" y="5492399"/>
              <a:ext cx="258255" cy="210868"/>
              <a:chOff x="5301449" y="4163699"/>
              <a:chExt cx="367331" cy="36933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CB052A2-B2AF-40E6-A134-DA4007D81359}"/>
                  </a:ext>
                </a:extLst>
              </p:cNvPr>
              <p:cNvSpPr/>
              <p:nvPr/>
            </p:nvSpPr>
            <p:spPr>
              <a:xfrm>
                <a:off x="5301449" y="4163699"/>
                <a:ext cx="367331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BCAFE977-05A2-482D-91C2-F778F4523A06}"/>
                  </a:ext>
                </a:extLst>
              </p:cNvPr>
              <p:cNvSpPr/>
              <p:nvPr/>
            </p:nvSpPr>
            <p:spPr>
              <a:xfrm rot="10800000">
                <a:off x="5416858" y="4289394"/>
                <a:ext cx="150921" cy="15092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BDB019B-FBCD-4016-84B5-AE4FC261763F}"/>
                </a:ext>
              </a:extLst>
            </p:cNvPr>
            <p:cNvGrpSpPr/>
            <p:nvPr/>
          </p:nvGrpSpPr>
          <p:grpSpPr>
            <a:xfrm rot="10800000">
              <a:off x="6476699" y="2856147"/>
              <a:ext cx="258255" cy="210868"/>
              <a:chOff x="5301449" y="4163699"/>
              <a:chExt cx="367331" cy="369332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443474E-7575-40F3-B40B-B72DC9AE74B8}"/>
                  </a:ext>
                </a:extLst>
              </p:cNvPr>
              <p:cNvSpPr/>
              <p:nvPr/>
            </p:nvSpPr>
            <p:spPr>
              <a:xfrm>
                <a:off x="5301449" y="4163699"/>
                <a:ext cx="367331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이등변 삼각형 47">
                <a:extLst>
                  <a:ext uri="{FF2B5EF4-FFF2-40B4-BE49-F238E27FC236}">
                    <a16:creationId xmlns:a16="http://schemas.microsoft.com/office/drawing/2014/main" id="{2987603C-D3FF-40B7-A242-8C6792F1877D}"/>
                  </a:ext>
                </a:extLst>
              </p:cNvPr>
              <p:cNvSpPr/>
              <p:nvPr/>
            </p:nvSpPr>
            <p:spPr>
              <a:xfrm rot="10800000">
                <a:off x="5416858" y="4289394"/>
                <a:ext cx="150921" cy="15092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C94CF88-A06B-4A80-ADDF-82E0F69558C9}"/>
              </a:ext>
            </a:extLst>
          </p:cNvPr>
          <p:cNvSpPr/>
          <p:nvPr/>
        </p:nvSpPr>
        <p:spPr>
          <a:xfrm>
            <a:off x="1030915" y="2994754"/>
            <a:ext cx="5151260" cy="263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7AE9706-15E6-47B3-A56D-0DB61B1ED890}"/>
              </a:ext>
            </a:extLst>
          </p:cNvPr>
          <p:cNvSpPr/>
          <p:nvPr/>
        </p:nvSpPr>
        <p:spPr>
          <a:xfrm>
            <a:off x="4664194" y="2294888"/>
            <a:ext cx="690642" cy="264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5CE0ED3A-6445-4336-A28C-05505C62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34" y="4271265"/>
            <a:ext cx="3084550" cy="148196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877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7802" y="84613"/>
            <a:ext cx="5468331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 화면 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삭제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0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904AC9-1130-4385-A5BD-D985AB0D4B75}"/>
              </a:ext>
            </a:extLst>
          </p:cNvPr>
          <p:cNvSpPr/>
          <p:nvPr/>
        </p:nvSpPr>
        <p:spPr>
          <a:xfrm>
            <a:off x="6714088" y="2883545"/>
            <a:ext cx="4709380" cy="2495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데이터베이스에 저장되어 있는 모든 학생의 정보가 </a:t>
            </a:r>
            <a:r>
              <a:rPr lang="en-US" altLang="ko-KR" sz="14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Jtable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표시됨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삭제 버튼을 클릭함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   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►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전체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버튼을 클릭하면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확인 메시지 창을 출력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       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확인을 클릭하면 정보를 삭제하고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취소를 클릭하면 삭제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화면으로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돌아감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8B4906-74E1-4DB0-8BF1-E31627B13A75}"/>
              </a:ext>
            </a:extLst>
          </p:cNvPr>
          <p:cNvSpPr/>
          <p:nvPr/>
        </p:nvSpPr>
        <p:spPr>
          <a:xfrm>
            <a:off x="6714088" y="2361871"/>
            <a:ext cx="4227699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초기 화면에서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삭제 버튼을 클릭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한 경우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63C94F6-88F0-497F-87EB-FD5BF7B186D9}"/>
              </a:ext>
            </a:extLst>
          </p:cNvPr>
          <p:cNvGraphicFramePr>
            <a:graphicFrameLocks noGrp="1"/>
          </p:cNvGraphicFramePr>
          <p:nvPr/>
        </p:nvGraphicFramePr>
        <p:xfrm>
          <a:off x="903375" y="1769647"/>
          <a:ext cx="5632000" cy="4280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2000">
                  <a:extLst>
                    <a:ext uri="{9D8B030D-6E8A-4147-A177-3AD203B41FA5}">
                      <a16:colId xmlns:a16="http://schemas.microsoft.com/office/drawing/2014/main" val="1611901753"/>
                    </a:ext>
                  </a:extLst>
                </a:gridCol>
              </a:tblGrid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50737"/>
                  </a:ext>
                </a:extLst>
              </a:tr>
              <a:tr h="39125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8846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7B4C642-3464-42F8-AFDA-7C6FFDDA2705}"/>
              </a:ext>
            </a:extLst>
          </p:cNvPr>
          <p:cNvSpPr txBox="1"/>
          <p:nvPr/>
        </p:nvSpPr>
        <p:spPr>
          <a:xfrm>
            <a:off x="5375855" y="1799557"/>
            <a:ext cx="1159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__   </a:t>
            </a:r>
            <a:r>
              <a:rPr lang="ko-KR" altLang="en-US" sz="1600" b="1" dirty="0"/>
              <a:t>□</a:t>
            </a:r>
            <a:r>
              <a:rPr lang="ko-KR" altLang="en-US" sz="1600" dirty="0"/>
              <a:t>   </a:t>
            </a:r>
            <a:r>
              <a:rPr lang="en-US" altLang="ko-KR" sz="1600" dirty="0"/>
              <a:t>X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C5C814-88C9-4800-81E1-2B8A0F4B0D34}"/>
              </a:ext>
            </a:extLst>
          </p:cNvPr>
          <p:cNvSpPr txBox="1"/>
          <p:nvPr/>
        </p:nvSpPr>
        <p:spPr>
          <a:xfrm>
            <a:off x="903375" y="1830334"/>
            <a:ext cx="207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 정보 삭제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46B66-B4CE-407C-9CDB-D9B89DC2C360}"/>
              </a:ext>
            </a:extLst>
          </p:cNvPr>
          <p:cNvSpPr txBox="1"/>
          <p:nvPr/>
        </p:nvSpPr>
        <p:spPr>
          <a:xfrm>
            <a:off x="5436497" y="5635001"/>
            <a:ext cx="975085" cy="27699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닫</a:t>
            </a:r>
            <a:r>
              <a:rPr lang="ko-KR" altLang="en-US" sz="1200" dirty="0"/>
              <a:t>  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1D59E2-5B97-43D4-A4AA-641A62CE9272}"/>
              </a:ext>
            </a:extLst>
          </p:cNvPr>
          <p:cNvSpPr txBox="1"/>
          <p:nvPr/>
        </p:nvSpPr>
        <p:spPr>
          <a:xfrm>
            <a:off x="4664194" y="2282236"/>
            <a:ext cx="690642" cy="27699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삭 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FB9A33-CC8D-498B-A7BB-BC68CAD8F058}"/>
              </a:ext>
            </a:extLst>
          </p:cNvPr>
          <p:cNvSpPr txBox="1"/>
          <p:nvPr/>
        </p:nvSpPr>
        <p:spPr>
          <a:xfrm>
            <a:off x="5487067" y="2282236"/>
            <a:ext cx="908918" cy="27699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전체삭제</a:t>
            </a:r>
          </a:p>
        </p:txBody>
      </p:sp>
      <p:graphicFrame>
        <p:nvGraphicFramePr>
          <p:cNvPr id="42" name="표 37">
            <a:extLst>
              <a:ext uri="{FF2B5EF4-FFF2-40B4-BE49-F238E27FC236}">
                <a16:creationId xmlns:a16="http://schemas.microsoft.com/office/drawing/2014/main" id="{C0329E99-E1B4-4EF5-BC80-587E6BC14CC1}"/>
              </a:ext>
            </a:extLst>
          </p:cNvPr>
          <p:cNvGraphicFramePr>
            <a:graphicFrameLocks noGrp="1"/>
          </p:cNvGraphicFramePr>
          <p:nvPr/>
        </p:nvGraphicFramePr>
        <p:xfrm>
          <a:off x="1030915" y="2676366"/>
          <a:ext cx="5137567" cy="27845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448">
                  <a:extLst>
                    <a:ext uri="{9D8B030D-6E8A-4147-A177-3AD203B41FA5}">
                      <a16:colId xmlns:a16="http://schemas.microsoft.com/office/drawing/2014/main" val="3314782869"/>
                    </a:ext>
                  </a:extLst>
                </a:gridCol>
                <a:gridCol w="986786">
                  <a:extLst>
                    <a:ext uri="{9D8B030D-6E8A-4147-A177-3AD203B41FA5}">
                      <a16:colId xmlns:a16="http://schemas.microsoft.com/office/drawing/2014/main" val="500284139"/>
                    </a:ext>
                  </a:extLst>
                </a:gridCol>
                <a:gridCol w="585904">
                  <a:extLst>
                    <a:ext uri="{9D8B030D-6E8A-4147-A177-3AD203B41FA5}">
                      <a16:colId xmlns:a16="http://schemas.microsoft.com/office/drawing/2014/main" val="2532535233"/>
                    </a:ext>
                  </a:extLst>
                </a:gridCol>
                <a:gridCol w="971367">
                  <a:extLst>
                    <a:ext uri="{9D8B030D-6E8A-4147-A177-3AD203B41FA5}">
                      <a16:colId xmlns:a16="http://schemas.microsoft.com/office/drawing/2014/main" val="2035591802"/>
                    </a:ext>
                  </a:extLst>
                </a:gridCol>
                <a:gridCol w="1024801">
                  <a:extLst>
                    <a:ext uri="{9D8B030D-6E8A-4147-A177-3AD203B41FA5}">
                      <a16:colId xmlns:a16="http://schemas.microsoft.com/office/drawing/2014/main" val="2402144919"/>
                    </a:ext>
                  </a:extLst>
                </a:gridCol>
                <a:gridCol w="856261">
                  <a:extLst>
                    <a:ext uri="{9D8B030D-6E8A-4147-A177-3AD203B41FA5}">
                      <a16:colId xmlns:a16="http://schemas.microsoft.com/office/drawing/2014/main" val="1209951985"/>
                    </a:ext>
                  </a:extLst>
                </a:gridCol>
              </a:tblGrid>
              <a:tr h="309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학과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지도교수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50223"/>
                  </a:ext>
                </a:extLst>
              </a:tr>
              <a:tr h="249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정소연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201811425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010-1111-1111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김길동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70683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강두리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201822222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정보보안학과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010-2222-2222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나길동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50764"/>
                  </a:ext>
                </a:extLst>
              </a:tr>
              <a:tr h="217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신우리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201633333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010-3333-3333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김길동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2218"/>
                  </a:ext>
                </a:extLst>
              </a:tr>
              <a:tr h="1736958">
                <a:tc grid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47729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EE8A8E33-F8F0-4C8F-B4D2-14DCBA672970}"/>
              </a:ext>
            </a:extLst>
          </p:cNvPr>
          <p:cNvGrpSpPr/>
          <p:nvPr/>
        </p:nvGrpSpPr>
        <p:grpSpPr>
          <a:xfrm>
            <a:off x="6168482" y="2676366"/>
            <a:ext cx="241196" cy="2784503"/>
            <a:chOff x="6476699" y="2834129"/>
            <a:chExt cx="273799" cy="286913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CC0995-6BD2-4ADD-BA2D-87DBE621F1B4}"/>
                </a:ext>
              </a:extLst>
            </p:cNvPr>
            <p:cNvSpPr/>
            <p:nvPr/>
          </p:nvSpPr>
          <p:spPr>
            <a:xfrm>
              <a:off x="6492243" y="2834129"/>
              <a:ext cx="258255" cy="2869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83BC50C-2247-470D-8995-08C7C5EA5BC6}"/>
                </a:ext>
              </a:extLst>
            </p:cNvPr>
            <p:cNvGrpSpPr/>
            <p:nvPr/>
          </p:nvGrpSpPr>
          <p:grpSpPr>
            <a:xfrm>
              <a:off x="6492243" y="5492399"/>
              <a:ext cx="258255" cy="210868"/>
              <a:chOff x="5301449" y="4163699"/>
              <a:chExt cx="367331" cy="36933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CB052A2-B2AF-40E6-A134-DA4007D81359}"/>
                  </a:ext>
                </a:extLst>
              </p:cNvPr>
              <p:cNvSpPr/>
              <p:nvPr/>
            </p:nvSpPr>
            <p:spPr>
              <a:xfrm>
                <a:off x="5301449" y="4163699"/>
                <a:ext cx="367331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BCAFE977-05A2-482D-91C2-F778F4523A06}"/>
                  </a:ext>
                </a:extLst>
              </p:cNvPr>
              <p:cNvSpPr/>
              <p:nvPr/>
            </p:nvSpPr>
            <p:spPr>
              <a:xfrm rot="10800000">
                <a:off x="5416858" y="4289394"/>
                <a:ext cx="150921" cy="15092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BDB019B-FBCD-4016-84B5-AE4FC261763F}"/>
                </a:ext>
              </a:extLst>
            </p:cNvPr>
            <p:cNvGrpSpPr/>
            <p:nvPr/>
          </p:nvGrpSpPr>
          <p:grpSpPr>
            <a:xfrm rot="10800000">
              <a:off x="6476699" y="2856147"/>
              <a:ext cx="258255" cy="210868"/>
              <a:chOff x="5301449" y="4163699"/>
              <a:chExt cx="367331" cy="369332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443474E-7575-40F3-B40B-B72DC9AE74B8}"/>
                  </a:ext>
                </a:extLst>
              </p:cNvPr>
              <p:cNvSpPr/>
              <p:nvPr/>
            </p:nvSpPr>
            <p:spPr>
              <a:xfrm>
                <a:off x="5301449" y="4163699"/>
                <a:ext cx="367331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이등변 삼각형 47">
                <a:extLst>
                  <a:ext uri="{FF2B5EF4-FFF2-40B4-BE49-F238E27FC236}">
                    <a16:creationId xmlns:a16="http://schemas.microsoft.com/office/drawing/2014/main" id="{2987603C-D3FF-40B7-A242-8C6792F1877D}"/>
                  </a:ext>
                </a:extLst>
              </p:cNvPr>
              <p:cNvSpPr/>
              <p:nvPr/>
            </p:nvSpPr>
            <p:spPr>
              <a:xfrm rot="10800000">
                <a:off x="5416858" y="4289394"/>
                <a:ext cx="150921" cy="15092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7AE9706-15E6-47B3-A56D-0DB61B1ED890}"/>
              </a:ext>
            </a:extLst>
          </p:cNvPr>
          <p:cNvSpPr/>
          <p:nvPr/>
        </p:nvSpPr>
        <p:spPr>
          <a:xfrm>
            <a:off x="5487067" y="2293579"/>
            <a:ext cx="903281" cy="2656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5CE0ED3A-6445-4336-A28C-05505C62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15" y="4201561"/>
            <a:ext cx="3084550" cy="148196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173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58025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7802" y="84613"/>
            <a:ext cx="5468331" cy="101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lain" startAt="5"/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교수 지도 학생 목록</a:t>
            </a:r>
            <a:endParaRPr lang="en-US" altLang="ko-KR" sz="2000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904AC9-1130-4385-A5BD-D985AB0D4B75}"/>
              </a:ext>
            </a:extLst>
          </p:cNvPr>
          <p:cNvSpPr/>
          <p:nvPr/>
        </p:nvSpPr>
        <p:spPr>
          <a:xfrm>
            <a:off x="6662915" y="2747787"/>
            <a:ext cx="4709380" cy="304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학과 </a:t>
            </a:r>
            <a:r>
              <a:rPr lang="en-US" altLang="ko-KR" sz="1400" dirty="0" err="1">
                <a:solidFill>
                  <a:srgbClr val="000000"/>
                </a:solidFill>
              </a:rPr>
              <a:t>ComboBox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정보보안학과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정보통신공학과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 검색할 교수의 학과를 선택함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앞서 선택한 학과의 교수들의 이름이 </a:t>
            </a:r>
            <a:r>
              <a:rPr lang="ko-KR" altLang="en-US" sz="14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교수명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</a:rPr>
              <a:t>ComboBox</a:t>
            </a:r>
            <a:r>
              <a:rPr lang="ko-KR" altLang="en-US" sz="1400" dirty="0">
                <a:solidFill>
                  <a:srgbClr val="000000"/>
                </a:solidFill>
              </a:rPr>
              <a:t>에 표시됨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Bell MT" panose="020B0604020202020204" pitchFamily="18" charset="0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교수명을 선택하고 검색 버튼을 클릭함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Bell MT" panose="020B0604020202020204" pitchFamily="18" charset="0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해당 교수가 지도하는 학생이 있다면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지도 학생들이 </a:t>
            </a:r>
            <a:r>
              <a:rPr lang="en-US" altLang="ko-KR" sz="14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Jtable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에 출력됨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8B4906-74E1-4DB0-8BF1-E31627B13A75}"/>
              </a:ext>
            </a:extLst>
          </p:cNvPr>
          <p:cNvSpPr/>
          <p:nvPr/>
        </p:nvSpPr>
        <p:spPr>
          <a:xfrm>
            <a:off x="6585007" y="2253583"/>
            <a:ext cx="5079191" cy="33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#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초기 화면에서 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각 교수 지도 학생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목록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lt"/>
                <a:ea typeface="+mj-ea"/>
              </a:rPr>
              <a:t> 버튼을 클릭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lt"/>
                <a:ea typeface="+mj-ea"/>
              </a:rPr>
              <a:t>한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경우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63C94F6-88F0-497F-87EB-FD5BF7B186D9}"/>
              </a:ext>
            </a:extLst>
          </p:cNvPr>
          <p:cNvGraphicFramePr>
            <a:graphicFrameLocks noGrp="1"/>
          </p:cNvGraphicFramePr>
          <p:nvPr/>
        </p:nvGraphicFramePr>
        <p:xfrm>
          <a:off x="903375" y="1769647"/>
          <a:ext cx="5632000" cy="4280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2000">
                  <a:extLst>
                    <a:ext uri="{9D8B030D-6E8A-4147-A177-3AD203B41FA5}">
                      <a16:colId xmlns:a16="http://schemas.microsoft.com/office/drawing/2014/main" val="1611901753"/>
                    </a:ext>
                  </a:extLst>
                </a:gridCol>
              </a:tblGrid>
              <a:tr h="3683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50737"/>
                  </a:ext>
                </a:extLst>
              </a:tr>
              <a:tr h="39125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8846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7B4C642-3464-42F8-AFDA-7C6FFDDA2705}"/>
              </a:ext>
            </a:extLst>
          </p:cNvPr>
          <p:cNvSpPr txBox="1"/>
          <p:nvPr/>
        </p:nvSpPr>
        <p:spPr>
          <a:xfrm>
            <a:off x="5375855" y="1799557"/>
            <a:ext cx="1159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__   </a:t>
            </a:r>
            <a:r>
              <a:rPr lang="ko-KR" altLang="en-US" sz="1600" b="1" dirty="0"/>
              <a:t>□</a:t>
            </a:r>
            <a:r>
              <a:rPr lang="ko-KR" altLang="en-US" sz="1600" dirty="0"/>
              <a:t>   </a:t>
            </a:r>
            <a:r>
              <a:rPr lang="en-US" altLang="ko-KR" sz="1600" dirty="0"/>
              <a:t>X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C5C814-88C9-4800-81E1-2B8A0F4B0D34}"/>
              </a:ext>
            </a:extLst>
          </p:cNvPr>
          <p:cNvSpPr txBox="1"/>
          <p:nvPr/>
        </p:nvSpPr>
        <p:spPr>
          <a:xfrm>
            <a:off x="903375" y="1830334"/>
            <a:ext cx="207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지도 학생 목록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46B66-B4CE-407C-9CDB-D9B89DC2C360}"/>
              </a:ext>
            </a:extLst>
          </p:cNvPr>
          <p:cNvSpPr txBox="1"/>
          <p:nvPr/>
        </p:nvSpPr>
        <p:spPr>
          <a:xfrm>
            <a:off x="5436497" y="5635001"/>
            <a:ext cx="975085" cy="27699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닫</a:t>
            </a:r>
            <a:r>
              <a:rPr lang="ko-KR" altLang="en-US" sz="1200" dirty="0"/>
              <a:t>  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1D59E2-5B97-43D4-A4AA-641A62CE9272}"/>
              </a:ext>
            </a:extLst>
          </p:cNvPr>
          <p:cNvSpPr txBox="1"/>
          <p:nvPr/>
        </p:nvSpPr>
        <p:spPr>
          <a:xfrm>
            <a:off x="5675478" y="2278178"/>
            <a:ext cx="690642" cy="27699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검 색</a:t>
            </a:r>
          </a:p>
        </p:txBody>
      </p:sp>
      <p:graphicFrame>
        <p:nvGraphicFramePr>
          <p:cNvPr id="42" name="표 37">
            <a:extLst>
              <a:ext uri="{FF2B5EF4-FFF2-40B4-BE49-F238E27FC236}">
                <a16:creationId xmlns:a16="http://schemas.microsoft.com/office/drawing/2014/main" id="{C0329E99-E1B4-4EF5-BC80-587E6BC1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41125"/>
              </p:ext>
            </p:extLst>
          </p:nvPr>
        </p:nvGraphicFramePr>
        <p:xfrm>
          <a:off x="1030915" y="2676366"/>
          <a:ext cx="5137567" cy="2784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448">
                  <a:extLst>
                    <a:ext uri="{9D8B030D-6E8A-4147-A177-3AD203B41FA5}">
                      <a16:colId xmlns:a16="http://schemas.microsoft.com/office/drawing/2014/main" val="3314782869"/>
                    </a:ext>
                  </a:extLst>
                </a:gridCol>
                <a:gridCol w="986786">
                  <a:extLst>
                    <a:ext uri="{9D8B030D-6E8A-4147-A177-3AD203B41FA5}">
                      <a16:colId xmlns:a16="http://schemas.microsoft.com/office/drawing/2014/main" val="500284139"/>
                    </a:ext>
                  </a:extLst>
                </a:gridCol>
                <a:gridCol w="585904">
                  <a:extLst>
                    <a:ext uri="{9D8B030D-6E8A-4147-A177-3AD203B41FA5}">
                      <a16:colId xmlns:a16="http://schemas.microsoft.com/office/drawing/2014/main" val="2532535233"/>
                    </a:ext>
                  </a:extLst>
                </a:gridCol>
                <a:gridCol w="971367">
                  <a:extLst>
                    <a:ext uri="{9D8B030D-6E8A-4147-A177-3AD203B41FA5}">
                      <a16:colId xmlns:a16="http://schemas.microsoft.com/office/drawing/2014/main" val="2035591802"/>
                    </a:ext>
                  </a:extLst>
                </a:gridCol>
                <a:gridCol w="1024801">
                  <a:extLst>
                    <a:ext uri="{9D8B030D-6E8A-4147-A177-3AD203B41FA5}">
                      <a16:colId xmlns:a16="http://schemas.microsoft.com/office/drawing/2014/main" val="2402144919"/>
                    </a:ext>
                  </a:extLst>
                </a:gridCol>
                <a:gridCol w="856261">
                  <a:extLst>
                    <a:ext uri="{9D8B030D-6E8A-4147-A177-3AD203B41FA5}">
                      <a16:colId xmlns:a16="http://schemas.microsoft.com/office/drawing/2014/main" val="1209951985"/>
                    </a:ext>
                  </a:extLst>
                </a:gridCol>
              </a:tblGrid>
              <a:tr h="33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학과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지도교수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50223"/>
                  </a:ext>
                </a:extLst>
              </a:tr>
              <a:tr h="273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정소연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201811425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010-1111-1111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김길동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70683"/>
                  </a:ext>
                </a:extLst>
              </a:tr>
              <a:tr h="267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강두리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201822222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010-2222-2222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김길동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50764"/>
                  </a:ext>
                </a:extLst>
              </a:tr>
              <a:tr h="1903662">
                <a:tc grid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47729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EE8A8E33-F8F0-4C8F-B4D2-14DCBA672970}"/>
              </a:ext>
            </a:extLst>
          </p:cNvPr>
          <p:cNvGrpSpPr/>
          <p:nvPr/>
        </p:nvGrpSpPr>
        <p:grpSpPr>
          <a:xfrm>
            <a:off x="6168482" y="2676366"/>
            <a:ext cx="241196" cy="2784503"/>
            <a:chOff x="6476699" y="2834129"/>
            <a:chExt cx="273799" cy="286913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CC0995-6BD2-4ADD-BA2D-87DBE621F1B4}"/>
                </a:ext>
              </a:extLst>
            </p:cNvPr>
            <p:cNvSpPr/>
            <p:nvPr/>
          </p:nvSpPr>
          <p:spPr>
            <a:xfrm>
              <a:off x="6492243" y="2834129"/>
              <a:ext cx="258255" cy="2869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83BC50C-2247-470D-8995-08C7C5EA5BC6}"/>
                </a:ext>
              </a:extLst>
            </p:cNvPr>
            <p:cNvGrpSpPr/>
            <p:nvPr/>
          </p:nvGrpSpPr>
          <p:grpSpPr>
            <a:xfrm>
              <a:off x="6492243" y="5492399"/>
              <a:ext cx="258255" cy="210868"/>
              <a:chOff x="5301449" y="4163699"/>
              <a:chExt cx="367331" cy="36933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CB052A2-B2AF-40E6-A134-DA4007D81359}"/>
                  </a:ext>
                </a:extLst>
              </p:cNvPr>
              <p:cNvSpPr/>
              <p:nvPr/>
            </p:nvSpPr>
            <p:spPr>
              <a:xfrm>
                <a:off x="5301449" y="4163699"/>
                <a:ext cx="367331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BCAFE977-05A2-482D-91C2-F778F4523A06}"/>
                  </a:ext>
                </a:extLst>
              </p:cNvPr>
              <p:cNvSpPr/>
              <p:nvPr/>
            </p:nvSpPr>
            <p:spPr>
              <a:xfrm rot="10800000">
                <a:off x="5416858" y="4289394"/>
                <a:ext cx="150921" cy="15092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BDB019B-FBCD-4016-84B5-AE4FC261763F}"/>
                </a:ext>
              </a:extLst>
            </p:cNvPr>
            <p:cNvGrpSpPr/>
            <p:nvPr/>
          </p:nvGrpSpPr>
          <p:grpSpPr>
            <a:xfrm rot="10800000">
              <a:off x="6476699" y="2856147"/>
              <a:ext cx="258255" cy="210868"/>
              <a:chOff x="5301449" y="4163699"/>
              <a:chExt cx="367331" cy="369332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443474E-7575-40F3-B40B-B72DC9AE74B8}"/>
                  </a:ext>
                </a:extLst>
              </p:cNvPr>
              <p:cNvSpPr/>
              <p:nvPr/>
            </p:nvSpPr>
            <p:spPr>
              <a:xfrm>
                <a:off x="5301449" y="4163699"/>
                <a:ext cx="367331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이등변 삼각형 47">
                <a:extLst>
                  <a:ext uri="{FF2B5EF4-FFF2-40B4-BE49-F238E27FC236}">
                    <a16:creationId xmlns:a16="http://schemas.microsoft.com/office/drawing/2014/main" id="{2987603C-D3FF-40B7-A242-8C6792F1877D}"/>
                  </a:ext>
                </a:extLst>
              </p:cNvPr>
              <p:cNvSpPr/>
              <p:nvPr/>
            </p:nvSpPr>
            <p:spPr>
              <a:xfrm rot="10800000">
                <a:off x="5416858" y="4289394"/>
                <a:ext cx="150921" cy="15092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7AE9706-15E6-47B3-A56D-0DB61B1ED890}"/>
              </a:ext>
            </a:extLst>
          </p:cNvPr>
          <p:cNvSpPr/>
          <p:nvPr/>
        </p:nvSpPr>
        <p:spPr>
          <a:xfrm>
            <a:off x="5670326" y="2283046"/>
            <a:ext cx="725659" cy="2656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7AEE78-C7BC-4F7C-B7E3-A07E873358A1}"/>
              </a:ext>
            </a:extLst>
          </p:cNvPr>
          <p:cNvGrpSpPr/>
          <p:nvPr/>
        </p:nvGrpSpPr>
        <p:grpSpPr>
          <a:xfrm>
            <a:off x="1669050" y="2293579"/>
            <a:ext cx="1313371" cy="265656"/>
            <a:chOff x="1443592" y="2224464"/>
            <a:chExt cx="2374848" cy="4103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E8DD64-DAB6-4E5F-B4CF-FB8CD3981072}"/>
                </a:ext>
              </a:extLst>
            </p:cNvPr>
            <p:cNvSpPr txBox="1"/>
            <p:nvPr/>
          </p:nvSpPr>
          <p:spPr>
            <a:xfrm>
              <a:off x="1443592" y="2224464"/>
              <a:ext cx="2374848" cy="4103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컴퓨터공학과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20D9443-7FD1-4493-B194-A78FB8B07C97}"/>
                </a:ext>
              </a:extLst>
            </p:cNvPr>
            <p:cNvSpPr/>
            <p:nvPr/>
          </p:nvSpPr>
          <p:spPr>
            <a:xfrm>
              <a:off x="3440131" y="2224464"/>
              <a:ext cx="378309" cy="4103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A429DF7A-CA33-485B-B440-9494085F333E}"/>
                </a:ext>
              </a:extLst>
            </p:cNvPr>
            <p:cNvSpPr/>
            <p:nvPr/>
          </p:nvSpPr>
          <p:spPr>
            <a:xfrm rot="10800000">
              <a:off x="3578036" y="2350159"/>
              <a:ext cx="149408" cy="1367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4AD6A59-B718-4F31-B94D-53370F226A2E}"/>
              </a:ext>
            </a:extLst>
          </p:cNvPr>
          <p:cNvSpPr txBox="1"/>
          <p:nvPr/>
        </p:nvSpPr>
        <p:spPr>
          <a:xfrm>
            <a:off x="982873" y="2293579"/>
            <a:ext cx="693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&gt; </a:t>
            </a:r>
            <a:r>
              <a:rPr lang="ko-KR" altLang="en-US" sz="1200" b="1" dirty="0"/>
              <a:t>학과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2AADFDF-EE51-4441-9F80-53CB48930E46}"/>
              </a:ext>
            </a:extLst>
          </p:cNvPr>
          <p:cNvGrpSpPr/>
          <p:nvPr/>
        </p:nvGrpSpPr>
        <p:grpSpPr>
          <a:xfrm>
            <a:off x="3942478" y="2293579"/>
            <a:ext cx="836870" cy="276999"/>
            <a:chOff x="1443592" y="2224464"/>
            <a:chExt cx="2374848" cy="4278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BA6014-7A0E-4C8F-8FBF-6A0D51D77213}"/>
                </a:ext>
              </a:extLst>
            </p:cNvPr>
            <p:cNvSpPr txBox="1"/>
            <p:nvPr/>
          </p:nvSpPr>
          <p:spPr>
            <a:xfrm>
              <a:off x="1443592" y="2224464"/>
              <a:ext cx="2374848" cy="427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김길동</a:t>
              </a:r>
              <a:endParaRPr lang="ko-KR" altLang="en-US" sz="12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E1C33EF-373B-4714-A9E5-602D9D3C8962}"/>
                </a:ext>
              </a:extLst>
            </p:cNvPr>
            <p:cNvSpPr/>
            <p:nvPr/>
          </p:nvSpPr>
          <p:spPr>
            <a:xfrm>
              <a:off x="3279181" y="2224464"/>
              <a:ext cx="539259" cy="42789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2A5D3168-781B-4145-845B-01CE69BD3E17}"/>
                </a:ext>
              </a:extLst>
            </p:cNvPr>
            <p:cNvSpPr/>
            <p:nvPr/>
          </p:nvSpPr>
          <p:spPr>
            <a:xfrm rot="10800000">
              <a:off x="3505916" y="2350158"/>
              <a:ext cx="221528" cy="13679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7068976-8706-4016-8536-3717F75E83AF}"/>
              </a:ext>
            </a:extLst>
          </p:cNvPr>
          <p:cNvSpPr txBox="1"/>
          <p:nvPr/>
        </p:nvSpPr>
        <p:spPr>
          <a:xfrm>
            <a:off x="3104815" y="2293579"/>
            <a:ext cx="83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&gt; </a:t>
            </a:r>
            <a:r>
              <a:rPr lang="ko-KR" altLang="en-US" sz="1200" b="1" dirty="0" err="1"/>
              <a:t>교수명</a:t>
            </a:r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79D208-4896-4B04-B181-ED0B0ACF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57" y="3720221"/>
            <a:ext cx="3124636" cy="143847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6216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7802" y="84613"/>
            <a:ext cx="5468331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 DB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ERD</a:t>
            </a:r>
            <a:endParaRPr lang="en-US" altLang="ko-KR" sz="32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098DFCF-2CBB-4FA0-84D8-7BB2EAF4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12344"/>
              </p:ext>
            </p:extLst>
          </p:nvPr>
        </p:nvGraphicFramePr>
        <p:xfrm>
          <a:off x="7180289" y="2793984"/>
          <a:ext cx="1526348" cy="2118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6348">
                  <a:extLst>
                    <a:ext uri="{9D8B030D-6E8A-4147-A177-3AD203B41FA5}">
                      <a16:colId xmlns:a16="http://schemas.microsoft.com/office/drawing/2014/main" val="2355237206"/>
                    </a:ext>
                  </a:extLst>
                </a:gridCol>
              </a:tblGrid>
              <a:tr h="381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18703"/>
                  </a:ext>
                </a:extLst>
              </a:tr>
              <a:tr h="9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학번</a:t>
                      </a:r>
                      <a:endParaRPr lang="en-US" altLang="ko-KR" u="sng" dirty="0"/>
                    </a:p>
                    <a:p>
                      <a:pPr latinLnBrk="1"/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성별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학과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전화번호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교수번호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12638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AA429069-3DA5-4E6C-AC50-E248F4B48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66775"/>
              </p:ext>
            </p:extLst>
          </p:nvPr>
        </p:nvGraphicFramePr>
        <p:xfrm>
          <a:off x="3387802" y="3205464"/>
          <a:ext cx="1519067" cy="1295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067">
                  <a:extLst>
                    <a:ext uri="{9D8B030D-6E8A-4147-A177-3AD203B41FA5}">
                      <a16:colId xmlns:a16="http://schemas.microsoft.com/office/drawing/2014/main" val="2355237206"/>
                    </a:ext>
                  </a:extLst>
                </a:gridCol>
              </a:tblGrid>
              <a:tr h="381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18703"/>
                  </a:ext>
                </a:extLst>
              </a:tr>
              <a:tr h="9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교수번호</a:t>
                      </a:r>
                      <a:endParaRPr lang="en-US" altLang="ko-KR" u="sng" dirty="0"/>
                    </a:p>
                    <a:p>
                      <a:pPr latinLnBrk="1"/>
                      <a:r>
                        <a:rPr lang="ko-KR" altLang="en-US" u="none" dirty="0"/>
                        <a:t>이름</a:t>
                      </a:r>
                      <a:endParaRPr lang="en-US" altLang="ko-KR" u="none" dirty="0"/>
                    </a:p>
                    <a:p>
                      <a:pPr latinLnBrk="1"/>
                      <a:r>
                        <a:rPr lang="ko-KR" altLang="en-US" u="none" dirty="0"/>
                        <a:t>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12638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2703DE-FE8E-425C-A59F-565D3E278F66}"/>
              </a:ext>
            </a:extLst>
          </p:cNvPr>
          <p:cNvCxnSpPr>
            <a:cxnSpLocks/>
          </p:cNvCxnSpPr>
          <p:nvPr/>
        </p:nvCxnSpPr>
        <p:spPr>
          <a:xfrm>
            <a:off x="4908387" y="3811683"/>
            <a:ext cx="227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7B8EE0-2007-4390-B186-51C465AF19F7}"/>
              </a:ext>
            </a:extLst>
          </p:cNvPr>
          <p:cNvSpPr txBox="1"/>
          <p:nvPr/>
        </p:nvSpPr>
        <p:spPr>
          <a:xfrm>
            <a:off x="4909234" y="3489617"/>
            <a:ext cx="445945" cy="28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26103C-9C22-4E4C-9771-A4287BF2EB3E}"/>
              </a:ext>
            </a:extLst>
          </p:cNvPr>
          <p:cNvSpPr txBox="1"/>
          <p:nvPr/>
        </p:nvSpPr>
        <p:spPr>
          <a:xfrm>
            <a:off x="6740107" y="3503364"/>
            <a:ext cx="445945" cy="28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024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7802" y="222664"/>
            <a:ext cx="5468331" cy="85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800" b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altLang="ko-KR" sz="38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57452" y="6534313"/>
            <a:ext cx="290988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DB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기반의 학생 정보 관리 프로그램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_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제안발표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373F-A202-422E-B6D1-37E261E453BE}"/>
              </a:ext>
            </a:extLst>
          </p:cNvPr>
          <p:cNvSpPr txBox="1"/>
          <p:nvPr/>
        </p:nvSpPr>
        <p:spPr>
          <a:xfrm>
            <a:off x="4811785" y="1636857"/>
            <a:ext cx="2620363" cy="4815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사용사례 다이어그램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사용사례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사용사례 텍스트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379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7802" y="84613"/>
            <a:ext cx="5468331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 DB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테이블정의서</a:t>
            </a:r>
            <a:endParaRPr lang="en-US" altLang="ko-KR" sz="32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5DD1F57-DAAD-485C-A1E8-EC71FF694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6813"/>
              </p:ext>
            </p:extLst>
          </p:nvPr>
        </p:nvGraphicFramePr>
        <p:xfrm>
          <a:off x="1330622" y="2215627"/>
          <a:ext cx="9582689" cy="3410981"/>
        </p:xfrm>
        <a:graphic>
          <a:graphicData uri="http://schemas.openxmlformats.org/drawingml/2006/table">
            <a:tbl>
              <a:tblPr/>
              <a:tblGrid>
                <a:gridCol w="136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5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52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0735"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정의서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 정보 관리 프로그램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버전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3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교수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DBMS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MYSQL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3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정소연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2021.04.05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확인자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9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professor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교수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 빈도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13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관련시스템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교수 정보를 저장한다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총레코드 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500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추가 빈도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자료형태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길이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Key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name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NOT NULL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교수번호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profno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정수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NOT NULL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PK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학과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department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NOT NULL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55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7802" y="84613"/>
            <a:ext cx="5468331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 DB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테이블정의서</a:t>
            </a:r>
            <a:endParaRPr lang="en-US" altLang="ko-KR" sz="32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5DD1F57-DAAD-485C-A1E8-EC71FF694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48186"/>
              </p:ext>
            </p:extLst>
          </p:nvPr>
        </p:nvGraphicFramePr>
        <p:xfrm>
          <a:off x="1330622" y="1947652"/>
          <a:ext cx="9582689" cy="4399658"/>
        </p:xfrm>
        <a:graphic>
          <a:graphicData uri="http://schemas.openxmlformats.org/drawingml/2006/table">
            <a:tbl>
              <a:tblPr/>
              <a:tblGrid>
                <a:gridCol w="136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5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52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0735"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정의서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 정보 관리 프로그램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버전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3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DBMS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MYSQL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3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정소연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2021.04.05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확인자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9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student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 빈도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13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관련시스템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 정보를 저장한다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총레코드 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500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추가 빈도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자료형태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길이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Key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name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NOT NULL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학번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s_num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NOT NULL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PK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성별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gender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NOT NULL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학과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department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NOT NULL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87351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휴대전화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p_num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NOT NULL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12004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지도교수번호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profno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정수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FK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68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72956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7802" y="84613"/>
            <a:ext cx="5468331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07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개발환경</a:t>
            </a:r>
            <a:endParaRPr lang="en-US" altLang="ko-KR" sz="32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pic>
        <p:nvPicPr>
          <p:cNvPr id="7" name="Picture 4" descr="이클립스 아이콘을 작업 표시줄에 고정시키기">
            <a:extLst>
              <a:ext uri="{FF2B5EF4-FFF2-40B4-BE49-F238E27FC236}">
                <a16:creationId xmlns:a16="http://schemas.microsoft.com/office/drawing/2014/main" id="{113D104F-75FE-40B6-9875-08DB80514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58198" y="1867145"/>
            <a:ext cx="3750568" cy="881384"/>
          </a:xfrm>
          <a:prstGeom prst="rect">
            <a:avLst/>
          </a:prstGeom>
          <a:noFill/>
        </p:spPr>
      </p:pic>
      <p:pic>
        <p:nvPicPr>
          <p:cNvPr id="9" name="Picture 2" descr="번역] MySQL의 ENUM 타입을 사용하지 말아야 할 8가지 이유">
            <a:extLst>
              <a:ext uri="{FF2B5EF4-FFF2-40B4-BE49-F238E27FC236}">
                <a16:creationId xmlns:a16="http://schemas.microsoft.com/office/drawing/2014/main" id="{7CCE5F9B-1F0B-46E1-8443-F12045B13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042749" y="4265666"/>
            <a:ext cx="3626768" cy="1870808"/>
          </a:xfrm>
          <a:prstGeom prst="rect">
            <a:avLst/>
          </a:prstGeom>
          <a:noFill/>
        </p:spPr>
      </p:pic>
      <p:pic>
        <p:nvPicPr>
          <p:cNvPr id="1028" name="Picture 4" descr="JAVA란? - 자바 강의 추천">
            <a:extLst>
              <a:ext uri="{FF2B5EF4-FFF2-40B4-BE49-F238E27FC236}">
                <a16:creationId xmlns:a16="http://schemas.microsoft.com/office/drawing/2014/main" id="{80D109BB-1382-463F-BB54-FFB334856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66" y="2004884"/>
            <a:ext cx="2075577" cy="37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222538-B83E-4047-8A71-E5450E461EC2}"/>
              </a:ext>
            </a:extLst>
          </p:cNvPr>
          <p:cNvSpPr txBox="1"/>
          <p:nvPr/>
        </p:nvSpPr>
        <p:spPr>
          <a:xfrm>
            <a:off x="8578598" y="2991700"/>
            <a:ext cx="55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IDE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19F68-1A74-479A-BDCA-BC26170596AB}"/>
              </a:ext>
            </a:extLst>
          </p:cNvPr>
          <p:cNvSpPr txBox="1"/>
          <p:nvPr/>
        </p:nvSpPr>
        <p:spPr>
          <a:xfrm>
            <a:off x="3116435" y="5828697"/>
            <a:ext cx="96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개발 언어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2FF300-6248-4237-B6CB-6AC4B1A08437}"/>
              </a:ext>
            </a:extLst>
          </p:cNvPr>
          <p:cNvSpPr txBox="1"/>
          <p:nvPr/>
        </p:nvSpPr>
        <p:spPr>
          <a:xfrm>
            <a:off x="8373413" y="6334309"/>
            <a:ext cx="96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DBMS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8957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61834" y="2940436"/>
            <a:ext cx="5468331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  <a:cs typeface="함초롬바탕" panose="02030604000101010101" pitchFamily="18" charset="-127"/>
              </a:rPr>
              <a:t>감사합니다</a:t>
            </a:r>
            <a:endParaRPr lang="en-US" altLang="ko-KR" sz="4400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282114" y="6564586"/>
            <a:ext cx="290988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DB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기반의 학생 정보 관리 프로그램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_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제안발표</a:t>
            </a:r>
          </a:p>
        </p:txBody>
      </p:sp>
    </p:spTree>
    <p:extLst>
      <p:ext uri="{BB962C8B-B14F-4D97-AF65-F5344CB8AC3E}">
        <p14:creationId xmlns:p14="http://schemas.microsoft.com/office/powerpoint/2010/main" val="376627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7802" y="84613"/>
            <a:ext cx="5468331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</a:t>
            </a:r>
            <a:r>
              <a:rPr lang="ko-KR" altLang="en-US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기능표</a:t>
            </a:r>
            <a:endParaRPr lang="en-US" altLang="ko-KR" sz="32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64EFF6-F7A5-42FA-8B38-E3F543875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95509"/>
              </p:ext>
            </p:extLst>
          </p:nvPr>
        </p:nvGraphicFramePr>
        <p:xfrm>
          <a:off x="1047565" y="1913696"/>
          <a:ext cx="10196453" cy="4237496"/>
        </p:xfrm>
        <a:graphic>
          <a:graphicData uri="http://schemas.openxmlformats.org/drawingml/2006/table">
            <a:tbl>
              <a:tblPr/>
              <a:tblGrid>
                <a:gridCol w="67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8860">
                  <a:extLst>
                    <a:ext uri="{9D8B030D-6E8A-4147-A177-3AD203B41FA5}">
                      <a16:colId xmlns:a16="http://schemas.microsoft.com/office/drawing/2014/main" val="618732180"/>
                    </a:ext>
                  </a:extLst>
                </a:gridCol>
                <a:gridCol w="88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16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대분류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중분류</a:t>
                      </a:r>
                    </a:p>
                  </a:txBody>
                  <a:tcPr marT="45724" marB="457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단위기능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기능설명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개발순위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148">
                <a:tc rowSpan="9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정보 등록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 저장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전공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전화번호를 입력하여 학생 정보를 저장한다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R1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정보 검색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검색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저장되어 있는 모든 학생들의 정보를 출력한다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 검색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학생의 이름을 검색하여 해당 학생의 모든 정보를 출력한다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626354"/>
                  </a:ext>
                </a:extLst>
              </a:tr>
              <a:tr h="627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정보 수정</a:t>
                      </a:r>
                    </a:p>
                  </a:txBody>
                  <a:tcPr marT="45724" marB="45724" anchor="ctr">
                    <a:lnL w="12700" cmpd="sng">
                      <a:noFill/>
                      <a:prstDash val="soli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 수정</a:t>
                      </a:r>
                    </a:p>
                  </a:txBody>
                  <a:tcPr marT="45724" marB="45724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수정하고자 하는 학생의 학번을 입력하고 정보를 수정한다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정보 삭제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삭제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저장되어 있는 모든 학생의 정보를 삭제한다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삭제를 원하는 학생의 학번을 검색하고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학생의 저장 정보를 출력한 뒤 확인 후 삭제한다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39145"/>
                  </a:ext>
                </a:extLst>
              </a:tr>
              <a:tr h="561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 삭제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39169"/>
                  </a:ext>
                </a:extLst>
              </a:tr>
              <a:tr h="383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지도 교수 확인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교수 지도 학생 출력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학과의 교수별로 지도하고 있는 학생의 목록을 출력한다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R3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210"/>
                  </a:ext>
                </a:extLst>
              </a:tr>
              <a:tr h="38958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 근로자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종료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종료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프로그램의 종료 여부를 다시 한 번 체크하고 종료한다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R3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90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7802" y="84613"/>
            <a:ext cx="5468331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사용사례 다이어그램</a:t>
            </a:r>
            <a:endParaRPr lang="en-US" altLang="ko-KR" sz="32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2F30311-1C48-4DE7-B212-E6C1388DA507}"/>
              </a:ext>
            </a:extLst>
          </p:cNvPr>
          <p:cNvGrpSpPr/>
          <p:nvPr/>
        </p:nvGrpSpPr>
        <p:grpSpPr>
          <a:xfrm>
            <a:off x="3707454" y="3432511"/>
            <a:ext cx="461075" cy="1173997"/>
            <a:chOff x="2117455" y="2282125"/>
            <a:chExt cx="461075" cy="1173997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761D3F2-BC03-43E7-B2EC-5D25BDBC190D}"/>
                </a:ext>
              </a:extLst>
            </p:cNvPr>
            <p:cNvSpPr/>
            <p:nvPr/>
          </p:nvSpPr>
          <p:spPr>
            <a:xfrm>
              <a:off x="2165888" y="2282125"/>
              <a:ext cx="364210" cy="3564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F664B48-181D-4E52-950F-343E9E5DA566}"/>
                </a:ext>
              </a:extLst>
            </p:cNvPr>
            <p:cNvCxnSpPr>
              <a:cxnSpLocks/>
            </p:cNvCxnSpPr>
            <p:nvPr/>
          </p:nvCxnSpPr>
          <p:spPr>
            <a:xfrm>
              <a:off x="2347993" y="2642461"/>
              <a:ext cx="0" cy="6044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EF721D3-8FE5-453C-AFC1-1D04B4BF6DD3}"/>
                </a:ext>
              </a:extLst>
            </p:cNvPr>
            <p:cNvCxnSpPr>
              <a:cxnSpLocks/>
            </p:cNvCxnSpPr>
            <p:nvPr/>
          </p:nvCxnSpPr>
          <p:spPr>
            <a:xfrm>
              <a:off x="2117455" y="2851688"/>
              <a:ext cx="4610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4159066-C865-43DF-97D2-A3B40CCEC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7455" y="3246895"/>
              <a:ext cx="230538" cy="2092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37959AF-735E-471F-8939-33F35EC18809}"/>
                </a:ext>
              </a:extLst>
            </p:cNvPr>
            <p:cNvCxnSpPr>
              <a:cxnSpLocks/>
            </p:cNvCxnSpPr>
            <p:nvPr/>
          </p:nvCxnSpPr>
          <p:spPr>
            <a:xfrm>
              <a:off x="2347993" y="3246895"/>
              <a:ext cx="230537" cy="2092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8552D-67EF-4598-9581-DB0332D60346}"/>
              </a:ext>
            </a:extLst>
          </p:cNvPr>
          <p:cNvSpPr/>
          <p:nvPr/>
        </p:nvSpPr>
        <p:spPr>
          <a:xfrm>
            <a:off x="5649132" y="2142279"/>
            <a:ext cx="2735452" cy="4178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0B0D5FF-0081-4904-8200-B85098540549}"/>
              </a:ext>
            </a:extLst>
          </p:cNvPr>
          <p:cNvGrpSpPr/>
          <p:nvPr/>
        </p:nvGrpSpPr>
        <p:grpSpPr>
          <a:xfrm>
            <a:off x="6165797" y="2760566"/>
            <a:ext cx="1788132" cy="397986"/>
            <a:chOff x="5587139" y="2316997"/>
            <a:chExt cx="1092630" cy="39798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89ECB52-AA2A-4182-BDBF-416861054D13}"/>
                </a:ext>
              </a:extLst>
            </p:cNvPr>
            <p:cNvSpPr/>
            <p:nvPr/>
          </p:nvSpPr>
          <p:spPr>
            <a:xfrm>
              <a:off x="5587139" y="2316997"/>
              <a:ext cx="1092630" cy="397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8669A6-7200-455F-8B02-C3F5E780690C}"/>
                </a:ext>
              </a:extLst>
            </p:cNvPr>
            <p:cNvSpPr txBox="1"/>
            <p:nvPr/>
          </p:nvSpPr>
          <p:spPr>
            <a:xfrm>
              <a:off x="5936765" y="2347083"/>
              <a:ext cx="40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등록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94A9ECB-4A28-4BE0-84F8-966F8D97368D}"/>
              </a:ext>
            </a:extLst>
          </p:cNvPr>
          <p:cNvSpPr txBox="1"/>
          <p:nvPr/>
        </p:nvSpPr>
        <p:spPr>
          <a:xfrm>
            <a:off x="6079595" y="2156948"/>
            <a:ext cx="1960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 </a:t>
            </a:r>
            <a:r>
              <a:rPr lang="ko-KR" altLang="en-US" sz="1400" dirty="0"/>
              <a:t>사용자 사용 기능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9D03818-10D9-4A5C-ABE5-15721C0FC213}"/>
              </a:ext>
            </a:extLst>
          </p:cNvPr>
          <p:cNvGrpSpPr/>
          <p:nvPr/>
        </p:nvGrpSpPr>
        <p:grpSpPr>
          <a:xfrm>
            <a:off x="6177803" y="3353754"/>
            <a:ext cx="1788132" cy="397986"/>
            <a:chOff x="5587139" y="2316997"/>
            <a:chExt cx="1092630" cy="397986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E1456DF-C861-4BF5-A1CC-F3DB57F5788F}"/>
                </a:ext>
              </a:extLst>
            </p:cNvPr>
            <p:cNvSpPr/>
            <p:nvPr/>
          </p:nvSpPr>
          <p:spPr>
            <a:xfrm>
              <a:off x="5587139" y="2316997"/>
              <a:ext cx="1092630" cy="397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8AE5B7-D960-496C-863F-807EF87BF484}"/>
                </a:ext>
              </a:extLst>
            </p:cNvPr>
            <p:cNvSpPr txBox="1"/>
            <p:nvPr/>
          </p:nvSpPr>
          <p:spPr>
            <a:xfrm>
              <a:off x="5936765" y="2347083"/>
              <a:ext cx="40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수정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BE89F14-02D7-466D-B05A-998BA3C71B2F}"/>
              </a:ext>
            </a:extLst>
          </p:cNvPr>
          <p:cNvGrpSpPr/>
          <p:nvPr/>
        </p:nvGrpSpPr>
        <p:grpSpPr>
          <a:xfrm>
            <a:off x="6189809" y="3965734"/>
            <a:ext cx="1788132" cy="397986"/>
            <a:chOff x="5587139" y="2316997"/>
            <a:chExt cx="1092630" cy="397986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DBA78E0-C043-4B91-9724-CBA59E22F3C2}"/>
                </a:ext>
              </a:extLst>
            </p:cNvPr>
            <p:cNvSpPr/>
            <p:nvPr/>
          </p:nvSpPr>
          <p:spPr>
            <a:xfrm>
              <a:off x="5587139" y="2316997"/>
              <a:ext cx="1092630" cy="397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6A4309-AC86-4370-A58A-7034696A0E4F}"/>
                </a:ext>
              </a:extLst>
            </p:cNvPr>
            <p:cNvSpPr txBox="1"/>
            <p:nvPr/>
          </p:nvSpPr>
          <p:spPr>
            <a:xfrm>
              <a:off x="5936765" y="2347083"/>
              <a:ext cx="40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검색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343E279-68A3-4901-AA6A-8A90831089A4}"/>
              </a:ext>
            </a:extLst>
          </p:cNvPr>
          <p:cNvGrpSpPr/>
          <p:nvPr/>
        </p:nvGrpSpPr>
        <p:grpSpPr>
          <a:xfrm>
            <a:off x="6193872" y="4608206"/>
            <a:ext cx="1788132" cy="397986"/>
            <a:chOff x="5587139" y="2316997"/>
            <a:chExt cx="1092630" cy="397986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FF7DD18-1DFC-45C6-A005-477BC1FD0CC9}"/>
                </a:ext>
              </a:extLst>
            </p:cNvPr>
            <p:cNvSpPr/>
            <p:nvPr/>
          </p:nvSpPr>
          <p:spPr>
            <a:xfrm>
              <a:off x="5587139" y="2316997"/>
              <a:ext cx="1092630" cy="397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3FE0F9-233F-4236-AF7E-3BCD4CDE897E}"/>
                </a:ext>
              </a:extLst>
            </p:cNvPr>
            <p:cNvSpPr txBox="1"/>
            <p:nvPr/>
          </p:nvSpPr>
          <p:spPr>
            <a:xfrm>
              <a:off x="5936765" y="2347083"/>
              <a:ext cx="40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삭제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CDF8FD3-618E-4BEF-A88B-CA2D45354BF0}"/>
              </a:ext>
            </a:extLst>
          </p:cNvPr>
          <p:cNvGrpSpPr/>
          <p:nvPr/>
        </p:nvGrpSpPr>
        <p:grpSpPr>
          <a:xfrm>
            <a:off x="6201815" y="5763728"/>
            <a:ext cx="1788132" cy="397986"/>
            <a:chOff x="5587139" y="2316997"/>
            <a:chExt cx="1092630" cy="397986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E66EA74-BA40-4DFC-9B55-ECBE85E0D28F}"/>
                </a:ext>
              </a:extLst>
            </p:cNvPr>
            <p:cNvSpPr/>
            <p:nvPr/>
          </p:nvSpPr>
          <p:spPr>
            <a:xfrm>
              <a:off x="5587139" y="2316997"/>
              <a:ext cx="1092630" cy="397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110CD86-79A7-40E5-84AA-5E577F91AFE3}"/>
                </a:ext>
              </a:extLst>
            </p:cNvPr>
            <p:cNvSpPr txBox="1"/>
            <p:nvPr/>
          </p:nvSpPr>
          <p:spPr>
            <a:xfrm>
              <a:off x="5936765" y="2347083"/>
              <a:ext cx="40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종료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4BD31DE-86D3-4E35-B4D1-EF66D7A37C16}"/>
              </a:ext>
            </a:extLst>
          </p:cNvPr>
          <p:cNvSpPr txBox="1"/>
          <p:nvPr/>
        </p:nvSpPr>
        <p:spPr>
          <a:xfrm>
            <a:off x="3584179" y="4741343"/>
            <a:ext cx="79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AE4D6DD-B1A8-4DCD-B7F1-3AABE0805E10}"/>
              </a:ext>
            </a:extLst>
          </p:cNvPr>
          <p:cNvCxnSpPr>
            <a:cxnSpLocks/>
          </p:cNvCxnSpPr>
          <p:nvPr/>
        </p:nvCxnSpPr>
        <p:spPr>
          <a:xfrm flipV="1">
            <a:off x="4362167" y="2999682"/>
            <a:ext cx="1717428" cy="981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14436D5-C8D6-4290-9F44-DEBAABB31118}"/>
              </a:ext>
            </a:extLst>
          </p:cNvPr>
          <p:cNvCxnSpPr>
            <a:cxnSpLocks/>
          </p:cNvCxnSpPr>
          <p:nvPr/>
        </p:nvCxnSpPr>
        <p:spPr>
          <a:xfrm flipV="1">
            <a:off x="4390383" y="3552747"/>
            <a:ext cx="1731584" cy="38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70340A9-B729-4EF8-A45B-CF663BC0B401}"/>
              </a:ext>
            </a:extLst>
          </p:cNvPr>
          <p:cNvCxnSpPr>
            <a:cxnSpLocks/>
          </p:cNvCxnSpPr>
          <p:nvPr/>
        </p:nvCxnSpPr>
        <p:spPr>
          <a:xfrm>
            <a:off x="4406799" y="3965735"/>
            <a:ext cx="1728632" cy="198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AF5FAB6-F9D8-49B4-8742-DBC2ABD0F36C}"/>
              </a:ext>
            </a:extLst>
          </p:cNvPr>
          <p:cNvCxnSpPr>
            <a:cxnSpLocks/>
          </p:cNvCxnSpPr>
          <p:nvPr/>
        </p:nvCxnSpPr>
        <p:spPr>
          <a:xfrm>
            <a:off x="4382342" y="3988278"/>
            <a:ext cx="1753089" cy="803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BC3B703-CB12-4CB7-8F83-CA9F1D5A8360}"/>
              </a:ext>
            </a:extLst>
          </p:cNvPr>
          <p:cNvCxnSpPr>
            <a:cxnSpLocks/>
          </p:cNvCxnSpPr>
          <p:nvPr/>
        </p:nvCxnSpPr>
        <p:spPr>
          <a:xfrm>
            <a:off x="4390383" y="3988278"/>
            <a:ext cx="1705617" cy="1347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1CE67E-4501-4C18-8C2F-39FA0D8F5F11}"/>
              </a:ext>
            </a:extLst>
          </p:cNvPr>
          <p:cNvGrpSpPr/>
          <p:nvPr/>
        </p:nvGrpSpPr>
        <p:grpSpPr>
          <a:xfrm>
            <a:off x="6201815" y="5206556"/>
            <a:ext cx="1788132" cy="397986"/>
            <a:chOff x="5587139" y="2316997"/>
            <a:chExt cx="1092630" cy="397986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443E5F4-D3EB-4012-9E80-530CDA9057AD}"/>
                </a:ext>
              </a:extLst>
            </p:cNvPr>
            <p:cNvSpPr/>
            <p:nvPr/>
          </p:nvSpPr>
          <p:spPr>
            <a:xfrm>
              <a:off x="5587139" y="2316997"/>
              <a:ext cx="1092630" cy="397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D97025-FD21-49BB-970B-D8214D03E712}"/>
                </a:ext>
              </a:extLst>
            </p:cNvPr>
            <p:cNvSpPr txBox="1"/>
            <p:nvPr/>
          </p:nvSpPr>
          <p:spPr>
            <a:xfrm>
              <a:off x="5695030" y="2393113"/>
              <a:ext cx="9841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각 교수 지도 학생 출력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71BD3E-7649-4F77-B8EF-83C1879DAFCA}"/>
              </a:ext>
            </a:extLst>
          </p:cNvPr>
          <p:cNvCxnSpPr>
            <a:cxnSpLocks/>
          </p:cNvCxnSpPr>
          <p:nvPr/>
        </p:nvCxnSpPr>
        <p:spPr>
          <a:xfrm>
            <a:off x="4426974" y="3995820"/>
            <a:ext cx="1677067" cy="1904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8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0642" y="9375"/>
            <a:ext cx="6490716" cy="101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사용사례 </a:t>
            </a:r>
            <a:r>
              <a:rPr lang="ko-KR" altLang="en-US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목록표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07BFBC-251C-4928-A9A9-3311F6727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11656"/>
              </p:ext>
            </p:extLst>
          </p:nvPr>
        </p:nvGraphicFramePr>
        <p:xfrm>
          <a:off x="1463020" y="1525174"/>
          <a:ext cx="9523557" cy="5039043"/>
        </p:xfrm>
        <a:graphic>
          <a:graphicData uri="http://schemas.openxmlformats.org/drawingml/2006/table">
            <a:tbl>
              <a:tblPr/>
              <a:tblGrid>
                <a:gridCol w="1075994">
                  <a:extLst>
                    <a:ext uri="{9D8B030D-6E8A-4147-A177-3AD203B41FA5}">
                      <a16:colId xmlns:a16="http://schemas.microsoft.com/office/drawing/2014/main" val="135049383"/>
                    </a:ext>
                  </a:extLst>
                </a:gridCol>
                <a:gridCol w="1935332">
                  <a:extLst>
                    <a:ext uri="{9D8B030D-6E8A-4147-A177-3AD203B41FA5}">
                      <a16:colId xmlns:a16="http://schemas.microsoft.com/office/drawing/2014/main" val="4255496134"/>
                    </a:ext>
                  </a:extLst>
                </a:gridCol>
                <a:gridCol w="6512231">
                  <a:extLst>
                    <a:ext uri="{9D8B030D-6E8A-4147-A177-3AD203B41FA5}">
                      <a16:colId xmlns:a16="http://schemas.microsoft.com/office/drawing/2014/main" val="3945003107"/>
                    </a:ext>
                  </a:extLst>
                </a:gridCol>
              </a:tblGrid>
              <a:tr h="3629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사용사례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사용사례명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678788"/>
                  </a:ext>
                </a:extLst>
              </a:tr>
              <a:tr h="3897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UC#001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이름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지도교수를 입력하여 학생 정보를 생성한다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정보가 데이터베이스에 저장된다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09484"/>
                  </a:ext>
                </a:extLst>
              </a:tr>
              <a:tr h="386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UC#002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수정을 원하는 학생의 학번을 검색하고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학번의 학생이 존재하면 학생의 정보를 수정한다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08966"/>
                  </a:ext>
                </a:extLst>
              </a:tr>
              <a:tr h="381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UC#003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삭제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삭제를 원하는 학생의 학번을 검색하고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학번의 학생이 존재하면 학생의 정보를 삭제한다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28178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UC#004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삭제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전체 삭제 버튼을 눌러 데이터베이스에 저장되어 있는 모든 학생의 정보를 삭제할 수 있다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434316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UC#005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정보 출력을 원하는 학생의 학번을 검색하고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학번의 학생이 존재하면 학생의 모든 정보를 출력한다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176340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UC#006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전체 검색 버튼을 누르면 데이터베이스에 저장되어 있는 모든 학생의 정보를 출력한다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639588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UC#007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각 교수 지도 학생 출력</a:t>
                      </a: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각 학과의 각 교수별로 지도하고 있는 학생들의 목록을 출력한다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189139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UC#008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종료 버튼을 눌러 프로그램을 종료할 수 있다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4174" marR="84174" marT="42087" marB="420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01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30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1629061-4553-49E4-BE2E-F56EAA72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75407"/>
              </p:ext>
            </p:extLst>
          </p:nvPr>
        </p:nvGraphicFramePr>
        <p:xfrm>
          <a:off x="1125913" y="1799259"/>
          <a:ext cx="9940174" cy="4490873"/>
        </p:xfrm>
        <a:graphic>
          <a:graphicData uri="http://schemas.openxmlformats.org/drawingml/2006/table">
            <a:tbl>
              <a:tblPr/>
              <a:tblGrid>
                <a:gridCol w="1810190">
                  <a:extLst>
                    <a:ext uri="{9D8B030D-6E8A-4147-A177-3AD203B41FA5}">
                      <a16:colId xmlns:a16="http://schemas.microsoft.com/office/drawing/2014/main" val="2235535732"/>
                    </a:ext>
                  </a:extLst>
                </a:gridCol>
                <a:gridCol w="3567437">
                  <a:extLst>
                    <a:ext uri="{9D8B030D-6E8A-4147-A177-3AD203B41FA5}">
                      <a16:colId xmlns:a16="http://schemas.microsoft.com/office/drawing/2014/main" val="3130250290"/>
                    </a:ext>
                  </a:extLst>
                </a:gridCol>
                <a:gridCol w="1561919">
                  <a:extLst>
                    <a:ext uri="{9D8B030D-6E8A-4147-A177-3AD203B41FA5}">
                      <a16:colId xmlns:a16="http://schemas.microsoft.com/office/drawing/2014/main" val="1216615464"/>
                    </a:ext>
                  </a:extLst>
                </a:gridCol>
                <a:gridCol w="3000628">
                  <a:extLst>
                    <a:ext uri="{9D8B030D-6E8A-4147-A177-3AD203B41FA5}">
                      <a16:colId xmlns:a16="http://schemas.microsoft.com/office/drawing/2014/main" val="3297026345"/>
                    </a:ext>
                  </a:extLst>
                </a:gridCol>
              </a:tblGrid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사용사례명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정보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사용사례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UC#001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44533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64499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448310" marR="0" indent="-44831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관련자 관심사항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21310" marR="0" indent="-32131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학생의 정보를 등록하고 싶다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451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사전조건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프로그램이 실행되어야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859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성공조건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학생의 정보를 등록할 수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50844"/>
                  </a:ext>
                </a:extLst>
              </a:tr>
              <a:tr h="1878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주요성공시나리오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사용자는 프로그램을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사용자는 등록 버튼을 눌러 학생의 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휴대전화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지도교수 정보를 등록한다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32637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대안흐름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5461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요구사항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1681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40D0B6D-3697-40F3-9F87-FC1472719455}"/>
              </a:ext>
            </a:extLst>
          </p:cNvPr>
          <p:cNvSpPr/>
          <p:nvPr/>
        </p:nvSpPr>
        <p:spPr>
          <a:xfrm>
            <a:off x="2850642" y="9375"/>
            <a:ext cx="6490716" cy="101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사용사례 텍스트</a:t>
            </a:r>
            <a:endParaRPr lang="en-US" altLang="ko-KR" sz="32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</p:spTree>
    <p:extLst>
      <p:ext uri="{BB962C8B-B14F-4D97-AF65-F5344CB8AC3E}">
        <p14:creationId xmlns:p14="http://schemas.microsoft.com/office/powerpoint/2010/main" val="391401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1629061-4553-49E4-BE2E-F56EAA72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96256"/>
              </p:ext>
            </p:extLst>
          </p:nvPr>
        </p:nvGraphicFramePr>
        <p:xfrm>
          <a:off x="925288" y="1772012"/>
          <a:ext cx="10341424" cy="4490873"/>
        </p:xfrm>
        <a:graphic>
          <a:graphicData uri="http://schemas.openxmlformats.org/drawingml/2006/table">
            <a:tbl>
              <a:tblPr/>
              <a:tblGrid>
                <a:gridCol w="1883261">
                  <a:extLst>
                    <a:ext uri="{9D8B030D-6E8A-4147-A177-3AD203B41FA5}">
                      <a16:colId xmlns:a16="http://schemas.microsoft.com/office/drawing/2014/main" val="2235535732"/>
                    </a:ext>
                  </a:extLst>
                </a:gridCol>
                <a:gridCol w="3711442">
                  <a:extLst>
                    <a:ext uri="{9D8B030D-6E8A-4147-A177-3AD203B41FA5}">
                      <a16:colId xmlns:a16="http://schemas.microsoft.com/office/drawing/2014/main" val="3130250290"/>
                    </a:ext>
                  </a:extLst>
                </a:gridCol>
                <a:gridCol w="1624968">
                  <a:extLst>
                    <a:ext uri="{9D8B030D-6E8A-4147-A177-3AD203B41FA5}">
                      <a16:colId xmlns:a16="http://schemas.microsoft.com/office/drawing/2014/main" val="1216615464"/>
                    </a:ext>
                  </a:extLst>
                </a:gridCol>
                <a:gridCol w="3121753">
                  <a:extLst>
                    <a:ext uri="{9D8B030D-6E8A-4147-A177-3AD203B41FA5}">
                      <a16:colId xmlns:a16="http://schemas.microsoft.com/office/drawing/2014/main" val="3297026345"/>
                    </a:ext>
                  </a:extLst>
                </a:gridCol>
              </a:tblGrid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사용사례명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정보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사용사례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UC#002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44533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64499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448310" marR="0" indent="-44831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관련자 관심사항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21310" marR="0" indent="-32131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학생의 정보를 수정하고 싶다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451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사전조건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수정을 원하는 학생의 학번이 저장되어 있어야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859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성공조건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학생의 정보가 수정된다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50844"/>
                  </a:ext>
                </a:extLst>
              </a:tr>
              <a:tr h="1878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주요성공시나리오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사용자는 프로그램을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사용자는 수정 버튼을 누르고 수정하고자 하는 학생의 학번을 검색한다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사용자는 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휴대전화 중 수정을 원하는 정보를 선택한다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사용자는 수정된 정보를 입력하고 수정 버튼을 눌러 수정을 완료한다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32637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대안흐름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만약 존재하지 않는 학번이라면 메시지창을 통해 이를 알리고 수정 화면으로 돌아간다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5461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요구사항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1681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7A387AA-3327-4252-BA53-C9170AD5F06D}"/>
              </a:ext>
            </a:extLst>
          </p:cNvPr>
          <p:cNvSpPr/>
          <p:nvPr/>
        </p:nvSpPr>
        <p:spPr>
          <a:xfrm>
            <a:off x="2850642" y="9375"/>
            <a:ext cx="6490716" cy="101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사용사례 텍스트</a:t>
            </a:r>
            <a:endParaRPr lang="en-US" altLang="ko-KR" sz="32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</p:spTree>
    <p:extLst>
      <p:ext uri="{BB962C8B-B14F-4D97-AF65-F5344CB8AC3E}">
        <p14:creationId xmlns:p14="http://schemas.microsoft.com/office/powerpoint/2010/main" val="231670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0642" y="9375"/>
            <a:ext cx="6490716" cy="101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사용사례 텍스트</a:t>
            </a:r>
            <a:endParaRPr lang="en-US" altLang="ko-KR" sz="32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1629061-4553-49E4-BE2E-F56EAA72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10422"/>
              </p:ext>
            </p:extLst>
          </p:nvPr>
        </p:nvGraphicFramePr>
        <p:xfrm>
          <a:off x="925288" y="1772012"/>
          <a:ext cx="10341424" cy="4490873"/>
        </p:xfrm>
        <a:graphic>
          <a:graphicData uri="http://schemas.openxmlformats.org/drawingml/2006/table">
            <a:tbl>
              <a:tblPr/>
              <a:tblGrid>
                <a:gridCol w="1883261">
                  <a:extLst>
                    <a:ext uri="{9D8B030D-6E8A-4147-A177-3AD203B41FA5}">
                      <a16:colId xmlns:a16="http://schemas.microsoft.com/office/drawing/2014/main" val="2235535732"/>
                    </a:ext>
                  </a:extLst>
                </a:gridCol>
                <a:gridCol w="3711442">
                  <a:extLst>
                    <a:ext uri="{9D8B030D-6E8A-4147-A177-3AD203B41FA5}">
                      <a16:colId xmlns:a16="http://schemas.microsoft.com/office/drawing/2014/main" val="3130250290"/>
                    </a:ext>
                  </a:extLst>
                </a:gridCol>
                <a:gridCol w="1624968">
                  <a:extLst>
                    <a:ext uri="{9D8B030D-6E8A-4147-A177-3AD203B41FA5}">
                      <a16:colId xmlns:a16="http://schemas.microsoft.com/office/drawing/2014/main" val="1216615464"/>
                    </a:ext>
                  </a:extLst>
                </a:gridCol>
                <a:gridCol w="3121753">
                  <a:extLst>
                    <a:ext uri="{9D8B030D-6E8A-4147-A177-3AD203B41FA5}">
                      <a16:colId xmlns:a16="http://schemas.microsoft.com/office/drawing/2014/main" val="3297026345"/>
                    </a:ext>
                  </a:extLst>
                </a:gridCol>
              </a:tblGrid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사용사례명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 학생 정보 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사용사례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UC#003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44533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64499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448310" marR="0" indent="-44831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관련자 관심사항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21310" marR="0" indent="-32131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 학생의 정보를 삭제하고 싶다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451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사전조건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삭제를 원하는 학생의 학번이 저장되어 있어야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859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성공조건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 학생의 정보가 삭제된다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50844"/>
                  </a:ext>
                </a:extLst>
              </a:tr>
              <a:tr h="1878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주요성공시나리오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사용자는 프로그램을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사용자는 삭제 버튼을 누르고 삭제하고자 하는 학생의 학번을 검색한다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사용자는 삭제 버튼을 눌러 해당 학번의 학생 정보 삭제를 완료한다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32637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대안흐름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만약 존재하지 않는 학번이라면 메시지창을 통해 이를 알리고 삭제 화면으로 돌아간다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5461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요구사항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1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81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662" y="1231392"/>
            <a:ext cx="10742676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1629061-4553-49E4-BE2E-F56EAA72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91601"/>
              </p:ext>
            </p:extLst>
          </p:nvPr>
        </p:nvGraphicFramePr>
        <p:xfrm>
          <a:off x="925288" y="1772012"/>
          <a:ext cx="10341424" cy="4490873"/>
        </p:xfrm>
        <a:graphic>
          <a:graphicData uri="http://schemas.openxmlformats.org/drawingml/2006/table">
            <a:tbl>
              <a:tblPr/>
              <a:tblGrid>
                <a:gridCol w="1883261">
                  <a:extLst>
                    <a:ext uri="{9D8B030D-6E8A-4147-A177-3AD203B41FA5}">
                      <a16:colId xmlns:a16="http://schemas.microsoft.com/office/drawing/2014/main" val="2235535732"/>
                    </a:ext>
                  </a:extLst>
                </a:gridCol>
                <a:gridCol w="3711442">
                  <a:extLst>
                    <a:ext uri="{9D8B030D-6E8A-4147-A177-3AD203B41FA5}">
                      <a16:colId xmlns:a16="http://schemas.microsoft.com/office/drawing/2014/main" val="3130250290"/>
                    </a:ext>
                  </a:extLst>
                </a:gridCol>
                <a:gridCol w="1624968">
                  <a:extLst>
                    <a:ext uri="{9D8B030D-6E8A-4147-A177-3AD203B41FA5}">
                      <a16:colId xmlns:a16="http://schemas.microsoft.com/office/drawing/2014/main" val="1216615464"/>
                    </a:ext>
                  </a:extLst>
                </a:gridCol>
                <a:gridCol w="3121753">
                  <a:extLst>
                    <a:ext uri="{9D8B030D-6E8A-4147-A177-3AD203B41FA5}">
                      <a16:colId xmlns:a16="http://schemas.microsoft.com/office/drawing/2014/main" val="3297026345"/>
                    </a:ext>
                  </a:extLst>
                </a:gridCol>
              </a:tblGrid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사용사례명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 학생 정보 검색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사용사례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UC#005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44533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64499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448310" marR="0" indent="-44831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관련자 관심사항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21310" marR="0" indent="-32131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 학생의 정보를 확인하고 싶다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451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사전조건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확인을 원하는 학생의 이름이 저장되어 있어야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859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성공조건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 학생의 정보가 출력된다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50844"/>
                  </a:ext>
                </a:extLst>
              </a:tr>
              <a:tr h="1878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주요성공시나리오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사용자는 프로그램을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사용자는 검색 버튼을 누르고 정보를 확인하고자 하는 학생의 이름을 검색한다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이름의 학생의 정보를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32637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대안흐름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만약 존재하지 않는 학생이라면 메시지창을 통해 이를 알리고 검색 화면으로 돌아간다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54614"/>
                  </a:ext>
                </a:extLst>
              </a:tr>
              <a:tr h="37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요구사항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1681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3EB28D9-D456-454C-B9D7-AE04D45AC7C5}"/>
              </a:ext>
            </a:extLst>
          </p:cNvPr>
          <p:cNvSpPr/>
          <p:nvPr/>
        </p:nvSpPr>
        <p:spPr>
          <a:xfrm>
            <a:off x="2850642" y="9375"/>
            <a:ext cx="6490716" cy="101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사용사례 텍스트</a:t>
            </a:r>
            <a:endParaRPr lang="en-US" altLang="ko-KR" sz="3200" b="1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학생 정보 관리 프로그램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제안발표</a:t>
            </a:r>
          </a:p>
        </p:txBody>
      </p:sp>
    </p:spTree>
    <p:extLst>
      <p:ext uri="{BB962C8B-B14F-4D97-AF65-F5344CB8AC3E}">
        <p14:creationId xmlns:p14="http://schemas.microsoft.com/office/powerpoint/2010/main" val="43514396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1837</Words>
  <Application>Microsoft Office PowerPoint</Application>
  <PresentationFormat>와이드스크린</PresentationFormat>
  <Paragraphs>572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나눔스퀘어 Light</vt:lpstr>
      <vt:lpstr>맑은 고딕</vt:lpstr>
      <vt:lpstr>함초롬돋움</vt:lpstr>
      <vt:lpstr>함초롬바탕</vt:lpstr>
      <vt:lpstr>Arial</vt:lpstr>
      <vt:lpstr>Bell MT</vt:lpstr>
      <vt:lpstr>7_Office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OWNER</cp:lastModifiedBy>
  <cp:revision>70</cp:revision>
  <dcterms:created xsi:type="dcterms:W3CDTF">2019-12-19T04:18:13Z</dcterms:created>
  <dcterms:modified xsi:type="dcterms:W3CDTF">2021-12-24T07:07:25Z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