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3C70-B3C0-46B8-8F83-1ED7D5D7268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92AB-392A-43D6-937E-442DC1782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0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3C70-B3C0-46B8-8F83-1ED7D5D7268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92AB-392A-43D6-937E-442DC1782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88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3C70-B3C0-46B8-8F83-1ED7D5D7268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92AB-392A-43D6-937E-442DC1782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8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3C70-B3C0-46B8-8F83-1ED7D5D7268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92AB-392A-43D6-937E-442DC1782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1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3C70-B3C0-46B8-8F83-1ED7D5D7268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92AB-392A-43D6-937E-442DC1782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3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3C70-B3C0-46B8-8F83-1ED7D5D7268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92AB-392A-43D6-937E-442DC1782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9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3C70-B3C0-46B8-8F83-1ED7D5D7268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92AB-392A-43D6-937E-442DC1782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1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3C70-B3C0-46B8-8F83-1ED7D5D7268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92AB-392A-43D6-937E-442DC1782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2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3C70-B3C0-46B8-8F83-1ED7D5D7268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92AB-392A-43D6-937E-442DC1782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38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3C70-B3C0-46B8-8F83-1ED7D5D7268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92AB-392A-43D6-937E-442DC1782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52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3C70-B3C0-46B8-8F83-1ED7D5D7268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92AB-392A-43D6-937E-442DC1782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7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43C70-B3C0-46B8-8F83-1ED7D5D72683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192AB-392A-43D6-937E-442DC1782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5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875085" y="3930162"/>
            <a:ext cx="5301761" cy="21365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5269" y="738554"/>
            <a:ext cx="898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ERP(Enterprise Resource Planning) : </a:t>
            </a:r>
            <a:r>
              <a:rPr lang="ko-KR" altLang="en-US" dirty="0" smtClean="0"/>
              <a:t>회계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품질관리</a:t>
            </a:r>
            <a:r>
              <a:rPr lang="en-US" altLang="ko-KR" dirty="0"/>
              <a:t> </a:t>
            </a:r>
            <a:r>
              <a:rPr lang="ko-KR" altLang="en-US" dirty="0" smtClean="0"/>
              <a:t>등 회사 전반에 </a:t>
            </a:r>
            <a:endParaRPr lang="en-US" altLang="ko-KR" dirty="0" smtClean="0"/>
          </a:p>
          <a:p>
            <a:r>
              <a:rPr lang="ko-KR" altLang="en-US" dirty="0" smtClean="0"/>
              <a:t>걸친 관리들을 통합적으로 하기 위한 시스템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전사적 자원 관리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5269" y="1591407"/>
            <a:ext cx="10820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CRM(Custom Relationship Marketing) : </a:t>
            </a:r>
            <a:r>
              <a:rPr lang="ko-KR" altLang="en-US" dirty="0" smtClean="0"/>
              <a:t>기존 고객 중에서 단골 고객으로 부터 다른 고객을 유치하는 </a:t>
            </a:r>
            <a:endParaRPr lang="en-US" altLang="ko-KR" dirty="0" smtClean="0"/>
          </a:p>
          <a:p>
            <a:r>
              <a:rPr lang="ko-KR" altLang="en-US" dirty="0" smtClean="0"/>
              <a:t>마케팅으로 단골 고객과 좋은 유대 관계를 유지하도록 하는 마케팅의 수단 중 하나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고객 연계 마케팅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5269" y="2567353"/>
            <a:ext cx="971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ETL(Extract, Transform, Load) : </a:t>
            </a:r>
            <a:r>
              <a:rPr lang="ko-KR" altLang="en-US" dirty="0" smtClean="0"/>
              <a:t>해당 데이터를 </a:t>
            </a:r>
            <a:r>
              <a:rPr lang="ko-KR" altLang="en-US" dirty="0" err="1" smtClean="0"/>
              <a:t>자료원으로</a:t>
            </a:r>
            <a:r>
              <a:rPr lang="ko-KR" altLang="en-US" dirty="0" smtClean="0"/>
              <a:t> 부터 수집 및 추출하여 </a:t>
            </a:r>
            <a:endParaRPr lang="en-US" altLang="ko-KR" dirty="0" smtClean="0"/>
          </a:p>
          <a:p>
            <a:r>
              <a:rPr lang="ko-KR" altLang="en-US" dirty="0" smtClean="0"/>
              <a:t>필요한 데이터로 변환 및 가공한 후 </a:t>
            </a:r>
            <a:r>
              <a:rPr lang="ko-KR" altLang="en-US" dirty="0" err="1" smtClean="0"/>
              <a:t>로딩시켜</a:t>
            </a:r>
            <a:r>
              <a:rPr lang="ko-KR" altLang="en-US" dirty="0" smtClean="0"/>
              <a:t> 주는 기법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클라우딩</a:t>
            </a:r>
            <a:r>
              <a:rPr lang="ko-KR" altLang="en-US" dirty="0" smtClean="0"/>
              <a:t> 시스템</a:t>
            </a:r>
            <a:r>
              <a:rPr lang="en-US" altLang="ko-KR" dirty="0" smtClean="0"/>
              <a:t>(AWS, AZUER,..)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244362" y="4167554"/>
            <a:ext cx="1090246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73162" y="4167554"/>
            <a:ext cx="1090246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변환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901962" y="4167554"/>
            <a:ext cx="1090246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로더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415562" y="4167554"/>
            <a:ext cx="1090246" cy="800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자료원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0" idx="3"/>
            <a:endCxn id="7" idx="1"/>
          </p:cNvCxnSpPr>
          <p:nvPr/>
        </p:nvCxnSpPr>
        <p:spPr>
          <a:xfrm>
            <a:off x="2505808" y="4567604"/>
            <a:ext cx="738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107831" y="5328138"/>
            <a:ext cx="7148146" cy="4396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파이프라인</a:t>
            </a:r>
            <a:endParaRPr lang="ko-KR" altLang="en-US"/>
          </a:p>
        </p:txBody>
      </p:sp>
      <p:cxnSp>
        <p:nvCxnSpPr>
          <p:cNvPr id="15" name="직선 화살표 연결선 14"/>
          <p:cNvCxnSpPr>
            <a:stCxn id="7" idx="2"/>
          </p:cNvCxnSpPr>
          <p:nvPr/>
        </p:nvCxnSpPr>
        <p:spPr>
          <a:xfrm>
            <a:off x="3789485" y="4967654"/>
            <a:ext cx="0" cy="36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8" idx="1"/>
          </p:cNvCxnSpPr>
          <p:nvPr/>
        </p:nvCxnSpPr>
        <p:spPr>
          <a:xfrm flipV="1">
            <a:off x="4193931" y="4567604"/>
            <a:ext cx="879231" cy="76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2"/>
          </p:cNvCxnSpPr>
          <p:nvPr/>
        </p:nvCxnSpPr>
        <p:spPr>
          <a:xfrm>
            <a:off x="5618285" y="4967654"/>
            <a:ext cx="0" cy="36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9" idx="1"/>
          </p:cNvCxnSpPr>
          <p:nvPr/>
        </p:nvCxnSpPr>
        <p:spPr>
          <a:xfrm flipV="1">
            <a:off x="6163408" y="4567604"/>
            <a:ext cx="738554" cy="76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873650" y="4167554"/>
            <a:ext cx="1090246" cy="800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수요처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9" idx="3"/>
            <a:endCxn id="23" idx="1"/>
          </p:cNvCxnSpPr>
          <p:nvPr/>
        </p:nvCxnSpPr>
        <p:spPr>
          <a:xfrm>
            <a:off x="7992208" y="4567604"/>
            <a:ext cx="88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006968" y="3525714"/>
            <a:ext cx="1635369" cy="4880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클라우드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81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8554" y="571502"/>
            <a:ext cx="84914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방법론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 단계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모두 다름 </a:t>
            </a:r>
            <a:r>
              <a:rPr lang="en-US" altLang="ko-KR" dirty="0" smtClean="0"/>
              <a:t>–&gt; </a:t>
            </a:r>
            <a:r>
              <a:rPr lang="ko-KR" altLang="en-US" dirty="0" smtClean="0"/>
              <a:t>소프트웨어 생명주기 </a:t>
            </a:r>
            <a:r>
              <a:rPr lang="en-US" altLang="ko-KR" dirty="0" smtClean="0"/>
              <a:t>: SWLS)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	</a:t>
            </a:r>
            <a:r>
              <a:rPr lang="ko-KR" altLang="en-US" dirty="0" smtClean="0">
                <a:solidFill>
                  <a:srgbClr val="0070C0"/>
                </a:solidFill>
              </a:rPr>
              <a:t>폭포수 모델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	</a:t>
            </a:r>
            <a:r>
              <a:rPr lang="ko-KR" altLang="en-US" dirty="0" smtClean="0">
                <a:solidFill>
                  <a:srgbClr val="FFC000"/>
                </a:solidFill>
              </a:rPr>
              <a:t>나선형 모델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92D050"/>
                </a:solidFill>
              </a:rPr>
              <a:t>	</a:t>
            </a:r>
            <a:r>
              <a:rPr lang="ko-KR" altLang="en-US" dirty="0" err="1" smtClean="0">
                <a:solidFill>
                  <a:srgbClr val="92D050"/>
                </a:solidFill>
              </a:rPr>
              <a:t>프로토타입</a:t>
            </a:r>
            <a:r>
              <a:rPr lang="ko-KR" altLang="en-US" dirty="0" smtClean="0">
                <a:solidFill>
                  <a:srgbClr val="92D050"/>
                </a:solidFill>
              </a:rPr>
              <a:t> 모델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 smtClean="0">
                <a:solidFill>
                  <a:srgbClr val="FF0000"/>
                </a:solidFill>
              </a:rPr>
              <a:t>애자일 모델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8554" y="2426674"/>
            <a:ext cx="931984" cy="53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계획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80492" y="2426674"/>
            <a:ext cx="1310054" cy="53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요구분석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00500" y="2426674"/>
            <a:ext cx="1310054" cy="53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설계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20508" y="2426674"/>
            <a:ext cx="1310054" cy="53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40516" y="2426674"/>
            <a:ext cx="1310054" cy="53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테스트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460524" y="2426674"/>
            <a:ext cx="1310054" cy="53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유지보수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38554" y="4510451"/>
            <a:ext cx="1310054" cy="5363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요구분석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58562" y="4510451"/>
            <a:ext cx="1310054" cy="5363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378570" y="4510451"/>
            <a:ext cx="1582615" cy="5363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497522" y="4510451"/>
            <a:ext cx="1310054" cy="5363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 평가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317530" y="4510451"/>
            <a:ext cx="1310054" cy="5363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완료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38554" y="3327885"/>
            <a:ext cx="2628900" cy="536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계획 및 </a:t>
            </a:r>
            <a:r>
              <a:rPr lang="ko-KR" altLang="en-US" dirty="0" err="1" smtClean="0"/>
              <a:t>요구분석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754315" y="3327885"/>
            <a:ext cx="1573824" cy="536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위험 분석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38093" y="3327885"/>
            <a:ext cx="1582615" cy="536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957045" y="3327885"/>
            <a:ext cx="1310054" cy="536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 평가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777053" y="3327885"/>
            <a:ext cx="1310054" cy="536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완료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7" idx="3"/>
            <a:endCxn id="18" idx="1"/>
          </p:cNvCxnSpPr>
          <p:nvPr/>
        </p:nvCxnSpPr>
        <p:spPr>
          <a:xfrm>
            <a:off x="3367454" y="3596050"/>
            <a:ext cx="3868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6" name="직선 화살표 연결선 25"/>
          <p:cNvCxnSpPr>
            <a:stCxn id="18" idx="3"/>
            <a:endCxn id="19" idx="1"/>
          </p:cNvCxnSpPr>
          <p:nvPr/>
        </p:nvCxnSpPr>
        <p:spPr>
          <a:xfrm>
            <a:off x="5328139" y="3596050"/>
            <a:ext cx="509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8" name="직선 화살표 연결선 27"/>
          <p:cNvCxnSpPr>
            <a:stCxn id="19" idx="3"/>
            <a:endCxn id="20" idx="1"/>
          </p:cNvCxnSpPr>
          <p:nvPr/>
        </p:nvCxnSpPr>
        <p:spPr>
          <a:xfrm>
            <a:off x="7420708" y="3596050"/>
            <a:ext cx="5363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0" name="직선 화살표 연결선 29"/>
          <p:cNvCxnSpPr>
            <a:stCxn id="20" idx="3"/>
            <a:endCxn id="21" idx="1"/>
          </p:cNvCxnSpPr>
          <p:nvPr/>
        </p:nvCxnSpPr>
        <p:spPr>
          <a:xfrm>
            <a:off x="9267099" y="3596050"/>
            <a:ext cx="509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2" name="꺾인 연결선 31"/>
          <p:cNvCxnSpPr>
            <a:stCxn id="20" idx="2"/>
            <a:endCxn id="17" idx="2"/>
          </p:cNvCxnSpPr>
          <p:nvPr/>
        </p:nvCxnSpPr>
        <p:spPr>
          <a:xfrm rot="5400000">
            <a:off x="5332538" y="584681"/>
            <a:ext cx="12700" cy="655906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4" name="꺾인 연결선 33"/>
          <p:cNvCxnSpPr>
            <a:stCxn id="15" idx="2"/>
            <a:endCxn id="14" idx="2"/>
          </p:cNvCxnSpPr>
          <p:nvPr/>
        </p:nvCxnSpPr>
        <p:spPr>
          <a:xfrm rot="5400000">
            <a:off x="6161214" y="4055446"/>
            <a:ext cx="12700" cy="198267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5" idx="2"/>
            <a:endCxn id="13" idx="2"/>
          </p:cNvCxnSpPr>
          <p:nvPr/>
        </p:nvCxnSpPr>
        <p:spPr>
          <a:xfrm rot="5400000">
            <a:off x="5183069" y="3077301"/>
            <a:ext cx="12700" cy="3938960"/>
          </a:xfrm>
          <a:prstGeom prst="bentConnector3">
            <a:avLst>
              <a:gd name="adj1" fmla="val 3807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5" idx="2"/>
            <a:endCxn id="12" idx="2"/>
          </p:cNvCxnSpPr>
          <p:nvPr/>
        </p:nvCxnSpPr>
        <p:spPr>
          <a:xfrm rot="5400000">
            <a:off x="4273065" y="2167297"/>
            <a:ext cx="12700" cy="5758968"/>
          </a:xfrm>
          <a:prstGeom prst="bentConnector3">
            <a:avLst>
              <a:gd name="adj1" fmla="val 58846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2" idx="3"/>
            <a:endCxn id="13" idx="1"/>
          </p:cNvCxnSpPr>
          <p:nvPr/>
        </p:nvCxnSpPr>
        <p:spPr>
          <a:xfrm>
            <a:off x="2048608" y="4778616"/>
            <a:ext cx="509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3" idx="3"/>
            <a:endCxn id="14" idx="1"/>
          </p:cNvCxnSpPr>
          <p:nvPr/>
        </p:nvCxnSpPr>
        <p:spPr>
          <a:xfrm>
            <a:off x="3868616" y="4778616"/>
            <a:ext cx="509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4" idx="3"/>
            <a:endCxn id="15" idx="1"/>
          </p:cNvCxnSpPr>
          <p:nvPr/>
        </p:nvCxnSpPr>
        <p:spPr>
          <a:xfrm>
            <a:off x="5961185" y="4778616"/>
            <a:ext cx="536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5" idx="3"/>
            <a:endCxn id="16" idx="1"/>
          </p:cNvCxnSpPr>
          <p:nvPr/>
        </p:nvCxnSpPr>
        <p:spPr>
          <a:xfrm>
            <a:off x="7807576" y="4778616"/>
            <a:ext cx="509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5" idx="3"/>
            <a:endCxn id="6" idx="1"/>
          </p:cNvCxnSpPr>
          <p:nvPr/>
        </p:nvCxnSpPr>
        <p:spPr>
          <a:xfrm>
            <a:off x="1670538" y="2694839"/>
            <a:ext cx="509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6" idx="3"/>
          </p:cNvCxnSpPr>
          <p:nvPr/>
        </p:nvCxnSpPr>
        <p:spPr>
          <a:xfrm>
            <a:off x="3490546" y="2694839"/>
            <a:ext cx="439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7" idx="3"/>
            <a:endCxn id="8" idx="1"/>
          </p:cNvCxnSpPr>
          <p:nvPr/>
        </p:nvCxnSpPr>
        <p:spPr>
          <a:xfrm>
            <a:off x="5310554" y="2694839"/>
            <a:ext cx="509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8" idx="3"/>
            <a:endCxn id="9" idx="1"/>
          </p:cNvCxnSpPr>
          <p:nvPr/>
        </p:nvCxnSpPr>
        <p:spPr>
          <a:xfrm>
            <a:off x="7130562" y="2694839"/>
            <a:ext cx="509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9" idx="3"/>
            <a:endCxn id="10" idx="1"/>
          </p:cNvCxnSpPr>
          <p:nvPr/>
        </p:nvCxnSpPr>
        <p:spPr>
          <a:xfrm>
            <a:off x="8950570" y="2694839"/>
            <a:ext cx="509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975946" y="6101862"/>
            <a:ext cx="1582616" cy="3341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제품 책임자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756272" y="6101862"/>
            <a:ext cx="1582616" cy="3341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스프린터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6497522" y="6101862"/>
            <a:ext cx="1582616" cy="3341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59" idx="3"/>
            <a:endCxn id="60" idx="1"/>
          </p:cNvCxnSpPr>
          <p:nvPr/>
        </p:nvCxnSpPr>
        <p:spPr>
          <a:xfrm>
            <a:off x="2558562" y="6268916"/>
            <a:ext cx="1197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0" idx="3"/>
            <a:endCxn id="61" idx="1"/>
          </p:cNvCxnSpPr>
          <p:nvPr/>
        </p:nvCxnSpPr>
        <p:spPr>
          <a:xfrm>
            <a:off x="5338888" y="6268916"/>
            <a:ext cx="115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45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137</Words>
  <Application>Microsoft Office PowerPoint</Application>
  <PresentationFormat>와이드스크린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</cp:revision>
  <dcterms:created xsi:type="dcterms:W3CDTF">2022-07-29T08:12:12Z</dcterms:created>
  <dcterms:modified xsi:type="dcterms:W3CDTF">2022-07-29T08:34:55Z</dcterms:modified>
</cp:coreProperties>
</file>