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1" r:id="rId15"/>
    <p:sldId id="274" r:id="rId16"/>
    <p:sldId id="276" r:id="rId17"/>
    <p:sldId id="277" r:id="rId18"/>
    <p:sldId id="278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80" r:id="rId27"/>
    <p:sldId id="281" r:id="rId28"/>
    <p:sldId id="282" r:id="rId29"/>
    <p:sldId id="283" r:id="rId30"/>
    <p:sldId id="284" r:id="rId31"/>
    <p:sldId id="279" r:id="rId32"/>
    <p:sldId id="2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69D88-2F3F-4AD3-AEE1-AD3C776455C9}" v="109" dt="2025-03-11T14:22:03.577"/>
    <p1510:client id="{52FDE1F8-BAEA-E794-4166-1B55436769B9}" v="443" dt="2025-03-11T14:46:06.343"/>
    <p1510:client id="{A4BE6CEB-96DB-667B-EE07-6115A8693F7B}" v="234" dt="2025-03-11T14:04:33.908"/>
    <p1510:client id="{D7FACFAA-78FE-27CB-43D7-2E5C78076491}" v="18" dt="2025-03-11T12:44:52.865"/>
    <p1510:client id="{F942F1CF-62B7-5954-AF99-5B5DED54996F}" v="1" dt="2025-03-10T16:25:21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7E88B-4B4C-49B4-AC0B-C3C06D1557A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F40B6B8-04E8-47D4-82CC-FA2791F956AD}">
      <dgm:prSet/>
      <dgm:spPr/>
      <dgm:t>
        <a:bodyPr/>
        <a:lstStyle/>
        <a:p>
          <a:r>
            <a:rPr lang="en-US" b="0" i="0"/>
            <a:t>Check for the duplicates. There is no duplicate data.</a:t>
          </a:r>
          <a:endParaRPr lang="en-US"/>
        </a:p>
      </dgm:t>
    </dgm:pt>
    <dgm:pt modelId="{0971B742-02C0-4AC7-991F-8CF1044E11DE}" type="parTrans" cxnId="{FBC41B7B-A841-4266-805B-6C26E38F8AD3}">
      <dgm:prSet/>
      <dgm:spPr/>
      <dgm:t>
        <a:bodyPr/>
        <a:lstStyle/>
        <a:p>
          <a:endParaRPr lang="en-US"/>
        </a:p>
      </dgm:t>
    </dgm:pt>
    <dgm:pt modelId="{68F09066-7A3C-43E8-859C-5AB47C644C8E}" type="sibTrans" cxnId="{FBC41B7B-A841-4266-805B-6C26E38F8AD3}">
      <dgm:prSet/>
      <dgm:spPr/>
      <dgm:t>
        <a:bodyPr/>
        <a:lstStyle/>
        <a:p>
          <a:endParaRPr lang="en-US"/>
        </a:p>
      </dgm:t>
    </dgm:pt>
    <dgm:pt modelId="{E751DCF3-D039-492F-813C-863A47924D58}">
      <dgm:prSet/>
      <dgm:spPr/>
      <dgm:t>
        <a:bodyPr/>
        <a:lstStyle/>
        <a:p>
          <a:r>
            <a:rPr lang="en-US" b="0" i="0"/>
            <a:t>Check for the number of null values in each column. Book-Author, Publisher and Image-URL-L have missing values and these values are imputed with valid values.</a:t>
          </a:r>
          <a:endParaRPr lang="en-US"/>
        </a:p>
      </dgm:t>
    </dgm:pt>
    <dgm:pt modelId="{0B98E1D4-96B3-4165-A49B-5FF229D42721}" type="parTrans" cxnId="{1EB62C61-6411-4F55-9C15-C3BD5E1067BC}">
      <dgm:prSet/>
      <dgm:spPr/>
      <dgm:t>
        <a:bodyPr/>
        <a:lstStyle/>
        <a:p>
          <a:endParaRPr lang="en-US"/>
        </a:p>
      </dgm:t>
    </dgm:pt>
    <dgm:pt modelId="{82E7D0B7-FA81-480A-903C-C82B58BC2DD5}" type="sibTrans" cxnId="{1EB62C61-6411-4F55-9C15-C3BD5E1067BC}">
      <dgm:prSet/>
      <dgm:spPr/>
      <dgm:t>
        <a:bodyPr/>
        <a:lstStyle/>
        <a:p>
          <a:endParaRPr lang="en-US"/>
        </a:p>
      </dgm:t>
    </dgm:pt>
    <dgm:pt modelId="{C4DB3B99-B527-475A-8494-4CE32AA4E85F}">
      <dgm:prSet/>
      <dgm:spPr/>
      <dgm:t>
        <a:bodyPr/>
        <a:lstStyle/>
        <a:p>
          <a:r>
            <a:rPr lang="en-US"/>
            <a:t>Year-Of-Publication has invalid values such as 0, &gt;2024. Keep only the valid values.</a:t>
          </a:r>
        </a:p>
      </dgm:t>
    </dgm:pt>
    <dgm:pt modelId="{FC2A1214-0DB4-4F65-93BC-7CC5331648D0}" type="parTrans" cxnId="{CD362C31-BC81-496D-93C1-B68722388A44}">
      <dgm:prSet/>
      <dgm:spPr/>
      <dgm:t>
        <a:bodyPr/>
        <a:lstStyle/>
        <a:p>
          <a:endParaRPr lang="en-US"/>
        </a:p>
      </dgm:t>
    </dgm:pt>
    <dgm:pt modelId="{923C874D-0C76-4C08-B07D-3FD0CC67184B}" type="sibTrans" cxnId="{CD362C31-BC81-496D-93C1-B68722388A44}">
      <dgm:prSet/>
      <dgm:spPr/>
      <dgm:t>
        <a:bodyPr/>
        <a:lstStyle/>
        <a:p>
          <a:endParaRPr lang="en-US"/>
        </a:p>
      </dgm:t>
    </dgm:pt>
    <dgm:pt modelId="{9CAEE120-D0AF-4BE1-A4B8-8762F684B5F3}">
      <dgm:prSet/>
      <dgm:spPr/>
      <dgm:t>
        <a:bodyPr/>
        <a:lstStyle/>
        <a:p>
          <a:r>
            <a:rPr lang="en-US" b="0" i="0"/>
            <a:t>Removal of outliers from the dataset.</a:t>
          </a:r>
          <a:endParaRPr lang="en-US"/>
        </a:p>
      </dgm:t>
    </dgm:pt>
    <dgm:pt modelId="{B59184A9-FD94-4688-BB86-EF6E1CE9A493}" type="parTrans" cxnId="{03B646D6-1B02-4312-BF54-C78EDF892E06}">
      <dgm:prSet/>
      <dgm:spPr/>
      <dgm:t>
        <a:bodyPr/>
        <a:lstStyle/>
        <a:p>
          <a:endParaRPr lang="en-US"/>
        </a:p>
      </dgm:t>
    </dgm:pt>
    <dgm:pt modelId="{70D154D7-E37C-48D8-AC84-452F7F367E8C}" type="sibTrans" cxnId="{03B646D6-1B02-4312-BF54-C78EDF892E06}">
      <dgm:prSet/>
      <dgm:spPr/>
      <dgm:t>
        <a:bodyPr/>
        <a:lstStyle/>
        <a:p>
          <a:endParaRPr lang="en-US"/>
        </a:p>
      </dgm:t>
    </dgm:pt>
    <dgm:pt modelId="{3BFAE526-8D16-4E8E-BE9A-E77947103C63}" type="pres">
      <dgm:prSet presAssocID="{B437E88B-4B4C-49B4-AC0B-C3C06D1557A0}" presName="root" presStyleCnt="0">
        <dgm:presLayoutVars>
          <dgm:dir/>
          <dgm:resizeHandles val="exact"/>
        </dgm:presLayoutVars>
      </dgm:prSet>
      <dgm:spPr/>
    </dgm:pt>
    <dgm:pt modelId="{F20444FC-87F6-482C-91D5-AC56BD8C7FCF}" type="pres">
      <dgm:prSet presAssocID="{B437E88B-4B4C-49B4-AC0B-C3C06D1557A0}" presName="container" presStyleCnt="0">
        <dgm:presLayoutVars>
          <dgm:dir/>
          <dgm:resizeHandles val="exact"/>
        </dgm:presLayoutVars>
      </dgm:prSet>
      <dgm:spPr/>
    </dgm:pt>
    <dgm:pt modelId="{4961D386-9CBB-4709-8C5F-D68168E99D49}" type="pres">
      <dgm:prSet presAssocID="{AF40B6B8-04E8-47D4-82CC-FA2791F956AD}" presName="compNode" presStyleCnt="0"/>
      <dgm:spPr/>
    </dgm:pt>
    <dgm:pt modelId="{53ABFACE-0BDD-40F5-A07E-A474D54BC6B2}" type="pres">
      <dgm:prSet presAssocID="{AF40B6B8-04E8-47D4-82CC-FA2791F956AD}" presName="iconBgRect" presStyleLbl="bgShp" presStyleIdx="0" presStyleCnt="4"/>
      <dgm:spPr/>
    </dgm:pt>
    <dgm:pt modelId="{0D89C847-C7AF-49B9-B1AD-3AA6FBD67626}" type="pres">
      <dgm:prSet presAssocID="{AF40B6B8-04E8-47D4-82CC-FA2791F956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0D1C065-27D8-45D9-A46A-04D958830082}" type="pres">
      <dgm:prSet presAssocID="{AF40B6B8-04E8-47D4-82CC-FA2791F956AD}" presName="spaceRect" presStyleCnt="0"/>
      <dgm:spPr/>
    </dgm:pt>
    <dgm:pt modelId="{703EB560-5EDE-4334-9BB5-644A2AFC7698}" type="pres">
      <dgm:prSet presAssocID="{AF40B6B8-04E8-47D4-82CC-FA2791F956AD}" presName="textRect" presStyleLbl="revTx" presStyleIdx="0" presStyleCnt="4">
        <dgm:presLayoutVars>
          <dgm:chMax val="1"/>
          <dgm:chPref val="1"/>
        </dgm:presLayoutVars>
      </dgm:prSet>
      <dgm:spPr/>
    </dgm:pt>
    <dgm:pt modelId="{3F4F99BD-31A1-4EB8-8B4C-46ED5E17B19D}" type="pres">
      <dgm:prSet presAssocID="{68F09066-7A3C-43E8-859C-5AB47C644C8E}" presName="sibTrans" presStyleLbl="sibTrans2D1" presStyleIdx="0" presStyleCnt="0"/>
      <dgm:spPr/>
    </dgm:pt>
    <dgm:pt modelId="{74AC06A9-2D70-45B9-A46D-875C5ACBE781}" type="pres">
      <dgm:prSet presAssocID="{E751DCF3-D039-492F-813C-863A47924D58}" presName="compNode" presStyleCnt="0"/>
      <dgm:spPr/>
    </dgm:pt>
    <dgm:pt modelId="{FF924F85-C05E-42A4-8B37-15A994AFBBB5}" type="pres">
      <dgm:prSet presAssocID="{E751DCF3-D039-492F-813C-863A47924D58}" presName="iconBgRect" presStyleLbl="bgShp" presStyleIdx="1" presStyleCnt="4"/>
      <dgm:spPr/>
    </dgm:pt>
    <dgm:pt modelId="{2943B5B3-35C8-4C00-8321-BB093885AD57}" type="pres">
      <dgm:prSet presAssocID="{E751DCF3-D039-492F-813C-863A47924D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5B0E9B40-2905-4F20-B727-62F31E16C602}" type="pres">
      <dgm:prSet presAssocID="{E751DCF3-D039-492F-813C-863A47924D58}" presName="spaceRect" presStyleCnt="0"/>
      <dgm:spPr/>
    </dgm:pt>
    <dgm:pt modelId="{FF296969-6C56-4092-AA36-648D659DEA81}" type="pres">
      <dgm:prSet presAssocID="{E751DCF3-D039-492F-813C-863A47924D58}" presName="textRect" presStyleLbl="revTx" presStyleIdx="1" presStyleCnt="4">
        <dgm:presLayoutVars>
          <dgm:chMax val="1"/>
          <dgm:chPref val="1"/>
        </dgm:presLayoutVars>
      </dgm:prSet>
      <dgm:spPr/>
    </dgm:pt>
    <dgm:pt modelId="{6FF104FC-2623-4E6F-80CB-6A3435E947F6}" type="pres">
      <dgm:prSet presAssocID="{82E7D0B7-FA81-480A-903C-C82B58BC2DD5}" presName="sibTrans" presStyleLbl="sibTrans2D1" presStyleIdx="0" presStyleCnt="0"/>
      <dgm:spPr/>
    </dgm:pt>
    <dgm:pt modelId="{AB2243C9-D828-4601-9DDE-36E8801F7357}" type="pres">
      <dgm:prSet presAssocID="{C4DB3B99-B527-475A-8494-4CE32AA4E85F}" presName="compNode" presStyleCnt="0"/>
      <dgm:spPr/>
    </dgm:pt>
    <dgm:pt modelId="{52AEA488-E16B-4C6F-8F7F-67C6FDB620F7}" type="pres">
      <dgm:prSet presAssocID="{C4DB3B99-B527-475A-8494-4CE32AA4E85F}" presName="iconBgRect" presStyleLbl="bgShp" presStyleIdx="2" presStyleCnt="4"/>
      <dgm:spPr/>
    </dgm:pt>
    <dgm:pt modelId="{E9A33D8F-6DE3-4528-8279-3219A92A0F9F}" type="pres">
      <dgm:prSet presAssocID="{C4DB3B99-B527-475A-8494-4CE32AA4E85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1616EB91-ABAD-479E-AEF0-E89EF667B65F}" type="pres">
      <dgm:prSet presAssocID="{C4DB3B99-B527-475A-8494-4CE32AA4E85F}" presName="spaceRect" presStyleCnt="0"/>
      <dgm:spPr/>
    </dgm:pt>
    <dgm:pt modelId="{4FF2F46C-8272-4215-8604-FBD6D4644B83}" type="pres">
      <dgm:prSet presAssocID="{C4DB3B99-B527-475A-8494-4CE32AA4E85F}" presName="textRect" presStyleLbl="revTx" presStyleIdx="2" presStyleCnt="4">
        <dgm:presLayoutVars>
          <dgm:chMax val="1"/>
          <dgm:chPref val="1"/>
        </dgm:presLayoutVars>
      </dgm:prSet>
      <dgm:spPr/>
    </dgm:pt>
    <dgm:pt modelId="{1DEC76A9-45AB-4700-8AC8-E2482185410C}" type="pres">
      <dgm:prSet presAssocID="{923C874D-0C76-4C08-B07D-3FD0CC67184B}" presName="sibTrans" presStyleLbl="sibTrans2D1" presStyleIdx="0" presStyleCnt="0"/>
      <dgm:spPr/>
    </dgm:pt>
    <dgm:pt modelId="{624704CB-BF61-43DA-8F40-C749F1D11C75}" type="pres">
      <dgm:prSet presAssocID="{9CAEE120-D0AF-4BE1-A4B8-8762F684B5F3}" presName="compNode" presStyleCnt="0"/>
      <dgm:spPr/>
    </dgm:pt>
    <dgm:pt modelId="{51670177-ED59-4B7A-BF96-0FBE287394EB}" type="pres">
      <dgm:prSet presAssocID="{9CAEE120-D0AF-4BE1-A4B8-8762F684B5F3}" presName="iconBgRect" presStyleLbl="bgShp" presStyleIdx="3" presStyleCnt="4"/>
      <dgm:spPr/>
    </dgm:pt>
    <dgm:pt modelId="{CB4B68A1-6BD2-4E64-B57D-950286EC1CD6}" type="pres">
      <dgm:prSet presAssocID="{9CAEE120-D0AF-4BE1-A4B8-8762F684B5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A11170B-CBB7-41AA-8299-68CDEDF5E49D}" type="pres">
      <dgm:prSet presAssocID="{9CAEE120-D0AF-4BE1-A4B8-8762F684B5F3}" presName="spaceRect" presStyleCnt="0"/>
      <dgm:spPr/>
    </dgm:pt>
    <dgm:pt modelId="{D1D00B6A-A82D-4C45-9252-73D7FC736E3A}" type="pres">
      <dgm:prSet presAssocID="{9CAEE120-D0AF-4BE1-A4B8-8762F684B5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594A14-EC07-4152-AE13-8E16994FE5F0}" type="presOf" srcId="{C4DB3B99-B527-475A-8494-4CE32AA4E85F}" destId="{4FF2F46C-8272-4215-8604-FBD6D4644B83}" srcOrd="0" destOrd="0" presId="urn:microsoft.com/office/officeart/2018/2/layout/IconCircleList"/>
    <dgm:cxn modelId="{CD362C31-BC81-496D-93C1-B68722388A44}" srcId="{B437E88B-4B4C-49B4-AC0B-C3C06D1557A0}" destId="{C4DB3B99-B527-475A-8494-4CE32AA4E85F}" srcOrd="2" destOrd="0" parTransId="{FC2A1214-0DB4-4F65-93BC-7CC5331648D0}" sibTransId="{923C874D-0C76-4C08-B07D-3FD0CC67184B}"/>
    <dgm:cxn modelId="{D65A263B-884D-41D4-9B9C-DA2DE26304EA}" type="presOf" srcId="{9CAEE120-D0AF-4BE1-A4B8-8762F684B5F3}" destId="{D1D00B6A-A82D-4C45-9252-73D7FC736E3A}" srcOrd="0" destOrd="0" presId="urn:microsoft.com/office/officeart/2018/2/layout/IconCircleList"/>
    <dgm:cxn modelId="{8C34923D-6F6E-48BF-A377-BDBD56F0F6D6}" type="presOf" srcId="{AF40B6B8-04E8-47D4-82CC-FA2791F956AD}" destId="{703EB560-5EDE-4334-9BB5-644A2AFC7698}" srcOrd="0" destOrd="0" presId="urn:microsoft.com/office/officeart/2018/2/layout/IconCircleList"/>
    <dgm:cxn modelId="{1EB62C61-6411-4F55-9C15-C3BD5E1067BC}" srcId="{B437E88B-4B4C-49B4-AC0B-C3C06D1557A0}" destId="{E751DCF3-D039-492F-813C-863A47924D58}" srcOrd="1" destOrd="0" parTransId="{0B98E1D4-96B3-4165-A49B-5FF229D42721}" sibTransId="{82E7D0B7-FA81-480A-903C-C82B58BC2DD5}"/>
    <dgm:cxn modelId="{E205F56A-18E8-4C00-B642-BAEE1326FEE4}" type="presOf" srcId="{923C874D-0C76-4C08-B07D-3FD0CC67184B}" destId="{1DEC76A9-45AB-4700-8AC8-E2482185410C}" srcOrd="0" destOrd="0" presId="urn:microsoft.com/office/officeart/2018/2/layout/IconCircleList"/>
    <dgm:cxn modelId="{FBC41B7B-A841-4266-805B-6C26E38F8AD3}" srcId="{B437E88B-4B4C-49B4-AC0B-C3C06D1557A0}" destId="{AF40B6B8-04E8-47D4-82CC-FA2791F956AD}" srcOrd="0" destOrd="0" parTransId="{0971B742-02C0-4AC7-991F-8CF1044E11DE}" sibTransId="{68F09066-7A3C-43E8-859C-5AB47C644C8E}"/>
    <dgm:cxn modelId="{9165559B-A1A1-49EC-B613-7582BE7247A2}" type="presOf" srcId="{82E7D0B7-FA81-480A-903C-C82B58BC2DD5}" destId="{6FF104FC-2623-4E6F-80CB-6A3435E947F6}" srcOrd="0" destOrd="0" presId="urn:microsoft.com/office/officeart/2018/2/layout/IconCircleList"/>
    <dgm:cxn modelId="{482424C8-5A5C-4340-B241-DC3CEFD41CED}" type="presOf" srcId="{E751DCF3-D039-492F-813C-863A47924D58}" destId="{FF296969-6C56-4092-AA36-648D659DEA81}" srcOrd="0" destOrd="0" presId="urn:microsoft.com/office/officeart/2018/2/layout/IconCircleList"/>
    <dgm:cxn modelId="{96A901D6-85B0-4B91-B8BC-D874CBA81603}" type="presOf" srcId="{B437E88B-4B4C-49B4-AC0B-C3C06D1557A0}" destId="{3BFAE526-8D16-4E8E-BE9A-E77947103C63}" srcOrd="0" destOrd="0" presId="urn:microsoft.com/office/officeart/2018/2/layout/IconCircleList"/>
    <dgm:cxn modelId="{03B646D6-1B02-4312-BF54-C78EDF892E06}" srcId="{B437E88B-4B4C-49B4-AC0B-C3C06D1557A0}" destId="{9CAEE120-D0AF-4BE1-A4B8-8762F684B5F3}" srcOrd="3" destOrd="0" parTransId="{B59184A9-FD94-4688-BB86-EF6E1CE9A493}" sibTransId="{70D154D7-E37C-48D8-AC84-452F7F367E8C}"/>
    <dgm:cxn modelId="{3D3A01F2-6FAB-422B-8523-CFE16D9174A5}" type="presOf" srcId="{68F09066-7A3C-43E8-859C-5AB47C644C8E}" destId="{3F4F99BD-31A1-4EB8-8B4C-46ED5E17B19D}" srcOrd="0" destOrd="0" presId="urn:microsoft.com/office/officeart/2018/2/layout/IconCircleList"/>
    <dgm:cxn modelId="{10DB59EC-9020-4407-B442-C932259DFAFA}" type="presParOf" srcId="{3BFAE526-8D16-4E8E-BE9A-E77947103C63}" destId="{F20444FC-87F6-482C-91D5-AC56BD8C7FCF}" srcOrd="0" destOrd="0" presId="urn:microsoft.com/office/officeart/2018/2/layout/IconCircleList"/>
    <dgm:cxn modelId="{4A80A48B-467E-4C0B-B394-3FFBAED4D469}" type="presParOf" srcId="{F20444FC-87F6-482C-91D5-AC56BD8C7FCF}" destId="{4961D386-9CBB-4709-8C5F-D68168E99D49}" srcOrd="0" destOrd="0" presId="urn:microsoft.com/office/officeart/2018/2/layout/IconCircleList"/>
    <dgm:cxn modelId="{C9EF51BC-3844-483B-ABDE-6959CEA3A162}" type="presParOf" srcId="{4961D386-9CBB-4709-8C5F-D68168E99D49}" destId="{53ABFACE-0BDD-40F5-A07E-A474D54BC6B2}" srcOrd="0" destOrd="0" presId="urn:microsoft.com/office/officeart/2018/2/layout/IconCircleList"/>
    <dgm:cxn modelId="{D6B78BB4-F2A2-4BB2-BCAE-5BB4E5297F79}" type="presParOf" srcId="{4961D386-9CBB-4709-8C5F-D68168E99D49}" destId="{0D89C847-C7AF-49B9-B1AD-3AA6FBD67626}" srcOrd="1" destOrd="0" presId="urn:microsoft.com/office/officeart/2018/2/layout/IconCircleList"/>
    <dgm:cxn modelId="{5A88E4D7-5B48-45B5-9473-21F20274EB46}" type="presParOf" srcId="{4961D386-9CBB-4709-8C5F-D68168E99D49}" destId="{D0D1C065-27D8-45D9-A46A-04D958830082}" srcOrd="2" destOrd="0" presId="urn:microsoft.com/office/officeart/2018/2/layout/IconCircleList"/>
    <dgm:cxn modelId="{7947C203-D92D-464B-A12B-4FACF7C79CC7}" type="presParOf" srcId="{4961D386-9CBB-4709-8C5F-D68168E99D49}" destId="{703EB560-5EDE-4334-9BB5-644A2AFC7698}" srcOrd="3" destOrd="0" presId="urn:microsoft.com/office/officeart/2018/2/layout/IconCircleList"/>
    <dgm:cxn modelId="{9135F271-AE7A-4474-8D97-D60F2CCB1703}" type="presParOf" srcId="{F20444FC-87F6-482C-91D5-AC56BD8C7FCF}" destId="{3F4F99BD-31A1-4EB8-8B4C-46ED5E17B19D}" srcOrd="1" destOrd="0" presId="urn:microsoft.com/office/officeart/2018/2/layout/IconCircleList"/>
    <dgm:cxn modelId="{71ED5D01-2353-49BF-85CA-BB7345AB18B6}" type="presParOf" srcId="{F20444FC-87F6-482C-91D5-AC56BD8C7FCF}" destId="{74AC06A9-2D70-45B9-A46D-875C5ACBE781}" srcOrd="2" destOrd="0" presId="urn:microsoft.com/office/officeart/2018/2/layout/IconCircleList"/>
    <dgm:cxn modelId="{5AE97683-52C2-4D3B-917C-FEB1DDF5406B}" type="presParOf" srcId="{74AC06A9-2D70-45B9-A46D-875C5ACBE781}" destId="{FF924F85-C05E-42A4-8B37-15A994AFBBB5}" srcOrd="0" destOrd="0" presId="urn:microsoft.com/office/officeart/2018/2/layout/IconCircleList"/>
    <dgm:cxn modelId="{0560ACA7-1594-4DDE-967C-47D30C5A1A7B}" type="presParOf" srcId="{74AC06A9-2D70-45B9-A46D-875C5ACBE781}" destId="{2943B5B3-35C8-4C00-8321-BB093885AD57}" srcOrd="1" destOrd="0" presId="urn:microsoft.com/office/officeart/2018/2/layout/IconCircleList"/>
    <dgm:cxn modelId="{DB51B509-C451-49E9-B5F0-31F3421F759D}" type="presParOf" srcId="{74AC06A9-2D70-45B9-A46D-875C5ACBE781}" destId="{5B0E9B40-2905-4F20-B727-62F31E16C602}" srcOrd="2" destOrd="0" presId="urn:microsoft.com/office/officeart/2018/2/layout/IconCircleList"/>
    <dgm:cxn modelId="{2C8D5A8A-86DC-4ABF-9354-ABBD5455071E}" type="presParOf" srcId="{74AC06A9-2D70-45B9-A46D-875C5ACBE781}" destId="{FF296969-6C56-4092-AA36-648D659DEA81}" srcOrd="3" destOrd="0" presId="urn:microsoft.com/office/officeart/2018/2/layout/IconCircleList"/>
    <dgm:cxn modelId="{BF25BED2-AB59-459B-935D-46F15799A0A4}" type="presParOf" srcId="{F20444FC-87F6-482C-91D5-AC56BD8C7FCF}" destId="{6FF104FC-2623-4E6F-80CB-6A3435E947F6}" srcOrd="3" destOrd="0" presId="urn:microsoft.com/office/officeart/2018/2/layout/IconCircleList"/>
    <dgm:cxn modelId="{8538E943-FD2D-45B9-B1DF-AD2FBA4B8BE7}" type="presParOf" srcId="{F20444FC-87F6-482C-91D5-AC56BD8C7FCF}" destId="{AB2243C9-D828-4601-9DDE-36E8801F7357}" srcOrd="4" destOrd="0" presId="urn:microsoft.com/office/officeart/2018/2/layout/IconCircleList"/>
    <dgm:cxn modelId="{746AA6AC-168C-4772-9571-5A19EC054CDA}" type="presParOf" srcId="{AB2243C9-D828-4601-9DDE-36E8801F7357}" destId="{52AEA488-E16B-4C6F-8F7F-67C6FDB620F7}" srcOrd="0" destOrd="0" presId="urn:microsoft.com/office/officeart/2018/2/layout/IconCircleList"/>
    <dgm:cxn modelId="{A91B3B2E-5F10-4B70-996D-A4E3FF876ED2}" type="presParOf" srcId="{AB2243C9-D828-4601-9DDE-36E8801F7357}" destId="{E9A33D8F-6DE3-4528-8279-3219A92A0F9F}" srcOrd="1" destOrd="0" presId="urn:microsoft.com/office/officeart/2018/2/layout/IconCircleList"/>
    <dgm:cxn modelId="{4E3E273A-2530-46B8-B30E-DA4F572FEA14}" type="presParOf" srcId="{AB2243C9-D828-4601-9DDE-36E8801F7357}" destId="{1616EB91-ABAD-479E-AEF0-E89EF667B65F}" srcOrd="2" destOrd="0" presId="urn:microsoft.com/office/officeart/2018/2/layout/IconCircleList"/>
    <dgm:cxn modelId="{6BD7129A-82F6-440F-8449-8DA9EDBCB12F}" type="presParOf" srcId="{AB2243C9-D828-4601-9DDE-36E8801F7357}" destId="{4FF2F46C-8272-4215-8604-FBD6D4644B83}" srcOrd="3" destOrd="0" presId="urn:microsoft.com/office/officeart/2018/2/layout/IconCircleList"/>
    <dgm:cxn modelId="{6C3766A2-B671-40D0-B6D9-3A8CEF53BE07}" type="presParOf" srcId="{F20444FC-87F6-482C-91D5-AC56BD8C7FCF}" destId="{1DEC76A9-45AB-4700-8AC8-E2482185410C}" srcOrd="5" destOrd="0" presId="urn:microsoft.com/office/officeart/2018/2/layout/IconCircleList"/>
    <dgm:cxn modelId="{B138D789-FE6B-4457-AFB6-1C6BCCFDD0E1}" type="presParOf" srcId="{F20444FC-87F6-482C-91D5-AC56BD8C7FCF}" destId="{624704CB-BF61-43DA-8F40-C749F1D11C75}" srcOrd="6" destOrd="0" presId="urn:microsoft.com/office/officeart/2018/2/layout/IconCircleList"/>
    <dgm:cxn modelId="{42DA32FA-B8DF-4FF2-A8CE-92FEC2D57DBC}" type="presParOf" srcId="{624704CB-BF61-43DA-8F40-C749F1D11C75}" destId="{51670177-ED59-4B7A-BF96-0FBE287394EB}" srcOrd="0" destOrd="0" presId="urn:microsoft.com/office/officeart/2018/2/layout/IconCircleList"/>
    <dgm:cxn modelId="{73173F7A-75FC-418C-A072-9CA0D7D5250F}" type="presParOf" srcId="{624704CB-BF61-43DA-8F40-C749F1D11C75}" destId="{CB4B68A1-6BD2-4E64-B57D-950286EC1CD6}" srcOrd="1" destOrd="0" presId="urn:microsoft.com/office/officeart/2018/2/layout/IconCircleList"/>
    <dgm:cxn modelId="{3265D2B7-B4DC-4169-BC5B-C14F3BEDD45D}" type="presParOf" srcId="{624704CB-BF61-43DA-8F40-C749F1D11C75}" destId="{BA11170B-CBB7-41AA-8299-68CDEDF5E49D}" srcOrd="2" destOrd="0" presId="urn:microsoft.com/office/officeart/2018/2/layout/IconCircleList"/>
    <dgm:cxn modelId="{8072A7DF-A46E-4DDE-A855-3D5B9998606C}" type="presParOf" srcId="{624704CB-BF61-43DA-8F40-C749F1D11C75}" destId="{D1D00B6A-A82D-4C45-9252-73D7FC736E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F1541-A37D-4C1A-89EB-69830BD11B1E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6054E3FE-0848-4C50-B945-405811258ACF}">
      <dgm:prSet/>
      <dgm:spPr/>
      <dgm:t>
        <a:bodyPr/>
        <a:lstStyle/>
        <a:p>
          <a:r>
            <a:rPr lang="en-US"/>
            <a:t>Item-Based Collaborative Filtering is a powerful technique used in recommendation systems.</a:t>
          </a:r>
        </a:p>
      </dgm:t>
    </dgm:pt>
    <dgm:pt modelId="{90ECC309-738C-4BD6-818E-DF4D1F3DBA62}" type="parTrans" cxnId="{37FB8526-821D-49EF-A5DA-FCD1CA05F055}">
      <dgm:prSet/>
      <dgm:spPr/>
      <dgm:t>
        <a:bodyPr/>
        <a:lstStyle/>
        <a:p>
          <a:endParaRPr lang="en-US"/>
        </a:p>
      </dgm:t>
    </dgm:pt>
    <dgm:pt modelId="{871D8096-F299-4471-A9E2-B87469803EEE}" type="sibTrans" cxnId="{37FB8526-821D-49EF-A5DA-FCD1CA05F055}">
      <dgm:prSet/>
      <dgm:spPr/>
      <dgm:t>
        <a:bodyPr/>
        <a:lstStyle/>
        <a:p>
          <a:endParaRPr lang="en-US"/>
        </a:p>
      </dgm:t>
    </dgm:pt>
    <dgm:pt modelId="{C504D2B3-CEFD-4DED-BACB-D172FF078AB4}">
      <dgm:prSet/>
      <dgm:spPr/>
      <dgm:t>
        <a:bodyPr/>
        <a:lstStyle/>
        <a:p>
          <a:r>
            <a:rPr lang="en-US"/>
            <a:t>It provides personalized recommendations by analyzing item-item relationships.</a:t>
          </a:r>
        </a:p>
      </dgm:t>
    </dgm:pt>
    <dgm:pt modelId="{811300F6-30A3-4DE8-8E75-1245108DFECD}" type="parTrans" cxnId="{EF60DDC9-7A10-4B9B-B97C-270615663463}">
      <dgm:prSet/>
      <dgm:spPr/>
      <dgm:t>
        <a:bodyPr/>
        <a:lstStyle/>
        <a:p>
          <a:endParaRPr lang="en-US"/>
        </a:p>
      </dgm:t>
    </dgm:pt>
    <dgm:pt modelId="{B482A6F9-0437-4C17-9755-A919B979F160}" type="sibTrans" cxnId="{EF60DDC9-7A10-4B9B-B97C-270615663463}">
      <dgm:prSet/>
      <dgm:spPr/>
      <dgm:t>
        <a:bodyPr/>
        <a:lstStyle/>
        <a:p>
          <a:endParaRPr lang="en-US"/>
        </a:p>
      </dgm:t>
    </dgm:pt>
    <dgm:pt modelId="{02B65280-F3BC-4338-BB96-5AE37D7CF653}">
      <dgm:prSet/>
      <dgm:spPr/>
      <dgm:t>
        <a:bodyPr/>
        <a:lstStyle/>
        <a:p>
          <a:r>
            <a:rPr lang="en-US"/>
            <a:t>Works well for large-scale applications but faces challenges like cold-start problems.</a:t>
          </a:r>
        </a:p>
      </dgm:t>
    </dgm:pt>
    <dgm:pt modelId="{D747A90D-B2E9-4D08-A092-74D2024B5831}" type="parTrans" cxnId="{F9F37219-2341-4F4E-AE46-AA9EFC993B94}">
      <dgm:prSet/>
      <dgm:spPr/>
      <dgm:t>
        <a:bodyPr/>
        <a:lstStyle/>
        <a:p>
          <a:endParaRPr lang="en-US"/>
        </a:p>
      </dgm:t>
    </dgm:pt>
    <dgm:pt modelId="{D5B6A00B-FD7A-4AD4-A6B6-929F43F05E1E}" type="sibTrans" cxnId="{F9F37219-2341-4F4E-AE46-AA9EFC993B94}">
      <dgm:prSet/>
      <dgm:spPr/>
      <dgm:t>
        <a:bodyPr/>
        <a:lstStyle/>
        <a:p>
          <a:endParaRPr lang="en-US"/>
        </a:p>
      </dgm:t>
    </dgm:pt>
    <dgm:pt modelId="{29D4057E-A8DB-473B-B9D5-DF60619AD061}" type="pres">
      <dgm:prSet presAssocID="{97DF1541-A37D-4C1A-89EB-69830BD11B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504966-B36C-4412-98F0-D8DCDC2E3D20}" type="pres">
      <dgm:prSet presAssocID="{6054E3FE-0848-4C50-B945-405811258ACF}" presName="hierRoot1" presStyleCnt="0"/>
      <dgm:spPr/>
    </dgm:pt>
    <dgm:pt modelId="{16E86364-731B-4EA7-93BC-189D428F13FB}" type="pres">
      <dgm:prSet presAssocID="{6054E3FE-0848-4C50-B945-405811258ACF}" presName="composite" presStyleCnt="0"/>
      <dgm:spPr/>
    </dgm:pt>
    <dgm:pt modelId="{6BE88559-E1ED-40A1-9694-0C0CB75D2D08}" type="pres">
      <dgm:prSet presAssocID="{6054E3FE-0848-4C50-B945-405811258ACF}" presName="background" presStyleLbl="node0" presStyleIdx="0" presStyleCnt="3"/>
      <dgm:spPr/>
    </dgm:pt>
    <dgm:pt modelId="{D7EF305B-ED41-4D92-9EBD-E036B74293F4}" type="pres">
      <dgm:prSet presAssocID="{6054E3FE-0848-4C50-B945-405811258ACF}" presName="text" presStyleLbl="fgAcc0" presStyleIdx="0" presStyleCnt="3">
        <dgm:presLayoutVars>
          <dgm:chPref val="3"/>
        </dgm:presLayoutVars>
      </dgm:prSet>
      <dgm:spPr/>
    </dgm:pt>
    <dgm:pt modelId="{A9876976-3FD0-4212-B919-36C1895B9543}" type="pres">
      <dgm:prSet presAssocID="{6054E3FE-0848-4C50-B945-405811258ACF}" presName="hierChild2" presStyleCnt="0"/>
      <dgm:spPr/>
    </dgm:pt>
    <dgm:pt modelId="{D30BF44D-AB39-4BE7-AAFC-CA848AF7DC2A}" type="pres">
      <dgm:prSet presAssocID="{C504D2B3-CEFD-4DED-BACB-D172FF078AB4}" presName="hierRoot1" presStyleCnt="0"/>
      <dgm:spPr/>
    </dgm:pt>
    <dgm:pt modelId="{77C4E748-365D-4ACE-98E4-96E1F241E81B}" type="pres">
      <dgm:prSet presAssocID="{C504D2B3-CEFD-4DED-BACB-D172FF078AB4}" presName="composite" presStyleCnt="0"/>
      <dgm:spPr/>
    </dgm:pt>
    <dgm:pt modelId="{F476B4A1-2489-4D60-B01D-392E4800754D}" type="pres">
      <dgm:prSet presAssocID="{C504D2B3-CEFD-4DED-BACB-D172FF078AB4}" presName="background" presStyleLbl="node0" presStyleIdx="1" presStyleCnt="3"/>
      <dgm:spPr/>
    </dgm:pt>
    <dgm:pt modelId="{086BC35A-01F9-4379-8656-C6284883B63A}" type="pres">
      <dgm:prSet presAssocID="{C504D2B3-CEFD-4DED-BACB-D172FF078AB4}" presName="text" presStyleLbl="fgAcc0" presStyleIdx="1" presStyleCnt="3">
        <dgm:presLayoutVars>
          <dgm:chPref val="3"/>
        </dgm:presLayoutVars>
      </dgm:prSet>
      <dgm:spPr/>
    </dgm:pt>
    <dgm:pt modelId="{7CC816CE-9FBA-444C-91E6-1071D370295C}" type="pres">
      <dgm:prSet presAssocID="{C504D2B3-CEFD-4DED-BACB-D172FF078AB4}" presName="hierChild2" presStyleCnt="0"/>
      <dgm:spPr/>
    </dgm:pt>
    <dgm:pt modelId="{185323E0-170A-40DC-893D-4F370FDC53D7}" type="pres">
      <dgm:prSet presAssocID="{02B65280-F3BC-4338-BB96-5AE37D7CF653}" presName="hierRoot1" presStyleCnt="0"/>
      <dgm:spPr/>
    </dgm:pt>
    <dgm:pt modelId="{FA85F00C-5876-4B03-B526-A38841EACE69}" type="pres">
      <dgm:prSet presAssocID="{02B65280-F3BC-4338-BB96-5AE37D7CF653}" presName="composite" presStyleCnt="0"/>
      <dgm:spPr/>
    </dgm:pt>
    <dgm:pt modelId="{3E4441D0-88A9-459B-8F70-5EFF481428D0}" type="pres">
      <dgm:prSet presAssocID="{02B65280-F3BC-4338-BB96-5AE37D7CF653}" presName="background" presStyleLbl="node0" presStyleIdx="2" presStyleCnt="3"/>
      <dgm:spPr/>
    </dgm:pt>
    <dgm:pt modelId="{945FC9F6-4991-4AB4-82E4-0DA950878205}" type="pres">
      <dgm:prSet presAssocID="{02B65280-F3BC-4338-BB96-5AE37D7CF653}" presName="text" presStyleLbl="fgAcc0" presStyleIdx="2" presStyleCnt="3">
        <dgm:presLayoutVars>
          <dgm:chPref val="3"/>
        </dgm:presLayoutVars>
      </dgm:prSet>
      <dgm:spPr/>
    </dgm:pt>
    <dgm:pt modelId="{5C14A32E-0005-4D6B-B42C-DB6C1A419902}" type="pres">
      <dgm:prSet presAssocID="{02B65280-F3BC-4338-BB96-5AE37D7CF653}" presName="hierChild2" presStyleCnt="0"/>
      <dgm:spPr/>
    </dgm:pt>
  </dgm:ptLst>
  <dgm:cxnLst>
    <dgm:cxn modelId="{D7801C11-12BB-418F-A12D-5C02F7303054}" type="presOf" srcId="{97DF1541-A37D-4C1A-89EB-69830BD11B1E}" destId="{29D4057E-A8DB-473B-B9D5-DF60619AD061}" srcOrd="0" destOrd="0" presId="urn:microsoft.com/office/officeart/2005/8/layout/hierarchy1"/>
    <dgm:cxn modelId="{F9F37219-2341-4F4E-AE46-AA9EFC993B94}" srcId="{97DF1541-A37D-4C1A-89EB-69830BD11B1E}" destId="{02B65280-F3BC-4338-BB96-5AE37D7CF653}" srcOrd="2" destOrd="0" parTransId="{D747A90D-B2E9-4D08-A092-74D2024B5831}" sibTransId="{D5B6A00B-FD7A-4AD4-A6B6-929F43F05E1E}"/>
    <dgm:cxn modelId="{37FB8526-821D-49EF-A5DA-FCD1CA05F055}" srcId="{97DF1541-A37D-4C1A-89EB-69830BD11B1E}" destId="{6054E3FE-0848-4C50-B945-405811258ACF}" srcOrd="0" destOrd="0" parTransId="{90ECC309-738C-4BD6-818E-DF4D1F3DBA62}" sibTransId="{871D8096-F299-4471-A9E2-B87469803EEE}"/>
    <dgm:cxn modelId="{664AD730-0C73-4817-ACF8-661A8972C697}" type="presOf" srcId="{C504D2B3-CEFD-4DED-BACB-D172FF078AB4}" destId="{086BC35A-01F9-4379-8656-C6284883B63A}" srcOrd="0" destOrd="0" presId="urn:microsoft.com/office/officeart/2005/8/layout/hierarchy1"/>
    <dgm:cxn modelId="{EC29FB77-56AE-4AC2-9823-F39732A8DEEA}" type="presOf" srcId="{6054E3FE-0848-4C50-B945-405811258ACF}" destId="{D7EF305B-ED41-4D92-9EBD-E036B74293F4}" srcOrd="0" destOrd="0" presId="urn:microsoft.com/office/officeart/2005/8/layout/hierarchy1"/>
    <dgm:cxn modelId="{A500CAA5-3330-47F1-B11F-C135B006086D}" type="presOf" srcId="{02B65280-F3BC-4338-BB96-5AE37D7CF653}" destId="{945FC9F6-4991-4AB4-82E4-0DA950878205}" srcOrd="0" destOrd="0" presId="urn:microsoft.com/office/officeart/2005/8/layout/hierarchy1"/>
    <dgm:cxn modelId="{EF60DDC9-7A10-4B9B-B97C-270615663463}" srcId="{97DF1541-A37D-4C1A-89EB-69830BD11B1E}" destId="{C504D2B3-CEFD-4DED-BACB-D172FF078AB4}" srcOrd="1" destOrd="0" parTransId="{811300F6-30A3-4DE8-8E75-1245108DFECD}" sibTransId="{B482A6F9-0437-4C17-9755-A919B979F160}"/>
    <dgm:cxn modelId="{AAF1CF71-8215-4AF0-BC6D-258C25D7E03D}" type="presParOf" srcId="{29D4057E-A8DB-473B-B9D5-DF60619AD061}" destId="{DA504966-B36C-4412-98F0-D8DCDC2E3D20}" srcOrd="0" destOrd="0" presId="urn:microsoft.com/office/officeart/2005/8/layout/hierarchy1"/>
    <dgm:cxn modelId="{5B7B4E2E-DC3E-496A-B602-40346FF1C21A}" type="presParOf" srcId="{DA504966-B36C-4412-98F0-D8DCDC2E3D20}" destId="{16E86364-731B-4EA7-93BC-189D428F13FB}" srcOrd="0" destOrd="0" presId="urn:microsoft.com/office/officeart/2005/8/layout/hierarchy1"/>
    <dgm:cxn modelId="{D80CA4D6-AD7A-46BF-9CE6-D4343D3787E2}" type="presParOf" srcId="{16E86364-731B-4EA7-93BC-189D428F13FB}" destId="{6BE88559-E1ED-40A1-9694-0C0CB75D2D08}" srcOrd="0" destOrd="0" presId="urn:microsoft.com/office/officeart/2005/8/layout/hierarchy1"/>
    <dgm:cxn modelId="{02FC32E4-5D1B-4663-930D-E58B9185F436}" type="presParOf" srcId="{16E86364-731B-4EA7-93BC-189D428F13FB}" destId="{D7EF305B-ED41-4D92-9EBD-E036B74293F4}" srcOrd="1" destOrd="0" presId="urn:microsoft.com/office/officeart/2005/8/layout/hierarchy1"/>
    <dgm:cxn modelId="{C675C519-33DE-4495-991F-B720D6E3C1F8}" type="presParOf" srcId="{DA504966-B36C-4412-98F0-D8DCDC2E3D20}" destId="{A9876976-3FD0-4212-B919-36C1895B9543}" srcOrd="1" destOrd="0" presId="urn:microsoft.com/office/officeart/2005/8/layout/hierarchy1"/>
    <dgm:cxn modelId="{B7EF9556-A7E8-4CB2-9193-217369F5906E}" type="presParOf" srcId="{29D4057E-A8DB-473B-B9D5-DF60619AD061}" destId="{D30BF44D-AB39-4BE7-AAFC-CA848AF7DC2A}" srcOrd="1" destOrd="0" presId="urn:microsoft.com/office/officeart/2005/8/layout/hierarchy1"/>
    <dgm:cxn modelId="{7C029BCD-2DEF-45C0-B9C2-D247D769715D}" type="presParOf" srcId="{D30BF44D-AB39-4BE7-AAFC-CA848AF7DC2A}" destId="{77C4E748-365D-4ACE-98E4-96E1F241E81B}" srcOrd="0" destOrd="0" presId="urn:microsoft.com/office/officeart/2005/8/layout/hierarchy1"/>
    <dgm:cxn modelId="{E596C6B7-BEC3-49E6-A09F-DFBA62CB478E}" type="presParOf" srcId="{77C4E748-365D-4ACE-98E4-96E1F241E81B}" destId="{F476B4A1-2489-4D60-B01D-392E4800754D}" srcOrd="0" destOrd="0" presId="urn:microsoft.com/office/officeart/2005/8/layout/hierarchy1"/>
    <dgm:cxn modelId="{A79F5D0A-B330-430C-8E8F-AFD1A825E4AD}" type="presParOf" srcId="{77C4E748-365D-4ACE-98E4-96E1F241E81B}" destId="{086BC35A-01F9-4379-8656-C6284883B63A}" srcOrd="1" destOrd="0" presId="urn:microsoft.com/office/officeart/2005/8/layout/hierarchy1"/>
    <dgm:cxn modelId="{41B5EAD7-DB83-44EB-ABE2-DBB9FB362292}" type="presParOf" srcId="{D30BF44D-AB39-4BE7-AAFC-CA848AF7DC2A}" destId="{7CC816CE-9FBA-444C-91E6-1071D370295C}" srcOrd="1" destOrd="0" presId="urn:microsoft.com/office/officeart/2005/8/layout/hierarchy1"/>
    <dgm:cxn modelId="{9EFD2D9B-25E7-4864-8082-F68A33328689}" type="presParOf" srcId="{29D4057E-A8DB-473B-B9D5-DF60619AD061}" destId="{185323E0-170A-40DC-893D-4F370FDC53D7}" srcOrd="2" destOrd="0" presId="urn:microsoft.com/office/officeart/2005/8/layout/hierarchy1"/>
    <dgm:cxn modelId="{145DE246-85FB-461F-A94C-26310F3D2448}" type="presParOf" srcId="{185323E0-170A-40DC-893D-4F370FDC53D7}" destId="{FA85F00C-5876-4B03-B526-A38841EACE69}" srcOrd="0" destOrd="0" presId="urn:microsoft.com/office/officeart/2005/8/layout/hierarchy1"/>
    <dgm:cxn modelId="{54E85373-62E6-429C-AF12-750849FE3EB0}" type="presParOf" srcId="{FA85F00C-5876-4B03-B526-A38841EACE69}" destId="{3E4441D0-88A9-459B-8F70-5EFF481428D0}" srcOrd="0" destOrd="0" presId="urn:microsoft.com/office/officeart/2005/8/layout/hierarchy1"/>
    <dgm:cxn modelId="{09B7A401-86BF-4142-8C56-F2B0859E02BF}" type="presParOf" srcId="{FA85F00C-5876-4B03-B526-A38841EACE69}" destId="{945FC9F6-4991-4AB4-82E4-0DA950878205}" srcOrd="1" destOrd="0" presId="urn:microsoft.com/office/officeart/2005/8/layout/hierarchy1"/>
    <dgm:cxn modelId="{C252F507-4900-4F8B-BBA4-EFD628A6165F}" type="presParOf" srcId="{185323E0-170A-40DC-893D-4F370FDC53D7}" destId="{5C14A32E-0005-4D6B-B42C-DB6C1A4199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BFACE-0BDD-40F5-A07E-A474D54BC6B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9C847-C7AF-49B9-B1AD-3AA6FBD67626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EB560-5EDE-4334-9BB5-644A2AFC7698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Check for the duplicates. There is no duplicate data.</a:t>
          </a:r>
          <a:endParaRPr lang="en-US" sz="1700" kern="1200"/>
        </a:p>
      </dsp:txBody>
      <dsp:txXfrm>
        <a:off x="1948202" y="368029"/>
        <a:ext cx="3233964" cy="1371985"/>
      </dsp:txXfrm>
    </dsp:sp>
    <dsp:sp modelId="{FF924F85-C05E-42A4-8B37-15A994AFBBB5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3B5B3-35C8-4C00-8321-BB093885AD57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96969-6C56-4092-AA36-648D659DEA8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Check for the number of null values in each column. Book-Author, Publisher and Image-URL-L have missing values and these values are imputed with valid values.</a:t>
          </a:r>
          <a:endParaRPr lang="en-US" sz="1700" kern="1200"/>
        </a:p>
      </dsp:txBody>
      <dsp:txXfrm>
        <a:off x="7411643" y="368029"/>
        <a:ext cx="3233964" cy="1371985"/>
      </dsp:txXfrm>
    </dsp:sp>
    <dsp:sp modelId="{52AEA488-E16B-4C6F-8F7F-67C6FDB620F7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33D8F-6DE3-4528-8279-3219A92A0F9F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2F46C-8272-4215-8604-FBD6D4644B8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Year-Of-Publication has invalid values such as 0, &gt;2024. Keep only the valid values.</a:t>
          </a:r>
        </a:p>
      </dsp:txBody>
      <dsp:txXfrm>
        <a:off x="1948202" y="2452790"/>
        <a:ext cx="3233964" cy="1371985"/>
      </dsp:txXfrm>
    </dsp:sp>
    <dsp:sp modelId="{51670177-ED59-4B7A-BF96-0FBE287394E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B68A1-6BD2-4E64-B57D-950286EC1CD6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00B6A-A82D-4C45-9252-73D7FC736E3A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Removal of outliers from the dataset.</a:t>
          </a:r>
          <a:endParaRPr lang="en-US" sz="17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88559-E1ED-40A1-9694-0C0CB75D2D08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F305B-ED41-4D92-9EBD-E036B74293F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Item-Based Collaborative Filtering is a powerful technique used in recommendation systems.</a:t>
          </a:r>
        </a:p>
      </dsp:txBody>
      <dsp:txXfrm>
        <a:off x="378614" y="886531"/>
        <a:ext cx="2810360" cy="1744948"/>
      </dsp:txXfrm>
    </dsp:sp>
    <dsp:sp modelId="{F476B4A1-2489-4D60-B01D-392E4800754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BC35A-01F9-4379-8656-C6284883B63A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provides personalized recommendations by analyzing item-item relationships.</a:t>
          </a:r>
        </a:p>
      </dsp:txBody>
      <dsp:txXfrm>
        <a:off x="3946203" y="886531"/>
        <a:ext cx="2810360" cy="1744948"/>
      </dsp:txXfrm>
    </dsp:sp>
    <dsp:sp modelId="{3E4441D0-88A9-459B-8F70-5EFF481428D0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FC9F6-4991-4AB4-82E4-0DA95087820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Works well for large-scale applications but faces challenges like cold-start problems.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4657-54A7-47D0-AE3F-503AD44A3D37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53AB5-1C64-4DEC-8646-1361A20EF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5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53AB5-1C64-4DEC-8646-1361A20EF60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13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9782-374B-ED95-995E-C4710075A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45923-240E-A809-DEE9-11842DC4C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4A0C-5E71-468B-54DA-A86F56D6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8AD4-B124-9388-21CF-6D07D928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F334-F452-B2BC-41E0-101D0C11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F5A4-1CBA-719F-02E8-7836FCA7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EC935-AD85-06C4-766D-76F3AA8D4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B86E-A443-B416-6F1C-1F5CE1F7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4AFD-4CCE-9584-5248-F50F964F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4251-556E-D5B9-4D03-38F93AD9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1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5B2F5-E7B4-22D1-1FEF-2DABB0C89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87D0B-596C-A000-A075-4F29581EE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8FE3-0695-F4D4-C0DD-19F430C3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B93C4-8EC8-CC7A-4EB6-2963A535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BD8BF-FAC6-6B28-05D0-85B85B0E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8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BDD-C1BD-D6F9-DC6E-D8A5F3B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B7C10-83AC-C60E-8488-40F49D9E1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0CA4-08AE-E425-FFA6-C7707C40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6330-7DE8-A3D8-55AF-BD4AC257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8CD7-5C61-6AA6-50B0-A1202CA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5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654A-072D-0FF5-A2A3-BFB7FF22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5EE67-5706-93A6-956F-386674FA3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4652-C2B6-9BAE-7003-BC4F7F64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DFE4-4071-46FB-0717-D21FECD5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96C1-5E26-D073-950D-30430426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6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AD63-0562-A04B-0D01-BD7902DE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5603-51C5-62E2-5351-9C194B464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A6A2B-85BF-A45F-5295-8ED48C2E9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DC1C3-E4D3-FFE1-028D-FC31A074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D5F97-B6FE-98D8-3956-BA2F2255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5815D-4951-A844-0E6B-EFA10D2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9D4A-5640-D583-5405-40BE403D4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266F-157C-54E4-060A-6D04541F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E7E4E-681F-DACC-1E5B-567010BBF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EDB88-C86E-21DC-C788-F92EE1011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D380E-73F0-9A18-56D3-DCAE5B86F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07606-10A6-403D-BD37-E34B78DC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CCFF1-BEFE-E618-E27F-910AC4B8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AAEA1-ECC5-A067-15DC-CED8C437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67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608-F319-4780-D314-41256CDA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86286-4095-AED1-5132-BF9C910A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47E8C-E48D-6BD1-9F7F-028B74FD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AC96D-E08F-EE98-A0EC-C82CCB9B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237BD-3647-0702-7317-0BAABC2A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46116-FF97-A53C-DE39-DBF39C92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B4FBF-38E7-AF31-4C0F-9C4FA11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8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92C-37DD-59A6-A161-A78A5C96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2B69-043D-1981-ED15-6F189C58C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58218-FA62-2FF9-EBD2-69DF08BB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4776-73A0-339B-4905-1127CB2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C1A8-D305-1EAC-05AC-183042C3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27A6B-FD45-BEB5-84FC-03B2120A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2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9780-3147-7464-AEB3-FB645D17D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3A5D2-7A80-1738-EFE1-C7DA45DB7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01C7B-8C68-4DBC-964F-704F997A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96E7-728A-1640-0BD8-C878B88F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3B9C0-ADF6-E7D8-24CF-C0302B3C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BBA7-5188-7CC8-EB4A-D4109A12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3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C5574-F400-70E4-715C-222DE0CF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D5041-ADC0-3F72-D825-8580EDF2F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5527-EC1B-5C37-0173-5363707F3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1A70-282C-4F86-A824-2D9687F328FB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7BDE8-D0B4-F5BB-9684-8A16E7D35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5F2E-7F11-A150-8D26-7460D76D5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2ABE9-601D-484A-BD2B-1196D6767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8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lex math formulas on a blackboard">
            <a:extLst>
              <a:ext uri="{FF2B5EF4-FFF2-40B4-BE49-F238E27FC236}">
                <a16:creationId xmlns:a16="http://schemas.microsoft.com/office/drawing/2014/main" id="{C1C79AAD-F5A4-D2D0-A3D1-09FB03D3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0" r="16234" b="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AEC51-8622-FFEF-E616-AA1534F97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3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science  Project  </a:t>
            </a:r>
            <a:br>
              <a:rPr lang="en-IN" sz="3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IN" sz="3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IN" sz="34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P-505- Book Recommendation</a:t>
            </a:r>
            <a:endParaRPr lang="en-IN" sz="34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08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EB5DE-2229-C399-044C-62E6C60C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/>
              <a:t>MODEL BUILDING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AA3BFF-D9AE-7A60-5316-95BDF21F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200"/>
              <a:t>Book Recommendation System</a:t>
            </a:r>
          </a:p>
          <a:p>
            <a:pPr marL="0" indent="0">
              <a:buNone/>
            </a:pPr>
            <a:r>
              <a:rPr lang="en-IN" sz="2200" b="1">
                <a:solidFill>
                  <a:schemeClr val="accent1"/>
                </a:solidFill>
              </a:rPr>
              <a:t>1.Popular based filtering(Displaying The Popular Books):</a:t>
            </a:r>
            <a:endParaRPr lang="en-IN" sz="2200" b="1">
              <a:solidFill>
                <a:schemeClr val="accent1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/>
              <a:t>Recommends books based on their overall popularity (</a:t>
            </a:r>
            <a:r>
              <a:rPr lang="en-US" sz="2200" err="1"/>
              <a:t>e.g</a:t>
            </a:r>
            <a:r>
              <a:rPr lang="en-US" sz="2200"/>
              <a:t> Most rated or highest rated books) </a:t>
            </a:r>
            <a:endParaRPr lang="en-US" sz="2200">
              <a:ea typeface="Calibri"/>
              <a:cs typeface="Calibri"/>
            </a:endParaRPr>
          </a:p>
          <a:p>
            <a:r>
              <a:rPr lang="en-IN" sz="2200" b="1" kern="1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Remove Duplicates by ISBN</a:t>
            </a:r>
            <a:r>
              <a:rPr lang="en-IN" sz="2200" kern="1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 </a:t>
            </a:r>
            <a:endParaRPr lang="en-IN" sz="2200" kern="1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r>
              <a:rPr lang="en-IN" sz="2200" b="1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Arial"/>
              </a:rPr>
              <a:t>Sort Books by Score</a:t>
            </a:r>
            <a:r>
              <a:rPr lang="en-IN" sz="2200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Arial"/>
              </a:rPr>
              <a:t>: </a:t>
            </a:r>
            <a:endParaRPr lang="en-IN" sz="2200" u="none" strike="noStrike" kern="100">
              <a:effectLst/>
              <a:uFill>
                <a:solidFill>
                  <a:srgbClr val="000000"/>
                </a:solidFill>
              </a:uFill>
              <a:latin typeface="Times New Roman"/>
              <a:ea typeface="Arial" panose="020B0604020202020204" pitchFamily="34" charset="0"/>
              <a:cs typeface="Arial"/>
            </a:endParaRPr>
          </a:p>
          <a:p>
            <a:r>
              <a:rPr lang="en-IN" sz="2200" b="1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Arial"/>
              </a:rPr>
              <a:t>Prepare a Gradient-Styled Table</a:t>
            </a:r>
            <a:r>
              <a:rPr lang="en-IN" sz="2200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Arial"/>
              </a:rPr>
              <a:t>: </a:t>
            </a:r>
            <a:endParaRPr lang="en-IN" sz="2200" u="none" strike="noStrike" kern="100">
              <a:effectLst/>
              <a:uFill>
                <a:solidFill>
                  <a:srgbClr val="000000"/>
                </a:solidFill>
              </a:uFill>
              <a:latin typeface="Times New Roman"/>
              <a:ea typeface="Arial" panose="020B0604020202020204" pitchFamily="34" charset="0"/>
              <a:cs typeface="Arial"/>
            </a:endParaRPr>
          </a:p>
          <a:p>
            <a:r>
              <a:rPr lang="en-IN" sz="2200" b="1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Arial"/>
              </a:rPr>
              <a:t>Display Top 20 Books</a:t>
            </a:r>
            <a:r>
              <a:rPr lang="en-IN" sz="2200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Arial"/>
              </a:rPr>
              <a:t>: </a:t>
            </a:r>
            <a:endParaRPr lang="en-IN" sz="2200" u="none" strike="noStrike" kern="100">
              <a:effectLst/>
              <a:uFill>
                <a:solidFill>
                  <a:srgbClr val="000000"/>
                </a:solidFill>
              </a:uFill>
              <a:latin typeface="Times New Roman"/>
              <a:ea typeface="Arial" panose="020B0604020202020204" pitchFamily="34" charset="0"/>
              <a:cs typeface="Arial"/>
            </a:endParaRPr>
          </a:p>
          <a:p>
            <a:pPr marL="0" indent="0">
              <a:buNone/>
            </a:pPr>
            <a:r>
              <a:rPr lang="en-IN" sz="2200" kern="100">
                <a:effectLst/>
                <a:latin typeface="Calibri"/>
                <a:ea typeface="Calibri"/>
                <a:cs typeface="Calibri"/>
              </a:rPr>
              <a:t>The popularity Based Recommended provide a </a:t>
            </a:r>
            <a:r>
              <a:rPr lang="en-IN" sz="2200" kern="100">
                <a:latin typeface="Calibri"/>
                <a:ea typeface="Calibri"/>
                <a:cs typeface="Calibri"/>
              </a:rPr>
              <a:t>general chart</a:t>
            </a:r>
            <a:r>
              <a:rPr lang="en-IN" sz="2200" kern="100">
                <a:effectLst/>
                <a:latin typeface="Calibri"/>
                <a:ea typeface="Calibri"/>
                <a:cs typeface="Calibri"/>
              </a:rPr>
              <a:t> of recommended books to all the user, They are not sensitive to the interests and tastes of a particular user. </a:t>
            </a:r>
          </a:p>
          <a:p>
            <a:pPr marL="0" indent="0">
              <a:buNone/>
            </a:pP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74169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03C5E-FD74-4878-6E06-1E5F9AF1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sz="2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IN" sz="2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IN" sz="2800" b="1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Model Based Collaborative Filtering Recommender  </a:t>
            </a:r>
            <a:br>
              <a:rPr lang="en-IN" sz="2800" b="1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80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C142-259A-E3F3-D45D-E3112DFA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41910" lvl="0" indent="-342900" fontAlgn="base">
              <a:spcAft>
                <a:spcPts val="20"/>
              </a:spcAft>
              <a:buClr>
                <a:srgbClr val="000000"/>
              </a:buClr>
              <a:buSzPts val="1200"/>
              <a:buFont typeface="Arial" panose="020F0302020204030204"/>
              <a:buChar char="•"/>
            </a:pPr>
            <a:r>
              <a:rPr lang="en-IN" sz="1500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Times New Roman"/>
              </a:rPr>
              <a:t>The goal of the recommender system is to predict user preference for a set of items based on the past experience. Two the most popular approaches are Content-Based and Collaborative Filtering.  </a:t>
            </a:r>
            <a:endParaRPr lang="en-US" sz="1500">
              <a:latin typeface="Times New Roman"/>
              <a:ea typeface="Calibri"/>
              <a:cs typeface="Times New Roman"/>
            </a:endParaRPr>
          </a:p>
          <a:p>
            <a:pPr marL="342900" marR="41910" indent="-342900" fontAlgn="base">
              <a:spcAft>
                <a:spcPts val="20"/>
              </a:spcAft>
              <a:buClr>
                <a:srgbClr val="000000"/>
              </a:buClr>
              <a:buSzPts val="1200"/>
              <a:buFont typeface="Arial" panose="020F0302020204030204"/>
              <a:buChar char="•"/>
            </a:pPr>
            <a:r>
              <a:rPr lang="en-IN" sz="1500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Times New Roman"/>
              </a:rPr>
              <a:t>Collaborative filtering is a technique used by websites like Amazon, YouTube, and </a:t>
            </a:r>
            <a:r>
              <a:rPr lang="en-IN" sz="1500" kern="100"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500" kern="1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Netflix. It filters out items that a user might like on the basis of reactions of similar users. </a:t>
            </a:r>
            <a:r>
              <a:rPr lang="en-IN" sz="1500" kern="100">
                <a:latin typeface="Times New Roman"/>
                <a:ea typeface="Times New Roman" panose="02020603050405020304" pitchFamily="18" charset="0"/>
                <a:cs typeface="Times New Roman"/>
              </a:rPr>
              <a:t>There are two categories of collaborative filtering algorithms: memory based and model based.  </a:t>
            </a:r>
            <a:endParaRPr lang="en-IN" sz="1500" kern="1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342900" marR="41910" lvl="0" indent="-342900" fontAlgn="base">
              <a:spcAft>
                <a:spcPts val="20"/>
              </a:spcAft>
              <a:buClr>
                <a:srgbClr val="000000"/>
              </a:buClr>
              <a:buSzPts val="1200"/>
              <a:buFont typeface="Arial" panose="020F0302020204030204"/>
              <a:buChar char="•"/>
            </a:pPr>
            <a:r>
              <a:rPr lang="en-IN" sz="1500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Times New Roman"/>
              </a:rPr>
              <a:t>Model based approach involves building machine learning algorithms to predict user's ratings. They involve dimensionality reduction methods that reduce high dimensional matrix containing abundant number of missing values with a much smaller matrix in lower-dimensional space.  </a:t>
            </a:r>
          </a:p>
          <a:p>
            <a:pPr marL="342900" marR="41910" lvl="0" indent="-342900" fontAlgn="base">
              <a:spcAft>
                <a:spcPts val="1305"/>
              </a:spcAft>
              <a:buClr>
                <a:srgbClr val="000000"/>
              </a:buClr>
              <a:buSzPts val="1200"/>
              <a:buFont typeface="Arial" panose="020F0302020204030204"/>
              <a:buChar char="•"/>
            </a:pPr>
            <a:r>
              <a:rPr lang="en-IN" sz="1500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/>
                <a:ea typeface="Times New Roman" panose="02020603050405020304" pitchFamily="18" charset="0"/>
                <a:cs typeface="Times New Roman"/>
              </a:rPr>
              <a:t>The goal of this section is to compare SVD and NMF algorithms, try different configurations of parameters and explore obtained results. </a:t>
            </a:r>
          </a:p>
          <a:p>
            <a:pPr marL="342900" marR="41910" indent="-342900">
              <a:spcAft>
                <a:spcPts val="1330"/>
              </a:spcAft>
            </a:pPr>
            <a:r>
              <a:rPr lang="en-IN" sz="1500" kern="1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This analysis will focus on book recommendations based on Book-Crossing dataset. To reduce the dimensionality of the dataset and avoid running into memory error we will focus on users with at least 3 ratings and top 10% most frequently rated books.  </a:t>
            </a:r>
            <a:endParaRPr lang="en-IN" sz="1500" kern="1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marL="342900" marR="41910" indent="-342900">
              <a:spcAft>
                <a:spcPts val="1460"/>
              </a:spcAft>
            </a:pPr>
            <a:r>
              <a:rPr lang="en-IN" sz="1500" kern="1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The recommender systems will be built using surprise package (Matrix Factorization - based models). </a:t>
            </a:r>
            <a:endParaRPr lang="en-IN" sz="1500" kern="100"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186345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63F70-62F4-C43E-1194-98F93939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SVD and NMF models comparison </a:t>
            </a:r>
            <a:br>
              <a:rPr lang="en-IN" b="1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43BA187-F154-D8C3-F24E-1C8D73B8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600">
                <a:effectLst/>
                <a:latin typeface="Calibri"/>
                <a:ea typeface="Calibri"/>
                <a:cs typeface="Calibri"/>
              </a:rPr>
              <a:t>Singular Value Decomposition (SVD) and Non-negative Matrix Factorization (NMF) are matrix factorization techniques used for dimensionality reduction. Surprise package provides implementation of those algorithms.</a:t>
            </a:r>
            <a:r>
              <a:rPr lang="en-IN" sz="2600" kern="100">
                <a:effectLst/>
                <a:latin typeface="Calibri"/>
                <a:ea typeface="Calibri"/>
                <a:cs typeface="Calibri"/>
              </a:rPr>
              <a:t>  </a:t>
            </a:r>
            <a:endParaRPr lang="en-US"/>
          </a:p>
          <a:p>
            <a:r>
              <a:rPr lang="en-IN" sz="2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Whether </a:t>
            </a:r>
            <a:r>
              <a:rPr lang="en-IN" sz="26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SVD</a:t>
            </a:r>
            <a:r>
              <a:rPr lang="en-IN" sz="2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(Singular Value Decomposition) or </a:t>
            </a:r>
            <a:r>
              <a:rPr lang="en-IN" sz="26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NMF</a:t>
            </a:r>
            <a:r>
              <a:rPr lang="en-IN" sz="26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(Non-Negative Matrix Factorization) performs better depends on several factors related to the .dataset and use case. Here’s how to compare and choose between them.</a:t>
            </a:r>
          </a:p>
          <a:p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848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3BB76-4CF8-7D21-BBC7-B8EA0A62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</a:t>
            </a: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A160F-A9F8-CC61-C073-2F69A1F44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4422298"/>
              </p:ext>
            </p:extLst>
          </p:nvPr>
        </p:nvGraphicFramePr>
        <p:xfrm>
          <a:off x="3596640" y="762001"/>
          <a:ext cx="7630160" cy="486125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514311">
                  <a:extLst>
                    <a:ext uri="{9D8B030D-6E8A-4147-A177-3AD203B41FA5}">
                      <a16:colId xmlns:a16="http://schemas.microsoft.com/office/drawing/2014/main" val="2884772881"/>
                    </a:ext>
                  </a:extLst>
                </a:gridCol>
                <a:gridCol w="6115849">
                  <a:extLst>
                    <a:ext uri="{9D8B030D-6E8A-4147-A177-3AD203B41FA5}">
                      <a16:colId xmlns:a16="http://schemas.microsoft.com/office/drawing/2014/main" val="3778044199"/>
                    </a:ext>
                  </a:extLst>
                </a:gridCol>
              </a:tblGrid>
              <a:tr h="37254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Key Differences </a:t>
                      </a:r>
                      <a:endParaRPr lang="en-IN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42577"/>
                  </a:ext>
                </a:extLst>
              </a:tr>
              <a:tr h="372547">
                <a:tc>
                  <a:txBody>
                    <a:bodyPr/>
                    <a:lstStyle/>
                    <a:p>
                      <a:pPr marR="361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Feature </a:t>
                      </a:r>
                      <a:endParaRPr lang="en-IN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899160" algn="ctr"/>
                          <a:tab pos="3331210" algn="ctr"/>
                        </a:tabLs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	SVD 	NMF </a:t>
                      </a:r>
                      <a:endParaRPr lang="en-IN" sz="10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36870"/>
                  </a:ext>
                </a:extLst>
              </a:tr>
              <a:tr h="656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Underlying Algorithm </a:t>
                      </a:r>
                      <a:endParaRPr lang="en-IN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Uses singular value </a:t>
                      </a:r>
                    </a:p>
                    <a:p>
                      <a:pPr marL="183832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Uses non-negative matrix factorization.decomposition. </a:t>
                      </a:r>
                      <a:endParaRPr lang="en-IN" sz="1000" kern="100" cap="none" spc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69138"/>
                  </a:ext>
                </a:extLst>
              </a:tr>
              <a:tr h="6568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Interpretability </a:t>
                      </a:r>
                      <a:endParaRPr lang="en-IN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Latent factors can have  Latent factors are non-negative and interpretable.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negative values. </a:t>
                      </a:r>
                      <a:endParaRPr lang="en-IN" sz="10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028139"/>
                  </a:ext>
                </a:extLst>
              </a:tr>
              <a:tr h="5477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en-IN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Often provides better 	May underperform compared to SVD but excels predictions. 	when non-negativity aligns with data. </a:t>
                      </a:r>
                      <a:endParaRPr lang="en-IN" sz="10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798336"/>
                  </a:ext>
                </a:extLst>
              </a:tr>
              <a:tr h="94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75"/>
                        </a:spcAft>
                      </a:pPr>
                      <a:r>
                        <a:rPr lang="en-IN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Data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Requirements </a:t>
                      </a:r>
                      <a:endParaRPr lang="en-IN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Works well even with negative </a:t>
                      </a:r>
                    </a:p>
                    <a:p>
                      <a:pPr marR="1885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Works best when data is inherently non-negative.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or mixed data. </a:t>
                      </a:r>
                      <a:endParaRPr lang="en-IN" sz="10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825629"/>
                  </a:ext>
                </a:extLst>
              </a:tr>
              <a:tr h="3725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Training Speed </a:t>
                      </a:r>
                      <a:endParaRPr lang="en-IN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852035" algn="r"/>
                        </a:tabLs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Generally faster. 	Slower due to additional non-negativity constraints. </a:t>
                      </a:r>
                      <a:endParaRPr lang="en-IN" sz="10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32444"/>
                  </a:ext>
                </a:extLst>
              </a:tr>
              <a:tr h="9411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cap="none" spc="0">
                          <a:solidFill>
                            <a:schemeClr val="tx1"/>
                          </a:solidFill>
                          <a:effectLst/>
                        </a:rPr>
                        <a:t>Use Case Fit </a:t>
                      </a:r>
                      <a:endParaRPr lang="en-IN" sz="10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General-purpose collaborative </a:t>
                      </a:r>
                    </a:p>
                    <a:p>
                      <a:pPr marR="36195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Better for interpretable, non-negative latent factors.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cap="none" spc="0">
                          <a:solidFill>
                            <a:schemeClr val="tx1"/>
                          </a:solidFill>
                          <a:effectLst/>
                        </a:rPr>
                        <a:t>filtering. </a:t>
                      </a:r>
                      <a:endParaRPr lang="en-IN" sz="10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44367" marT="17747" marB="133102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831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9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B9BC7-EA1B-CF39-976A-27AD30B60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numCol="3">
            <a:normAutofit/>
          </a:bodyPr>
          <a:lstStyle/>
          <a:p>
            <a:r>
              <a:rPr lang="en-IN" sz="2400" b="1" kern="100">
                <a:solidFill>
                  <a:srgbClr val="FFFF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How It Works </a:t>
            </a:r>
            <a:br>
              <a:rPr lang="en-IN" sz="24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05A3-77E5-77DE-F39A-C0B728765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38100" lvl="1">
              <a:spcAft>
                <a:spcPts val="55"/>
              </a:spcAft>
              <a:buClr>
                <a:srgbClr val="000000"/>
              </a:buClr>
              <a:buSzPts val="1100"/>
            </a:pPr>
            <a:r>
              <a:rPr lang="en-IN" sz="1400" kern="1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</a:rPr>
              <a:t>The grid search tests all possible combinations of parameters in </a:t>
            </a:r>
            <a:r>
              <a:rPr lang="en-IN" sz="1400" kern="100" err="1">
                <a:uFill>
                  <a:solidFill>
                    <a:srgbClr val="000000"/>
                  </a:solidFill>
                </a:uFill>
                <a:latin typeface="Courier New"/>
                <a:ea typeface="Calibri"/>
                <a:cs typeface="Calibri"/>
              </a:rPr>
              <a:t>param_grid</a:t>
            </a:r>
            <a:r>
              <a:rPr lang="en-IN" sz="1400" kern="1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</a:rPr>
              <a:t>. For this grid, there are 2×2×2×2=162 \times 2 \times 2 \times 2 = 162×2×2×2=16 combinations. </a:t>
            </a:r>
            <a:endParaRPr lang="en-US" sz="1400"/>
          </a:p>
          <a:p>
            <a:pPr marR="38100" lvl="1">
              <a:spcAft>
                <a:spcPts val="55"/>
              </a:spcAft>
              <a:buClr>
                <a:srgbClr val="000000"/>
              </a:buClr>
              <a:buSzPts val="1100"/>
            </a:pPr>
            <a:r>
              <a:rPr lang="en-IN" sz="1400" kern="1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</a:rPr>
              <a:t>For each combination, the model is trained and evaluated using 3-fold cross-validation. </a:t>
            </a:r>
            <a:endParaRPr lang="en-IN" sz="1400"/>
          </a:p>
          <a:p>
            <a:pPr marR="38100" lvl="1">
              <a:spcAft>
                <a:spcPts val="55"/>
              </a:spcAft>
              <a:buClr>
                <a:srgbClr val="000000"/>
              </a:buClr>
              <a:buSzPts val="1100"/>
            </a:pPr>
            <a:r>
              <a:rPr lang="en-IN" sz="1400" kern="1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</a:rPr>
              <a:t>The best combination of parameters (based on RMSE) is selected and printed. </a:t>
            </a:r>
            <a:endParaRPr lang="en-IN" sz="1400"/>
          </a:p>
          <a:p>
            <a:pPr marR="40005" indent="-6350">
              <a:spcAft>
                <a:spcPts val="1235"/>
              </a:spcAft>
            </a:pPr>
            <a:r>
              <a:rPr lang="en-IN" sz="1400" kern="100">
                <a:latin typeface="Calibri"/>
                <a:ea typeface="Calibri"/>
                <a:cs typeface="Calibri"/>
              </a:rPr>
              <a:t>As a result regarding the majority of parameters this part, let’s examine in details the results obtained by the SVD model that provide the best RMSE score. </a:t>
            </a:r>
            <a:endParaRPr lang="en-IN" sz="1400"/>
          </a:p>
          <a:p>
            <a:pPr marL="6350" indent="-6350">
              <a:spcAft>
                <a:spcPts val="1010"/>
              </a:spcAft>
            </a:pPr>
            <a:r>
              <a:rPr lang="en-IN" sz="1400" b="1" kern="100">
                <a:effectLst/>
                <a:latin typeface="Calibri"/>
                <a:ea typeface="Calibri"/>
                <a:cs typeface="Calibri"/>
              </a:rPr>
              <a:t>Analysis of Collaborative Filtering model results,                                                                                     </a:t>
            </a:r>
            <a:endParaRPr lang="en-IN" sz="1400" b="1" kern="100">
              <a:effectLst/>
              <a:latin typeface="Times New Roman"/>
              <a:ea typeface="Calibri"/>
              <a:cs typeface="Times New Roman"/>
            </a:endParaRPr>
          </a:p>
          <a:p>
            <a:pPr marR="40005" indent="-6350">
              <a:spcAft>
                <a:spcPts val="1045"/>
              </a:spcAft>
            </a:pPr>
            <a:r>
              <a:rPr lang="en-IN" sz="14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this part, let's examine in detail the results obtained by the SVD model that provided the best RMSE score. </a:t>
            </a:r>
          </a:p>
          <a:p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2251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BE299-C081-A2F3-6151-B3F2C3B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3700" b="1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Train set: Top rated books </a:t>
            </a:r>
            <a:br>
              <a:rPr lang="en-IN" sz="3700" b="1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04D5-33CD-1830-9480-4AC18F6C8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IN" sz="1400" b="1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Selecting Data for a Specific User </a:t>
            </a:r>
            <a:endParaRPr lang="en-IN" sz="1400" u="none" strike="noStrike" kern="10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Filtering Data </a:t>
            </a:r>
            <a:endParaRPr lang="en-IN" sz="1400" u="none" strike="noStrike" kern="10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u="none" strike="noStrike" kern="10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Sampling Random Rows </a:t>
            </a:r>
            <a:endParaRPr lang="en-IN" sz="1400" u="none" strike="noStrike" kern="10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760980" indent="-6350">
              <a:spcAft>
                <a:spcPts val="1610"/>
              </a:spcAft>
            </a:pPr>
            <a:r>
              <a:rPr lang="en-IN" sz="1400" b="1" kern="10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 This Does </a:t>
            </a:r>
            <a:endParaRPr lang="en-IN" sz="1400" kern="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38100" lvl="1" indent="-285750" fontAlgn="base">
              <a:spcAft>
                <a:spcPts val="185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For user </a:t>
            </a: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Courier New" panose="02070309020205020404" pitchFamily="49" charset="0"/>
                <a:cs typeface="Arial" panose="020B0604020202020204" pitchFamily="34" charset="0"/>
              </a:rPr>
              <a:t>193458</a:t>
            </a: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the code: </a:t>
            </a:r>
          </a:p>
          <a:p>
            <a:pPr marL="1143000" marR="38100" lvl="2" indent="-228600" fontAlgn="base">
              <a:spcAft>
                <a:spcPts val="5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Identifies books they rated highly (</a:t>
            </a: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book_rating</a:t>
            </a: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&gt;= 9). </a:t>
            </a:r>
          </a:p>
          <a:p>
            <a:pPr marL="1143000" marR="38100" lvl="2" indent="-228600" fontAlgn="base">
              <a:spcAft>
                <a:spcPts val="5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no predictions (</a:t>
            </a: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ea typeface="Courier New" panose="02070309020205020404" pitchFamily="49" charset="0"/>
                <a:cs typeface="Calibri" panose="020F0502020204030204" pitchFamily="34" charset="0"/>
              </a:rPr>
              <a:t>pred_rating</a:t>
            </a: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are available for these books. </a:t>
            </a:r>
          </a:p>
          <a:p>
            <a:pPr marL="1143000" marR="38100" lvl="2" indent="-228600" fontAlgn="base">
              <a:spcAft>
                <a:spcPts val="158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Randomly selects 10 such books for review or debugging. </a:t>
            </a:r>
          </a:p>
          <a:p>
            <a:pPr marL="0" indent="0">
              <a:buNone/>
            </a:pPr>
            <a:endParaRPr lang="en-IN" sz="1400"/>
          </a:p>
        </p:txBody>
      </p:sp>
      <p:pic>
        <p:nvPicPr>
          <p:cNvPr id="5" name="Picture 4" descr="Stack of multicolored books">
            <a:extLst>
              <a:ext uri="{FF2B5EF4-FFF2-40B4-BE49-F238E27FC236}">
                <a16:creationId xmlns:a16="http://schemas.microsoft.com/office/drawing/2014/main" id="{524FDD11-76EF-D717-22A3-FAC7EECE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33" r="35233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3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5264648A-BFEC-CCBA-F7A8-4BCCF10E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83" r="21756" b="4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63993-553E-071B-9F97-926D928C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IN" sz="2800" b="1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Collaborative Filtering based Recommendation System--(Item-Item Based) </a:t>
            </a:r>
            <a:br>
              <a:rPr lang="en-IN" sz="2800" kern="10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CB49-D964-AFC1-1B8B-49D3241D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Recommendation systems predict user preferences based on historical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Collaborative Filtering (CF) is a popular technique used in recommender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This presentation focuses on </a:t>
            </a:r>
            <a:r>
              <a:rPr lang="en-US" sz="2000" b="1"/>
              <a:t>Item-Based Collaborative Filtering</a:t>
            </a:r>
            <a:r>
              <a:rPr lang="en-US" sz="2000"/>
              <a:t>.</a:t>
            </a:r>
          </a:p>
          <a:p>
            <a:pPr indent="-6350">
              <a:spcAft>
                <a:spcPts val="1045"/>
              </a:spcAft>
            </a:pP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04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1F320-2A21-EFF5-8B63-2413D43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b="1"/>
              <a:t>What is Item-Based Collaborative Filtering?</a:t>
            </a:r>
            <a:endParaRPr lang="en-IN" sz="3700" b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E08E1A-6E11-E4BA-EEC0-AEA7203F3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Instead of finding similar users,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Item-Based CF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finds similar items based on user interactions.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assumption: </a:t>
            </a:r>
            <a:r>
              <a:rPr kumimoji="0" lang="en-US" altLang="en-US" sz="17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If a user likes Item A, and Item A is similar to Item B, they might also like Item B.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Steps: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Identify items that are similar based on user interaction data.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Recommend items that are most similar to what the user has already interacted with.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Green dialogue boxes">
            <a:extLst>
              <a:ext uri="{FF2B5EF4-FFF2-40B4-BE49-F238E27FC236}">
                <a16:creationId xmlns:a16="http://schemas.microsoft.com/office/drawing/2014/main" id="{D00AFC7D-DE5A-D50F-76D4-CC37003C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04" r="15932" b="1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41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5FBDD-188E-245D-5736-152BA7140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/>
              <a:t>How Item-Based CF Works?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8E2489-5720-539E-8CDC-89C20B978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Construct Item-Item Similarity Matrix: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Calculate similarity between items using metrics like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Cosine Similarity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Pearson Correlation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 Ratings for Unseen Items: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similarity scores to estimate a user's potential rating for an item.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Recommend Top Items: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Recommend items with the highest predicted rating.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One big red thumbtack in front of many smaller black thumbtacks">
            <a:extLst>
              <a:ext uri="{FF2B5EF4-FFF2-40B4-BE49-F238E27FC236}">
                <a16:creationId xmlns:a16="http://schemas.microsoft.com/office/drawing/2014/main" id="{C4BCEBB8-A9CE-FB28-4C4D-2285EAD5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470" r="7921" b="6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5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D823D-1201-06A8-704A-BD4BEBC3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Calibri Light"/>
                <a:cs typeface="Calibri Light"/>
              </a:rPr>
              <a:t>KNN MODEL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67D04-004A-E03C-635A-EAED9395A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>
                <a:ea typeface="+mn-lt"/>
                <a:cs typeface="+mn-lt"/>
              </a:rPr>
              <a:t>the CORE of KNN: calculating how similar each user is to our target user.</a:t>
            </a:r>
            <a:endParaRPr lang="en-US" sz="1500">
              <a:ea typeface="Calibri" panose="020F0502020204030204"/>
              <a:cs typeface="Calibri" panose="020F0502020204030204"/>
            </a:endParaRPr>
          </a:p>
          <a:p>
            <a:r>
              <a:rPr lang="en-US" sz="1500">
                <a:ea typeface="+mn-lt"/>
                <a:cs typeface="+mn-lt"/>
              </a:rPr>
              <a:t>Find books rated by both users==&gt;Extract ratings into </a:t>
            </a:r>
            <a:r>
              <a:rPr lang="en-US" sz="1500" err="1">
                <a:ea typeface="+mn-lt"/>
                <a:cs typeface="+mn-lt"/>
              </a:rPr>
              <a:t>arraysc</a:t>
            </a:r>
            <a:r>
              <a:rPr lang="en-US" sz="1500">
                <a:ea typeface="+mn-lt"/>
                <a:cs typeface="+mn-lt"/>
              </a:rPr>
              <a:t>==&gt;Calculate cosine similarity between rating patterns</a:t>
            </a:r>
          </a:p>
          <a:p>
            <a:r>
              <a:rPr lang="en-US" sz="1500">
                <a:ea typeface="+mn-lt"/>
                <a:cs typeface="+mn-lt"/>
              </a:rPr>
              <a:t>Store similarity score and number of books in common</a:t>
            </a:r>
            <a:endParaRPr lang="en-US" sz="1500">
              <a:ea typeface="Calibri"/>
              <a:cs typeface="Calibri"/>
            </a:endParaRPr>
          </a:p>
          <a:p>
            <a:pPr>
              <a:buNone/>
            </a:pPr>
            <a:r>
              <a:rPr lang="en-US" sz="1500"/>
              <a:t>How KNN Works in Recommendation Systems</a:t>
            </a:r>
            <a:endParaRPr lang="en-US" sz="1500">
              <a:ea typeface="Calibri"/>
              <a:cs typeface="Calibri"/>
            </a:endParaRPr>
          </a:p>
          <a:p>
            <a:pPr>
              <a:buNone/>
            </a:pPr>
            <a:r>
              <a:rPr lang="en-US" sz="1500">
                <a:ea typeface="+mn-lt"/>
                <a:cs typeface="+mn-lt"/>
              </a:rPr>
              <a:t>KNN is a form of collaborative filtering that works like this:</a:t>
            </a:r>
          </a:p>
          <a:p>
            <a:pPr>
              <a:buNone/>
            </a:pPr>
            <a:r>
              <a:rPr lang="en-US" sz="1500"/>
              <a:t>Finding Similar Users:</a:t>
            </a:r>
            <a:endParaRPr lang="en-US" sz="15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Imagine each user as a point in space, positioned based on their ratings</a:t>
            </a:r>
            <a:endParaRPr lang="en-US" sz="15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Users who rate books similarly will be close together</a:t>
            </a:r>
            <a:endParaRPr lang="en-US" sz="15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KNN finds the "nearest neighbors" to our target user</a:t>
            </a:r>
          </a:p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The</a:t>
            </a:r>
            <a:r>
              <a:rPr lang="en-US" sz="1500"/>
              <a:t> K in KNN:</a:t>
            </a:r>
            <a:endParaRPr lang="en-US" sz="15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K represents how many similar users we consider (in your code, it's 20)</a:t>
            </a:r>
            <a:endParaRPr lang="en-US" sz="15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More neighbors = more stable recommendations but less personalized</a:t>
            </a:r>
            <a:endParaRPr lang="en-US" sz="15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500">
                <a:ea typeface="+mn-lt"/>
                <a:cs typeface="+mn-lt"/>
              </a:rPr>
              <a:t>Fewer neighbors = more personalized but potentially less reliable</a:t>
            </a:r>
            <a:endParaRPr lang="en-US" sz="1500">
              <a:ea typeface="Calibri"/>
              <a:cs typeface="Calibri"/>
            </a:endParaRPr>
          </a:p>
          <a:p>
            <a:pPr indent="0">
              <a:buNone/>
            </a:pPr>
            <a:br>
              <a:rPr lang="en-US" sz="1500"/>
            </a:br>
            <a:endParaRPr lang="en-US" sz="1500">
              <a:ea typeface="Calibri"/>
              <a:cs typeface="Calibri"/>
            </a:endParaRPr>
          </a:p>
          <a:p>
            <a:endParaRPr lang="en-US" sz="15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197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1524E-0D8C-293D-A77A-CBA35F99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Business Objective: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73D7-4A5E-569B-5418-86D55AE8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>
                <a:effectLst/>
                <a:ea typeface="Arial" panose="020B0604020202020204" pitchFamily="34" charset="0"/>
              </a:rPr>
              <a:t>Generate the features from the dataset and use them to recommend the books accordingly to the users.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95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D9CC-FD5A-BA18-40C0-90D622399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Calibri"/>
                <a:cs typeface="Calibri"/>
              </a:rPr>
              <a:t>Recommendation Logic:</a:t>
            </a:r>
            <a:endParaRPr lang="en-US"/>
          </a:p>
          <a:p>
            <a:pPr>
              <a:buFont typeface="Arial,Sans-Serif" panose="020B0604020202020204" pitchFamily="34" charset="0"/>
            </a:pPr>
            <a:r>
              <a:rPr lang="en-US">
                <a:ea typeface="Calibri"/>
                <a:cs typeface="Calibri"/>
              </a:rPr>
              <a:t>"If you liked book X and Y, and another user with similar taste liked book Z, you might like Z too"</a:t>
            </a:r>
          </a:p>
          <a:p>
            <a:pPr>
              <a:buFont typeface="Arial,Sans-Serif" panose="020B0604020202020204" pitchFamily="34" charset="0"/>
            </a:pPr>
            <a:r>
              <a:rPr lang="en-US">
                <a:ea typeface="Calibri"/>
                <a:cs typeface="Calibri"/>
              </a:rPr>
              <a:t>More similar users' opinions are weighted more heavily</a:t>
            </a:r>
          </a:p>
          <a:p>
            <a:r>
              <a:rPr lang="en-US">
                <a:ea typeface="Calibri"/>
                <a:cs typeface="Calibri"/>
              </a:rPr>
              <a:t>Advantages:</a:t>
            </a:r>
          </a:p>
          <a:p>
            <a:pPr>
              <a:buFont typeface="Arial,Sans-Serif" panose="020B0604020202020204" pitchFamily="34" charset="0"/>
            </a:pPr>
            <a:r>
              <a:rPr lang="en-US">
                <a:ea typeface="Calibri"/>
                <a:cs typeface="Calibri"/>
              </a:rPr>
              <a:t>Understands personal preference patterns</a:t>
            </a:r>
          </a:p>
          <a:p>
            <a:pPr>
              <a:buFont typeface="Arial,Sans-Serif" panose="020B0604020202020204" pitchFamily="34" charset="0"/>
            </a:pPr>
            <a:r>
              <a:rPr lang="en-US">
                <a:ea typeface="Calibri"/>
                <a:cs typeface="Calibri"/>
              </a:rPr>
              <a:t>Can recommend unexpected books that similar users enjoyed</a:t>
            </a:r>
          </a:p>
          <a:p>
            <a:pPr>
              <a:buFont typeface="Arial,Sans-Serif" panose="020B0604020202020204" pitchFamily="34" charset="0"/>
            </a:pPr>
            <a:r>
              <a:rPr lang="en-US">
                <a:ea typeface="Calibri"/>
                <a:cs typeface="Calibri"/>
              </a:rPr>
              <a:t>Doesn't need to understand book content, just rating patterns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54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15573-E881-D460-EA59-73A9A596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Calibri Light"/>
                <a:cs typeface="Calibri Light"/>
              </a:rPr>
              <a:t>SVD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9545-2BED-6AF8-F980-7A211634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CORE of SVD recommendations:</a:t>
            </a:r>
          </a:p>
          <a:p>
            <a:r>
              <a:rPr lang="en-US" sz="1800">
                <a:ea typeface="+mn-lt"/>
                <a:cs typeface="+mn-lt"/>
              </a:rPr>
              <a:t>For each book the user hasn't read</a:t>
            </a:r>
          </a:p>
          <a:p>
            <a:r>
              <a:rPr lang="en-US" sz="1800">
                <a:ea typeface="+mn-lt"/>
                <a:cs typeface="+mn-lt"/>
              </a:rPr>
              <a:t>Estimate how the user would rate it using the SVD model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This uses the learned latent factors to make predictions</a:t>
            </a:r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r>
              <a:rPr lang="en-US" sz="1800"/>
              <a:t>How SVD Works for Recommendations</a:t>
            </a:r>
            <a:endParaRPr lang="en-US" sz="1800">
              <a:ea typeface="Calibri"/>
              <a:cs typeface="Calibri"/>
            </a:endParaRPr>
          </a:p>
          <a:p>
            <a:pPr lvl="1">
              <a:buNone/>
            </a:pPr>
            <a:r>
              <a:rPr lang="en-US" sz="1800">
                <a:ea typeface="+mn-lt"/>
                <a:cs typeface="+mn-lt"/>
              </a:rPr>
              <a:t>SVD is a matrix factorization technique that works like this:</a:t>
            </a:r>
            <a:endParaRPr lang="en-US" sz="1800">
              <a:ea typeface="Calibri"/>
              <a:cs typeface="Calibri"/>
            </a:endParaRPr>
          </a:p>
          <a:p>
            <a:pPr lvl="1">
              <a:buNone/>
            </a:pPr>
            <a:r>
              <a:rPr lang="en-US" sz="1800"/>
              <a:t>The Magic of Matrix Factorization:</a:t>
            </a:r>
            <a:endParaRPr lang="en-US" sz="18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Starts with a big, sparse matrix of user ratings (many missing values)</a:t>
            </a:r>
            <a:endParaRPr lang="en-US" sz="18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Breaks it down into three smaller matrices: U, Σ (Sigma), and V^T</a:t>
            </a:r>
            <a:endParaRPr lang="en-US" sz="18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These matrices capture "latent factors" - hidden patterns in the data</a:t>
            </a:r>
            <a:endParaRPr lang="en-US" sz="1800">
              <a:ea typeface="Calibri"/>
              <a:cs typeface="Calibri"/>
            </a:endParaRPr>
          </a:p>
          <a:p>
            <a:pPr marL="457200" lvl="1" indent="0">
              <a:buNone/>
            </a:pPr>
            <a:br>
              <a:rPr lang="en-US" sz="1800"/>
            </a:br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18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423B-C583-463E-4870-2DE4C93DE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2" y="707922"/>
            <a:ext cx="10515600" cy="54788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What Are Latent Factors?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r>
              <a:rPr lang="en-US" sz="1600">
                <a:ea typeface="+mn-lt"/>
                <a:cs typeface="+mn-lt"/>
              </a:rPr>
              <a:t>These are hidden characteristics of books and user preferences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Example factors might include: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How much "fantasy" content is in a book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How "cerebral" vs. "action-oriented" a book is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How much romance or adventure a book contains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Users also get scores for how much they like each factor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/>
              <a:t>Making Predictions: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If User A likes fantasy books (high score for fantasy factor)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And Book X has a high score for the fantasy factor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Then User A will probably like Book X, even if they've never read it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/>
              <a:t>Advantages Over KNN: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Handles sparse data better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Can discover deeper patterns in preferences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Generally scales better to large datasets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Often provides more diverse recommendations</a:t>
            </a:r>
            <a:endParaRPr lang="en-US" sz="1600">
              <a:ea typeface="Calibri"/>
              <a:cs typeface="Calibri"/>
            </a:endParaRPr>
          </a:p>
          <a:p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476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F6536-1958-0089-7B88-876DE1B6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Calibri Light"/>
                <a:cs typeface="Calibri Light"/>
              </a:rPr>
              <a:t>NMF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C91B5-1121-7D26-9023-A46F705A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>
                <a:ea typeface="+mn-lt"/>
                <a:cs typeface="+mn-lt"/>
              </a:rPr>
              <a:t>This is the CORE of NMF:</a:t>
            </a:r>
            <a:endParaRPr lang="en-US" sz="1300">
              <a:ea typeface="Calibri" panose="020F0502020204030204"/>
              <a:cs typeface="Calibri" panose="020F0502020204030204"/>
            </a:endParaRPr>
          </a:p>
          <a:p>
            <a:r>
              <a:rPr lang="en-US" sz="1300">
                <a:ea typeface="+mn-lt"/>
                <a:cs typeface="+mn-lt"/>
              </a:rPr>
              <a:t>Learns user factors (how much each user likes each latent factor)</a:t>
            </a:r>
            <a:endParaRPr lang="en-US" sz="1300">
              <a:ea typeface="Calibri"/>
              <a:cs typeface="Calibri"/>
            </a:endParaRPr>
          </a:p>
          <a:p>
            <a:r>
              <a:rPr lang="en-US" sz="1300">
                <a:ea typeface="+mn-lt"/>
                <a:cs typeface="+mn-lt"/>
              </a:rPr>
              <a:t>Learns item factors (how much each book represents each latent factor)</a:t>
            </a: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300">
                <a:ea typeface="Calibri"/>
                <a:cs typeface="Calibri"/>
              </a:rPr>
              <a:t>Interpretability:</a:t>
            </a:r>
          </a:p>
          <a:p>
            <a:pPr>
              <a:buFont typeface="Arial"/>
              <a:buChar char="•"/>
            </a:pPr>
            <a:r>
              <a:rPr lang="en-US" sz="1300"/>
              <a:t>NMF factors tend to be more interpretable than SVD factors</a:t>
            </a: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300"/>
              <a:t>Each factor might clearly correspond to a genre or theme</a:t>
            </a: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300"/>
              <a:t>e.g., Factor 3 might represent "science fiction elements"</a:t>
            </a: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When to Use It:</a:t>
            </a: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300"/>
              <a:t>When you want factors that are easier to interpret</a:t>
            </a: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300"/>
              <a:t>When you know all factors should be additive (no negative impacts)</a:t>
            </a: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300"/>
              <a:t>When dealing with </a:t>
            </a:r>
            <a:r>
              <a:rPr lang="en-US" sz="1300">
                <a:ea typeface="+mn-lt"/>
                <a:cs typeface="+mn-lt"/>
              </a:rPr>
              <a:t>non-negative data like ratings</a:t>
            </a:r>
          </a:p>
          <a:p>
            <a:pPr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Mathematical Approach</a:t>
            </a:r>
            <a:r>
              <a:rPr lang="en-US" sz="1300"/>
              <a:t>:</a:t>
            </a: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While SVD provides the mathematically optimal decomposition</a:t>
            </a: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NMF finds a decomposition that's interpretable but might be less mathematically precise</a:t>
            </a:r>
          </a:p>
          <a:p>
            <a:pPr marL="0" indent="0">
              <a:buNone/>
            </a:pPr>
            <a:endParaRPr lang="en-US" sz="13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sz="1300"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sz="1300"/>
            </a:br>
            <a:endParaRPr lang="en-US" sz="1300">
              <a:ea typeface="Calibri"/>
              <a:cs typeface="Calibri"/>
            </a:endParaRPr>
          </a:p>
          <a:p>
            <a:endParaRPr lang="en-US" sz="13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6892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3B7E-249E-F778-BE00-47D2F074A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Interpretability: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NMF factors tend to be more interpretable than SVD factors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Each factor might clearly correspond to a genre or theme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e.g., Factor 3 might represent "science fiction elements"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/>
              <a:t>When to Use It: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When you want factors that are easier to interpret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When you know all factors should be additive (no negative impacts)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When dealing with non-negative data like ratings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/>
              <a:t>Mathematical Approach: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While SVD provides the mathematically optimal decomposition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NMF finds a decomposition that's interpretable but might be less mathematically precise</a:t>
            </a:r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925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1CE89A-1D91-B2E5-6A9F-5A5B8F13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COMPARISON OF ALL MODELS AT A GLANCE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06FA-7890-6A0C-9AA2-1DE945247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Collaborative Filtering Models: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Original CF: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"Books that similar users liked"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KNN: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"Books liked by your 20 most similar users"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SVD: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"Books that match your taste profile across 50 hidden factors"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NMF: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 "Books that match your taste profile across 15 interpretable factors"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Content-Based Models:</a:t>
            </a:r>
          </a:p>
          <a:p>
            <a:r>
              <a:rPr lang="en-US" sz="1800" b="1">
                <a:solidFill>
                  <a:schemeClr val="tx2"/>
                </a:solidFill>
                <a:ea typeface="Calibri"/>
                <a:cs typeface="Calibri"/>
              </a:rPr>
              <a:t>TF-IDF:</a:t>
            </a: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 "Books with the same words as your favorite book"</a:t>
            </a:r>
          </a:p>
          <a:p>
            <a:r>
              <a:rPr lang="en-US" sz="1800" b="1">
                <a:solidFill>
                  <a:schemeClr val="tx2"/>
                </a:solidFill>
                <a:ea typeface="Calibri"/>
                <a:cs typeface="Calibri"/>
              </a:rPr>
              <a:t>Word Embeddings:</a:t>
            </a: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 "Books with similar concepts as your favorite book"</a:t>
            </a:r>
          </a:p>
          <a:p>
            <a:r>
              <a:rPr lang="en-US" sz="1800" b="1">
                <a:solidFill>
                  <a:schemeClr val="tx2"/>
                </a:solidFill>
                <a:ea typeface="Calibri"/>
                <a:cs typeface="Calibri"/>
              </a:rPr>
              <a:t>BERT:</a:t>
            </a:r>
            <a:r>
              <a:rPr lang="en-US" sz="1800">
                <a:solidFill>
                  <a:schemeClr val="tx2"/>
                </a:solidFill>
                <a:ea typeface="Calibri"/>
                <a:cs typeface="Calibri"/>
              </a:rPr>
              <a:t> "Books with similar themes and meaning as your favorite book"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7212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48986-D624-C003-5535-4EB31769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ea typeface="Calibri Light"/>
                <a:cs typeface="Calibri Light"/>
              </a:rPr>
              <a:t>Using OpenAI Library:</a:t>
            </a:r>
            <a:endParaRPr lang="en-US" b="1">
              <a:solidFill>
                <a:schemeClr val="accent1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097A-565F-54D8-E922-94E56365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62" y="2807208"/>
            <a:ext cx="5163552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1"/>
                </a:solidFill>
                <a:ea typeface="Calibri"/>
                <a:cs typeface="Calibri"/>
              </a:rPr>
              <a:t>Using OpenAI API to fetch Genres using ISBN (International Standard Book Number) - Improvements for Future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  <a:ea typeface="Calibri"/>
              <a:cs typeface="Calibri"/>
            </a:endParaRPr>
          </a:p>
        </p:txBody>
      </p:sp>
      <p:pic>
        <p:nvPicPr>
          <p:cNvPr id="4" name="Picture 3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2B543A44-B9A8-102D-DB07-0EA37F989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49" y="2810904"/>
            <a:ext cx="5139089" cy="233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45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B357D-0B67-2BC9-91A4-4FFC1B2AA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BERT MODEL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C805-EBCC-DD0A-3289-8838CE93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/>
              <a:t>How Sentence Transformer Makes Words Into Vectors</a:t>
            </a:r>
            <a:endParaRPr lang="en-US" sz="1500">
              <a:latin typeface="Consolas"/>
              <a:ea typeface="Calibri"/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The Sentence Transformer uses pre-defined vectors in a very sophisticated way: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/>
              <a:t>Pre-training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The 'paraphrase-MiniLM-L6-v2' model was pre-trained on BILLIONS of sentences from books, Wikipedia, websites, etc. During this pre-training, it learned to understand language.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/>
              <a:t>How It Learns Word Relationships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During pre-training, the model sees sentences like: "The wizard cast a magic spell" and "The sorcerer used his magical powers"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It learns these appear in similar contexts and have similar meanings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The model adjusts its internal parameters to place "wizard" and "sorcerer" in similar locations in vector space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/>
              <a:t>Vector Space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Each word doesn't have just one vector - it depends on context!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"Magic" in "Magic Kingdom" (theme park) is different from "Magic spell" (wizardry)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Your model represents each word with 384 dimensions (numbers)</a:t>
            </a:r>
            <a:endParaRPr lang="en-US" sz="1500">
              <a:ea typeface="Calibri"/>
              <a:cs typeface="Calibri"/>
            </a:endParaRPr>
          </a:p>
          <a:p>
            <a:r>
              <a:rPr lang="en-US" sz="1500">
                <a:ea typeface="+mn-lt"/>
                <a:cs typeface="+mn-lt"/>
              </a:rPr>
              <a:t>Words with similar meanings are positioned closer together in this 384-dimensional space</a:t>
            </a:r>
            <a:endParaRPr lang="en-US" sz="1500">
              <a:ea typeface="Calibri"/>
              <a:cs typeface="Calibri"/>
            </a:endParaRPr>
          </a:p>
          <a:p>
            <a:endParaRPr lang="en-US" sz="1500">
              <a:latin typeface="Consola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123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78DF-0FB7-37B0-18AC-94DAC98CC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83" y="480580"/>
            <a:ext cx="7940962" cy="61004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Sentence Vectors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When you feed in "Harry Potter by J.K. Rowling", the model:</a:t>
            </a:r>
            <a:endParaRPr lang="en-US" sz="10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Breaks it into tokens (smaller word pieces)</a:t>
            </a:r>
            <a:endParaRPr lang="en-US" sz="10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Passes these through 6 transformer layers that analyze context</a:t>
            </a:r>
            <a:endParaRPr lang="en-US" sz="10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Creates a single 384-dimensional vector representing the entire book description</a:t>
            </a:r>
            <a:endParaRPr lang="en-US" sz="10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This vector captures themes like "magic", "school", "coming of age", "fantasy", etc.</a:t>
            </a:r>
            <a:endParaRPr lang="en-US" sz="1000">
              <a:ea typeface="Calibri"/>
              <a:cs typeface="Calibri"/>
            </a:endParaRPr>
          </a:p>
          <a:p>
            <a:r>
              <a:rPr lang="en-US" sz="1600"/>
              <a:t>Why "Magic" and "Wizard" Are Connected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The model wasn't explicitly told "magic = wizard", but it learned this association by seeing:</a:t>
            </a:r>
            <a:endParaRPr lang="en-US" sz="10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These words often appear near each other in text: "The wizard used magic"</a:t>
            </a:r>
            <a:endParaRPr lang="en-US" sz="10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These words are used in similar contexts in millions of examples</a:t>
            </a:r>
            <a:endParaRPr lang="en-US" sz="10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During pre-training, when the model tried to predict masked words: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"The _____ cast a spell" (wizard fits here)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"The sorcerer used _____ powers" (magic fits here)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It learned these words are interchangeable in many contexts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The vector for "Harry Potter" ends up having high values in dimensions representing concepts like: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Fantasy literature</a:t>
            </a:r>
            <a:endParaRPr lang="en-US" sz="1000">
              <a:ea typeface="Calibri"/>
              <a:cs typeface="Calibri"/>
            </a:endParaRPr>
          </a:p>
          <a:p>
            <a:pPr lvl="1">
              <a:spcBef>
                <a:spcPts val="1000"/>
              </a:spcBef>
            </a:pPr>
            <a:r>
              <a:rPr lang="en-US" sz="1000">
                <a:ea typeface="+mn-lt"/>
                <a:cs typeface="+mn-lt"/>
              </a:rPr>
              <a:t>Magic/wizardry</a:t>
            </a:r>
            <a:endParaRPr lang="en-US" sz="10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School settings</a:t>
            </a:r>
            <a:endParaRPr lang="en-US" sz="10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Youth adventures</a:t>
            </a:r>
            <a:endParaRPr lang="en-US" sz="1000">
              <a:ea typeface="Calibri"/>
              <a:cs typeface="Calibri"/>
            </a:endParaRPr>
          </a:p>
          <a:p>
            <a:pPr lvl="1"/>
            <a:r>
              <a:rPr lang="en-US" sz="1000">
                <a:ea typeface="+mn-lt"/>
                <a:cs typeface="+mn-lt"/>
              </a:rPr>
              <a:t>Good vs. evil</a:t>
            </a:r>
            <a:endParaRPr lang="en-US" sz="10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Then a book like "The Worst Witch" also has high values in similar dimensions, even if it uses different exact words!</a:t>
            </a:r>
            <a:br>
              <a:rPr lang="en-US" sz="1200"/>
            </a:br>
            <a:endParaRPr lang="en-US" sz="1200">
              <a:ea typeface="Calibri"/>
              <a:cs typeface="Calibri"/>
            </a:endParaRPr>
          </a:p>
          <a:p>
            <a:endParaRPr lang="en-US" sz="1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949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12363-3834-0B8B-FA6F-678E20F7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  <a:ea typeface="Calibri Light"/>
                <a:cs typeface="Calibri Light"/>
              </a:rPr>
              <a:t>WORD EMBEDDINGS</a:t>
            </a:r>
            <a:endParaRPr lang="en-US" sz="4100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0B42-4C88-42C1-A3E1-90393722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Word embeddings are numerical representations of words in a multi-dimensional space. Think of them as giving each word a unique "address" in a mathematical universe.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sz="1800">
                <a:ea typeface="Calibri" panose="020F0502020204030204"/>
                <a:cs typeface="Calibri" panose="020F0502020204030204"/>
              </a:rPr>
              <a:t>We load </a:t>
            </a:r>
            <a:r>
              <a:rPr lang="en-US" sz="1800">
                <a:ea typeface="+mn-lt"/>
                <a:cs typeface="+mn-lt"/>
              </a:rPr>
              <a:t>Loads pre-trained </a:t>
            </a:r>
            <a:r>
              <a:rPr lang="en-US" sz="1800" err="1">
                <a:ea typeface="+mn-lt"/>
                <a:cs typeface="+mn-lt"/>
              </a:rPr>
              <a:t>GloVe</a:t>
            </a:r>
            <a:r>
              <a:rPr lang="en-US" sz="1800">
                <a:ea typeface="+mn-lt"/>
                <a:cs typeface="+mn-lt"/>
              </a:rPr>
              <a:t> word vectors that contain 100-dimensional representations of common words. These vectors were trained on Wikipedia and </a:t>
            </a:r>
            <a:r>
              <a:rPr lang="en-US" sz="1800" err="1">
                <a:ea typeface="+mn-lt"/>
                <a:cs typeface="+mn-lt"/>
              </a:rPr>
              <a:t>Gigaword</a:t>
            </a:r>
            <a:r>
              <a:rPr lang="en-US" sz="1800">
                <a:ea typeface="+mn-lt"/>
                <a:cs typeface="+mn-lt"/>
              </a:rPr>
              <a:t> text data.</a:t>
            </a:r>
            <a:br>
              <a:rPr lang="en-US" sz="1800"/>
            </a:br>
            <a:endParaRPr lang="en-US" sz="1800">
              <a:ea typeface="Calibri" panose="020F0502020204030204"/>
              <a:cs typeface="Calibri" panose="020F0502020204030204"/>
            </a:endParaRPr>
          </a:p>
          <a:p>
            <a:r>
              <a:rPr lang="en-US" sz="1800"/>
              <a:t>Basic Concept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>
                <a:ea typeface="+mn-lt"/>
                <a:cs typeface="+mn-lt"/>
              </a:rPr>
              <a:t>Traditional approach:</a:t>
            </a:r>
            <a:r>
              <a:rPr lang="en-US" sz="1800">
                <a:ea typeface="+mn-lt"/>
                <a:cs typeface="+mn-lt"/>
              </a:rPr>
              <a:t> Words are treated as discrete symbols (cat ≠ kitten)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>
                <a:ea typeface="+mn-lt"/>
                <a:cs typeface="+mn-lt"/>
              </a:rPr>
              <a:t>Word embeddings:</a:t>
            </a:r>
            <a:r>
              <a:rPr lang="en-US" sz="1800">
                <a:ea typeface="+mn-lt"/>
                <a:cs typeface="+mn-lt"/>
              </a:rPr>
              <a:t> Words are represented as vectors of numbers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These vectors capture semantic relationships between words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/>
              <a:t>How They Work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Each word is mapped to a vector (typically 100-300 dimensions)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Words with similar meanings have similar vectors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Example: vector("king") - vector("man") + vector("woman") ≈ vector("queen")</a:t>
            </a:r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318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DE9F9-6A87-5A5D-119B-8ED2573F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tabLst>
                <a:tab pos="1166813" algn="l"/>
              </a:tabLst>
            </a:pPr>
            <a:r>
              <a:rPr lang="en-US" sz="22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Milestones:</a:t>
            </a:r>
            <a:br>
              <a:rPr lang="en-US" sz="22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2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2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30 days to complete the Project</a:t>
            </a:r>
            <a:br>
              <a:rPr lang="en-US" sz="22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FAA672-8700-8224-9C33-8AAA21D5C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613116"/>
              </p:ext>
            </p:extLst>
          </p:nvPr>
        </p:nvGraphicFramePr>
        <p:xfrm>
          <a:off x="4214256" y="961812"/>
          <a:ext cx="6836888" cy="4930992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3935155">
                  <a:extLst>
                    <a:ext uri="{9D8B030D-6E8A-4147-A177-3AD203B41FA5}">
                      <a16:colId xmlns:a16="http://schemas.microsoft.com/office/drawing/2014/main" val="2023503296"/>
                    </a:ext>
                  </a:extLst>
                </a:gridCol>
                <a:gridCol w="2901733">
                  <a:extLst>
                    <a:ext uri="{9D8B030D-6E8A-4147-A177-3AD203B41FA5}">
                      <a16:colId xmlns:a16="http://schemas.microsoft.com/office/drawing/2014/main" val="2062819044"/>
                    </a:ext>
                  </a:extLst>
                </a:gridCol>
              </a:tblGrid>
              <a:tr h="5555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000" b="1" cap="none" spc="0">
                          <a:solidFill>
                            <a:schemeClr val="tx1"/>
                          </a:solidFill>
                          <a:effectLst/>
                        </a:rPr>
                        <a:t>Milestone</a:t>
                      </a:r>
                      <a:endParaRPr lang="en-IN" sz="2000" b="1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2000" b="1" cap="none" spc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IN" sz="2000" b="1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172632"/>
                  </a:ext>
                </a:extLst>
              </a:tr>
              <a:tr h="9971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Kick off and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Business Objective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discussion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1 day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63271"/>
                  </a:ext>
                </a:extLst>
              </a:tr>
              <a:tr h="736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Data set Details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1 week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732904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EDA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1 week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644502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Model Building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1 Week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61350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Model Evaluation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1 week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665709"/>
                  </a:ext>
                </a:extLst>
              </a:tr>
              <a:tr h="4762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Feedback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51270"/>
                  </a:ext>
                </a:extLst>
              </a:tr>
              <a:tr h="736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Deployment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Final presentation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1 day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IN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1500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79277" marR="113253" marT="22651" marB="16987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75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29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E6D37-8E82-6CB1-7228-4F1C2205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5" y="388216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WORD EMBEDDINGS VS BERT</a:t>
            </a:r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B1BA-1BA4-C757-77FA-3805F4280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973" y="1548534"/>
            <a:ext cx="8876145" cy="5119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Word Embeddings (like </a:t>
            </a:r>
            <a:r>
              <a:rPr lang="en-US" sz="1400" err="1">
                <a:ea typeface="+mn-lt"/>
                <a:cs typeface="+mn-lt"/>
              </a:rPr>
              <a:t>GloVe</a:t>
            </a:r>
            <a:r>
              <a:rPr lang="en-US" sz="1400">
                <a:ea typeface="+mn-lt"/>
                <a:cs typeface="+mn-lt"/>
              </a:rPr>
              <a:t>) differ from BERT in several ways:</a:t>
            </a:r>
            <a:endParaRPr lang="en-US" sz="1400">
              <a:ea typeface="Calibri" panose="020F0502020204030204"/>
              <a:cs typeface="Calibri" panose="020F0502020204030204"/>
            </a:endParaRPr>
          </a:p>
          <a:p>
            <a:r>
              <a:rPr lang="en-US" sz="1400"/>
              <a:t>Context-free vs. Contextual:</a:t>
            </a:r>
            <a:endParaRPr lang="en-US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Word Embeddings:</a:t>
            </a:r>
            <a:r>
              <a:rPr lang="en-US" sz="1200">
                <a:ea typeface="+mn-lt"/>
                <a:cs typeface="+mn-lt"/>
              </a:rPr>
              <a:t> Each word always has the same vector regardless of context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BERT:</a:t>
            </a:r>
            <a:r>
              <a:rPr lang="en-US" sz="1200">
                <a:ea typeface="+mn-lt"/>
                <a:cs typeface="+mn-lt"/>
              </a:rPr>
              <a:t> A word's representation changes based on surrounding words</a:t>
            </a:r>
            <a:endParaRPr lang="en-US" sz="1200">
              <a:ea typeface="Calibri"/>
              <a:cs typeface="Calibri"/>
            </a:endParaRPr>
          </a:p>
          <a:p>
            <a:r>
              <a:rPr lang="en-US" sz="1400"/>
              <a:t>Simplicity:</a:t>
            </a:r>
            <a:endParaRPr lang="en-US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Word Embeddings:</a:t>
            </a:r>
            <a:r>
              <a:rPr lang="en-US" sz="1200">
                <a:ea typeface="+mn-lt"/>
                <a:cs typeface="+mn-lt"/>
              </a:rPr>
              <a:t> Simpler model, typically 100-300 dimensions per word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BERT:</a:t>
            </a:r>
            <a:r>
              <a:rPr lang="en-US" sz="1200">
                <a:ea typeface="+mn-lt"/>
                <a:cs typeface="+mn-lt"/>
              </a:rPr>
              <a:t> More complex, capturing deeper relationships (384+ dimensions)</a:t>
            </a:r>
            <a:endParaRPr lang="en-US" sz="1200">
              <a:ea typeface="Calibri"/>
              <a:cs typeface="Calibri"/>
            </a:endParaRPr>
          </a:p>
          <a:p>
            <a:r>
              <a:rPr lang="en-US" sz="1400"/>
              <a:t>Book Representation:</a:t>
            </a:r>
            <a:endParaRPr lang="en-US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Word Embeddings:</a:t>
            </a:r>
            <a:r>
              <a:rPr lang="en-US" sz="1200">
                <a:ea typeface="+mn-lt"/>
                <a:cs typeface="+mn-lt"/>
              </a:rPr>
              <a:t> Simple averaging of individual word vectors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BERT:</a:t>
            </a:r>
            <a:r>
              <a:rPr lang="en-US" sz="1200">
                <a:ea typeface="+mn-lt"/>
                <a:cs typeface="+mn-lt"/>
              </a:rPr>
              <a:t> Sophisticated contextual analysis of the entire text</a:t>
            </a:r>
            <a:endParaRPr lang="en-US" sz="1200">
              <a:ea typeface="Calibri"/>
              <a:cs typeface="Calibri"/>
            </a:endParaRPr>
          </a:p>
          <a:p>
            <a:r>
              <a:rPr lang="en-US" sz="1400"/>
              <a:t>When You Might Use It:</a:t>
            </a:r>
            <a:endParaRPr lang="en-US" sz="14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Word Embeddings:</a:t>
            </a:r>
            <a:r>
              <a:rPr lang="en-US" sz="1200">
                <a:ea typeface="+mn-lt"/>
                <a:cs typeface="+mn-lt"/>
              </a:rPr>
              <a:t> Faster, requires less computing power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BERT:</a:t>
            </a:r>
            <a:r>
              <a:rPr lang="en-US" sz="1200">
                <a:ea typeface="+mn-lt"/>
                <a:cs typeface="+mn-lt"/>
              </a:rPr>
              <a:t> Better understanding but more resource-intensive</a:t>
            </a:r>
            <a:endParaRPr lang="en-US" sz="1200">
              <a:ea typeface="Calibri"/>
              <a:cs typeface="Calibri"/>
            </a:endParaRPr>
          </a:p>
          <a:p>
            <a:r>
              <a:rPr lang="en-US" sz="1400"/>
              <a:t>How It Understands "Magic" and "Wizard"</a:t>
            </a:r>
            <a:endParaRPr lang="en-US" sz="140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1200">
                <a:ea typeface="+mn-lt"/>
                <a:cs typeface="+mn-lt"/>
              </a:rPr>
              <a:t>Word embeddings learn relationships from massive text datasets: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Words used in similar contexts end up with similar vectors</a:t>
            </a:r>
            <a:endParaRPr lang="en-US" sz="12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The vectors for "magic" and "wizard" will be closer together than "magic" and "car"</a:t>
            </a:r>
            <a:endParaRPr lang="en-US" sz="1200">
              <a:ea typeface="Calibri"/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However, unlike BERT, it doesn't understand that "The boy who lived" refers to Harry Potter because it processes individual words without context</a:t>
            </a:r>
            <a:endParaRPr lang="en-US" sz="1400">
              <a:ea typeface="Calibri"/>
              <a:cs typeface="Calibri"/>
            </a:endParaRPr>
          </a:p>
          <a:p>
            <a:pPr marL="0" indent="0">
              <a:buNone/>
            </a:pP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238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259F3-E09F-2B2A-0744-8FC02356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b="1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9B3F57-205C-93B8-B985-A7B64C2B3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88186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198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6036-9B45-1443-76DE-132BB394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49559"/>
          </a:xfrm>
        </p:spPr>
        <p:txBody>
          <a:bodyPr>
            <a:normAutofit/>
          </a:bodyPr>
          <a:lstStyle/>
          <a:p>
            <a:pPr algn="ctr"/>
            <a:r>
              <a:rPr lang="en-IN" sz="9600" b="1"/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28052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8DC83-4DA6-D27A-2E95-7A8F7C1A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Details 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E15050A-39A0-0954-1C8A-C4BCA67C1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894890"/>
              </p:ext>
            </p:extLst>
          </p:nvPr>
        </p:nvGraphicFramePr>
        <p:xfrm>
          <a:off x="4038600" y="2043264"/>
          <a:ext cx="7188201" cy="2768084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531540">
                  <a:extLst>
                    <a:ext uri="{9D8B030D-6E8A-4147-A177-3AD203B41FA5}">
                      <a16:colId xmlns:a16="http://schemas.microsoft.com/office/drawing/2014/main" val="2953361313"/>
                    </a:ext>
                  </a:extLst>
                </a:gridCol>
                <a:gridCol w="2988942">
                  <a:extLst>
                    <a:ext uri="{9D8B030D-6E8A-4147-A177-3AD203B41FA5}">
                      <a16:colId xmlns:a16="http://schemas.microsoft.com/office/drawing/2014/main" val="3050225475"/>
                    </a:ext>
                  </a:extLst>
                </a:gridCol>
                <a:gridCol w="1569524">
                  <a:extLst>
                    <a:ext uri="{9D8B030D-6E8A-4147-A177-3AD203B41FA5}">
                      <a16:colId xmlns:a16="http://schemas.microsoft.com/office/drawing/2014/main" val="1835507697"/>
                    </a:ext>
                  </a:extLst>
                </a:gridCol>
                <a:gridCol w="1098195">
                  <a:extLst>
                    <a:ext uri="{9D8B030D-6E8A-4147-A177-3AD203B41FA5}">
                      <a16:colId xmlns:a16="http://schemas.microsoft.com/office/drawing/2014/main" val="1072421186"/>
                    </a:ext>
                  </a:extLst>
                </a:gridCol>
              </a:tblGrid>
              <a:tr h="590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cap="all" spc="6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Group 6</a:t>
                      </a:r>
                      <a:endParaRPr lang="en-IN" sz="1000" b="1" i="0" u="none" strike="noStrike" cap="all" spc="6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9773" marR="119773" marT="119773" marB="11977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cap="all" spc="6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Contact Details</a:t>
                      </a:r>
                      <a:endParaRPr lang="en-IN" sz="1000" b="1" i="0" u="none" strike="noStrike" cap="all" spc="6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9773" marR="119773" marT="119773" marB="11977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cap="all" spc="6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Ownership for Consolidation</a:t>
                      </a:r>
                      <a:endParaRPr lang="en-IN" sz="1000" b="1" i="0" u="none" strike="noStrike" cap="all" spc="6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9773" marR="119773" marT="119773" marB="11977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cap="all" spc="6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Duration</a:t>
                      </a:r>
                      <a:endParaRPr lang="en-IN" sz="1000" b="1" i="0" u="none" strike="noStrike" cap="all" spc="6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9773" marR="119773" marT="119773" marB="11977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163810"/>
                  </a:ext>
                </a:extLst>
              </a:tr>
              <a:tr h="5443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Arthi Ravichandra Varma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arthivarma@gmail.com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EDA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Week1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89916"/>
                  </a:ext>
                </a:extLst>
              </a:tr>
              <a:tr h="5443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Navyashree.N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navyagowdanavyagowda25@gmail.com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Model Building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Week2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955657"/>
                  </a:ext>
                </a:extLst>
              </a:tr>
              <a:tr h="5443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Mohammed Shafeeq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mdshafeeq1003@gmail.com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Model Evaluation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Week3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54257"/>
                  </a:ext>
                </a:extLst>
              </a:tr>
              <a:tr h="5443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Soheb Khan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sohebkhan10@gmail.com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Deployment</a:t>
                      </a:r>
                      <a:b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presentation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Week4</a:t>
                      </a:r>
                      <a:endParaRPr lang="en-IN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654" marR="6654" marT="6654" marB="798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513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5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A82D4-DC9D-0FB7-185F-CD4A793C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4200" b="1" i="0">
                <a:effectLst/>
                <a:latin typeface="+mn-lt"/>
              </a:rPr>
              <a:t>Data Cleaning and Pre-Processing:</a:t>
            </a:r>
            <a:br>
              <a:rPr lang="en-IN" sz="4200" b="1" i="0">
                <a:effectLst/>
                <a:latin typeface="+mn-lt"/>
              </a:rPr>
            </a:br>
            <a:endParaRPr lang="en-IN" sz="4200">
              <a:latin typeface="+mn-lt"/>
            </a:endParaRP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A183FAD-01E6-948E-0DEB-6D6CD800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>
                <a:effectLst/>
                <a:ea typeface="Arial" panose="020B0604020202020204" pitchFamily="34" charset="0"/>
              </a:rPr>
              <a:t>The Book-Crossing dataset comprises 3 files.</a:t>
            </a:r>
          </a:p>
          <a:p>
            <a:r>
              <a:rPr lang="en-IN" sz="2200"/>
              <a:t>Users</a:t>
            </a:r>
          </a:p>
          <a:p>
            <a:r>
              <a:rPr lang="en-IN" sz="2200"/>
              <a:t>Books</a:t>
            </a:r>
          </a:p>
          <a:p>
            <a:r>
              <a:rPr lang="en-IN" sz="2200"/>
              <a:t>Ratings</a:t>
            </a:r>
          </a:p>
        </p:txBody>
      </p:sp>
      <p:pic>
        <p:nvPicPr>
          <p:cNvPr id="23" name="Picture 22" descr="A top view of books with different cover colors">
            <a:extLst>
              <a:ext uri="{FF2B5EF4-FFF2-40B4-BE49-F238E27FC236}">
                <a16:creationId xmlns:a16="http://schemas.microsoft.com/office/drawing/2014/main" id="{04711E8B-A80E-67A2-2DC8-ACA077C9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 r="7" b="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53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9B4A8-3D4A-724A-5B16-504B7BBE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+mn-lt"/>
              </a:rPr>
              <a:t> </a:t>
            </a:r>
            <a:r>
              <a:rPr lang="en-US" b="1" i="0">
                <a:effectLst/>
                <a:latin typeface="+mn-lt"/>
              </a:rPr>
              <a:t>Users dataset:</a:t>
            </a:r>
            <a:br>
              <a:rPr lang="en-US" b="0" i="0">
                <a:effectLst/>
                <a:latin typeface="+mn-lt"/>
              </a:rPr>
            </a:br>
            <a:endParaRPr lang="en-IN">
              <a:latin typeface="+mn-lt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DA22-0AAD-CA43-C7C2-CD125BA3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Check for the duplicates. There is no duplicate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Check for the null values in the table. The Age column has more than 1 lakh null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Check for unique values present in the Age column. There are many invalid ages like 0 or &gt;100.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Keep</a:t>
            </a:r>
            <a:r>
              <a:rPr lang="en-US" sz="2000" b="0" i="0">
                <a:effectLst/>
              </a:rPr>
              <a:t> the valid age range of readers as 3 to 100 replace null values invalid ages in the Age column with the </a:t>
            </a:r>
            <a:r>
              <a:rPr lang="en-US" sz="2000"/>
              <a:t>mean </a:t>
            </a:r>
            <a:r>
              <a:rPr lang="en-US" sz="2000" b="0" i="0">
                <a:effectLst/>
              </a:rPr>
              <a:t>of valid 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Convert Age datatype to int.</a:t>
            </a:r>
            <a:endParaRPr lang="en-US" sz="20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The location column has 3 values city, state, and country. These are split into 3 different columns named; City, State, and Country respectively. In the case of null value, ‘other’ has been assigned as the entity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Created a new column for Age group.</a:t>
            </a:r>
            <a:endParaRPr lang="en-US" sz="2000" b="0" i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Removal of outliers from the dataset.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16438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AAD48-45F9-942C-E658-9036124C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i="0">
                <a:solidFill>
                  <a:srgbClr val="FFFFFF"/>
                </a:solidFill>
                <a:effectLst/>
                <a:latin typeface="+mn-lt"/>
              </a:rPr>
              <a:t>Books Dataset:</a:t>
            </a:r>
            <a:endParaRPr lang="en-IN" sz="4000" b="1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5010AF-C105-4B6F-5DA6-4C34D0665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6433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40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E5D27-B94D-D255-A34A-7C457A15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IN" sz="5400" b="1" i="0">
                <a:effectLst/>
                <a:latin typeface="+mn-lt"/>
              </a:rPr>
              <a:t>Ratings Dataset:</a:t>
            </a:r>
            <a:endParaRPr lang="en-IN" sz="5400" b="1">
              <a:latin typeface="+mn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3A94-4587-F5BE-9069-A4A12B683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</a:rPr>
              <a:t>Check for duplicate values in the dataset. There is no duplicate data</a:t>
            </a:r>
          </a:p>
          <a:p>
            <a:r>
              <a:rPr lang="en-US" sz="2200" b="0" i="0">
                <a:effectLst/>
              </a:rPr>
              <a:t>Check for null values in the dataset. There is no null data.</a:t>
            </a:r>
          </a:p>
          <a:p>
            <a:endParaRPr lang="en-US" sz="2200" b="0" i="0">
              <a:effectLst/>
            </a:endParaRPr>
          </a:p>
          <a:p>
            <a:endParaRPr lang="en-IN" sz="220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E1F1BD1-7343-7A61-D54C-61673A1C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50" r="21363" b="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8730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68BF00-619F-2E8D-29ED-7CA2B731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N" sz="3600" b="1">
                <a:solidFill>
                  <a:schemeClr val="tx2"/>
                </a:solidFill>
                <a:latin typeface="+mn-lt"/>
              </a:rPr>
              <a:t>Merge the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EE5E-D662-7B07-6624-A54C271B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1800">
                <a:solidFill>
                  <a:schemeClr val="tx2"/>
                </a:solidFill>
              </a:rPr>
              <a:t>Merge Users data with ratings and then merge the books dataset</a:t>
            </a:r>
          </a:p>
          <a:p>
            <a:r>
              <a:rPr lang="en-IN" sz="1800">
                <a:solidFill>
                  <a:schemeClr val="tx2"/>
                </a:solidFill>
              </a:rPr>
              <a:t>Final dataframe :  </a:t>
            </a:r>
            <a:r>
              <a:rPr lang="en-IN" sz="1800" b="0">
                <a:solidFill>
                  <a:schemeClr val="tx2"/>
                </a:solidFill>
                <a:effectLst/>
              </a:rPr>
              <a:t>books_user_ratings (both implicit and explicit ratings)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>
                <a:solidFill>
                  <a:schemeClr val="tx2"/>
                </a:solidFill>
                <a:effectLst/>
              </a:rPr>
              <a:t>Dataset1 with range 1 to 10 ratings - Explicit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>
                <a:solidFill>
                  <a:schemeClr val="tx2"/>
                </a:solidFill>
                <a:effectLst/>
              </a:rPr>
              <a:t>Dataset2 with range 0 ratings - Implicit</a:t>
            </a:r>
          </a:p>
          <a:p>
            <a:pPr marL="457200" indent="-457200">
              <a:buFont typeface="+mj-lt"/>
              <a:buAutoNum type="arabicPeriod"/>
            </a:pPr>
            <a:endParaRPr lang="en-IN" sz="1800" b="0">
              <a:solidFill>
                <a:schemeClr val="tx2"/>
              </a:solidFill>
              <a:effectLst/>
            </a:endParaRP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  <a:p>
            <a:endParaRPr lang="en-IN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9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science  Project    P-505- Book Recommendation</vt:lpstr>
      <vt:lpstr>Business Objective:</vt:lpstr>
      <vt:lpstr>Milestones:  30 days to complete the Project </vt:lpstr>
      <vt:lpstr>Team Details :</vt:lpstr>
      <vt:lpstr>Data Cleaning and Pre-Processing: </vt:lpstr>
      <vt:lpstr> Users dataset: </vt:lpstr>
      <vt:lpstr>Books Dataset:</vt:lpstr>
      <vt:lpstr>Ratings Dataset:</vt:lpstr>
      <vt:lpstr>Merge the datasets:</vt:lpstr>
      <vt:lpstr>MODEL BUILDING</vt:lpstr>
      <vt:lpstr>  2. Model Based Collaborative Filtering Recommender   </vt:lpstr>
      <vt:lpstr>SVD and NMF models comparison  </vt:lpstr>
      <vt:lpstr>KEY DIFFERENCES</vt:lpstr>
      <vt:lpstr>How It Works  </vt:lpstr>
      <vt:lpstr>Train set: Top rated books  </vt:lpstr>
      <vt:lpstr>Collaborative Filtering based Recommendation System--(Item-Item Based)  </vt:lpstr>
      <vt:lpstr>What is Item-Based Collaborative Filtering?</vt:lpstr>
      <vt:lpstr>How Item-Based CF Works?</vt:lpstr>
      <vt:lpstr>KNN MODEL</vt:lpstr>
      <vt:lpstr>PowerPoint Presentation</vt:lpstr>
      <vt:lpstr>SVD</vt:lpstr>
      <vt:lpstr>PowerPoint Presentation</vt:lpstr>
      <vt:lpstr>NMF</vt:lpstr>
      <vt:lpstr>PowerPoint Presentation</vt:lpstr>
      <vt:lpstr>COMPARISON OF ALL MODELS AT A GLANCE</vt:lpstr>
      <vt:lpstr>Using OpenAI Library:</vt:lpstr>
      <vt:lpstr>BERT MODEL</vt:lpstr>
      <vt:lpstr>PowerPoint Presentation</vt:lpstr>
      <vt:lpstr>WORD EMBEDDINGS</vt:lpstr>
      <vt:lpstr>WORD EMBEDDINGS VS BERT</vt:lpstr>
      <vt:lpstr>Conclusion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Rajkumar</dc:creator>
  <cp:revision>2</cp:revision>
  <dcterms:created xsi:type="dcterms:W3CDTF">2025-02-17T07:46:55Z</dcterms:created>
  <dcterms:modified xsi:type="dcterms:W3CDTF">2025-03-12T06:53:25Z</dcterms:modified>
</cp:coreProperties>
</file>