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71"/>
  </p:notesMasterIdLst>
  <p:sldIdLst>
    <p:sldId id="256" r:id="rId2"/>
    <p:sldId id="439" r:id="rId3"/>
    <p:sldId id="438" r:id="rId4"/>
    <p:sldId id="309" r:id="rId5"/>
    <p:sldId id="437" r:id="rId6"/>
    <p:sldId id="436" r:id="rId7"/>
    <p:sldId id="435" r:id="rId8"/>
    <p:sldId id="434" r:id="rId9"/>
    <p:sldId id="433" r:id="rId10"/>
    <p:sldId id="432" r:id="rId11"/>
    <p:sldId id="431" r:id="rId12"/>
    <p:sldId id="430" r:id="rId13"/>
    <p:sldId id="429" r:id="rId14"/>
    <p:sldId id="428" r:id="rId15"/>
    <p:sldId id="427" r:id="rId16"/>
    <p:sldId id="426" r:id="rId17"/>
    <p:sldId id="425" r:id="rId18"/>
    <p:sldId id="424" r:id="rId19"/>
    <p:sldId id="423" r:id="rId20"/>
    <p:sldId id="422" r:id="rId21"/>
    <p:sldId id="421" r:id="rId22"/>
    <p:sldId id="420" r:id="rId23"/>
    <p:sldId id="419" r:id="rId24"/>
    <p:sldId id="418" r:id="rId25"/>
    <p:sldId id="417" r:id="rId26"/>
    <p:sldId id="416" r:id="rId27"/>
    <p:sldId id="415" r:id="rId28"/>
    <p:sldId id="414" r:id="rId29"/>
    <p:sldId id="413" r:id="rId30"/>
    <p:sldId id="412" r:id="rId31"/>
    <p:sldId id="411" r:id="rId32"/>
    <p:sldId id="410" r:id="rId33"/>
    <p:sldId id="409" r:id="rId34"/>
    <p:sldId id="408" r:id="rId35"/>
    <p:sldId id="407" r:id="rId36"/>
    <p:sldId id="406" r:id="rId37"/>
    <p:sldId id="405" r:id="rId38"/>
    <p:sldId id="404" r:id="rId39"/>
    <p:sldId id="403" r:id="rId40"/>
    <p:sldId id="402" r:id="rId41"/>
    <p:sldId id="401" r:id="rId42"/>
    <p:sldId id="400" r:id="rId43"/>
    <p:sldId id="399" r:id="rId44"/>
    <p:sldId id="398" r:id="rId45"/>
    <p:sldId id="397" r:id="rId46"/>
    <p:sldId id="396" r:id="rId47"/>
    <p:sldId id="395" r:id="rId48"/>
    <p:sldId id="394" r:id="rId49"/>
    <p:sldId id="363" r:id="rId50"/>
    <p:sldId id="370" r:id="rId51"/>
    <p:sldId id="364" r:id="rId52"/>
    <p:sldId id="371" r:id="rId53"/>
    <p:sldId id="365" r:id="rId54"/>
    <p:sldId id="372" r:id="rId55"/>
    <p:sldId id="375" r:id="rId56"/>
    <p:sldId id="378" r:id="rId57"/>
    <p:sldId id="379" r:id="rId58"/>
    <p:sldId id="373" r:id="rId59"/>
    <p:sldId id="366" r:id="rId60"/>
    <p:sldId id="367" r:id="rId61"/>
    <p:sldId id="368" r:id="rId62"/>
    <p:sldId id="382" r:id="rId63"/>
    <p:sldId id="383" r:id="rId64"/>
    <p:sldId id="386" r:id="rId65"/>
    <p:sldId id="387" r:id="rId66"/>
    <p:sldId id="393" r:id="rId67"/>
    <p:sldId id="390" r:id="rId68"/>
    <p:sldId id="391" r:id="rId69"/>
    <p:sldId id="392" r:id="rId70"/>
  </p:sldIdLst>
  <p:sldSz cx="12192000" cy="6858000"/>
  <p:notesSz cx="6858000" cy="9144000"/>
  <p:embeddedFontLst>
    <p:embeddedFont>
      <p:font typeface="맑은 고딕" panose="020B0503020000020004" pitchFamily="34" charset="-127"/>
      <p:regular r:id="rId72"/>
      <p:bold r:id="rId73"/>
    </p:embeddedFont>
    <p:embeddedFont>
      <p:font typeface="나눔고딕" pitchFamily="2" charset="-127"/>
      <p:regular r:id="rId74"/>
      <p:bold r:id="rId75"/>
    </p:embeddedFont>
    <p:embeddedFont>
      <p:font typeface="Cambria Math" panose="02040503050406030204" pitchFamily="18" charset="0"/>
      <p:regular r:id="rId7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531E065-CEC3-491D-B406-F0ACCADF7FA6}">
          <p14:sldIdLst>
            <p14:sldId id="256"/>
            <p14:sldId id="439"/>
            <p14:sldId id="438"/>
            <p14:sldId id="309"/>
            <p14:sldId id="437"/>
            <p14:sldId id="436"/>
            <p14:sldId id="435"/>
            <p14:sldId id="434"/>
            <p14:sldId id="433"/>
            <p14:sldId id="432"/>
            <p14:sldId id="431"/>
            <p14:sldId id="430"/>
            <p14:sldId id="429"/>
            <p14:sldId id="428"/>
            <p14:sldId id="427"/>
            <p14:sldId id="426"/>
            <p14:sldId id="425"/>
            <p14:sldId id="424"/>
            <p14:sldId id="423"/>
            <p14:sldId id="422"/>
            <p14:sldId id="421"/>
            <p14:sldId id="420"/>
            <p14:sldId id="419"/>
            <p14:sldId id="418"/>
            <p14:sldId id="417"/>
            <p14:sldId id="416"/>
            <p14:sldId id="415"/>
            <p14:sldId id="414"/>
            <p14:sldId id="413"/>
            <p14:sldId id="412"/>
            <p14:sldId id="411"/>
            <p14:sldId id="410"/>
            <p14:sldId id="409"/>
            <p14:sldId id="408"/>
            <p14:sldId id="407"/>
            <p14:sldId id="406"/>
            <p14:sldId id="405"/>
            <p14:sldId id="404"/>
            <p14:sldId id="403"/>
            <p14:sldId id="402"/>
            <p14:sldId id="401"/>
            <p14:sldId id="400"/>
            <p14:sldId id="399"/>
            <p14:sldId id="398"/>
            <p14:sldId id="397"/>
            <p14:sldId id="396"/>
            <p14:sldId id="395"/>
            <p14:sldId id="394"/>
            <p14:sldId id="363"/>
            <p14:sldId id="370"/>
            <p14:sldId id="364"/>
            <p14:sldId id="371"/>
            <p14:sldId id="365"/>
            <p14:sldId id="372"/>
            <p14:sldId id="375"/>
            <p14:sldId id="378"/>
            <p14:sldId id="379"/>
            <p14:sldId id="373"/>
            <p14:sldId id="366"/>
            <p14:sldId id="367"/>
            <p14:sldId id="368"/>
            <p14:sldId id="382"/>
            <p14:sldId id="383"/>
            <p14:sldId id="386"/>
            <p14:sldId id="387"/>
            <p14:sldId id="393"/>
            <p14:sldId id="390"/>
            <p14:sldId id="391"/>
            <p14:sldId id="3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E1EE"/>
    <a:srgbClr val="543031"/>
    <a:srgbClr val="713880"/>
    <a:srgbClr val="4E7251"/>
    <a:srgbClr val="744C4C"/>
    <a:srgbClr val="FF00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C7D8EB-5945-F34E-C8E0-AA0F504F47F1}" v="145" dt="2022-04-29T04:29:36.9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9" autoAdjust="0"/>
    <p:restoredTop sz="93380" autoAdjust="0"/>
  </p:normalViewPr>
  <p:slideViewPr>
    <p:cSldViewPr snapToGrid="0">
      <p:cViewPr varScale="1">
        <p:scale>
          <a:sx n="108" d="100"/>
          <a:sy n="108" d="100"/>
        </p:scale>
        <p:origin x="6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3.fntdata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.fntdata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2.fntdata"/><Relationship Id="rId78" Type="http://schemas.openxmlformats.org/officeDocument/2006/relationships/viewProps" Target="viewProps.xml"/><Relationship Id="rId8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5.fntdata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A7A3C5-751B-4E0C-935D-E5B66CA54DE8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C65F83-356F-49DA-8E51-F3A4D5744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107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rfriend.tistory.com/163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untitledtblog.tistory.com/152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65F83-356F-49DA-8E51-F3A4D57447C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6753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65F83-356F-49DA-8E51-F3A4D57447C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9038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65F83-356F-49DA-8E51-F3A4D57447C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7468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65F83-356F-49DA-8E51-F3A4D57447C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5665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65F83-356F-49DA-8E51-F3A4D57447C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869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65F83-356F-49DA-8E51-F3A4D57447C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0574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65F83-356F-49DA-8E51-F3A4D57447C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5457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65F83-356F-49DA-8E51-F3A4D57447C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9498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65F83-356F-49DA-8E51-F3A4D57447C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244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65F83-356F-49DA-8E51-F3A4D57447C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3757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65F83-356F-49DA-8E51-F3A4D57447C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547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65F83-356F-49DA-8E51-F3A4D57447C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490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65F83-356F-49DA-8E51-F3A4D57447C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3039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65F83-356F-49DA-8E51-F3A4D57447C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0411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65F83-356F-49DA-8E51-F3A4D57447C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0925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65F83-356F-49DA-8E51-F3A4D57447C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5050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65F83-356F-49DA-8E51-F3A4D57447C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3537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65F83-356F-49DA-8E51-F3A4D57447C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3956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65F83-356F-49DA-8E51-F3A4D57447C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5219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65F83-356F-49DA-8E51-F3A4D57447C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577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65F83-356F-49DA-8E51-F3A4D57447C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2102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65F83-356F-49DA-8E51-F3A4D57447C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332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65F83-356F-49DA-8E51-F3A4D57447C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7634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If Gaussian elimination of </a:t>
            </a:r>
            <a:r>
              <a:rPr lang="en-US" altLang="ko-KR" sz="1200" b="1" dirty="0"/>
              <a:t>A</a:t>
            </a:r>
            <a:r>
              <a:rPr lang="en-US" altLang="ko-KR" sz="1200" dirty="0"/>
              <a:t> generates m non-zero rows, it means m independent column vectors in </a:t>
            </a:r>
            <a:r>
              <a:rPr lang="en-US" altLang="ko-KR" sz="1200" b="1" dirty="0"/>
              <a:t>A</a:t>
            </a:r>
            <a:endParaRPr lang="ko-KR" altLang="en-US" sz="1200" b="1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65F83-356F-49DA-8E51-F3A4D57447C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0603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선형독립과</a:t>
            </a:r>
            <a:r>
              <a:rPr lang="ko-KR" altLang="en-US" dirty="0"/>
              <a:t> </a:t>
            </a:r>
            <a:r>
              <a:rPr lang="ko-KR" altLang="en-US" dirty="0" err="1"/>
              <a:t>선형대수의</a:t>
            </a:r>
            <a:r>
              <a:rPr lang="ko-KR" altLang="en-US" dirty="0"/>
              <a:t> 관계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선형독립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혹은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 독립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(linearly independent)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개념은 나중에 이어서 소개할 기저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(base)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 차원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(dimension),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행렬의 계수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(rank)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선형연립방정식의 존재성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(existence),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유일성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(uniqueness),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가우스 소거법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(Gauss Jordan Elimination)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과의 관계 등에 줄줄이 연관이 되어있으므로 정확히 이해하는 것이 필요합니다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선형독립에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대한 이해가 집의 주춧돌인 셈입니다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집을 지을 때 주춧돌이 부실하면 나중에 집이 무너지는 수가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차원을 정의하고 선형연립방정식 푸는데 가장 밑에 받쳐주는 개념이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선형독립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(linearly independent)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개념이므로 배워야 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 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https://rfriend.tistory.com/163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[R, Python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분석과 프로그래밍의 친구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(by R Friend)]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65F83-356F-49DA-8E51-F3A4D57447C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7922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Union</a:t>
            </a:r>
          </a:p>
          <a:p>
            <a:r>
              <a:rPr lang="en-US" altLang="ko-KR" dirty="0"/>
              <a:t>Intersection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65F83-356F-49DA-8E51-F3A4D57447C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9629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Ax=0</a:t>
            </a:r>
            <a:r>
              <a:rPr lang="ko-KR" altLang="en-US" baseline="0" dirty="0"/>
              <a:t>의 해들이 이루는 공간</a:t>
            </a: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65F83-356F-49DA-8E51-F3A4D57447C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07500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65F83-356F-49DA-8E51-F3A4D57447C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8766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65F83-356F-49DA-8E51-F3A4D57447C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9666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합성곱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신경망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(Graph Convolutional Network, GCN)	</a:t>
            </a:r>
            <a:r>
              <a:rPr lang="en-US" altLang="ko-KR" dirty="0">
                <a:hlinkClick r:id="rId3"/>
              </a:rPr>
              <a:t>https://untitledtblog.tistory.com/152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65F83-356F-49DA-8E51-F3A4D57447C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994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65F83-356F-49DA-8E51-F3A4D57447C4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26597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dirty="0"/>
                  <a:t>Transformation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r>
                  <a:rPr lang="ko-KR" altLang="en-US"/>
                  <a:t>중첩의 원리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dirty="0" smtClean="0"/>
                  <a:t>Transformation</a:t>
                </a:r>
                <a:r>
                  <a:rPr lang="en-US" altLang="ko-KR" dirty="0"/>
                  <a:t>	</a:t>
                </a:r>
                <a:r>
                  <a:rPr lang="en-US" altLang="ko-KR" b="0" i="0" smtClean="0">
                    <a:latin typeface="Cambria Math" panose="02040503050406030204" pitchFamily="18" charset="0"/>
                  </a:rPr>
                  <a:t>𝑅^𝑛</a:t>
                </a:r>
                <a:r>
                  <a:rPr lang="en-US" altLang="ko-K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→𝑅^𝑚</a:t>
                </a:r>
                <a:endParaRPr lang="en-US" altLang="ko-KR" dirty="0"/>
              </a:p>
              <a:p>
                <a:endParaRPr lang="ko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65F83-356F-49DA-8E51-F3A4D57447C4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79327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65F83-356F-49DA-8E51-F3A4D57447C4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276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65F83-356F-49DA-8E51-F3A4D57447C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22563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basis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알고 있다면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행렬 구할 수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basis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column vector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구성한다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Transformations represented by matrices</a:t>
            </a:r>
          </a:p>
          <a:p>
            <a:r>
              <a:rPr lang="ko-KR" altLang="en-US" dirty="0"/>
              <a:t>선형 함수는 모두 행렬로 표현할 수 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65F83-356F-49DA-8E51-F3A4D57447C4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14069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65F83-356F-49DA-8E51-F3A4D57447C4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04897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65F83-356F-49DA-8E51-F3A4D57447C4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14511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65F83-356F-49DA-8E51-F3A4D57447C4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547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65F83-356F-49DA-8E51-F3A4D57447C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022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65F83-356F-49DA-8E51-F3A4D57447C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234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65F83-356F-49DA-8E51-F3A4D57447C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041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65F83-356F-49DA-8E51-F3A4D57447C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410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65F83-356F-49DA-8E51-F3A4D57447C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690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00405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E552E-16AF-49B3-9694-E9FC1B5CE20B}" type="datetime1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6174-49FF-481D-BCDD-56901B69D01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524000" y="4899761"/>
            <a:ext cx="9144000" cy="40640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 baseline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name</a:t>
            </a:r>
          </a:p>
        </p:txBody>
      </p:sp>
      <p:sp>
        <p:nvSpPr>
          <p:cNvPr id="9" name="텍스트 개체 틀 2"/>
          <p:cNvSpPr>
            <a:spLocks noGrp="1"/>
          </p:cNvSpPr>
          <p:nvPr>
            <p:ph type="body" idx="15" hasCustomPrompt="1"/>
          </p:nvPr>
        </p:nvSpPr>
        <p:spPr>
          <a:xfrm>
            <a:off x="1524000" y="5741779"/>
            <a:ext cx="9144000" cy="40640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 baseline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Keyword: A, B, C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524000" y="5323915"/>
            <a:ext cx="9144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3CA90EF0-88B5-4A6C-8D93-D79A90291E53}" type="datetime5">
              <a:rPr lang="ko-KR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2022/4/28</a:t>
            </a:fld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758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B486-9352-4C3B-A08E-24EF693C3184}" type="datetime1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6174-49FF-481D-BCDD-56901B69D0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44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CAA5-7FDC-49F6-AED0-9430D67EB2F7}" type="datetime1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6174-49FF-481D-BCDD-56901B69D0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630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4000" kern="12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44608"/>
          </a:xfrm>
        </p:spPr>
        <p:txBody>
          <a:bodyPr>
            <a:sp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5C564-2F58-474A-A90B-18DFC2B3908E}" type="datetime1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6174-49FF-481D-BCDD-56901B69D0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989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8FAB4-17B4-4054-A46D-679B74B8FFE5}" type="datetime1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6174-49FF-481D-BCDD-56901B69D0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37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8C1F-5586-4E5F-B3BD-B8B631EF663E}" type="datetime1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6174-49FF-481D-BCDD-56901B69D0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21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70F6D-5DC0-45A5-86B5-1CE82A93615E}" type="datetime1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6174-49FF-481D-BCDD-56901B69D0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889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CE38C-813A-4B0F-8866-362D78ADFCD9}" type="datetime1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6174-49FF-481D-BCDD-56901B69D0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448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CCC1-060D-4B19-9749-C8894B69BC8B}" type="datetime1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6174-49FF-481D-BCDD-56901B69D0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495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A34F5-12DE-4D24-B7B7-A9C93A398C7F}" type="datetime1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6174-49FF-481D-BCDD-56901B69D0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338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07E82-1825-4D7D-9441-77F74FE380E2}" type="datetime1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6174-49FF-481D-BCDD-56901B69D0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114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1844608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9C6F5-7E31-4A34-981F-93AA08CFD55C}" type="datetime1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16174-49FF-481D-BCDD-56901B69D0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914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image" Target="../media/image21.emf"/><Relationship Id="rId7" Type="http://schemas.openxmlformats.org/officeDocument/2006/relationships/image" Target="../media/image25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emf"/><Relationship Id="rId10" Type="http://schemas.openxmlformats.org/officeDocument/2006/relationships/image" Target="../media/image28.emf"/><Relationship Id="rId4" Type="http://schemas.openxmlformats.org/officeDocument/2006/relationships/image" Target="../media/image22.png"/><Relationship Id="rId9" Type="http://schemas.openxmlformats.org/officeDocument/2006/relationships/image" Target="../media/image2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2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12" Type="http://schemas.openxmlformats.org/officeDocument/2006/relationships/image" Target="../media/image7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Relationship Id="rId14" Type="http://schemas.openxmlformats.org/officeDocument/2006/relationships/image" Target="../media/image7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62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80.png"/><Relationship Id="rId5" Type="http://schemas.openxmlformats.org/officeDocument/2006/relationships/image" Target="../media/image75.png"/><Relationship Id="rId10" Type="http://schemas.openxmlformats.org/officeDocument/2006/relationships/image" Target="../media/image79.png"/><Relationship Id="rId4" Type="http://schemas.openxmlformats.org/officeDocument/2006/relationships/image" Target="../media/image74.png"/><Relationship Id="rId9" Type="http://schemas.openxmlformats.org/officeDocument/2006/relationships/image" Target="../media/image7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62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82.png"/><Relationship Id="rId5" Type="http://schemas.openxmlformats.org/officeDocument/2006/relationships/image" Target="../media/image75.png"/><Relationship Id="rId10" Type="http://schemas.openxmlformats.org/officeDocument/2006/relationships/image" Target="../media/image78.png"/><Relationship Id="rId4" Type="http://schemas.openxmlformats.org/officeDocument/2006/relationships/image" Target="../media/image74.png"/><Relationship Id="rId9" Type="http://schemas.openxmlformats.org/officeDocument/2006/relationships/image" Target="../media/image8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62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Relationship Id="rId9" Type="http://schemas.openxmlformats.org/officeDocument/2006/relationships/image" Target="../media/image8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5.png"/><Relationship Id="rId7" Type="http://schemas.openxmlformats.org/officeDocument/2006/relationships/image" Target="../media/image7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71.png"/><Relationship Id="rId10" Type="http://schemas.openxmlformats.org/officeDocument/2006/relationships/image" Target="../media/image90.png"/><Relationship Id="rId4" Type="http://schemas.openxmlformats.org/officeDocument/2006/relationships/image" Target="../media/image86.png"/><Relationship Id="rId9" Type="http://schemas.openxmlformats.org/officeDocument/2006/relationships/image" Target="../media/image8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99.png"/><Relationship Id="rId3" Type="http://schemas.openxmlformats.org/officeDocument/2006/relationships/image" Target="../media/image71.png"/><Relationship Id="rId7" Type="http://schemas.openxmlformats.org/officeDocument/2006/relationships/image" Target="../media/image94.png"/><Relationship Id="rId12" Type="http://schemas.openxmlformats.org/officeDocument/2006/relationships/image" Target="../media/image9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11" Type="http://schemas.openxmlformats.org/officeDocument/2006/relationships/image" Target="../media/image97.png"/><Relationship Id="rId5" Type="http://schemas.openxmlformats.org/officeDocument/2006/relationships/image" Target="../media/image92.png"/><Relationship Id="rId10" Type="http://schemas.openxmlformats.org/officeDocument/2006/relationships/image" Target="../media/image96.png"/><Relationship Id="rId4" Type="http://schemas.openxmlformats.org/officeDocument/2006/relationships/image" Target="../media/image91.png"/><Relationship Id="rId9" Type="http://schemas.openxmlformats.org/officeDocument/2006/relationships/image" Target="../media/image72.png"/><Relationship Id="rId14" Type="http://schemas.openxmlformats.org/officeDocument/2006/relationships/image" Target="../media/image10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7" Type="http://schemas.openxmlformats.org/officeDocument/2006/relationships/image" Target="../media/image10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8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116.png"/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12" Type="http://schemas.openxmlformats.org/officeDocument/2006/relationships/image" Target="../media/image1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11" Type="http://schemas.openxmlformats.org/officeDocument/2006/relationships/image" Target="../media/image114.png"/><Relationship Id="rId5" Type="http://schemas.openxmlformats.org/officeDocument/2006/relationships/image" Target="../media/image108.png"/><Relationship Id="rId10" Type="http://schemas.openxmlformats.org/officeDocument/2006/relationships/image" Target="../media/image113.png"/><Relationship Id="rId4" Type="http://schemas.openxmlformats.org/officeDocument/2006/relationships/image" Target="../media/image107.png"/><Relationship Id="rId9" Type="http://schemas.openxmlformats.org/officeDocument/2006/relationships/image" Target="../media/image112.png"/><Relationship Id="rId14" Type="http://schemas.openxmlformats.org/officeDocument/2006/relationships/image" Target="../media/image1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13" Type="http://schemas.openxmlformats.org/officeDocument/2006/relationships/image" Target="../media/image126.png"/><Relationship Id="rId3" Type="http://schemas.openxmlformats.org/officeDocument/2006/relationships/image" Target="../media/image106.png"/><Relationship Id="rId7" Type="http://schemas.openxmlformats.org/officeDocument/2006/relationships/image" Target="../media/image120.png"/><Relationship Id="rId12" Type="http://schemas.openxmlformats.org/officeDocument/2006/relationships/image" Target="../media/image1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11" Type="http://schemas.openxmlformats.org/officeDocument/2006/relationships/image" Target="../media/image124.png"/><Relationship Id="rId5" Type="http://schemas.openxmlformats.org/officeDocument/2006/relationships/image" Target="../media/image118.png"/><Relationship Id="rId10" Type="http://schemas.openxmlformats.org/officeDocument/2006/relationships/image" Target="../media/image123.png"/><Relationship Id="rId4" Type="http://schemas.openxmlformats.org/officeDocument/2006/relationships/image" Target="../media/image107.png"/><Relationship Id="rId9" Type="http://schemas.openxmlformats.org/officeDocument/2006/relationships/image" Target="../media/image122.png"/><Relationship Id="rId14" Type="http://schemas.openxmlformats.org/officeDocument/2006/relationships/image" Target="../media/image1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4" Type="http://schemas.openxmlformats.org/officeDocument/2006/relationships/image" Target="../media/image12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5.png"/><Relationship Id="rId5" Type="http://schemas.openxmlformats.org/officeDocument/2006/relationships/image" Target="../media/image134.png"/><Relationship Id="rId4" Type="http://schemas.openxmlformats.org/officeDocument/2006/relationships/image" Target="../media/image13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3" Type="http://schemas.openxmlformats.org/officeDocument/2006/relationships/image" Target="../media/image143.png"/><Relationship Id="rId7" Type="http://schemas.openxmlformats.org/officeDocument/2006/relationships/image" Target="../media/image147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6.png"/><Relationship Id="rId5" Type="http://schemas.openxmlformats.org/officeDocument/2006/relationships/image" Target="../media/image145.png"/><Relationship Id="rId4" Type="http://schemas.openxmlformats.org/officeDocument/2006/relationships/image" Target="../media/image144.png"/><Relationship Id="rId9" Type="http://schemas.openxmlformats.org/officeDocument/2006/relationships/image" Target="../media/image14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3.png"/><Relationship Id="rId4" Type="http://schemas.openxmlformats.org/officeDocument/2006/relationships/image" Target="../media/image15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55.png"/><Relationship Id="rId7" Type="http://schemas.openxmlformats.org/officeDocument/2006/relationships/image" Target="../media/image159.png"/><Relationship Id="rId12" Type="http://schemas.openxmlformats.org/officeDocument/2006/relationships/image" Target="../media/image164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8.png"/><Relationship Id="rId11" Type="http://schemas.openxmlformats.org/officeDocument/2006/relationships/image" Target="../media/image163.png"/><Relationship Id="rId5" Type="http://schemas.openxmlformats.org/officeDocument/2006/relationships/image" Target="../media/image157.png"/><Relationship Id="rId10" Type="http://schemas.openxmlformats.org/officeDocument/2006/relationships/image" Target="../media/image162.png"/><Relationship Id="rId4" Type="http://schemas.openxmlformats.org/officeDocument/2006/relationships/image" Target="../media/image156.png"/><Relationship Id="rId9" Type="http://schemas.openxmlformats.org/officeDocument/2006/relationships/image" Target="../media/image161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55.png"/><Relationship Id="rId7" Type="http://schemas.openxmlformats.org/officeDocument/2006/relationships/image" Target="../media/image159.png"/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8.png"/><Relationship Id="rId5" Type="http://schemas.openxmlformats.org/officeDocument/2006/relationships/image" Target="../media/image157.png"/><Relationship Id="rId10" Type="http://schemas.openxmlformats.org/officeDocument/2006/relationships/image" Target="../media/image164.png"/><Relationship Id="rId4" Type="http://schemas.openxmlformats.org/officeDocument/2006/relationships/image" Target="../media/image156.png"/><Relationship Id="rId9" Type="http://schemas.openxmlformats.org/officeDocument/2006/relationships/image" Target="../media/image16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png"/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2.png"/><Relationship Id="rId5" Type="http://schemas.openxmlformats.org/officeDocument/2006/relationships/image" Target="../media/image171.png"/><Relationship Id="rId4" Type="http://schemas.openxmlformats.org/officeDocument/2006/relationships/image" Target="../media/image17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175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12" Type="http://schemas.openxmlformats.org/officeDocument/2006/relationships/image" Target="../media/image71.png"/><Relationship Id="rId2" Type="http://schemas.openxmlformats.org/officeDocument/2006/relationships/notesSlide" Target="../notesSlides/notesSlide34.xml"/><Relationship Id="rId16" Type="http://schemas.openxmlformats.org/officeDocument/2006/relationships/image" Target="../media/image1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76.png"/><Relationship Id="rId5" Type="http://schemas.openxmlformats.org/officeDocument/2006/relationships/image" Target="../media/image64.png"/><Relationship Id="rId15" Type="http://schemas.openxmlformats.org/officeDocument/2006/relationships/image" Target="../media/image177.png"/><Relationship Id="rId10" Type="http://schemas.openxmlformats.org/officeDocument/2006/relationships/image" Target="../media/image75.png"/><Relationship Id="rId4" Type="http://schemas.openxmlformats.org/officeDocument/2006/relationships/image" Target="../media/image173.png"/><Relationship Id="rId9" Type="http://schemas.openxmlformats.org/officeDocument/2006/relationships/image" Target="../media/image174.png"/><Relationship Id="rId14" Type="http://schemas.openxmlformats.org/officeDocument/2006/relationships/image" Target="../media/image176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png"/><Relationship Id="rId3" Type="http://schemas.openxmlformats.org/officeDocument/2006/relationships/image" Target="../media/image179.png"/><Relationship Id="rId7" Type="http://schemas.openxmlformats.org/officeDocument/2006/relationships/image" Target="../media/image18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image" Target="../media/image92.png"/><Relationship Id="rId4" Type="http://schemas.openxmlformats.org/officeDocument/2006/relationships/image" Target="../media/image8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png"/><Relationship Id="rId2" Type="http://schemas.openxmlformats.org/officeDocument/2006/relationships/image" Target="../media/image18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5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png"/><Relationship Id="rId3" Type="http://schemas.openxmlformats.org/officeDocument/2006/relationships/image" Target="../media/image187.png"/><Relationship Id="rId7" Type="http://schemas.openxmlformats.org/officeDocument/2006/relationships/image" Target="../media/image191.png"/><Relationship Id="rId2" Type="http://schemas.openxmlformats.org/officeDocument/2006/relationships/image" Target="../media/image1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image" Target="../media/image189.png"/><Relationship Id="rId4" Type="http://schemas.openxmlformats.org/officeDocument/2006/relationships/image" Target="../media/image188.png"/><Relationship Id="rId9" Type="http://schemas.openxmlformats.org/officeDocument/2006/relationships/image" Target="../media/image19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png"/><Relationship Id="rId2" Type="http://schemas.openxmlformats.org/officeDocument/2006/relationships/image" Target="../media/image18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6.gi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5" Type="http://schemas.openxmlformats.org/officeDocument/2006/relationships/image" Target="../media/image199.png"/><Relationship Id="rId4" Type="http://schemas.openxmlformats.org/officeDocument/2006/relationships/image" Target="../media/image19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2" Type="http://schemas.openxmlformats.org/officeDocument/2006/relationships/image" Target="../media/image7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10.png"/><Relationship Id="rId4" Type="http://schemas.openxmlformats.org/officeDocument/2006/relationships/image" Target="../media/image91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0.png"/><Relationship Id="rId3" Type="http://schemas.openxmlformats.org/officeDocument/2006/relationships/image" Target="../media/image1410.png"/><Relationship Id="rId7" Type="http://schemas.openxmlformats.org/officeDocument/2006/relationships/image" Target="../media/image200.png"/><Relationship Id="rId2" Type="http://schemas.openxmlformats.org/officeDocument/2006/relationships/image" Target="../media/image1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10.png"/><Relationship Id="rId5" Type="http://schemas.openxmlformats.org/officeDocument/2006/relationships/image" Target="../media/image168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13" Type="http://schemas.openxmlformats.org/officeDocument/2006/relationships/image" Target="../media/image28.png"/><Relationship Id="rId3" Type="http://schemas.openxmlformats.org/officeDocument/2006/relationships/image" Target="../media/image198.png"/><Relationship Id="rId7" Type="http://schemas.openxmlformats.org/officeDocument/2006/relationships/image" Target="../media/image220.png"/><Relationship Id="rId12" Type="http://schemas.openxmlformats.org/officeDocument/2006/relationships/image" Target="../media/image27.png"/><Relationship Id="rId2" Type="http://schemas.openxmlformats.org/officeDocument/2006/relationships/image" Target="../media/image1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0.png"/><Relationship Id="rId4" Type="http://schemas.openxmlformats.org/officeDocument/2006/relationships/image" Target="../media/image199.png"/><Relationship Id="rId9" Type="http://schemas.openxmlformats.org/officeDocument/2006/relationships/image" Target="../media/image240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0.png"/><Relationship Id="rId3" Type="http://schemas.openxmlformats.org/officeDocument/2006/relationships/image" Target="../media/image1310.png"/><Relationship Id="rId7" Type="http://schemas.openxmlformats.org/officeDocument/2006/relationships/image" Target="../media/image330.pn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Relationship Id="rId5" Type="http://schemas.openxmlformats.org/officeDocument/2006/relationships/image" Target="../media/image202.png"/><Relationship Id="rId4" Type="http://schemas.openxmlformats.org/officeDocument/2006/relationships/image" Target="../media/image300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0.png"/><Relationship Id="rId3" Type="http://schemas.openxmlformats.org/officeDocument/2006/relationships/image" Target="../media/image360.png"/><Relationship Id="rId7" Type="http://schemas.openxmlformats.org/officeDocument/2006/relationships/image" Target="../media/image199.png"/><Relationship Id="rId12" Type="http://schemas.openxmlformats.org/officeDocument/2006/relationships/image" Target="../media/image43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8.png"/><Relationship Id="rId11" Type="http://schemas.openxmlformats.org/officeDocument/2006/relationships/image" Target="../media/image420.png"/><Relationship Id="rId5" Type="http://schemas.openxmlformats.org/officeDocument/2006/relationships/image" Target="../media/image380.png"/><Relationship Id="rId10" Type="http://schemas.openxmlformats.org/officeDocument/2006/relationships/image" Target="../media/image410.png"/><Relationship Id="rId4" Type="http://schemas.openxmlformats.org/officeDocument/2006/relationships/image" Target="../media/image370.png"/><Relationship Id="rId9" Type="http://schemas.openxmlformats.org/officeDocument/2006/relationships/image" Target="../media/image40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1.png"/><Relationship Id="rId2" Type="http://schemas.openxmlformats.org/officeDocument/2006/relationships/image" Target="../media/image20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4.png"/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0.png"/><Relationship Id="rId5" Type="http://schemas.openxmlformats.org/officeDocument/2006/relationships/image" Target="../media/image490.png"/><Relationship Id="rId4" Type="http://schemas.openxmlformats.org/officeDocument/2006/relationships/image" Target="../media/image205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7.png"/><Relationship Id="rId2" Type="http://schemas.openxmlformats.org/officeDocument/2006/relationships/image" Target="../media/image20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9.png"/><Relationship Id="rId7" Type="http://schemas.openxmlformats.org/officeDocument/2006/relationships/image" Target="../media/image590.png"/><Relationship Id="rId2" Type="http://schemas.openxmlformats.org/officeDocument/2006/relationships/image" Target="../media/image2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570.png"/><Relationship Id="rId4" Type="http://schemas.openxmlformats.org/officeDocument/2006/relationships/image" Target="../media/image560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0.png"/><Relationship Id="rId3" Type="http://schemas.openxmlformats.org/officeDocument/2006/relationships/image" Target="../media/image600.png"/><Relationship Id="rId7" Type="http://schemas.openxmlformats.org/officeDocument/2006/relationships/image" Target="../media/image64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0.png"/><Relationship Id="rId11" Type="http://schemas.openxmlformats.org/officeDocument/2006/relationships/image" Target="../media/image680.png"/><Relationship Id="rId5" Type="http://schemas.openxmlformats.org/officeDocument/2006/relationships/image" Target="../media/image620.png"/><Relationship Id="rId10" Type="http://schemas.openxmlformats.org/officeDocument/2006/relationships/image" Target="../media/image670.png"/><Relationship Id="rId4" Type="http://schemas.openxmlformats.org/officeDocument/2006/relationships/image" Target="../media/image211.png"/><Relationship Id="rId9" Type="http://schemas.openxmlformats.org/officeDocument/2006/relationships/image" Target="../media/image660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png"/><Relationship Id="rId2" Type="http://schemas.openxmlformats.org/officeDocument/2006/relationships/image" Target="../media/image6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1.png"/><Relationship Id="rId4" Type="http://schemas.openxmlformats.org/officeDocument/2006/relationships/image" Target="../media/image71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3.png"/><Relationship Id="rId4" Type="http://schemas.openxmlformats.org/officeDocument/2006/relationships/image" Target="../media/image720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0.png"/><Relationship Id="rId3" Type="http://schemas.openxmlformats.org/officeDocument/2006/relationships/image" Target="../media/image750.png"/><Relationship Id="rId7" Type="http://schemas.openxmlformats.org/officeDocument/2006/relationships/image" Target="../media/image79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0.png"/><Relationship Id="rId5" Type="http://schemas.openxmlformats.org/officeDocument/2006/relationships/image" Target="../media/image215.png"/><Relationship Id="rId4" Type="http://schemas.openxmlformats.org/officeDocument/2006/relationships/image" Target="../media/image2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png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060819"/>
            <a:ext cx="9144000" cy="2265087"/>
          </a:xfrm>
        </p:spPr>
        <p:txBody>
          <a:bodyPr anchor="b">
            <a:normAutofit/>
          </a:bodyPr>
          <a:lstStyle/>
          <a:p>
            <a:r>
              <a:rPr lang="en-US" altLang="ko-KR" dirty="0"/>
              <a:t>Linear Algebra</a:t>
            </a:r>
            <a:endParaRPr lang="ko-KR" altLang="en-US" sz="15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519822"/>
            <a:ext cx="9144000" cy="444129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Chapter 2: Vector Spaces (2)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/>
              <a:t>Sohee Lim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개체 틀 5"/>
              <p:cNvSpPr>
                <a:spLocks noGrp="1"/>
              </p:cNvSpPr>
              <p:nvPr>
                <p:ph type="body" idx="15"/>
              </p:nvPr>
            </p:nvSpPr>
            <p:spPr>
              <a:xfrm>
                <a:off x="1524000" y="5973598"/>
                <a:ext cx="9144000" cy="374270"/>
              </a:xfrm>
            </p:spPr>
            <p:txBody>
              <a:bodyPr>
                <a:spAutoFit/>
              </a:bodyPr>
              <a:lstStyle/>
              <a:p>
                <a:r>
                  <a:rPr lang="en-US" altLang="ko-KR" dirty="0"/>
                  <a:t>Keyword: Graph, Incidence Matrix, N(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altLang="ko-KR" dirty="0"/>
                  <a:t>), Linear Transformation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6" name="텍스트 개체 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5"/>
              </p:nvPr>
            </p:nvSpPr>
            <p:spPr>
              <a:xfrm>
                <a:off x="1524000" y="5973598"/>
                <a:ext cx="9144000" cy="374270"/>
              </a:xfrm>
              <a:blipFill>
                <a:blip r:embed="rId2"/>
                <a:stretch>
                  <a:fillRect t="-14754" r="-667" b="-295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부제목 2"/>
          <p:cNvSpPr txBox="1">
            <a:spLocks/>
          </p:cNvSpPr>
          <p:nvPr/>
        </p:nvSpPr>
        <p:spPr>
          <a:xfrm>
            <a:off x="3738281" y="2030300"/>
            <a:ext cx="2357719" cy="422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dirty="0"/>
              <a:t>2020 Winter Seminar</a:t>
            </a:r>
            <a:endParaRPr lang="ko-KR" altLang="en-US" sz="18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3813997" y="3400552"/>
            <a:ext cx="456400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878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>
          <a:xfrm>
            <a:off x="838200" y="1825624"/>
            <a:ext cx="10515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Subspaces</a:t>
            </a:r>
          </a:p>
          <a:p>
            <a:pPr marL="0" indent="0">
              <a:buNone/>
            </a:pPr>
            <a:r>
              <a:rPr lang="en-US" altLang="ko-KR" dirty="0"/>
              <a:t>	A subset of a vector space 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 Vector Spaces and Subspaces</a:t>
            </a:r>
            <a:endParaRPr lang="ko-KR" altLang="en-US" sz="4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6174-49FF-481D-BCDD-56901B69D011}" type="slidenum">
              <a:rPr lang="ko-KR" altLang="en-US" smtClean="0"/>
              <a:t>10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2002604" y="3309061"/>
            <a:ext cx="2928992" cy="2039280"/>
            <a:chOff x="2578100" y="3643083"/>
            <a:chExt cx="2209800" cy="1599401"/>
          </a:xfrm>
        </p:grpSpPr>
        <p:sp>
          <p:nvSpPr>
            <p:cNvPr id="11" name="타원 10"/>
            <p:cNvSpPr/>
            <p:nvPr/>
          </p:nvSpPr>
          <p:spPr>
            <a:xfrm>
              <a:off x="2578100" y="3643083"/>
              <a:ext cx="2209800" cy="1599401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3004819" y="4188291"/>
              <a:ext cx="1356361" cy="78688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874443" y="3813460"/>
              <a:ext cx="4074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b="1" dirty="0">
                  <a:ea typeface="나눔고딕" panose="020D0604000000000000" pitchFamily="50" charset="-127"/>
                </a:rPr>
                <a:t>V</a:t>
              </a:r>
              <a:endParaRPr lang="ko-KR" altLang="en-US" sz="24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200578" y="4211951"/>
              <a:ext cx="35618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b="1" dirty="0">
                  <a:ea typeface="나눔고딕" panose="020D0604000000000000" pitchFamily="50" charset="-127"/>
                </a:rPr>
                <a:t>S</a:t>
              </a:r>
              <a:endParaRPr lang="ko-KR" altLang="en-US" sz="24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직사각형 17"/>
              <p:cNvSpPr/>
              <p:nvPr/>
            </p:nvSpPr>
            <p:spPr>
              <a:xfrm>
                <a:off x="3057137" y="1777834"/>
                <a:ext cx="107426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800" b="1" dirty="0">
                    <a:ea typeface="나눔고딕" panose="020D0604000000000000" pitchFamily="50" charset="-127"/>
                  </a:rPr>
                  <a:t>S</a:t>
                </a:r>
                <a14:m>
                  <m:oMath xmlns:m="http://schemas.openxmlformats.org/officeDocument/2006/math">
                    <m:r>
                      <a:rPr lang="en-US" altLang="ko-KR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</m:oMath>
                </a14:m>
                <a:r>
                  <a:rPr lang="en-US" altLang="ko-KR" sz="2800" b="1" dirty="0">
                    <a:ea typeface="나눔고딕" panose="020D0604000000000000" pitchFamily="50" charset="-127"/>
                  </a:rPr>
                  <a:t> V</a:t>
                </a:r>
                <a:endParaRPr lang="ko-KR" altLang="en-US" sz="2800" dirty="0"/>
              </a:p>
            </p:txBody>
          </p:sp>
        </mc:Choice>
        <mc:Fallback>
          <p:sp>
            <p:nvSpPr>
              <p:cNvPr id="18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137" y="1777834"/>
                <a:ext cx="1074268" cy="523220"/>
              </a:xfrm>
              <a:prstGeom prst="rect">
                <a:avLst/>
              </a:prstGeom>
              <a:blipFill>
                <a:blip r:embed="rId3"/>
                <a:stretch>
                  <a:fillRect l="-11299" t="-12941" r="-10169" b="-32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직사각형 18"/>
              <p:cNvSpPr/>
              <p:nvPr/>
            </p:nvSpPr>
            <p:spPr>
              <a:xfrm>
                <a:off x="6021798" y="3444035"/>
                <a:ext cx="4241800" cy="17389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400" dirty="0"/>
                  <a:t>if </a:t>
                </a:r>
                <a:r>
                  <a:rPr lang="en-US" altLang="ko-KR" sz="2400" b="1" i="1" dirty="0"/>
                  <a:t>u</a:t>
                </a:r>
                <a:r>
                  <a:rPr lang="en-US" altLang="ko-KR" sz="2400" i="1" dirty="0"/>
                  <a:t> , </a:t>
                </a:r>
                <a:r>
                  <a:rPr lang="en-US" altLang="ko-KR" sz="2400" b="1" i="1" dirty="0"/>
                  <a:t>v</a:t>
                </a:r>
                <a:r>
                  <a:rPr lang="en-US" altLang="ko-KR" sz="2400" i="1" dirty="0"/>
                  <a:t>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ko-KR" sz="2400" i="1" dirty="0"/>
                  <a:t> S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ko-KR" sz="2400" i="1" dirty="0"/>
                  <a:t> , any </a:t>
                </a:r>
                <a:r>
                  <a:rPr lang="en-US" altLang="ko-KR" sz="2400" dirty="0"/>
                  <a:t>scalar</a:t>
                </a:r>
                <a:r>
                  <a:rPr lang="en-US" altLang="ko-KR" sz="2400" i="1" dirty="0"/>
                  <a:t> c, d</a:t>
                </a:r>
              </a:p>
              <a:p>
                <a:r>
                  <a:rPr lang="en-US" altLang="ko-KR" sz="1100" i="1" dirty="0"/>
                  <a:t>  </a:t>
                </a:r>
              </a:p>
              <a:p>
                <a:r>
                  <a:rPr lang="en-US" altLang="ko-KR" sz="2400" dirty="0"/>
                  <a:t>     (</a:t>
                </a:r>
                <a:r>
                  <a:rPr lang="en-US" altLang="ko-KR" sz="2400" dirty="0" err="1"/>
                  <a:t>i</a:t>
                </a:r>
                <a:r>
                  <a:rPr lang="en-US" altLang="ko-KR" sz="2400" dirty="0"/>
                  <a:t>) </a:t>
                </a:r>
                <a:r>
                  <a:rPr lang="en-US" altLang="ko-KR" sz="2400" b="1" i="1" dirty="0"/>
                  <a:t>u </a:t>
                </a:r>
                <a:r>
                  <a:rPr lang="en-US" altLang="ko-KR" sz="2400" i="1" dirty="0"/>
                  <a:t>+</a:t>
                </a:r>
                <a:r>
                  <a:rPr lang="en-US" altLang="ko-KR" sz="2400" b="1" i="1" dirty="0"/>
                  <a:t> v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ko-KR" sz="2400" i="1" dirty="0"/>
                  <a:t> S</a:t>
                </a:r>
                <a:endParaRPr lang="en-US" altLang="ko-KR" sz="2400" dirty="0"/>
              </a:p>
              <a:p>
                <a:r>
                  <a:rPr lang="en-US" altLang="ko-KR" sz="2400" dirty="0"/>
                  <a:t>     (ii) </a:t>
                </a:r>
                <a:r>
                  <a:rPr lang="en-US" altLang="ko-KR" sz="2400" i="1" dirty="0"/>
                  <a:t>c</a:t>
                </a:r>
                <a:r>
                  <a:rPr lang="en-US" altLang="ko-KR" sz="2400" b="1" i="1" dirty="0"/>
                  <a:t>u</a:t>
                </a:r>
                <a:r>
                  <a:rPr lang="en-US" altLang="ko-KR" sz="2400" i="1" dirty="0"/>
                  <a:t>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ko-KR" sz="2400" i="1" dirty="0"/>
                  <a:t> S </a:t>
                </a:r>
              </a:p>
              <a:p>
                <a:r>
                  <a:rPr lang="en-US" altLang="ko-KR" sz="2400" dirty="0"/>
                  <a:t>     (iii) </a:t>
                </a:r>
                <a:r>
                  <a:rPr lang="en-US" altLang="ko-KR" sz="2400" i="1" dirty="0"/>
                  <a:t>c</a:t>
                </a:r>
                <a:r>
                  <a:rPr lang="en-US" altLang="ko-KR" sz="2400" b="1" i="1" dirty="0"/>
                  <a:t>u</a:t>
                </a:r>
                <a:r>
                  <a:rPr lang="en-US" altLang="ko-KR" sz="2400" i="1" dirty="0"/>
                  <a:t> + d</a:t>
                </a:r>
                <a:r>
                  <a:rPr lang="en-US" altLang="ko-KR" sz="2400" b="1" i="1" dirty="0"/>
                  <a:t>v</a:t>
                </a:r>
                <a:r>
                  <a:rPr lang="en-US" altLang="ko-KR" sz="2400" i="1" dirty="0"/>
                  <a:t>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ko-KR" sz="2400" i="1" dirty="0"/>
                  <a:t> S </a:t>
                </a:r>
                <a:endParaRPr lang="en-US" altLang="ko-KR" sz="2400" dirty="0"/>
              </a:p>
            </p:txBody>
          </p:sp>
        </mc:Choice>
        <mc:Fallback>
          <p:sp>
            <p:nvSpPr>
              <p:cNvPr id="19" name="직사각형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798" y="3444035"/>
                <a:ext cx="4241800" cy="1738938"/>
              </a:xfrm>
              <a:prstGeom prst="rect">
                <a:avLst/>
              </a:prstGeom>
              <a:blipFill>
                <a:blip r:embed="rId4"/>
                <a:stretch>
                  <a:fillRect l="-2299" t="-2807" b="-73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286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>
          <a:xfrm>
            <a:off x="838200" y="1825624"/>
            <a:ext cx="10515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Subspaces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/>
              <a:t>case) not a vector space</a:t>
            </a:r>
          </a:p>
          <a:p>
            <a:pPr marL="457200" lvl="1" indent="0">
              <a:buNone/>
            </a:pPr>
            <a:r>
              <a:rPr lang="en-US" altLang="ko-KR" dirty="0"/>
              <a:t> 	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 Vector Spaces and Subspaces</a:t>
            </a:r>
            <a:endParaRPr lang="ko-KR" altLang="en-US" sz="4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6174-49FF-481D-BCDD-56901B69D011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20351" t="3824" r="15574" b="8601"/>
          <a:stretch/>
        </p:blipFill>
        <p:spPr>
          <a:xfrm>
            <a:off x="1502228" y="3135088"/>
            <a:ext cx="3505201" cy="359228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l="20350" r="17166" b="9397"/>
          <a:stretch/>
        </p:blipFill>
        <p:spPr>
          <a:xfrm>
            <a:off x="1502229" y="2978201"/>
            <a:ext cx="3418114" cy="371651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l="19754" t="5260" r="12988" b="8227"/>
          <a:stretch/>
        </p:blipFill>
        <p:spPr>
          <a:xfrm>
            <a:off x="6857999" y="3178631"/>
            <a:ext cx="3679371" cy="3548743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812766" y="2786680"/>
            <a:ext cx="2884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closure under vector addition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5"/>
          <a:srcRect l="20549" t="4730" r="15376" b="9289"/>
          <a:stretch/>
        </p:blipFill>
        <p:spPr>
          <a:xfrm>
            <a:off x="6901543" y="3156859"/>
            <a:ext cx="3505200" cy="3526972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6857999" y="2786680"/>
            <a:ext cx="3736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not closure under scalar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3797900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3537855" y="2308359"/>
            <a:ext cx="5290458" cy="4527869"/>
            <a:chOff x="3537855" y="2308359"/>
            <a:chExt cx="5290458" cy="4527869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3"/>
            <a:srcRect l="19871" t="15717" r="13866" b="8651"/>
            <a:stretch/>
          </p:blipFill>
          <p:spPr>
            <a:xfrm>
              <a:off x="3537855" y="2308359"/>
              <a:ext cx="5290458" cy="4527869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3669067" y="5457825"/>
                  <a:ext cx="18447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9067" y="5457825"/>
                  <a:ext cx="184474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40000" r="-33333" b="-819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/>
          <a:srcRect l="20467" t="5102" r="17050" b="8651"/>
          <a:stretch/>
        </p:blipFill>
        <p:spPr>
          <a:xfrm>
            <a:off x="4147457" y="2656114"/>
            <a:ext cx="3418114" cy="353785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내용 개체 틀 2"/>
              <p:cNvSpPr txBox="1">
                <a:spLocks/>
              </p:cNvSpPr>
              <p:nvPr/>
            </p:nvSpPr>
            <p:spPr>
              <a:xfrm>
                <a:off x="838200" y="1825624"/>
                <a:ext cx="10515600" cy="4530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dirty="0"/>
                  <a:t>Subspaces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altLang="ko-KR" dirty="0"/>
                  <a:t>case) a vector space inside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 marL="457200" lvl="1" indent="0">
                  <a:buNone/>
                </a:pPr>
                <a:r>
                  <a:rPr lang="en-US" altLang="ko-KR" dirty="0"/>
                  <a:t> 	</a:t>
                </a:r>
              </a:p>
            </p:txBody>
          </p:sp>
        </mc:Choice>
        <mc:Fallback>
          <p:sp>
            <p:nvSpPr>
              <p:cNvPr id="8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4"/>
                <a:ext cx="10515600" cy="4530725"/>
              </a:xfrm>
              <a:prstGeom prst="rect">
                <a:avLst/>
              </a:prstGeom>
              <a:blipFill>
                <a:blip r:embed="rId6"/>
                <a:stretch>
                  <a:fillRect l="-1043" t="-22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 Vector Spaces and Subspaces</a:t>
            </a:r>
            <a:endParaRPr lang="ko-KR" altLang="en-US" sz="4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6174-49FF-481D-BCDD-56901B69D011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7"/>
          <a:srcRect l="38856" t="22063" r="22812" b="39898"/>
          <a:stretch/>
        </p:blipFill>
        <p:spPr>
          <a:xfrm>
            <a:off x="5827832" y="2848316"/>
            <a:ext cx="2096968" cy="156039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8"/>
          <a:srcRect l="50316" t="21025" r="21627" b="48988"/>
          <a:stretch/>
        </p:blipFill>
        <p:spPr>
          <a:xfrm>
            <a:off x="5780313" y="3309257"/>
            <a:ext cx="1534887" cy="1230086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9"/>
          <a:srcRect l="44147" t="43847" r="48092" b="37576"/>
          <a:stretch/>
        </p:blipFill>
        <p:spPr>
          <a:xfrm>
            <a:off x="5442857" y="4245429"/>
            <a:ext cx="424543" cy="76200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10"/>
          <a:srcRect l="50913" t="32171" r="34362" b="48457"/>
          <a:stretch/>
        </p:blipFill>
        <p:spPr>
          <a:xfrm>
            <a:off x="5812971" y="3766457"/>
            <a:ext cx="805543" cy="79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608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>
          <a:xfrm>
            <a:off x="838200" y="1825624"/>
            <a:ext cx="10515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Subspaces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/>
              <a:t>Every subspace contains the zero vector</a:t>
            </a:r>
            <a:endParaRPr lang="ko-KR" altLang="en-US" dirty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 Vector Spaces and Subspaces</a:t>
            </a:r>
            <a:endParaRPr lang="ko-KR" altLang="en-US" sz="4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6174-49FF-481D-BCDD-56901B69D011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7170" name="Picture 2" descr="https://t1.daumcdn.net/cfile/tistory/254CF845585E7FE71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217" y="2545425"/>
            <a:ext cx="5775614" cy="3931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ttps://t1.daumcdn.net/cfile/tistory/21688342585E804A2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741" y="2545425"/>
            <a:ext cx="5775614" cy="3931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039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>
          <a:xfrm>
            <a:off x="838200" y="1825624"/>
            <a:ext cx="10515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Subspaces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 Vector Spaces and Subspaces</a:t>
            </a:r>
            <a:endParaRPr lang="ko-KR" alt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2751455"/>
                <a:ext cx="5181600" cy="23577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ko-KR" dirty="0"/>
                  <a:t>Subspace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2400" dirty="0"/>
              </a:p>
              <a:p>
                <a:pPr marL="457200" indent="-457200">
                  <a:buFont typeface="+mj-ea"/>
                  <a:buAutoNum type="circleNumDbPlain"/>
                </a:pPr>
                <a:endParaRPr lang="en-US" altLang="ko-KR" sz="1050" dirty="0"/>
              </a:p>
              <a:p>
                <a:pPr marL="457200" indent="-457200">
                  <a:buFont typeface="+mj-ea"/>
                  <a:buAutoNum type="circleNumDbPlain"/>
                </a:pPr>
                <a:r>
                  <a:rPr lang="en-US" altLang="ko-KR" sz="2400" dirty="0"/>
                  <a:t>all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2400" dirty="0"/>
              </a:p>
              <a:p>
                <a:pPr marL="457200" indent="-457200">
                  <a:buFont typeface="+mj-ea"/>
                  <a:buAutoNum type="circleNumDbPlain"/>
                </a:pPr>
                <a:r>
                  <a:rPr lang="en-US" altLang="ko-KR" sz="2400" dirty="0"/>
                  <a:t>any line through zero vector</a:t>
                </a:r>
              </a:p>
              <a:p>
                <a:pPr marL="457200" indent="-457200">
                  <a:buFont typeface="+mj-ea"/>
                  <a:buAutoNum type="circleNumDbPlain"/>
                </a:pPr>
                <a:r>
                  <a:rPr lang="en-US" altLang="ko-KR" sz="2400" dirty="0"/>
                  <a:t>the zero vector alone</a:t>
                </a:r>
                <a:endParaRPr lang="ko-KR" altLang="en-US" sz="2400" b="1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2751455"/>
                <a:ext cx="5181600" cy="2357755"/>
              </a:xfrm>
              <a:blipFill>
                <a:blip r:embed="rId3"/>
                <a:stretch>
                  <a:fillRect l="-2471" t="-4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내용 개체 틀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2751455"/>
                <a:ext cx="5181600" cy="288353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ko-KR" dirty="0"/>
                  <a:t>Subspace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altLang="ko-KR" sz="2400" dirty="0"/>
              </a:p>
              <a:p>
                <a:pPr marL="457200" indent="-457200">
                  <a:buFont typeface="+mj-ea"/>
                  <a:buAutoNum type="circleNumDbPlain"/>
                </a:pPr>
                <a:endParaRPr lang="en-US" altLang="ko-KR" sz="1000" dirty="0"/>
              </a:p>
              <a:p>
                <a:pPr marL="457200" indent="-457200">
                  <a:buFont typeface="+mj-ea"/>
                  <a:buAutoNum type="circleNumDbPlain"/>
                </a:pPr>
                <a:r>
                  <a:rPr lang="en-US" altLang="ko-KR" sz="2400" dirty="0"/>
                  <a:t>all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altLang="ko-KR" sz="2400" dirty="0"/>
              </a:p>
              <a:p>
                <a:pPr marL="457200" indent="-457200">
                  <a:buFont typeface="+mj-ea"/>
                  <a:buAutoNum type="circleNumDbPlain"/>
                </a:pPr>
                <a:r>
                  <a:rPr lang="en-US" altLang="ko-KR" sz="2400" dirty="0"/>
                  <a:t>any plane through the origin</a:t>
                </a:r>
              </a:p>
              <a:p>
                <a:pPr marL="457200" indent="-457200">
                  <a:buFont typeface="+mj-ea"/>
                  <a:buAutoNum type="circleNumDbPlain"/>
                </a:pPr>
                <a:r>
                  <a:rPr lang="en-US" altLang="ko-KR" sz="2400" dirty="0"/>
                  <a:t>any line through the origin</a:t>
                </a:r>
              </a:p>
              <a:p>
                <a:pPr marL="457200" indent="-457200">
                  <a:buFont typeface="+mj-ea"/>
                  <a:buAutoNum type="circleNumDbPlain"/>
                </a:pPr>
                <a:r>
                  <a:rPr lang="en-US" altLang="ko-KR" sz="2400" dirty="0"/>
                  <a:t>the origin (zero vector) alone</a:t>
                </a:r>
                <a:endParaRPr lang="ko-KR" altLang="en-US" sz="2400" dirty="0"/>
              </a:p>
              <a:p>
                <a:pPr marL="0" indent="0">
                  <a:buNone/>
                </a:pPr>
                <a:endParaRPr lang="ko-KR" altLang="en-US" sz="2400" dirty="0"/>
              </a:p>
            </p:txBody>
          </p:sp>
        </mc:Choice>
        <mc:Fallback>
          <p:sp>
            <p:nvSpPr>
              <p:cNvPr id="5" name="내용 개체 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2751455"/>
                <a:ext cx="5181600" cy="2883535"/>
              </a:xfrm>
              <a:blipFill>
                <a:blip r:embed="rId4"/>
                <a:stretch>
                  <a:fillRect l="-2471" t="-35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6174-49FF-481D-BCDD-56901B69D011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0386061" y="4850161"/>
            <a:ext cx="4235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ea typeface="나눔고딕" panose="020D0604000000000000" pitchFamily="50" charset="-127"/>
              </a:rPr>
              <a:t>Z</a:t>
            </a:r>
            <a:endParaRPr lang="ko-KR" altLang="en-US" sz="28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5612130" y="2604387"/>
            <a:ext cx="0" cy="303225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0386061" y="4354533"/>
            <a:ext cx="4235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ea typeface="나눔고딕" panose="020D0604000000000000" pitchFamily="50" charset="-127"/>
              </a:rPr>
              <a:t>L</a:t>
            </a:r>
            <a:endParaRPr lang="ko-KR" altLang="en-US" sz="2800" dirty="0"/>
          </a:p>
        </p:txBody>
      </p:sp>
      <p:sp>
        <p:nvSpPr>
          <p:cNvPr id="11" name="직사각형 10"/>
          <p:cNvSpPr/>
          <p:nvPr/>
        </p:nvSpPr>
        <p:spPr>
          <a:xfrm>
            <a:off x="10386061" y="3858905"/>
            <a:ext cx="4042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ea typeface="나눔고딕" panose="020D0604000000000000" pitchFamily="50" charset="-127"/>
              </a:rPr>
              <a:t>P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09083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0473" y="3783548"/>
            <a:ext cx="4007515" cy="3005635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0473" y="3783548"/>
            <a:ext cx="4007515" cy="3005635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0473" y="3783548"/>
            <a:ext cx="4007515" cy="3005635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0473" y="3783548"/>
            <a:ext cx="4007515" cy="300563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내용 개체 틀 2"/>
              <p:cNvSpPr txBox="1">
                <a:spLocks/>
              </p:cNvSpPr>
              <p:nvPr/>
            </p:nvSpPr>
            <p:spPr>
              <a:xfrm>
                <a:off x="838200" y="1825624"/>
                <a:ext cx="10515600" cy="19728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sp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dirty="0"/>
                  <a:t>The Column Space of A</a:t>
                </a:r>
                <a:endParaRPr lang="en-US" altLang="ko-KR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ko-KR" sz="2400" dirty="0"/>
                  <a:t>All linear combinations of columns form a subspace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ko-KR" sz="2400" dirty="0"/>
                  <a:t> </a:t>
                </a:r>
                <a:r>
                  <a:rPr lang="en-US" altLang="ko-KR" sz="2400" dirty="0">
                    <a:solidFill>
                      <a:srgbClr val="0070C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⇒ </a:t>
                </a:r>
                <a:r>
                  <a:rPr lang="en-US" altLang="ko-KR" sz="2400" dirty="0">
                    <a:solidFill>
                      <a:srgbClr val="0070C0"/>
                    </a:solidFill>
                  </a:rPr>
                  <a:t>column space C(</a:t>
                </a:r>
                <a:r>
                  <a:rPr lang="en-US" altLang="ko-KR" sz="2400" b="1" dirty="0">
                    <a:solidFill>
                      <a:srgbClr val="0070C0"/>
                    </a:solidFill>
                  </a:rPr>
                  <a:t>A</a:t>
                </a:r>
                <a:r>
                  <a:rPr lang="en-US" altLang="ko-KR" sz="2400" dirty="0">
                    <a:solidFill>
                      <a:srgbClr val="0070C0"/>
                    </a:solidFill>
                  </a:rPr>
                  <a:t>)</a:t>
                </a:r>
                <a:endParaRPr lang="en-US" altLang="ko-KR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ko-KR" sz="2400" dirty="0"/>
                  <a:t>The column space of </a:t>
                </a:r>
                <a:r>
                  <a:rPr lang="en-US" altLang="ko-KR" sz="2400" b="1" dirty="0"/>
                  <a:t>A</a:t>
                </a:r>
                <a:r>
                  <a:rPr lang="en-US" altLang="ko-KR" sz="2400" dirty="0"/>
                  <a:t> is the plane through the origin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ko-KR" sz="2400" dirty="0"/>
                  <a:t> containing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0" smtClean="0"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400" dirty="0"/>
                  <a:t>.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ko-KR" sz="2400" dirty="0"/>
                  <a:t>C(A) is somewhere between the zero space and the whole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4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ko-KR" altLang="en-US" sz="2400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ko-KR" sz="2400" dirty="0"/>
                  <a:t>.</a:t>
                </a:r>
              </a:p>
            </p:txBody>
          </p:sp>
        </mc:Choice>
        <mc:Fallback>
          <p:sp>
            <p:nvSpPr>
              <p:cNvPr id="8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4"/>
                <a:ext cx="10515600" cy="1972848"/>
              </a:xfrm>
              <a:prstGeom prst="rect">
                <a:avLst/>
              </a:prstGeom>
              <a:blipFill>
                <a:blip r:embed="rId7"/>
                <a:stretch>
                  <a:fillRect l="-1043" t="-5247" r="-1565" b="-61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 Vector Spaces and Subspaces</a:t>
            </a:r>
            <a:endParaRPr lang="ko-KR" altLang="en-US" sz="4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6174-49FF-481D-BCDD-56901B69D011}" type="slidenum">
              <a:rPr lang="ko-KR" altLang="en-US" smtClean="0"/>
              <a:t>15</a:t>
            </a:fld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직사각형 16"/>
              <p:cNvSpPr/>
              <p:nvPr/>
            </p:nvSpPr>
            <p:spPr>
              <a:xfrm>
                <a:off x="7757570" y="3933408"/>
                <a:ext cx="430824" cy="5795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7570" y="3933408"/>
                <a:ext cx="430824" cy="579518"/>
              </a:xfrm>
              <a:prstGeom prst="rect">
                <a:avLst/>
              </a:prstGeom>
              <a:blipFill>
                <a:blip r:embed="rId8"/>
                <a:stretch>
                  <a:fillRect b="-21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직사각형 17"/>
              <p:cNvSpPr/>
              <p:nvPr/>
            </p:nvSpPr>
            <p:spPr>
              <a:xfrm>
                <a:off x="8272517" y="4787652"/>
                <a:ext cx="430823" cy="5795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18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2517" y="4787652"/>
                <a:ext cx="430823" cy="579518"/>
              </a:xfrm>
              <a:prstGeom prst="rect">
                <a:avLst/>
              </a:prstGeom>
              <a:blipFill>
                <a:blip r:embed="rId9"/>
                <a:stretch>
                  <a:fillRect b="-21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직사각형 4"/>
              <p:cNvSpPr/>
              <p:nvPr/>
            </p:nvSpPr>
            <p:spPr>
              <a:xfrm>
                <a:off x="3173990" y="4631382"/>
                <a:ext cx="1753557" cy="10665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3990" y="4631382"/>
                <a:ext cx="1753557" cy="106657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그림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88394" y="992714"/>
            <a:ext cx="3079335" cy="124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79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내용 개체 틀 2"/>
              <p:cNvSpPr txBox="1">
                <a:spLocks/>
              </p:cNvSpPr>
              <p:nvPr/>
            </p:nvSpPr>
            <p:spPr>
              <a:xfrm>
                <a:off x="838200" y="1825624"/>
                <a:ext cx="10515600" cy="12075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sp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dirty="0"/>
                  <a:t>The Column Space of A: Solving </a:t>
                </a:r>
                <a:r>
                  <a:rPr lang="en-US" altLang="ko-KR" b="1" dirty="0"/>
                  <a:t>Ax = b</a:t>
                </a:r>
              </a:p>
              <a:p>
                <a:pPr marL="0" indent="0">
                  <a:buNone/>
                </a:pPr>
                <a:endParaRPr lang="en-US" altLang="ko-KR" sz="1000" i="1" dirty="0"/>
              </a:p>
              <a:p>
                <a:pPr marL="0" indent="0">
                  <a:buNone/>
                </a:pPr>
                <a:r>
                  <a:rPr lang="en-US" altLang="ko-KR" sz="2400" dirty="0"/>
                  <a:t>Does </a:t>
                </a:r>
                <a:r>
                  <a:rPr lang="en-US" altLang="ko-KR" sz="2400" b="1" dirty="0"/>
                  <a:t>Ax = b</a:t>
                </a:r>
                <a:r>
                  <a:rPr lang="en-US" altLang="ko-KR" sz="2400" dirty="0"/>
                  <a:t> have a solution for every </a:t>
                </a:r>
                <a14:m>
                  <m:oMath xmlns:m="http://schemas.openxmlformats.org/officeDocument/2006/math">
                    <m:r>
                      <a:rPr lang="en-US" altLang="ko-KR" sz="2400" b="1" i="0" dirty="0"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r>
                  <a:rPr lang="en-US" altLang="ko-KR" sz="2400" dirty="0"/>
                  <a:t>? </a:t>
                </a:r>
              </a:p>
            </p:txBody>
          </p:sp>
        </mc:Choice>
        <mc:Fallback>
          <p:sp>
            <p:nvSpPr>
              <p:cNvPr id="8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4"/>
                <a:ext cx="10515600" cy="1207510"/>
              </a:xfrm>
              <a:prstGeom prst="rect">
                <a:avLst/>
              </a:prstGeom>
              <a:blipFill>
                <a:blip r:embed="rId3"/>
                <a:stretch>
                  <a:fillRect l="-1043" t="-8543" b="-100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 Vector Spaces and Subspaces</a:t>
            </a:r>
            <a:endParaRPr lang="ko-KR" altLang="en-US" sz="4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6174-49FF-481D-BCDD-56901B69D011}" type="slidenum">
              <a:rPr lang="ko-KR" altLang="en-US" smtClean="0"/>
              <a:t>16</a:t>
            </a:fld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6835138" y="4423750"/>
            <a:ext cx="2411874" cy="369332"/>
            <a:chOff x="5833124" y="4007920"/>
            <a:chExt cx="2411874" cy="36933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직사각형 12"/>
                <p:cNvSpPr/>
                <p:nvPr/>
              </p:nvSpPr>
              <p:spPr>
                <a:xfrm>
                  <a:off x="6764470" y="4007920"/>
                  <a:ext cx="5052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dirty="0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ko-KR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13" name="직사각형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4470" y="4007920"/>
                  <a:ext cx="505202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직사각형 13"/>
                <p:cNvSpPr/>
                <p:nvPr/>
              </p:nvSpPr>
              <p:spPr>
                <a:xfrm>
                  <a:off x="7739796" y="4007920"/>
                  <a:ext cx="5052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dirty="0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ko-KR" b="1" i="1" dirty="0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14" name="직사각형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9796" y="4007920"/>
                  <a:ext cx="505202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직사각형 15"/>
                <p:cNvSpPr/>
                <p:nvPr/>
              </p:nvSpPr>
              <p:spPr>
                <a:xfrm>
                  <a:off x="5833124" y="4007920"/>
                  <a:ext cx="5052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dirty="0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ko-KR" b="1" i="1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16" name="직사각형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3124" y="4007920"/>
                  <a:ext cx="50520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직사각형 4"/>
              <p:cNvSpPr/>
              <p:nvPr/>
            </p:nvSpPr>
            <p:spPr>
              <a:xfrm>
                <a:off x="838200" y="4938698"/>
                <a:ext cx="5408654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400" dirty="0"/>
                  <a:t>C(A) = subspace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altLang="ko-KR" sz="2400" dirty="0"/>
              </a:p>
              <a:p>
                <a:pPr algn="just"/>
                <a:r>
                  <a:rPr lang="en-US" altLang="ko-KR" sz="2400" dirty="0">
                    <a:solidFill>
                      <a:schemeClr val="bg1"/>
                    </a:solidFill>
                  </a:rPr>
                  <a:t>C(A)</a:t>
                </a:r>
                <a:r>
                  <a:rPr lang="en-US" altLang="ko-KR" sz="2400" dirty="0"/>
                  <a:t> = all linear combinations of columns</a:t>
                </a:r>
              </a:p>
              <a:p>
                <a:pPr algn="just"/>
                <a:r>
                  <a:rPr lang="en-US" altLang="ko-KR" sz="2400" dirty="0">
                    <a:solidFill>
                      <a:schemeClr val="bg1"/>
                    </a:solidFill>
                  </a:rPr>
                  <a:t>C(A)</a:t>
                </a:r>
                <a:r>
                  <a:rPr lang="en-US" altLang="ko-KR" sz="24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400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dirty="0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ko-KR" sz="2400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sz="2400" i="1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400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dirty="0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ko-KR" sz="2400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ko-KR" sz="2400" i="1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2400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dirty="0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ko-KR" sz="2400" b="1" i="1" dirty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altLang="ko-KR" sz="2400" dirty="0"/>
              </a:p>
              <a:p>
                <a:pPr algn="just"/>
                <a:r>
                  <a:rPr lang="en-US" altLang="ko-KR" sz="2400" dirty="0">
                    <a:solidFill>
                      <a:schemeClr val="bg1"/>
                    </a:solidFill>
                  </a:rPr>
                  <a:t>C(A)</a:t>
                </a:r>
                <a:r>
                  <a:rPr lang="en-US" altLang="ko-KR" sz="2400" dirty="0"/>
                  <a:t> = </a:t>
                </a:r>
                <a:r>
                  <a:rPr lang="en-US" altLang="ko-KR" sz="2400" b="1" dirty="0"/>
                  <a:t>b</a:t>
                </a:r>
                <a:endParaRPr lang="ko-KR" altLang="en-US" sz="2400" b="1" dirty="0"/>
              </a:p>
            </p:txBody>
          </p:sp>
        </mc:Choice>
        <mc:Fallback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938698"/>
                <a:ext cx="5408654" cy="1569660"/>
              </a:xfrm>
              <a:prstGeom prst="rect">
                <a:avLst/>
              </a:prstGeom>
              <a:blipFill>
                <a:blip r:embed="rId7"/>
                <a:stretch>
                  <a:fillRect l="-1804" t="-3101" r="-338" b="-77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/>
              <p:cNvSpPr/>
              <p:nvPr/>
            </p:nvSpPr>
            <p:spPr>
              <a:xfrm>
                <a:off x="1753456" y="3171072"/>
                <a:ext cx="2674584" cy="13024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0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0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000" i="1" dirty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2000" i="1" dirty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2000" i="1" dirty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 dirty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 dirty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2000" i="1" dirty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2000" i="1" dirty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 dirty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 dirty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456" y="3171072"/>
                <a:ext cx="2674584" cy="130240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직사각형 14"/>
          <p:cNvSpPr/>
          <p:nvPr/>
        </p:nvSpPr>
        <p:spPr>
          <a:xfrm>
            <a:off x="6340898" y="2559702"/>
            <a:ext cx="6383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C00000"/>
                </a:solidFill>
              </a:rPr>
              <a:t>No.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직사각형 17"/>
              <p:cNvSpPr/>
              <p:nvPr/>
            </p:nvSpPr>
            <p:spPr>
              <a:xfrm>
                <a:off x="6431622" y="3173702"/>
                <a:ext cx="3627634" cy="13024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  <a:ea typeface="나눔고딕" panose="020D0604000000000000" pitchFamily="50" charset="-127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나눔고딕" panose="020D0604000000000000" pitchFamily="50" charset="-127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나눔고딕" panose="020D0604000000000000" pitchFamily="50" charset="-127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0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ko-KR" sz="2000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  <a:ea typeface="나눔고딕" panose="020D0604000000000000" pitchFamily="50" charset="-127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나눔고딕" panose="020D0604000000000000" pitchFamily="50" charset="-127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나눔고딕" panose="020D0604000000000000" pitchFamily="50" charset="-127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0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ko-KR" sz="2000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  <a:ea typeface="나눔고딕" panose="020D0604000000000000" pitchFamily="50" charset="-127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나눔고딕" panose="020D0604000000000000" pitchFamily="50" charset="-127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나눔고딕" panose="020D0604000000000000" pitchFamily="50" charset="-127"/>
                            </a:rPr>
                            <m:t>3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0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ko-KR" sz="2000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0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2000" i="1" dirty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2000" i="1" dirty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i="1" dirty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i="1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2000" i="1" dirty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2000" i="1" dirty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i="1" dirty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i="1" dirty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18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1622" y="3173702"/>
                <a:ext cx="3627634" cy="130240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오른쪽 화살표 10"/>
          <p:cNvSpPr/>
          <p:nvPr/>
        </p:nvSpPr>
        <p:spPr>
          <a:xfrm>
            <a:off x="5180978" y="3665374"/>
            <a:ext cx="571215" cy="414250"/>
          </a:xfrm>
          <a:prstGeom prst="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264584" y="6030218"/>
            <a:ext cx="46249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0070C0"/>
                </a:solidFill>
              </a:rPr>
              <a:t>Can solve </a:t>
            </a:r>
            <a:r>
              <a:rPr lang="en-US" altLang="ko-KR" sz="2400" b="1" dirty="0">
                <a:solidFill>
                  <a:srgbClr val="0070C0"/>
                </a:solidFill>
              </a:rPr>
              <a:t>Ax = b</a:t>
            </a:r>
            <a:r>
              <a:rPr lang="en-US" altLang="ko-KR" sz="2400" dirty="0">
                <a:solidFill>
                  <a:srgbClr val="0070C0"/>
                </a:solidFill>
              </a:rPr>
              <a:t> when </a:t>
            </a:r>
            <a:r>
              <a:rPr lang="en-US" altLang="ko-KR" sz="2400" b="1" dirty="0">
                <a:solidFill>
                  <a:srgbClr val="0070C0"/>
                </a:solidFill>
              </a:rPr>
              <a:t>b</a:t>
            </a:r>
            <a:r>
              <a:rPr lang="en-US" altLang="ko-KR" sz="2400" dirty="0">
                <a:solidFill>
                  <a:srgbClr val="0070C0"/>
                </a:solidFill>
              </a:rPr>
              <a:t> is in C(</a:t>
            </a:r>
            <a:r>
              <a:rPr lang="en-US" altLang="ko-KR" sz="2400" b="1" dirty="0">
                <a:solidFill>
                  <a:srgbClr val="0070C0"/>
                </a:solidFill>
              </a:rPr>
              <a:t>A</a:t>
            </a:r>
            <a:r>
              <a:rPr lang="en-US" altLang="ko-KR" sz="2400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32227" y="2590479"/>
            <a:ext cx="4326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Why? 	Independent / Dependent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249563" y="4423750"/>
            <a:ext cx="1855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A            x     =   b</a:t>
            </a:r>
            <a:endParaRPr lang="ko-KR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7232227" y="5256659"/>
                <a:ext cx="4072848" cy="830997"/>
              </a:xfrm>
              <a:prstGeom prst="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chemeClr val="tx1"/>
                    </a:solidFill>
                  </a:rPr>
                  <a:t>if </a:t>
                </a:r>
                <a:r>
                  <a:rPr lang="en-US" altLang="ko-KR" sz="2400" b="1" dirty="0">
                    <a:solidFill>
                      <a:schemeClr val="tx1"/>
                    </a:solidFill>
                  </a:rPr>
                  <a:t>b</a:t>
                </a:r>
                <a:r>
                  <a:rPr lang="en-US" altLang="ko-KR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ko-KR" alt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2400" dirty="0">
                    <a:solidFill>
                      <a:schemeClr val="tx1"/>
                    </a:solidFill>
                  </a:rPr>
                  <a:t>C(</a:t>
                </a:r>
                <a:r>
                  <a:rPr lang="en-US" altLang="ko-KR" sz="2400" b="1" dirty="0">
                    <a:solidFill>
                      <a:schemeClr val="tx1"/>
                    </a:solidFill>
                  </a:rPr>
                  <a:t>A</a:t>
                </a:r>
                <a:r>
                  <a:rPr lang="en-US" altLang="ko-KR" sz="2400" dirty="0">
                    <a:solidFill>
                      <a:schemeClr val="tx1"/>
                    </a:solidFill>
                  </a:rPr>
                  <a:t>), there are solutions.</a:t>
                </a:r>
              </a:p>
              <a:p>
                <a:r>
                  <a:rPr lang="en-US" altLang="ko-KR" sz="2400" dirty="0">
                    <a:solidFill>
                      <a:schemeClr val="tx1"/>
                    </a:solidFill>
                  </a:rPr>
                  <a:t>else if </a:t>
                </a:r>
                <a:r>
                  <a:rPr lang="en-US" altLang="ko-KR" sz="2400" b="1" dirty="0">
                    <a:solidFill>
                      <a:schemeClr val="tx1"/>
                    </a:solidFill>
                  </a:rPr>
                  <a:t>b</a:t>
                </a:r>
                <a:r>
                  <a:rPr lang="en-US" altLang="ko-KR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US" altLang="ko-KR" sz="2400" dirty="0">
                    <a:solidFill>
                      <a:schemeClr val="tx1"/>
                    </a:solidFill>
                  </a:rPr>
                  <a:t> C(</a:t>
                </a:r>
                <a:r>
                  <a:rPr lang="en-US" altLang="ko-KR" sz="2400" b="1" dirty="0">
                    <a:solidFill>
                      <a:schemeClr val="tx1"/>
                    </a:solidFill>
                  </a:rPr>
                  <a:t>A</a:t>
                </a:r>
                <a:r>
                  <a:rPr lang="en-US" altLang="ko-KR" sz="2400" dirty="0">
                    <a:solidFill>
                      <a:schemeClr val="tx1"/>
                    </a:solidFill>
                  </a:rPr>
                  <a:t>), no solution.</a:t>
                </a: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227" y="5256659"/>
                <a:ext cx="4072848" cy="830997"/>
              </a:xfrm>
              <a:prstGeom prst="rect">
                <a:avLst/>
              </a:prstGeom>
              <a:blipFill>
                <a:blip r:embed="rId10"/>
                <a:stretch>
                  <a:fillRect l="-2242" t="-5839" r="-1196" b="-1532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3717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  <p:bldP spid="18" grpId="0"/>
      <p:bldP spid="11" grpId="0" animBg="1"/>
      <p:bldP spid="12" grpId="0"/>
      <p:bldP spid="3" grpId="0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내용 개체 틀 2"/>
              <p:cNvSpPr txBox="1">
                <a:spLocks/>
              </p:cNvSpPr>
              <p:nvPr/>
            </p:nvSpPr>
            <p:spPr>
              <a:xfrm>
                <a:off x="838200" y="1825624"/>
                <a:ext cx="10515600" cy="122905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sp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dirty="0"/>
                  <a:t>The </a:t>
                </a:r>
                <a:r>
                  <a:rPr lang="en-US" altLang="ko-KR" dirty="0" err="1"/>
                  <a:t>Nullspace</a:t>
                </a:r>
                <a:r>
                  <a:rPr lang="en-US" altLang="ko-KR" dirty="0"/>
                  <a:t> of A: Solving </a:t>
                </a:r>
                <a:r>
                  <a:rPr lang="en-US" altLang="ko-KR" b="1" dirty="0"/>
                  <a:t>Ax = 0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ko-KR" sz="6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ko-KR" sz="2400" dirty="0"/>
                  <a:t>All solutions </a:t>
                </a:r>
                <a:r>
                  <a:rPr lang="en-US" altLang="ko-KR" sz="2400" b="1" dirty="0"/>
                  <a:t>x</a:t>
                </a:r>
                <a:r>
                  <a:rPr lang="en-US" altLang="ko-KR" sz="2400" dirty="0"/>
                  <a:t> to </a:t>
                </a:r>
                <a:r>
                  <a:rPr lang="en-US" altLang="ko-KR" sz="2400" b="1" dirty="0"/>
                  <a:t>Ax </a:t>
                </a:r>
                <a:r>
                  <a:rPr lang="en-US" altLang="ko-KR" sz="2400" b="1" i="1" dirty="0"/>
                  <a:t>= </a:t>
                </a:r>
                <a:r>
                  <a:rPr lang="en-US" altLang="ko-KR" sz="2400" b="1" dirty="0"/>
                  <a:t>0 </a:t>
                </a:r>
                <a:r>
                  <a:rPr lang="en-US" altLang="ko-KR" sz="2400" dirty="0"/>
                  <a:t>form a subspace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sz="2400" dirty="0">
                    <a:solidFill>
                      <a:srgbClr val="0070C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⇒ </a:t>
                </a:r>
                <a:r>
                  <a:rPr lang="en-US" altLang="ko-KR" sz="2400" dirty="0" err="1">
                    <a:solidFill>
                      <a:srgbClr val="0070C0"/>
                    </a:solidFill>
                    <a:ea typeface="나눔고딕" panose="020D0604000000000000" pitchFamily="50" charset="-127"/>
                  </a:rPr>
                  <a:t>Nullspace</a:t>
                </a:r>
                <a:r>
                  <a:rPr lang="en-US" altLang="ko-KR" sz="2400" dirty="0">
                    <a:solidFill>
                      <a:srgbClr val="0070C0"/>
                    </a:solidFill>
                    <a:ea typeface="나눔고딕" panose="020D0604000000000000" pitchFamily="50" charset="-127"/>
                  </a:rPr>
                  <a:t> </a:t>
                </a:r>
                <a:r>
                  <a:rPr lang="en-US" altLang="ko-KR" sz="2400" dirty="0">
                    <a:solidFill>
                      <a:srgbClr val="0070C0"/>
                    </a:solidFill>
                  </a:rPr>
                  <a:t>N(</a:t>
                </a:r>
                <a:r>
                  <a:rPr lang="en-US" altLang="ko-KR" sz="2400" b="1" dirty="0">
                    <a:solidFill>
                      <a:srgbClr val="0070C0"/>
                    </a:solidFill>
                  </a:rPr>
                  <a:t>A</a:t>
                </a:r>
                <a:r>
                  <a:rPr lang="en-US" altLang="ko-KR" sz="2400" dirty="0">
                    <a:solidFill>
                      <a:srgbClr val="0070C0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8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4"/>
                <a:ext cx="10515600" cy="1229054"/>
              </a:xfrm>
              <a:prstGeom prst="rect">
                <a:avLst/>
              </a:prstGeom>
              <a:blipFill>
                <a:blip r:embed="rId3"/>
                <a:stretch>
                  <a:fillRect l="-1043" t="-8416" b="-84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 Vector Spaces and Subspaces</a:t>
            </a:r>
            <a:endParaRPr lang="ko-KR" altLang="en-US" sz="4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6174-49FF-481D-BCDD-56901B69D011}" type="slidenum">
              <a:rPr lang="ko-KR" altLang="en-US" smtClean="0"/>
              <a:t>17</a:t>
            </a:fld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619767" y="3513873"/>
            <a:ext cx="7658529" cy="2383281"/>
            <a:chOff x="2780872" y="3555081"/>
            <a:chExt cx="7658529" cy="238328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직사각형 4"/>
                <p:cNvSpPr/>
                <p:nvPr/>
              </p:nvSpPr>
              <p:spPr>
                <a:xfrm>
                  <a:off x="2780872" y="3555081"/>
                  <a:ext cx="2674584" cy="123347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5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0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i="1" dirty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n-US" altLang="ko-KR" sz="2000" dirty="0"/>
                    <a:t> =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0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ko-KR" sz="20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20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ko-KR" sz="20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20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a14:m>
                  <a:endParaRPr lang="ko-KR" altLang="en-US" sz="2000" dirty="0"/>
                </a:p>
              </p:txBody>
            </p:sp>
          </mc:Choice>
          <mc:Fallback>
            <p:sp>
              <p:nvSpPr>
                <p:cNvPr id="5" name="직사각형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0872" y="3555081"/>
                  <a:ext cx="2674584" cy="123347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직사각형 5"/>
            <p:cNvSpPr/>
            <p:nvPr/>
          </p:nvSpPr>
          <p:spPr>
            <a:xfrm>
              <a:off x="3266705" y="4788560"/>
              <a:ext cx="18550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/>
                <a:t>A            x     =   0</a:t>
              </a:r>
              <a:endParaRPr lang="ko-KR" altLang="en-US" b="1" dirty="0"/>
            </a:p>
          </p:txBody>
        </p:sp>
        <p:sp>
          <p:nvSpPr>
            <p:cNvPr id="7" name="오른쪽 화살표 6"/>
            <p:cNvSpPr/>
            <p:nvPr/>
          </p:nvSpPr>
          <p:spPr>
            <a:xfrm>
              <a:off x="6063843" y="5279158"/>
              <a:ext cx="571215" cy="414250"/>
            </a:xfrm>
            <a:prstGeom prst="rightArrow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직사각형 8"/>
                <p:cNvSpPr/>
                <p:nvPr/>
              </p:nvSpPr>
              <p:spPr>
                <a:xfrm>
                  <a:off x="7242425" y="5034204"/>
                  <a:ext cx="1462356" cy="90415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2000" b="1" dirty="0"/>
                    <a:t>x</a:t>
                  </a:r>
                  <a:r>
                    <a:rPr lang="en-US" altLang="ko-KR" sz="2000" dirty="0"/>
                    <a:t> = </a:t>
                  </a:r>
                  <a:r>
                    <a:rPr lang="en-US" altLang="ko-KR" sz="2000" i="1" dirty="0"/>
                    <a:t>c</a:t>
                  </a:r>
                  <a:r>
                    <a:rPr lang="en-US" altLang="ko-KR" sz="2000" dirty="0"/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0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ko-KR" altLang="en-US" sz="2000" dirty="0"/>
                </a:p>
              </p:txBody>
            </p:sp>
          </mc:Choice>
          <mc:Fallback>
            <p:sp>
              <p:nvSpPr>
                <p:cNvPr id="9" name="직사각형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2425" y="5034204"/>
                  <a:ext cx="1462356" cy="904158"/>
                </a:xfrm>
                <a:prstGeom prst="rect">
                  <a:avLst/>
                </a:prstGeom>
                <a:blipFill>
                  <a:blip r:embed="rId5"/>
                  <a:stretch>
                    <a:fillRect l="-460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직사각형 9"/>
                <p:cNvSpPr/>
                <p:nvPr/>
              </p:nvSpPr>
              <p:spPr>
                <a:xfrm>
                  <a:off x="7242424" y="3732509"/>
                  <a:ext cx="3196977" cy="9062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2000" b="1" dirty="0"/>
                    <a:t>x</a:t>
                  </a:r>
                  <a:r>
                    <a:rPr lang="en-US" altLang="ko-KR" sz="2000" dirty="0"/>
                    <a:t> =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0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n-US" altLang="ko-KR" sz="2000" dirty="0"/>
                    <a:t> ,      </a:t>
                  </a:r>
                  <a:r>
                    <a:rPr lang="en-US" altLang="ko-KR" sz="2000" b="1" dirty="0"/>
                    <a:t>x</a:t>
                  </a:r>
                  <a:r>
                    <a:rPr lang="en-US" altLang="ko-KR" sz="2000" dirty="0"/>
                    <a:t> =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0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n-US" altLang="ko-KR" sz="2000" dirty="0"/>
                    <a:t> ,      …</a:t>
                  </a:r>
                  <a:endParaRPr lang="ko-KR" altLang="en-US" sz="2000" dirty="0"/>
                </a:p>
              </p:txBody>
            </p:sp>
          </mc:Choice>
          <mc:Fallback>
            <p:sp>
              <p:nvSpPr>
                <p:cNvPr id="10" name="직사각형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2424" y="3732509"/>
                  <a:ext cx="3196977" cy="906210"/>
                </a:xfrm>
                <a:prstGeom prst="rect">
                  <a:avLst/>
                </a:prstGeom>
                <a:blipFill>
                  <a:blip r:embed="rId6"/>
                  <a:stretch>
                    <a:fillRect l="-209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오른쪽 화살표 10"/>
            <p:cNvSpPr/>
            <p:nvPr/>
          </p:nvSpPr>
          <p:spPr>
            <a:xfrm>
              <a:off x="6013807" y="3977463"/>
              <a:ext cx="571215" cy="414250"/>
            </a:xfrm>
            <a:prstGeom prst="rightArrow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8523269" y="3142774"/>
            <a:ext cx="2917862" cy="3005635"/>
            <a:chOff x="8610600" y="3145633"/>
            <a:chExt cx="2917862" cy="3005635"/>
          </a:xfrm>
        </p:grpSpPr>
        <p:grpSp>
          <p:nvGrpSpPr>
            <p:cNvPr id="24" name="그룹 23"/>
            <p:cNvGrpSpPr/>
            <p:nvPr/>
          </p:nvGrpSpPr>
          <p:grpSpPr>
            <a:xfrm>
              <a:off x="8610600" y="3145633"/>
              <a:ext cx="2917862" cy="3005635"/>
              <a:chOff x="8610600" y="3270034"/>
              <a:chExt cx="2917862" cy="3005635"/>
            </a:xfrm>
          </p:grpSpPr>
          <p:pic>
            <p:nvPicPr>
              <p:cNvPr id="14" name="그림 13"/>
              <p:cNvPicPr>
                <a:picLocks noChangeAspect="1"/>
              </p:cNvPicPr>
              <p:nvPr/>
            </p:nvPicPr>
            <p:blipFill rotWithShape="1">
              <a:blip r:embed="rId7"/>
              <a:srcRect l="13115" r="14076"/>
              <a:stretch/>
            </p:blipFill>
            <p:spPr>
              <a:xfrm>
                <a:off x="8610600" y="3270034"/>
                <a:ext cx="2917862" cy="3005635"/>
              </a:xfrm>
              <a:prstGeom prst="rect">
                <a:avLst/>
              </a:prstGeom>
            </p:spPr>
          </p:pic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9275208" y="3733565"/>
                    <a:ext cx="873303" cy="57951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75208" y="3733565"/>
                    <a:ext cx="873303" cy="579518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05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2" name="직선 화살표 연결선 21"/>
            <p:cNvCxnSpPr/>
            <p:nvPr/>
          </p:nvCxnSpPr>
          <p:spPr>
            <a:xfrm>
              <a:off x="9854629" y="4190124"/>
              <a:ext cx="174661" cy="439220"/>
            </a:xfrm>
            <a:prstGeom prst="straightConnector1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8823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668780" y="3536177"/>
            <a:ext cx="8961120" cy="14859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838200" y="1825624"/>
            <a:ext cx="10515600" cy="300902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The </a:t>
            </a:r>
            <a:r>
              <a:rPr lang="en-US" altLang="ko-KR" dirty="0" err="1"/>
              <a:t>Nullspace</a:t>
            </a:r>
            <a:r>
              <a:rPr lang="en-US" altLang="ko-KR" dirty="0"/>
              <a:t> of A</a:t>
            </a:r>
            <a:endParaRPr lang="en-US" altLang="ko-KR" b="1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6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6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6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Requirement: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1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		(</a:t>
            </a:r>
            <a:r>
              <a:rPr lang="en-US" altLang="ko-KR" sz="2400" dirty="0" err="1"/>
              <a:t>i</a:t>
            </a:r>
            <a:r>
              <a:rPr lang="en-US" altLang="ko-KR" sz="2400" dirty="0"/>
              <a:t>) If </a:t>
            </a:r>
            <a:r>
              <a:rPr lang="en-US" altLang="ko-KR" sz="2400" b="1" dirty="0"/>
              <a:t>Av = 0</a:t>
            </a:r>
            <a:r>
              <a:rPr lang="en-US" altLang="ko-KR" sz="2400" dirty="0"/>
              <a:t> and </a:t>
            </a:r>
            <a:r>
              <a:rPr lang="en-US" altLang="ko-KR" sz="2400" b="1" dirty="0"/>
              <a:t>Aw = 0</a:t>
            </a:r>
            <a:r>
              <a:rPr lang="en-US" altLang="ko-KR" sz="2400" dirty="0"/>
              <a:t> then </a:t>
            </a:r>
            <a:r>
              <a:rPr lang="en-US" altLang="ko-KR" sz="2400" b="1" dirty="0"/>
              <a:t>A(v + w) = 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		(ii) If </a:t>
            </a:r>
            <a:r>
              <a:rPr lang="en-US" altLang="ko-KR" sz="2400" b="1" dirty="0"/>
              <a:t>Ax = 0 </a:t>
            </a:r>
            <a:r>
              <a:rPr lang="en-US" altLang="ko-KR" sz="2400" dirty="0"/>
              <a:t>then </a:t>
            </a:r>
            <a:r>
              <a:rPr lang="en-US" altLang="ko-KR" sz="2400" b="1" dirty="0"/>
              <a:t>A(</a:t>
            </a:r>
            <a:r>
              <a:rPr lang="en-US" altLang="ko-KR" sz="2400" dirty="0"/>
              <a:t>c</a:t>
            </a:r>
            <a:r>
              <a:rPr lang="en-US" altLang="ko-KR" sz="2400" b="1" dirty="0"/>
              <a:t>x) = 0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 Vector Spaces and Subspaces</a:t>
            </a:r>
            <a:endParaRPr lang="ko-KR" altLang="en-US" sz="4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6174-49FF-481D-BCDD-56901B69D011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4941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 Vector Spaces and Subspaces</a:t>
            </a:r>
            <a:endParaRPr lang="ko-KR" altLang="en-US" sz="4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6174-49FF-481D-BCDD-56901B69D011}" type="slidenum">
              <a:rPr lang="ko-KR" altLang="en-US" smtClean="0"/>
              <a:t>19</a:t>
            </a:fld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내용 개체 틀 2"/>
              <p:cNvSpPr txBox="1">
                <a:spLocks/>
              </p:cNvSpPr>
              <p:nvPr/>
            </p:nvSpPr>
            <p:spPr>
              <a:xfrm>
                <a:off x="838200" y="1825624"/>
                <a:ext cx="10515600" cy="99617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sp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dirty="0"/>
                  <a:t>The Subspace of Solutions When </a:t>
                </a:r>
                <a:r>
                  <a:rPr lang="en-US" altLang="ko-KR" b="1" dirty="0"/>
                  <a:t>b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en-US" altLang="ko-KR" b="1" dirty="0"/>
                  <a:t>0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Do the solutions </a:t>
                </a:r>
                <a:r>
                  <a:rPr lang="en-US" altLang="ko-KR" b="1" dirty="0"/>
                  <a:t>x</a:t>
                </a:r>
                <a:r>
                  <a:rPr lang="en-US" altLang="ko-KR" dirty="0"/>
                  <a:t> form a vector space?</a:t>
                </a:r>
              </a:p>
            </p:txBody>
          </p:sp>
        </mc:Choice>
        <mc:Fallback>
          <p:sp>
            <p:nvSpPr>
              <p:cNvPr id="7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4"/>
                <a:ext cx="10515600" cy="996170"/>
              </a:xfrm>
              <a:prstGeom prst="rect">
                <a:avLst/>
              </a:prstGeom>
              <a:blipFill>
                <a:blip r:embed="rId3"/>
                <a:stretch>
                  <a:fillRect l="-1217" t="-10366" b="-158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그룹 2"/>
          <p:cNvGrpSpPr/>
          <p:nvPr/>
        </p:nvGrpSpPr>
        <p:grpSpPr>
          <a:xfrm>
            <a:off x="2287284" y="3113181"/>
            <a:ext cx="7617433" cy="1602811"/>
            <a:chOff x="1482796" y="3113181"/>
            <a:chExt cx="7617433" cy="160281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직사각형 4"/>
                <p:cNvSpPr/>
                <p:nvPr/>
              </p:nvSpPr>
              <p:spPr>
                <a:xfrm>
                  <a:off x="1482796" y="3113181"/>
                  <a:ext cx="2674584" cy="123347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5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0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i="1" dirty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n-US" altLang="ko-KR" sz="2000" dirty="0"/>
                    <a:t> =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0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ko-KR" sz="20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2000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2000" b="0" i="1" dirty="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2000" b="0" i="1" dirty="0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a14:m>
                  <a:endParaRPr lang="ko-KR" altLang="en-US" sz="2000" dirty="0"/>
                </a:p>
              </p:txBody>
            </p:sp>
          </mc:Choice>
          <mc:Fallback>
            <p:sp>
              <p:nvSpPr>
                <p:cNvPr id="5" name="직사각형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2796" y="3113181"/>
                  <a:ext cx="2674584" cy="123347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직사각형 5"/>
            <p:cNvSpPr/>
            <p:nvPr/>
          </p:nvSpPr>
          <p:spPr>
            <a:xfrm>
              <a:off x="1968629" y="4346660"/>
              <a:ext cx="18550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/>
                <a:t>A            x     =   b</a:t>
              </a:r>
              <a:endParaRPr lang="ko-KR" altLang="en-US" b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직사각형 8"/>
                <p:cNvSpPr/>
                <p:nvPr/>
              </p:nvSpPr>
              <p:spPr>
                <a:xfrm>
                  <a:off x="5903252" y="3341979"/>
                  <a:ext cx="3196977" cy="9062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2000" b="1" dirty="0"/>
                    <a:t>x</a:t>
                  </a:r>
                  <a:r>
                    <a:rPr lang="en-US" altLang="ko-KR" sz="2000" dirty="0"/>
                    <a:t> =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0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n-US" altLang="ko-KR" sz="2000" dirty="0"/>
                    <a:t>      or      </a:t>
                  </a:r>
                  <a:r>
                    <a:rPr lang="en-US" altLang="ko-KR" sz="2000" b="1" dirty="0"/>
                    <a:t>x</a:t>
                  </a:r>
                  <a:r>
                    <a:rPr lang="en-US" altLang="ko-KR" sz="2000" dirty="0"/>
                    <a:t> =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0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ko-KR" altLang="en-US" sz="2000" dirty="0"/>
                </a:p>
              </p:txBody>
            </p:sp>
          </mc:Choice>
          <mc:Fallback>
            <p:sp>
              <p:nvSpPr>
                <p:cNvPr id="9" name="직사각형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3252" y="3341979"/>
                  <a:ext cx="3196977" cy="906210"/>
                </a:xfrm>
                <a:prstGeom prst="rect">
                  <a:avLst/>
                </a:prstGeom>
                <a:blipFill>
                  <a:blip r:embed="rId5"/>
                  <a:stretch>
                    <a:fillRect l="-190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오른쪽 화살표 9"/>
            <p:cNvSpPr/>
            <p:nvPr/>
          </p:nvSpPr>
          <p:spPr>
            <a:xfrm>
              <a:off x="4674635" y="3586933"/>
              <a:ext cx="571215" cy="414250"/>
            </a:xfrm>
            <a:prstGeom prst="rightArrow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6707740" y="2304910"/>
            <a:ext cx="7136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C00000"/>
                </a:solidFill>
              </a:rPr>
              <a:t>No.</a:t>
            </a:r>
            <a:endParaRPr lang="ko-KR" altLang="en-US" sz="2800" dirty="0">
              <a:solidFill>
                <a:srgbClr val="C00000"/>
              </a:solidFill>
            </a:endParaRPr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2773117" y="5013328"/>
            <a:ext cx="6918789" cy="99617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Why?   The zero vector is not a solution.</a:t>
            </a:r>
          </a:p>
          <a:p>
            <a:pPr marL="0" indent="0">
              <a:buNone/>
            </a:pPr>
            <a:r>
              <a:rPr lang="en-US" altLang="ko-KR" dirty="0"/>
              <a:t>A plane/line that doesn’t go through the origin.</a:t>
            </a:r>
          </a:p>
        </p:txBody>
      </p:sp>
    </p:spTree>
    <p:extLst>
      <p:ext uri="{BB962C8B-B14F-4D97-AF65-F5344CB8AC3E}">
        <p14:creationId xmlns:p14="http://schemas.microsoft.com/office/powerpoint/2010/main" val="3732919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1 Review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25572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+5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+5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=−5</m:t>
                      </m:r>
                    </m:oMath>
                  </m:oMathPara>
                </a14:m>
                <a:endParaRPr lang="en-US" altLang="ko-KR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−6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+5</m:t>
                      </m:r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en-US" altLang="ko-KR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+7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=−9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25572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6174-49FF-481D-BCDD-56901B69D011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오른쪽 중괄호 4"/>
          <p:cNvSpPr/>
          <p:nvPr/>
        </p:nvSpPr>
        <p:spPr>
          <a:xfrm>
            <a:off x="4469258" y="1900719"/>
            <a:ext cx="380144" cy="93494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053973" y="2086035"/>
            <a:ext cx="39998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222222"/>
                </a:solidFill>
              </a:rPr>
              <a:t>System of linear equations</a:t>
            </a:r>
            <a:endParaRPr lang="ko-KR" altLang="en-US" sz="2800" dirty="0"/>
          </a:p>
        </p:txBody>
      </p:sp>
      <p:sp>
        <p:nvSpPr>
          <p:cNvPr id="7" name="직사각형 6"/>
          <p:cNvSpPr/>
          <p:nvPr/>
        </p:nvSpPr>
        <p:spPr>
          <a:xfrm>
            <a:off x="957209" y="3722259"/>
            <a:ext cx="1910993" cy="191099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A</a:t>
            </a:r>
            <a:endParaRPr lang="en-US" altLang="ko-KR" sz="1600" b="1" i="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164442" y="3722258"/>
            <a:ext cx="546242" cy="191099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x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4006924" y="4493089"/>
                <a:ext cx="3061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924" y="4493089"/>
                <a:ext cx="306173" cy="369332"/>
              </a:xfrm>
              <a:prstGeom prst="rect">
                <a:avLst/>
              </a:prstGeom>
              <a:blipFill>
                <a:blip r:embed="rId4"/>
                <a:stretch>
                  <a:fillRect l="-9804" r="-5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/>
          <p:cNvSpPr/>
          <p:nvPr/>
        </p:nvSpPr>
        <p:spPr>
          <a:xfrm>
            <a:off x="4494944" y="3722258"/>
            <a:ext cx="546242" cy="1910993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b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직사각형 10"/>
              <p:cNvSpPr/>
              <p:nvPr/>
            </p:nvSpPr>
            <p:spPr>
              <a:xfrm>
                <a:off x="1508587" y="4865165"/>
                <a:ext cx="8082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587" y="4865165"/>
                <a:ext cx="80823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838200" y="5821498"/>
            <a:ext cx="2872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 of </a:t>
            </a:r>
            <a:r>
              <a:rPr lang="en-US" altLang="ko-KR" dirty="0" err="1"/>
              <a:t>eqns</a:t>
            </a:r>
            <a:r>
              <a:rPr lang="ko-KR" altLang="en-US" dirty="0"/>
              <a:t> </a:t>
            </a:r>
            <a:r>
              <a:rPr lang="en-US" altLang="ko-KR" dirty="0"/>
              <a:t>= # of unknowns 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5223033" y="3783227"/>
            <a:ext cx="1625467" cy="646331"/>
            <a:chOff x="5155640" y="3824323"/>
            <a:chExt cx="1625467" cy="646331"/>
          </a:xfrm>
        </p:grpSpPr>
        <p:sp>
          <p:nvSpPr>
            <p:cNvPr id="15" name="TextBox 14"/>
            <p:cNvSpPr txBox="1"/>
            <p:nvPr/>
          </p:nvSpPr>
          <p:spPr>
            <a:xfrm>
              <a:off x="5268191" y="3824323"/>
              <a:ext cx="15129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Gaussian Elimination</a:t>
              </a:r>
              <a:endParaRPr lang="ko-KR" altLang="en-US" dirty="0"/>
            </a:p>
          </p:txBody>
        </p:sp>
        <p:cxnSp>
          <p:nvCxnSpPr>
            <p:cNvPr id="14" name="직선 화살표 연결선 13"/>
            <p:cNvCxnSpPr/>
            <p:nvPr/>
          </p:nvCxnSpPr>
          <p:spPr>
            <a:xfrm>
              <a:off x="5155640" y="4156831"/>
              <a:ext cx="148864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797929" y="3752405"/>
            <a:ext cx="620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직사각형 19"/>
              <p:cNvSpPr/>
              <p:nvPr/>
            </p:nvSpPr>
            <p:spPr>
              <a:xfrm>
                <a:off x="6096000" y="4545452"/>
                <a:ext cx="6096000" cy="133042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altLang="ko-KR" sz="2000" dirty="0"/>
                  <a:t>if a square matrix </a:t>
                </a:r>
                <a:r>
                  <a:rPr lang="en-US" altLang="ko-KR" sz="2000" b="1" dirty="0"/>
                  <a:t>A</a:t>
                </a:r>
                <a:r>
                  <a:rPr lang="en-US" altLang="ko-KR" sz="2000" dirty="0"/>
                  <a:t> is invertible (non-singular), 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000" b="1" i="1" dirty="0"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altLang="ko-KR" sz="2000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1" i="1" dirty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ko-KR" sz="2000" b="1" dirty="0"/>
                  <a:t> </a:t>
                </a:r>
                <a:r>
                  <a:rPr lang="en-US" altLang="ko-KR" sz="2000" dirty="0"/>
                  <a:t>has the unique solution </a:t>
                </a:r>
                <a14:m>
                  <m:oMath xmlns:m="http://schemas.openxmlformats.org/officeDocument/2006/math">
                    <m:r>
                      <a:rPr lang="en-US" altLang="ko-KR" sz="2000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sz="2000" b="1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1" i="1" dirty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ko-KR" sz="2000" b="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ko-KR" sz="2000" b="1" i="1" dirty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ko-KR" sz="2000" dirty="0"/>
                  <a:t>.</a:t>
                </a:r>
              </a:p>
              <a:p>
                <a:endParaRPr lang="en-US" altLang="ko-KR" sz="2000" dirty="0"/>
              </a:p>
              <a:p>
                <a:r>
                  <a:rPr lang="en-US" altLang="ko-KR" sz="2000" dirty="0"/>
                  <a:t>else if (singular), infinitely many solution or no solution.</a:t>
                </a:r>
              </a:p>
            </p:txBody>
          </p:sp>
        </mc:Choice>
        <mc:Fallback>
          <p:sp>
            <p:nvSpPr>
              <p:cNvPr id="20" name="직사각형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545452"/>
                <a:ext cx="6096000" cy="1330429"/>
              </a:xfrm>
              <a:prstGeom prst="rect">
                <a:avLst/>
              </a:prstGeom>
              <a:blipFill>
                <a:blip r:embed="rId6"/>
                <a:stretch>
                  <a:fillRect l="-1000" t="-2752" b="-73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55632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 </a:t>
            </a:r>
            <a:r>
              <a:rPr lang="en-US" altLang="ko-KR" sz="4000" dirty="0">
                <a:latin typeface="+mn-lt"/>
                <a:cs typeface="Times New Roman" panose="02020603050405020304" pitchFamily="18" charset="0"/>
              </a:rPr>
              <a:t>Solving </a:t>
            </a:r>
            <a:r>
              <a:rPr lang="en-US" altLang="ko-KR" sz="4000" b="1" dirty="0">
                <a:latin typeface="+mn-lt"/>
                <a:cs typeface="Times New Roman" panose="02020603050405020304" pitchFamily="18" charset="0"/>
              </a:rPr>
              <a:t>Ax = 0 </a:t>
            </a:r>
            <a:r>
              <a:rPr lang="en-US" altLang="ko-KR" sz="4000" dirty="0">
                <a:latin typeface="+mn-lt"/>
                <a:cs typeface="Times New Roman" panose="02020603050405020304" pitchFamily="18" charset="0"/>
              </a:rPr>
              <a:t>and </a:t>
            </a:r>
            <a:r>
              <a:rPr lang="en-US" altLang="ko-KR" b="1" dirty="0"/>
              <a:t>Ax = b</a:t>
            </a:r>
            <a:endParaRPr lang="en-US" altLang="ko-KR" sz="4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6174-49FF-481D-BCDD-56901B69D011}" type="slidenum">
              <a:rPr lang="ko-KR" altLang="en-US" smtClean="0"/>
              <a:t>20</a:t>
            </a:fld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1716694" y="1751000"/>
            <a:ext cx="8737349" cy="2922955"/>
            <a:chOff x="1671560" y="2161961"/>
            <a:chExt cx="8737349" cy="2922955"/>
          </a:xfrm>
        </p:grpSpPr>
        <p:grpSp>
          <p:nvGrpSpPr>
            <p:cNvPr id="23" name="그룹 22"/>
            <p:cNvGrpSpPr/>
            <p:nvPr/>
          </p:nvGrpSpPr>
          <p:grpSpPr>
            <a:xfrm>
              <a:off x="1671560" y="2547930"/>
              <a:ext cx="8597250" cy="2536986"/>
              <a:chOff x="2318832" y="2455462"/>
              <a:chExt cx="8597250" cy="2536986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2318832" y="4060506"/>
                <a:ext cx="24323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Rectangular Matrix</a:t>
                </a:r>
                <a:endParaRPr lang="ko-KR" altLang="en-US" sz="2400" dirty="0"/>
              </a:p>
            </p:txBody>
          </p:sp>
          <p:grpSp>
            <p:nvGrpSpPr>
              <p:cNvPr id="25" name="그룹 24"/>
              <p:cNvGrpSpPr/>
              <p:nvPr/>
            </p:nvGrpSpPr>
            <p:grpSpPr>
              <a:xfrm>
                <a:off x="2483949" y="2455462"/>
                <a:ext cx="6422719" cy="2102092"/>
                <a:chOff x="861659" y="1715715"/>
                <a:chExt cx="6422719" cy="2102092"/>
              </a:xfrm>
            </p:grpSpPr>
            <p:sp>
              <p:nvSpPr>
                <p:cNvPr id="27" name="직사각형 26"/>
                <p:cNvSpPr/>
                <p:nvPr/>
              </p:nvSpPr>
              <p:spPr>
                <a:xfrm>
                  <a:off x="861659" y="2302916"/>
                  <a:ext cx="2102092" cy="927690"/>
                </a:xfrm>
                <a:prstGeom prst="rect">
                  <a:avLst/>
                </a:prstGeom>
                <a:solidFill>
                  <a:schemeClr val="accent5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200" b="1" dirty="0">
                      <a:solidFill>
                        <a:schemeClr val="tx1"/>
                      </a:solidFill>
                    </a:rPr>
                    <a:t>A</a:t>
                  </a:r>
                  <a:endParaRPr lang="en-US" altLang="ko-KR" sz="1600" b="1" i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8" name="직사각형 27"/>
                <p:cNvSpPr/>
                <p:nvPr/>
              </p:nvSpPr>
              <p:spPr>
                <a:xfrm>
                  <a:off x="3164442" y="1715715"/>
                  <a:ext cx="546242" cy="2102092"/>
                </a:xfrm>
                <a:prstGeom prst="rect">
                  <a:avLst/>
                </a:prstGeom>
                <a:solidFill>
                  <a:schemeClr val="accent2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200" b="1" dirty="0">
                      <a:solidFill>
                        <a:schemeClr val="tx1"/>
                      </a:solidFill>
                    </a:rPr>
                    <a:t>x</a:t>
                  </a:r>
                  <a:endParaRPr lang="ko-KR" altLang="en-US" sz="3200" b="1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9" name="TextBox 28"/>
                    <p:cNvSpPr txBox="1"/>
                    <p:nvPr/>
                  </p:nvSpPr>
                  <p:spPr>
                    <a:xfrm>
                      <a:off x="4006924" y="2582095"/>
                      <a:ext cx="30617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oMath>
                        </m:oMathPara>
                      </a14:m>
                      <a:endParaRPr lang="ko-KR" altLang="en-US" sz="2400" dirty="0"/>
                    </a:p>
                  </p:txBody>
                </p:sp>
              </mc:Choice>
              <mc:Fallback>
                <p:sp>
                  <p:nvSpPr>
                    <p:cNvPr id="29" name="TextBox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06924" y="2582095"/>
                      <a:ext cx="306173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10000" r="-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0" name="직사각형 29"/>
                <p:cNvSpPr/>
                <p:nvPr/>
              </p:nvSpPr>
              <p:spPr>
                <a:xfrm>
                  <a:off x="4494944" y="2302361"/>
                  <a:ext cx="546242" cy="928800"/>
                </a:xfrm>
                <a:prstGeom prst="rect">
                  <a:avLst/>
                </a:prstGeom>
                <a:solidFill>
                  <a:schemeClr val="accent6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200" b="1" dirty="0">
                      <a:solidFill>
                        <a:schemeClr val="tx1"/>
                      </a:solidFill>
                    </a:rPr>
                    <a:t>b</a:t>
                  </a:r>
                  <a:endParaRPr lang="ko-KR" altLang="en-US" sz="3200" b="1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1" name="직사각형 30"/>
                    <p:cNvSpPr/>
                    <p:nvPr/>
                  </p:nvSpPr>
                  <p:spPr>
                    <a:xfrm>
                      <a:off x="1514294" y="2892528"/>
                      <a:ext cx="796821" cy="33855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</m:t>
                            </m:r>
                            <m:r>
                              <a:rPr lang="en-US" altLang="ko-KR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oMath>
                        </m:oMathPara>
                      </a14:m>
                      <a:endParaRPr lang="ko-KR" altLang="en-US" b="1" dirty="0"/>
                    </a:p>
                  </p:txBody>
                </p:sp>
              </mc:Choice>
              <mc:Fallback>
                <p:sp>
                  <p:nvSpPr>
                    <p:cNvPr id="31" name="직사각형 3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14294" y="2892528"/>
                      <a:ext cx="796821" cy="338554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2" name="그룹 31"/>
                <p:cNvGrpSpPr/>
                <p:nvPr/>
              </p:nvGrpSpPr>
              <p:grpSpPr>
                <a:xfrm>
                  <a:off x="5223033" y="2443596"/>
                  <a:ext cx="1625467" cy="646331"/>
                  <a:chOff x="5155640" y="3762723"/>
                  <a:chExt cx="1625467" cy="646331"/>
                </a:xfrm>
              </p:grpSpPr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5268191" y="3762723"/>
                    <a:ext cx="1512916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/>
                      <a:t>Gaussian Elimination</a:t>
                    </a:r>
                    <a:endParaRPr lang="ko-KR" altLang="en-US" dirty="0"/>
                  </a:p>
                </p:txBody>
              </p:sp>
              <p:cxnSp>
                <p:nvCxnSpPr>
                  <p:cNvPr id="35" name="직선 화살표 연결선 34"/>
                  <p:cNvCxnSpPr/>
                  <p:nvPr/>
                </p:nvCxnSpPr>
                <p:spPr>
                  <a:xfrm>
                    <a:off x="5155640" y="4074639"/>
                    <a:ext cx="1488643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3" name="TextBox 32"/>
                <p:cNvSpPr txBox="1"/>
                <p:nvPr/>
              </p:nvSpPr>
              <p:spPr>
                <a:xfrm>
                  <a:off x="6797929" y="2443596"/>
                  <a:ext cx="486449" cy="64633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altLang="ko-KR" sz="3600" b="1" dirty="0"/>
                    <a:t>x</a:t>
                  </a:r>
                </a:p>
              </p:txBody>
            </p:sp>
          </p:grpSp>
          <p:sp>
            <p:nvSpPr>
              <p:cNvPr id="26" name="TextBox 25"/>
              <p:cNvSpPr txBox="1"/>
              <p:nvPr/>
            </p:nvSpPr>
            <p:spPr>
              <a:xfrm>
                <a:off x="7714332" y="3976785"/>
                <a:ext cx="320175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000" dirty="0"/>
                  <a:t>unique solution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000" dirty="0"/>
                  <a:t>infinitely many solution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000" dirty="0"/>
                  <a:t>no solution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6224349" y="2936619"/>
                  <a:ext cx="146234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 dirty="0"/>
                    <a:t>A </a:t>
                  </a:r>
                  <a14:m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altLang="ko-KR" b="1" dirty="0"/>
                    <a:t> U </a:t>
                  </a:r>
                  <a14:m>
                    <m:oMath xmlns:m="http://schemas.openxmlformats.org/officeDocument/2006/math">
                      <m:r>
                        <a:rPr lang="en-US" altLang="ko-K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altLang="ko-KR" b="1" dirty="0"/>
                    <a:t>  R</a:t>
                  </a:r>
                  <a:endParaRPr lang="ko-KR" altLang="en-US" b="1" dirty="0"/>
                </a:p>
              </p:txBody>
            </p:sp>
          </mc:Choice>
          <mc:Fallback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4349" y="2936619"/>
                  <a:ext cx="1462345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333" t="-8197" b="-245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TextBox 36"/>
            <p:cNvSpPr txBox="1"/>
            <p:nvPr/>
          </p:nvSpPr>
          <p:spPr>
            <a:xfrm>
              <a:off x="6758253" y="2161961"/>
              <a:ext cx="36506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U: Echelon form</a:t>
              </a:r>
            </a:p>
            <a:p>
              <a:r>
                <a:rPr lang="en-US" altLang="ko-KR" sz="1600" dirty="0"/>
                <a:t>R: Reduced row echelon form</a:t>
              </a:r>
              <a:endParaRPr lang="ko-KR" altLang="en-US" sz="1600" dirty="0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838200" y="4857384"/>
            <a:ext cx="10515600" cy="1374415"/>
            <a:chOff x="838200" y="5052590"/>
            <a:chExt cx="10515600" cy="137441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내용 개체 틀 6"/>
                <p:cNvSpPr txBox="1">
                  <a:spLocks/>
                </p:cNvSpPr>
                <p:nvPr/>
              </p:nvSpPr>
              <p:spPr>
                <a:xfrm>
                  <a:off x="838200" y="5052590"/>
                  <a:ext cx="10515600" cy="1374415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spAutoFit/>
                </a:bodyPr>
                <a:lstStyle>
                  <a:lvl1pPr marL="228600" indent="-228600" algn="l" defTabSz="914400" rtl="0" eaLnBrk="1" latinLnBrk="1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en-US" altLang="ko-KR" sz="2400" dirty="0"/>
                    <a:t>Complete solution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dirty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ko-KR" sz="2400" b="1" i="0" dirty="0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altLang="ko-KR" sz="2400" b="1" dirty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 dirty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</m:oMath>
                  </a14:m>
                  <a:r>
                    <a:rPr lang="en-US" altLang="ko-KR" sz="2400" dirty="0"/>
                    <a:t> +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dirty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 b="0" i="0" dirty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oMath>
                  </a14:m>
                  <a:r>
                    <a:rPr lang="en-US" altLang="ko-KR" sz="2400" dirty="0"/>
                    <a:t>    </a:t>
                  </a:r>
                </a:p>
                <a:p>
                  <a:pPr marL="0" indent="0" algn="ctr">
                    <a:buNone/>
                  </a:pPr>
                  <a:r>
                    <a:rPr lang="en-US" altLang="ko-KR" sz="2400" b="1" dirty="0"/>
                    <a:t>A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dirty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 i="0" dirty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lang="en-US" altLang="ko-KR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altLang="ko-KR" sz="2400" dirty="0"/>
                    <a:t> </a:t>
                  </a:r>
                  <a:r>
                    <a:rPr lang="en-US" altLang="ko-KR" sz="2400" b="1" dirty="0"/>
                    <a:t>b   </a:t>
                  </a:r>
                  <a:r>
                    <a:rPr lang="en-US" altLang="ko-KR" sz="2400" dirty="0"/>
                    <a:t>and</a:t>
                  </a:r>
                  <a:r>
                    <a:rPr lang="en-US" altLang="ko-KR" sz="2400" b="1" dirty="0"/>
                    <a:t>    A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dirty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 b="0" i="0" dirty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lang="en-US" altLang="ko-KR" sz="2400" i="1" dirty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altLang="ko-KR" sz="2400" dirty="0"/>
                    <a:t> </a:t>
                  </a:r>
                  <a:r>
                    <a:rPr lang="en-US" altLang="ko-KR" sz="2400" b="1" dirty="0"/>
                    <a:t>0	</a:t>
                  </a:r>
                  <a:r>
                    <a:rPr lang="en-US" altLang="ko-KR" sz="2400" b="1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</a:t>
                  </a:r>
                  <a:r>
                    <a:rPr lang="en-US" altLang="ko-KR" sz="2400" b="1" dirty="0"/>
                    <a:t> 	A </a:t>
                  </a:r>
                  <a:r>
                    <a:rPr lang="en-US" altLang="ko-KR" sz="2400" dirty="0"/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dirty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 dirty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lang="en-US" altLang="ko-KR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dirty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 dirty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oMath>
                  </a14:m>
                  <a:r>
                    <a:rPr lang="en-US" altLang="ko-KR" sz="2400" dirty="0"/>
                    <a:t>) </a:t>
                  </a:r>
                  <a14:m>
                    <m:oMath xmlns:m="http://schemas.openxmlformats.org/officeDocument/2006/math">
                      <m:r>
                        <a:rPr lang="en-US" altLang="ko-KR" sz="2400" i="1" dirty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altLang="ko-KR" sz="2400" dirty="0"/>
                    <a:t> </a:t>
                  </a:r>
                  <a:r>
                    <a:rPr lang="en-US" altLang="ko-KR" sz="2400" b="1" dirty="0"/>
                    <a:t>b</a:t>
                  </a:r>
                  <a:endParaRPr lang="ko-KR" altLang="en-US" sz="2400" b="1" dirty="0"/>
                </a:p>
                <a:p>
                  <a:pPr marL="0" indent="0" algn="ctr">
                    <a:buNone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dirty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000" dirty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</m:oMath>
                  </a14:m>
                  <a:r>
                    <a:rPr lang="en-US" altLang="ko-KR" sz="2000" dirty="0"/>
                    <a:t>: particular solution	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dirty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000" dirty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oMath>
                  </a14:m>
                  <a:r>
                    <a:rPr lang="en-US" altLang="ko-KR" sz="2000" dirty="0"/>
                    <a:t>: special solution</a:t>
                  </a:r>
                  <a:endParaRPr lang="ko-KR" altLang="en-US" sz="2000" dirty="0"/>
                </a:p>
              </p:txBody>
            </p:sp>
          </mc:Choice>
          <mc:Fallback>
            <p:sp>
              <p:nvSpPr>
                <p:cNvPr id="40" name="내용 개체 틀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5052590"/>
                  <a:ext cx="10515600" cy="1374415"/>
                </a:xfrm>
                <a:prstGeom prst="rect">
                  <a:avLst/>
                </a:prstGeom>
                <a:blipFill>
                  <a:blip r:embed="rId6"/>
                  <a:stretch>
                    <a:fillRect l="-928" t="-5778" b="-577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오른쪽 화살표 40"/>
            <p:cNvSpPr/>
            <p:nvPr/>
          </p:nvSpPr>
          <p:spPr>
            <a:xfrm>
              <a:off x="6471854" y="5637055"/>
              <a:ext cx="497812" cy="24658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958266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131"/>
          </a:xfrm>
        </p:spPr>
        <p:txBody>
          <a:bodyPr/>
          <a:lstStyle/>
          <a:p>
            <a:r>
              <a:rPr lang="en-US" altLang="ko-KR" dirty="0"/>
              <a:t>Computing The </a:t>
            </a:r>
            <a:r>
              <a:rPr lang="en-US" altLang="ko-KR" dirty="0" err="1"/>
              <a:t>Nullspace</a:t>
            </a:r>
            <a:r>
              <a:rPr lang="en-US" altLang="ko-KR" dirty="0"/>
              <a:t> (</a:t>
            </a:r>
            <a:r>
              <a:rPr lang="en-US" altLang="ko-KR" b="1" dirty="0">
                <a:cs typeface="Times New Roman" panose="02020603050405020304" pitchFamily="18" charset="0"/>
              </a:rPr>
              <a:t>Ax = 0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 </a:t>
            </a:r>
            <a:r>
              <a:rPr lang="en-US" altLang="ko-KR" sz="4000" dirty="0">
                <a:latin typeface="+mn-lt"/>
                <a:cs typeface="Times New Roman" panose="02020603050405020304" pitchFamily="18" charset="0"/>
              </a:rPr>
              <a:t>Solving </a:t>
            </a:r>
            <a:r>
              <a:rPr lang="en-US" altLang="ko-KR" sz="4000" b="1" dirty="0">
                <a:latin typeface="+mn-lt"/>
                <a:cs typeface="Times New Roman" panose="02020603050405020304" pitchFamily="18" charset="0"/>
              </a:rPr>
              <a:t>Ax = 0 </a:t>
            </a:r>
            <a:r>
              <a:rPr lang="en-US" altLang="ko-KR" sz="4000" dirty="0">
                <a:latin typeface="+mn-lt"/>
                <a:cs typeface="Times New Roman" panose="02020603050405020304" pitchFamily="18" charset="0"/>
              </a:rPr>
              <a:t>and </a:t>
            </a:r>
            <a:r>
              <a:rPr lang="en-US" altLang="ko-KR" b="1" dirty="0"/>
              <a:t>Ax = b</a:t>
            </a:r>
            <a:endParaRPr lang="en-US" altLang="ko-KR" sz="4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6174-49FF-481D-BCDD-56901B69D011}" type="slidenum">
              <a:rPr lang="ko-KR" altLang="en-US" smtClean="0"/>
              <a:t>21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/>
              <p:cNvSpPr/>
              <p:nvPr/>
            </p:nvSpPr>
            <p:spPr>
              <a:xfrm>
                <a:off x="1057010" y="2675149"/>
                <a:ext cx="2306914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b="1" dirty="0"/>
                  <a:t>A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d>
                  </m:oMath>
                </a14:m>
                <a:endParaRPr lang="en-US" altLang="ko-KR" dirty="0"/>
              </a:p>
            </p:txBody>
          </p:sp>
        </mc:Choice>
        <mc:Fallback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010" y="2675149"/>
                <a:ext cx="2306914" cy="824906"/>
              </a:xfrm>
              <a:prstGeom prst="rect">
                <a:avLst/>
              </a:prstGeom>
              <a:blipFill>
                <a:blip r:embed="rId3"/>
                <a:stretch>
                  <a:fillRect l="-2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그룹 8"/>
          <p:cNvGrpSpPr/>
          <p:nvPr/>
        </p:nvGrpSpPr>
        <p:grpSpPr>
          <a:xfrm>
            <a:off x="3487646" y="2401837"/>
            <a:ext cx="2337802" cy="947286"/>
            <a:chOff x="4104095" y="2516612"/>
            <a:chExt cx="2337802" cy="94728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직사각형 7"/>
                <p:cNvSpPr/>
                <p:nvPr/>
              </p:nvSpPr>
              <p:spPr>
                <a:xfrm>
                  <a:off x="4104095" y="2817567"/>
                  <a:ext cx="2337802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col</m:t>
                            </m:r>
                          </m:e>
                          <m:sub>
                            <m:r>
                              <a:rPr lang="en-US" altLang="ko-KR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=2 </m:t>
                        </m:r>
                        <m:sSub>
                          <m:sSubPr>
                            <m:ctrlPr>
                              <a:rPr lang="en-US" altLang="ko-KR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col</m:t>
                            </m:r>
                          </m:e>
                          <m:sub>
                            <m:r>
                              <a:rPr lang="en-US" altLang="ko-KR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ko-KR" dirty="0">
                    <a:solidFill>
                      <a:srgbClr val="002060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row</m:t>
                            </m:r>
                          </m:e>
                          <m:sub>
                            <m:r>
                              <a:rPr lang="en-US" altLang="ko-KR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row</m:t>
                            </m:r>
                          </m:e>
                          <m:sub>
                            <m:r>
                              <a:rPr lang="en-US" altLang="ko-KR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row</m:t>
                            </m:r>
                          </m:e>
                          <m:sub>
                            <m:r>
                              <a:rPr lang="en-US" altLang="ko-KR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>
            <p:sp>
              <p:nvSpPr>
                <p:cNvPr id="8" name="직사각형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4095" y="2817567"/>
                  <a:ext cx="2337802" cy="646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직사각형 38"/>
            <p:cNvSpPr/>
            <p:nvPr/>
          </p:nvSpPr>
          <p:spPr>
            <a:xfrm>
              <a:off x="4104095" y="2516612"/>
              <a:ext cx="11849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002060"/>
                  </a:solidFill>
                </a:rPr>
                <a:t>Dependent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직사각형 9"/>
              <p:cNvSpPr/>
              <p:nvPr/>
            </p:nvSpPr>
            <p:spPr>
              <a:xfrm>
                <a:off x="1057010" y="3694864"/>
                <a:ext cx="4429390" cy="28440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</a:rPr>
                  <a:t>A</a:t>
                </a:r>
                <a:r>
                  <a:rPr lang="en-US" altLang="ko-KR" b="1" dirty="0"/>
                  <a:t>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d>
                  </m:oMath>
                </a14:m>
                <a:endParaRPr lang="en-US" altLang="ko-KR" dirty="0"/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b="1" dirty="0">
                    <a:solidFill>
                      <a:schemeClr val="bg1"/>
                    </a:solidFill>
                  </a:rPr>
                  <a:t>A</a:t>
                </a:r>
                <a:r>
                  <a:rPr lang="en-US" altLang="ko-KR" b="1" dirty="0"/>
                  <a:t>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 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d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b="1" dirty="0">
                    <a:solidFill>
                      <a:schemeClr val="bg1"/>
                    </a:solidFill>
                  </a:rPr>
                  <a:t>A</a:t>
                </a:r>
                <a:r>
                  <a:rPr lang="en-US" altLang="ko-KR" b="1" dirty="0"/>
                  <a:t>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 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</a:t>
                </a:r>
                <a:r>
                  <a:rPr lang="en-US" altLang="ko-KR" b="1" dirty="0"/>
                  <a:t>U</a:t>
                </a:r>
                <a:r>
                  <a:rPr lang="en-US" altLang="ko-KR" dirty="0"/>
                  <a:t> (echelon form)</a:t>
                </a:r>
                <a:endParaRPr lang="ko-KR" altLang="en-US" dirty="0"/>
              </a:p>
            </p:txBody>
          </p:sp>
        </mc:Choice>
        <mc:Fallback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010" y="3694864"/>
                <a:ext cx="4429390" cy="2844048"/>
              </a:xfrm>
              <a:prstGeom prst="rect">
                <a:avLst/>
              </a:prstGeom>
              <a:blipFill>
                <a:blip r:embed="rId5"/>
                <a:stretch>
                  <a:fillRect l="-11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직사각형 39"/>
              <p:cNvSpPr/>
              <p:nvPr/>
            </p:nvSpPr>
            <p:spPr>
              <a:xfrm>
                <a:off x="3316604" y="3407635"/>
                <a:ext cx="203985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row</m:t>
                          </m:r>
                        </m:e>
                        <m:sub>
                          <m:r>
                            <a:rPr lang="en-US" altLang="ko-KR" sz="14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i="1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row</m:t>
                          </m:r>
                        </m:e>
                        <m:sub>
                          <m:r>
                            <a:rPr lang="en-US" altLang="ko-KR" sz="14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altLang="ko-KR" sz="1400" i="1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sz="140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row</m:t>
                          </m:r>
                        </m:e>
                        <m:sub>
                          <m:r>
                            <a:rPr lang="en-US" altLang="ko-KR" sz="14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0" name="직사각형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6604" y="3407635"/>
                <a:ext cx="2039851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직사각형 40"/>
              <p:cNvSpPr/>
              <p:nvPr/>
            </p:nvSpPr>
            <p:spPr>
              <a:xfrm>
                <a:off x="3316604" y="4413290"/>
                <a:ext cx="203985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row</m:t>
                          </m:r>
                        </m:e>
                        <m:sub>
                          <m:r>
                            <a:rPr lang="en-US" altLang="ko-KR" sz="14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i="1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row</m:t>
                          </m:r>
                        </m:e>
                        <m:sub>
                          <m:r>
                            <a:rPr lang="en-US" altLang="ko-KR" sz="14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4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−3 </m:t>
                      </m:r>
                      <m:sSub>
                        <m:sSubPr>
                          <m:ctrlPr>
                            <a:rPr lang="en-US" altLang="ko-KR" sz="1400" i="1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row</m:t>
                          </m:r>
                        </m:e>
                        <m:sub>
                          <m:r>
                            <a:rPr lang="en-US" altLang="ko-KR" sz="14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1" name="직사각형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6604" y="4413290"/>
                <a:ext cx="2039851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직사각형 41"/>
              <p:cNvSpPr/>
              <p:nvPr/>
            </p:nvSpPr>
            <p:spPr>
              <a:xfrm>
                <a:off x="3316604" y="5414954"/>
                <a:ext cx="203985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row</m:t>
                          </m:r>
                        </m:e>
                        <m:sub>
                          <m:r>
                            <a:rPr lang="en-US" altLang="ko-KR" sz="14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i="1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row</m:t>
                          </m:r>
                        </m:e>
                        <m:sub>
                          <m:r>
                            <a:rPr lang="en-US" altLang="ko-KR" sz="14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4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1400" i="1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row</m:t>
                          </m:r>
                        </m:e>
                        <m:sub>
                          <m:r>
                            <a:rPr lang="en-US" altLang="ko-KR" sz="14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2" name="직사각형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6604" y="5414954"/>
                <a:ext cx="2039851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0"/>
          <p:cNvSpPr/>
          <p:nvPr/>
        </p:nvSpPr>
        <p:spPr>
          <a:xfrm>
            <a:off x="1674688" y="2716245"/>
            <a:ext cx="242712" cy="24271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674688" y="3737818"/>
            <a:ext cx="242712" cy="24271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1674688" y="4724649"/>
            <a:ext cx="242712" cy="24271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1674688" y="5726313"/>
            <a:ext cx="242712" cy="24271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2387472" y="3990804"/>
            <a:ext cx="242712" cy="24271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387472" y="4995532"/>
            <a:ext cx="242712" cy="24271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2387472" y="5990124"/>
            <a:ext cx="242712" cy="24271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2029616" y="3990804"/>
            <a:ext cx="242712" cy="24271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꺾인 연결선 13"/>
          <p:cNvCxnSpPr/>
          <p:nvPr/>
        </p:nvCxnSpPr>
        <p:spPr>
          <a:xfrm>
            <a:off x="1674688" y="6000398"/>
            <a:ext cx="1335640" cy="271243"/>
          </a:xfrm>
          <a:prstGeom prst="bentConnector3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각 삼각형 20"/>
          <p:cNvSpPr/>
          <p:nvPr/>
        </p:nvSpPr>
        <p:spPr>
          <a:xfrm flipH="1" flipV="1">
            <a:off x="1561671" y="5729374"/>
            <a:ext cx="1448655" cy="809535"/>
          </a:xfrm>
          <a:prstGeom prst="rtTriangl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654140" y="6259659"/>
            <a:ext cx="1335638" cy="26040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031008" y="881468"/>
            <a:ext cx="2366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Rank of A = # of pivots</a:t>
            </a:r>
            <a:endParaRPr lang="ko-KR" altLang="en-US" dirty="0"/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6160335" y="3367111"/>
            <a:ext cx="2450265" cy="2141889"/>
            <a:chOff x="7145798" y="1656374"/>
            <a:chExt cx="2450265" cy="2141889"/>
          </a:xfrm>
        </p:grpSpPr>
        <p:grpSp>
          <p:nvGrpSpPr>
            <p:cNvPr id="63" name="그룹 62"/>
            <p:cNvGrpSpPr/>
            <p:nvPr/>
          </p:nvGrpSpPr>
          <p:grpSpPr>
            <a:xfrm>
              <a:off x="8140964" y="2305756"/>
              <a:ext cx="955496" cy="824906"/>
              <a:chOff x="7772498" y="2305756"/>
              <a:chExt cx="955496" cy="824906"/>
            </a:xfrm>
          </p:grpSpPr>
          <p:sp>
            <p:nvSpPr>
              <p:cNvPr id="64" name="모서리가 둥근 직사각형 63"/>
              <p:cNvSpPr/>
              <p:nvPr/>
            </p:nvSpPr>
            <p:spPr>
              <a:xfrm>
                <a:off x="7772498" y="2305756"/>
                <a:ext cx="242712" cy="824906"/>
              </a:xfrm>
              <a:prstGeom prst="round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모서리가 둥근 직사각형 64"/>
              <p:cNvSpPr/>
              <p:nvPr/>
            </p:nvSpPr>
            <p:spPr>
              <a:xfrm>
                <a:off x="8485282" y="2305756"/>
                <a:ext cx="242712" cy="824906"/>
              </a:xfrm>
              <a:prstGeom prst="round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6" name="모서리가 둥근 직사각형 65"/>
            <p:cNvSpPr/>
            <p:nvPr/>
          </p:nvSpPr>
          <p:spPr>
            <a:xfrm>
              <a:off x="7779501" y="3482972"/>
              <a:ext cx="1446691" cy="315291"/>
            </a:xfrm>
            <a:prstGeom prst="roundRect">
              <a:avLst/>
            </a:prstGeom>
            <a:solidFill>
              <a:srgbClr val="FF0000">
                <a:alpha val="21176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모서리가 둥근 직사각형 66"/>
            <p:cNvSpPr/>
            <p:nvPr/>
          </p:nvSpPr>
          <p:spPr>
            <a:xfrm>
              <a:off x="8131165" y="1680094"/>
              <a:ext cx="1351881" cy="331653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직사각형 52"/>
                <p:cNvSpPr/>
                <p:nvPr/>
              </p:nvSpPr>
              <p:spPr>
                <a:xfrm>
                  <a:off x="7145798" y="2305756"/>
                  <a:ext cx="2249142" cy="82490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b="1" dirty="0"/>
                    <a:t>U</a:t>
                  </a:r>
                  <a:r>
                    <a:rPr lang="en-US" altLang="ko-KR" dirty="0"/>
                    <a:t> =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d>
                    </m:oMath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53" name="직사각형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5798" y="2305756"/>
                  <a:ext cx="2249142" cy="824906"/>
                </a:xfrm>
                <a:prstGeom prst="rect">
                  <a:avLst/>
                </a:prstGeom>
                <a:blipFill>
                  <a:blip r:embed="rId9"/>
                  <a:stretch>
                    <a:fillRect l="-24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직사각형 53"/>
            <p:cNvSpPr/>
            <p:nvPr/>
          </p:nvSpPr>
          <p:spPr>
            <a:xfrm>
              <a:off x="7772498" y="2339640"/>
              <a:ext cx="242712" cy="242712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8485282" y="2600249"/>
              <a:ext cx="242712" cy="242712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7863032" y="3185094"/>
                  <a:ext cx="1531908" cy="58477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ko-KR" altLang="en-US" sz="2000" i="1" smtClean="0">
                          <a:latin typeface="Cambria Math" panose="02040503050406030204" pitchFamily="18" charset="0"/>
                        </a:rPr>
                        <m:t>↑</m:t>
                      </m:r>
                    </m:oMath>
                  </a14:m>
                  <a:r>
                    <a:rPr lang="ko-KR" altLang="en-US" sz="2000" dirty="0"/>
                    <a:t>         </a:t>
                  </a:r>
                  <a14:m>
                    <m:oMath xmlns:m="http://schemas.openxmlformats.org/officeDocument/2006/math">
                      <m:r>
                        <a:rPr lang="ko-KR" altLang="en-US" sz="2000" i="1" smtClean="0">
                          <a:latin typeface="Cambria Math" panose="02040503050406030204" pitchFamily="18" charset="0"/>
                        </a:rPr>
                        <m:t>↑</m:t>
                      </m:r>
                    </m:oMath>
                  </a14:m>
                  <a:endParaRPr lang="en-US" altLang="ko-KR" sz="2000" i="1" dirty="0">
                    <a:latin typeface="Cambria Math" panose="02040503050406030204" pitchFamily="18" charset="0"/>
                  </a:endParaRPr>
                </a:p>
                <a:p>
                  <a:r>
                    <a:rPr lang="en-US" altLang="ko-KR" dirty="0"/>
                    <a:t>pivot columns</a:t>
                  </a:r>
                  <a:endParaRPr lang="en-US" altLang="ko-KR" sz="20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3032" y="3185094"/>
                  <a:ext cx="1531908" cy="584775"/>
                </a:xfrm>
                <a:prstGeom prst="rect">
                  <a:avLst/>
                </a:prstGeom>
                <a:blipFill>
                  <a:blip r:embed="rId10"/>
                  <a:stretch>
                    <a:fillRect l="-9127" b="-2395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직사각형 57"/>
                <p:cNvSpPr/>
                <p:nvPr/>
              </p:nvSpPr>
              <p:spPr>
                <a:xfrm>
                  <a:off x="8105539" y="1656374"/>
                  <a:ext cx="1490524" cy="67710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dirty="0"/>
                    <a:t>free columns</a:t>
                  </a:r>
                </a:p>
                <a:p>
                  <a14:m>
                    <m:oMath xmlns:m="http://schemas.openxmlformats.org/officeDocument/2006/math">
                      <m:r>
                        <a:rPr lang="ko-KR" altLang="en-US" sz="2000" i="1">
                          <a:latin typeface="Cambria Math" panose="02040503050406030204" pitchFamily="18" charset="0"/>
                        </a:rPr>
                        <m:t>↓</m:t>
                      </m:r>
                    </m:oMath>
                  </a14:m>
                  <a:r>
                    <a:rPr lang="ko-KR" altLang="en-US" sz="2000" dirty="0"/>
                    <a:t>         </a:t>
                  </a:r>
                  <a14:m>
                    <m:oMath xmlns:m="http://schemas.openxmlformats.org/officeDocument/2006/math">
                      <m:r>
                        <a:rPr lang="ko-KR" altLang="en-US" sz="2000" i="1">
                          <a:latin typeface="Cambria Math" panose="02040503050406030204" pitchFamily="18" charset="0"/>
                        </a:rPr>
                        <m:t>↓</m:t>
                      </m:r>
                    </m:oMath>
                  </a14:m>
                  <a:endParaRPr lang="ko-KR" altLang="en-US" sz="2000" dirty="0"/>
                </a:p>
              </p:txBody>
            </p:sp>
          </mc:Choice>
          <mc:Fallback>
            <p:sp>
              <p:nvSpPr>
                <p:cNvPr id="58" name="직사각형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5539" y="1656374"/>
                  <a:ext cx="1490524" cy="677108"/>
                </a:xfrm>
                <a:prstGeom prst="rect">
                  <a:avLst/>
                </a:prstGeom>
                <a:blipFill>
                  <a:blip r:embed="rId11"/>
                  <a:stretch>
                    <a:fillRect l="-3673" t="-450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2" name="그룹 61"/>
            <p:cNvGrpSpPr/>
            <p:nvPr/>
          </p:nvGrpSpPr>
          <p:grpSpPr>
            <a:xfrm>
              <a:off x="7772498" y="2305756"/>
              <a:ext cx="955496" cy="824906"/>
              <a:chOff x="7772498" y="2305756"/>
              <a:chExt cx="955496" cy="824906"/>
            </a:xfrm>
            <a:solidFill>
              <a:srgbClr val="FF0000">
                <a:alpha val="21176"/>
              </a:srgbClr>
            </a:solidFill>
          </p:grpSpPr>
          <p:sp>
            <p:nvSpPr>
              <p:cNvPr id="60" name="모서리가 둥근 직사각형 59"/>
              <p:cNvSpPr/>
              <p:nvPr/>
            </p:nvSpPr>
            <p:spPr>
              <a:xfrm>
                <a:off x="7772498" y="2318338"/>
                <a:ext cx="242712" cy="812324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모서리가 둥근 직사각형 60"/>
              <p:cNvSpPr/>
              <p:nvPr/>
            </p:nvSpPr>
            <p:spPr>
              <a:xfrm>
                <a:off x="8485282" y="2305756"/>
                <a:ext cx="242712" cy="824906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/>
              <p:cNvSpPr txBox="1"/>
              <p:nvPr/>
            </p:nvSpPr>
            <p:spPr>
              <a:xfrm>
                <a:off x="6938278" y="1517566"/>
                <a:ext cx="3705117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r>
                  <a:rPr lang="en-US" altLang="ko-KR" b="1" dirty="0"/>
                  <a:t>Ax</a:t>
                </a:r>
                <a:r>
                  <a:rPr lang="en-US" altLang="ko-KR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 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d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b="0" i="0" smtClean="0"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e>
                                      <m:sub>
                                        <m:r>
                                          <a:rPr lang="en-US" altLang="ko-KR" b="0" i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e>
                                      <m:sub>
                                        <m:r>
                                          <a:rPr lang="en-US" altLang="ko-KR" b="0" i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e>
                                      <m:sub>
                                        <m:r>
                                          <a:rPr lang="en-US" altLang="ko-KR" b="0" i="0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e>
                                      <m:sub>
                                        <m:r>
                                          <a:rPr lang="en-US" altLang="ko-KR" b="0" i="0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d>
                  </m:oMath>
                </a14:m>
                <a:r>
                  <a:rPr lang="en-US" altLang="ko-KR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278" y="1517566"/>
                <a:ext cx="3705117" cy="1020472"/>
              </a:xfrm>
              <a:prstGeom prst="rect">
                <a:avLst/>
              </a:prstGeom>
              <a:blipFill>
                <a:blip r:embed="rId12"/>
                <a:stretch>
                  <a:fillRect l="-3783" b="-5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직사각형 69"/>
          <p:cNvSpPr/>
          <p:nvPr/>
        </p:nvSpPr>
        <p:spPr>
          <a:xfrm>
            <a:off x="2747066" y="6263393"/>
            <a:ext cx="242712" cy="24271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8777821" y="3525402"/>
                <a:ext cx="240415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dirty="0"/>
                  <a:t>pivot variables: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algn="r"/>
                <a:r>
                  <a:rPr lang="en-US" altLang="ko-KR" dirty="0"/>
                  <a:t>free variables: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821" y="3525402"/>
                <a:ext cx="2404153" cy="646331"/>
              </a:xfrm>
              <a:prstGeom prst="rect">
                <a:avLst/>
              </a:prstGeom>
              <a:blipFill>
                <a:blip r:embed="rId13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/>
              <p:cNvSpPr/>
              <p:nvPr/>
            </p:nvSpPr>
            <p:spPr>
              <a:xfrm>
                <a:off x="8879055" y="4330824"/>
                <a:ext cx="2264594" cy="1068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b="1" dirty="0"/>
                  <a:t>x</a:t>
                </a:r>
                <a:r>
                  <a:rPr lang="en-US" altLang="ko-KR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borderBox>
                                      <m:borderBoxPr>
                                        <m:ctrlPr>
                                          <a:rPr lang="en-US" altLang="ko-KR" sz="1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orderBoxPr>
                                      <m:e/>
                                    </m:borderBox>
                                  </m:e>
                                </m:mr>
                                <m:mr>
                                  <m:e>
                                    <m:borderBox>
                                      <m:borderBoxPr>
                                        <m:ctrlPr>
                                          <a:rPr lang="en-US" altLang="ko-KR" sz="1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orderBoxPr>
                                      <m:e/>
                                    </m:borderBox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borderBox>
                                      <m:borderBoxPr>
                                        <m:ctrlPr>
                                          <a:rPr lang="en-US" altLang="ko-KR" sz="1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orderBoxPr>
                                      <m:e/>
                                    </m:borderBox>
                                  </m:e>
                                </m:mr>
                                <m:mr>
                                  <m:e>
                                    <m:borderBox>
                                      <m:borderBoxPr>
                                        <m:ctrlPr>
                                          <a:rPr lang="en-US" altLang="ko-KR" sz="1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orderBoxPr>
                                      <m:e/>
                                    </m:borderBox>
                                  </m:e>
                                </m:mr>
                              </m:m>
                            </m:e>
                          </m:mr>
                        </m:m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d>
                  </m:oMath>
                </a14:m>
                <a:r>
                  <a:rPr lang="en-US" altLang="ko-KR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borderBox>
                                      <m:borderBox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orderBoxPr>
                                      <m:e/>
                                    </m:borderBox>
                                  </m:e>
                                </m:mr>
                                <m:mr>
                                  <m:e>
                                    <m:borderBox>
                                      <m:borderBox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orderBoxPr>
                                      <m:e/>
                                    </m:borderBox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borderBox>
                                      <m:borderBox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orderBoxPr>
                                      <m:e/>
                                    </m:borderBox>
                                  </m:e>
                                </m:mr>
                                <m:mr>
                                  <m:e>
                                    <m:borderBox>
                                      <m:borderBox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orderBoxPr>
                                      <m:e/>
                                    </m:borderBox>
                                  </m:e>
                                </m:mr>
                              </m:m>
                            </m:e>
                          </m:mr>
                        </m:m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9055" y="4330824"/>
                <a:ext cx="2264594" cy="1068369"/>
              </a:xfrm>
              <a:prstGeom prst="rect">
                <a:avLst/>
              </a:prstGeom>
              <a:blipFill>
                <a:blip r:embed="rId14"/>
                <a:stretch>
                  <a:fillRect l="-24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6825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131"/>
          </a:xfrm>
        </p:spPr>
        <p:txBody>
          <a:bodyPr/>
          <a:lstStyle/>
          <a:p>
            <a:r>
              <a:rPr lang="en-US" altLang="ko-KR" dirty="0"/>
              <a:t>Computing The </a:t>
            </a:r>
            <a:r>
              <a:rPr lang="en-US" altLang="ko-KR" dirty="0" err="1"/>
              <a:t>Nullspace</a:t>
            </a:r>
            <a:r>
              <a:rPr lang="en-US" altLang="ko-KR" dirty="0"/>
              <a:t> (</a:t>
            </a:r>
            <a:r>
              <a:rPr lang="en-US" altLang="ko-KR" b="1" dirty="0">
                <a:cs typeface="Times New Roman" panose="02020603050405020304" pitchFamily="18" charset="0"/>
              </a:rPr>
              <a:t>Ax = 0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 </a:t>
            </a:r>
            <a:r>
              <a:rPr lang="en-US" altLang="ko-KR" sz="4000" dirty="0">
                <a:latin typeface="+mn-lt"/>
                <a:cs typeface="Times New Roman" panose="02020603050405020304" pitchFamily="18" charset="0"/>
              </a:rPr>
              <a:t>Solving </a:t>
            </a:r>
            <a:r>
              <a:rPr lang="en-US" altLang="ko-KR" sz="4000" b="1" dirty="0">
                <a:latin typeface="+mn-lt"/>
                <a:cs typeface="Times New Roman" panose="02020603050405020304" pitchFamily="18" charset="0"/>
              </a:rPr>
              <a:t>Ax = 0 </a:t>
            </a:r>
            <a:r>
              <a:rPr lang="en-US" altLang="ko-KR" sz="4000" dirty="0">
                <a:latin typeface="+mn-lt"/>
                <a:cs typeface="Times New Roman" panose="02020603050405020304" pitchFamily="18" charset="0"/>
              </a:rPr>
              <a:t>and </a:t>
            </a:r>
            <a:r>
              <a:rPr lang="en-US" altLang="ko-KR" b="1" dirty="0"/>
              <a:t>Ax = b</a:t>
            </a:r>
            <a:endParaRPr lang="en-US" altLang="ko-KR" sz="4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6174-49FF-481D-BCDD-56901B69D011}" type="slidenum">
              <a:rPr lang="ko-KR" altLang="en-US" smtClean="0"/>
              <a:t>22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/>
              <p:cNvSpPr/>
              <p:nvPr/>
            </p:nvSpPr>
            <p:spPr>
              <a:xfrm>
                <a:off x="1057010" y="2675149"/>
                <a:ext cx="2306914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b="1" dirty="0"/>
                  <a:t>A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d>
                  </m:oMath>
                </a14:m>
                <a:endParaRPr lang="en-US" altLang="ko-KR" dirty="0"/>
              </a:p>
            </p:txBody>
          </p:sp>
        </mc:Choice>
        <mc:Fallback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010" y="2675149"/>
                <a:ext cx="2306914" cy="824906"/>
              </a:xfrm>
              <a:prstGeom prst="rect">
                <a:avLst/>
              </a:prstGeom>
              <a:blipFill>
                <a:blip r:embed="rId3"/>
                <a:stretch>
                  <a:fillRect l="-2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0"/>
          <p:cNvSpPr/>
          <p:nvPr/>
        </p:nvSpPr>
        <p:spPr>
          <a:xfrm>
            <a:off x="1674688" y="2716245"/>
            <a:ext cx="242712" cy="24271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031008" y="881468"/>
            <a:ext cx="2366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Rank of A = # of pivots</a:t>
            </a:r>
            <a:endParaRPr lang="ko-KR" altLang="en-US" dirty="0"/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1004188" y="3969591"/>
            <a:ext cx="2450265" cy="2141889"/>
            <a:chOff x="7145798" y="1656374"/>
            <a:chExt cx="2450265" cy="2141889"/>
          </a:xfrm>
        </p:grpSpPr>
        <p:grpSp>
          <p:nvGrpSpPr>
            <p:cNvPr id="63" name="그룹 62"/>
            <p:cNvGrpSpPr/>
            <p:nvPr/>
          </p:nvGrpSpPr>
          <p:grpSpPr>
            <a:xfrm>
              <a:off x="8140964" y="2305756"/>
              <a:ext cx="955496" cy="824906"/>
              <a:chOff x="7772498" y="2305756"/>
              <a:chExt cx="955496" cy="824906"/>
            </a:xfrm>
          </p:grpSpPr>
          <p:sp>
            <p:nvSpPr>
              <p:cNvPr id="64" name="모서리가 둥근 직사각형 63"/>
              <p:cNvSpPr/>
              <p:nvPr/>
            </p:nvSpPr>
            <p:spPr>
              <a:xfrm>
                <a:off x="7772498" y="2305756"/>
                <a:ext cx="242712" cy="824906"/>
              </a:xfrm>
              <a:prstGeom prst="round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모서리가 둥근 직사각형 64"/>
              <p:cNvSpPr/>
              <p:nvPr/>
            </p:nvSpPr>
            <p:spPr>
              <a:xfrm>
                <a:off x="8485282" y="2305756"/>
                <a:ext cx="242712" cy="824906"/>
              </a:xfrm>
              <a:prstGeom prst="round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6" name="모서리가 둥근 직사각형 65"/>
            <p:cNvSpPr/>
            <p:nvPr/>
          </p:nvSpPr>
          <p:spPr>
            <a:xfrm>
              <a:off x="7779501" y="3482972"/>
              <a:ext cx="1446691" cy="315291"/>
            </a:xfrm>
            <a:prstGeom prst="roundRect">
              <a:avLst/>
            </a:prstGeom>
            <a:solidFill>
              <a:srgbClr val="FF0000">
                <a:alpha val="21176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모서리가 둥근 직사각형 66"/>
            <p:cNvSpPr/>
            <p:nvPr/>
          </p:nvSpPr>
          <p:spPr>
            <a:xfrm>
              <a:off x="8131165" y="1680094"/>
              <a:ext cx="1351881" cy="331653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직사각형 52"/>
                <p:cNvSpPr/>
                <p:nvPr/>
              </p:nvSpPr>
              <p:spPr>
                <a:xfrm>
                  <a:off x="7145798" y="2305756"/>
                  <a:ext cx="2249142" cy="82490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b="1" dirty="0"/>
                    <a:t>U</a:t>
                  </a:r>
                  <a:r>
                    <a:rPr lang="en-US" altLang="ko-KR" dirty="0"/>
                    <a:t> =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d>
                    </m:oMath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53" name="직사각형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5798" y="2305756"/>
                  <a:ext cx="2249142" cy="824906"/>
                </a:xfrm>
                <a:prstGeom prst="rect">
                  <a:avLst/>
                </a:prstGeom>
                <a:blipFill>
                  <a:blip r:embed="rId4"/>
                  <a:stretch>
                    <a:fillRect l="-24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직사각형 53"/>
            <p:cNvSpPr/>
            <p:nvPr/>
          </p:nvSpPr>
          <p:spPr>
            <a:xfrm>
              <a:off x="7772498" y="2339640"/>
              <a:ext cx="242712" cy="242712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8485282" y="2600249"/>
              <a:ext cx="242712" cy="242712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7863032" y="3185094"/>
                  <a:ext cx="1531908" cy="58477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ko-KR" altLang="en-US" sz="2000" i="1" smtClean="0">
                          <a:latin typeface="Cambria Math" panose="02040503050406030204" pitchFamily="18" charset="0"/>
                        </a:rPr>
                        <m:t>↑</m:t>
                      </m:r>
                    </m:oMath>
                  </a14:m>
                  <a:r>
                    <a:rPr lang="ko-KR" altLang="en-US" sz="2000" dirty="0"/>
                    <a:t>         </a:t>
                  </a:r>
                  <a14:m>
                    <m:oMath xmlns:m="http://schemas.openxmlformats.org/officeDocument/2006/math">
                      <m:r>
                        <a:rPr lang="ko-KR" altLang="en-US" sz="2000" i="1" smtClean="0">
                          <a:latin typeface="Cambria Math" panose="02040503050406030204" pitchFamily="18" charset="0"/>
                        </a:rPr>
                        <m:t>↑</m:t>
                      </m:r>
                    </m:oMath>
                  </a14:m>
                  <a:endParaRPr lang="en-US" altLang="ko-KR" sz="2000" i="1" dirty="0">
                    <a:latin typeface="Cambria Math" panose="02040503050406030204" pitchFamily="18" charset="0"/>
                  </a:endParaRPr>
                </a:p>
                <a:p>
                  <a:r>
                    <a:rPr lang="en-US" altLang="ko-KR" dirty="0"/>
                    <a:t>pivot columns</a:t>
                  </a:r>
                  <a:endParaRPr lang="en-US" altLang="ko-KR" sz="20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3032" y="3185094"/>
                  <a:ext cx="1531908" cy="584775"/>
                </a:xfrm>
                <a:prstGeom prst="rect">
                  <a:avLst/>
                </a:prstGeom>
                <a:blipFill>
                  <a:blip r:embed="rId5"/>
                  <a:stretch>
                    <a:fillRect l="-9127" b="-2291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직사각형 57"/>
                <p:cNvSpPr/>
                <p:nvPr/>
              </p:nvSpPr>
              <p:spPr>
                <a:xfrm>
                  <a:off x="8105539" y="1656374"/>
                  <a:ext cx="1490524" cy="67710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dirty="0"/>
                    <a:t>free columns</a:t>
                  </a:r>
                </a:p>
                <a:p>
                  <a14:m>
                    <m:oMath xmlns:m="http://schemas.openxmlformats.org/officeDocument/2006/math">
                      <m:r>
                        <a:rPr lang="ko-KR" altLang="en-US" sz="2000" i="1">
                          <a:latin typeface="Cambria Math" panose="02040503050406030204" pitchFamily="18" charset="0"/>
                        </a:rPr>
                        <m:t>↓</m:t>
                      </m:r>
                    </m:oMath>
                  </a14:m>
                  <a:r>
                    <a:rPr lang="ko-KR" altLang="en-US" sz="2000" dirty="0"/>
                    <a:t>         </a:t>
                  </a:r>
                  <a14:m>
                    <m:oMath xmlns:m="http://schemas.openxmlformats.org/officeDocument/2006/math">
                      <m:r>
                        <a:rPr lang="ko-KR" altLang="en-US" sz="2000" i="1">
                          <a:latin typeface="Cambria Math" panose="02040503050406030204" pitchFamily="18" charset="0"/>
                        </a:rPr>
                        <m:t>↓</m:t>
                      </m:r>
                    </m:oMath>
                  </a14:m>
                  <a:endParaRPr lang="ko-KR" altLang="en-US" sz="2000" dirty="0"/>
                </a:p>
              </p:txBody>
            </p:sp>
          </mc:Choice>
          <mc:Fallback>
            <p:sp>
              <p:nvSpPr>
                <p:cNvPr id="58" name="직사각형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5539" y="1656374"/>
                  <a:ext cx="1490524" cy="677108"/>
                </a:xfrm>
                <a:prstGeom prst="rect">
                  <a:avLst/>
                </a:prstGeom>
                <a:blipFill>
                  <a:blip r:embed="rId6"/>
                  <a:stretch>
                    <a:fillRect l="-3265" t="-450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2" name="그룹 61"/>
            <p:cNvGrpSpPr/>
            <p:nvPr/>
          </p:nvGrpSpPr>
          <p:grpSpPr>
            <a:xfrm>
              <a:off x="7772498" y="2305756"/>
              <a:ext cx="955496" cy="824906"/>
              <a:chOff x="7772498" y="2305756"/>
              <a:chExt cx="955496" cy="824906"/>
            </a:xfrm>
            <a:solidFill>
              <a:srgbClr val="FF0000">
                <a:alpha val="21176"/>
              </a:srgbClr>
            </a:solidFill>
          </p:grpSpPr>
          <p:sp>
            <p:nvSpPr>
              <p:cNvPr id="60" name="모서리가 둥근 직사각형 59"/>
              <p:cNvSpPr/>
              <p:nvPr/>
            </p:nvSpPr>
            <p:spPr>
              <a:xfrm>
                <a:off x="7772498" y="2305756"/>
                <a:ext cx="242712" cy="824906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모서리가 둥근 직사각형 60"/>
              <p:cNvSpPr/>
              <p:nvPr/>
            </p:nvSpPr>
            <p:spPr>
              <a:xfrm>
                <a:off x="8485282" y="2305756"/>
                <a:ext cx="242712" cy="824906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/>
              <p:cNvSpPr txBox="1"/>
              <p:nvPr/>
            </p:nvSpPr>
            <p:spPr>
              <a:xfrm>
                <a:off x="6938278" y="1517566"/>
                <a:ext cx="3705117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r>
                  <a:rPr lang="en-US" altLang="ko-KR" b="1" dirty="0"/>
                  <a:t>Ax</a:t>
                </a:r>
                <a:r>
                  <a:rPr lang="en-US" altLang="ko-KR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 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d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b="0" i="0" smtClean="0"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e>
                                      <m:sub>
                                        <m:r>
                                          <a:rPr lang="en-US" altLang="ko-KR" b="0" i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e>
                                      <m:sub>
                                        <m:r>
                                          <a:rPr lang="en-US" altLang="ko-KR" b="0" i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e>
                                      <m:sub>
                                        <m:r>
                                          <a:rPr lang="en-US" altLang="ko-KR" b="0" i="0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e>
                                      <m:sub>
                                        <m:r>
                                          <a:rPr lang="en-US" altLang="ko-KR" b="0" i="0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d>
                  </m:oMath>
                </a14:m>
                <a:r>
                  <a:rPr lang="en-US" altLang="ko-KR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278" y="1517566"/>
                <a:ext cx="3705117" cy="1020472"/>
              </a:xfrm>
              <a:prstGeom prst="rect">
                <a:avLst/>
              </a:prstGeom>
              <a:blipFill>
                <a:blip r:embed="rId7"/>
                <a:stretch>
                  <a:fillRect l="-3783" b="-5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341436" y="4749339"/>
                <a:ext cx="240415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dirty="0"/>
                  <a:t>pivot variables: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algn="r"/>
                <a:r>
                  <a:rPr lang="en-US" altLang="ko-KR" dirty="0"/>
                  <a:t>free variables: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436" y="4749339"/>
                <a:ext cx="2404153" cy="646331"/>
              </a:xfrm>
              <a:prstGeom prst="rect">
                <a:avLst/>
              </a:prstGeom>
              <a:blipFill>
                <a:blip r:embed="rId8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6350394" y="3033187"/>
                <a:ext cx="358570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ko-KR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400" dirty="0"/>
                  <a:t> + 2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+ 2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+ 2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= 0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ko-KR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400" dirty="0">
                    <a:solidFill>
                      <a:schemeClr val="bg1"/>
                    </a:solidFill>
                  </a:rPr>
                  <a:t> + 2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ko-KR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24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ko-KR" sz="2400" dirty="0">
                    <a:solidFill>
                      <a:schemeClr val="bg1"/>
                    </a:solidFill>
                  </a:rPr>
                  <a:t>+ </a:t>
                </a:r>
                <a:r>
                  <a:rPr lang="en-US" altLang="ko-KR" sz="2400" dirty="0"/>
                  <a:t>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ko-KR" sz="240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+ 4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ko-KR" sz="240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= 0</a:t>
                </a:r>
                <a:endParaRPr lang="ko-KR" altLang="en-US" sz="2400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394" y="3033187"/>
                <a:ext cx="3585703" cy="830997"/>
              </a:xfrm>
              <a:prstGeom prst="rect">
                <a:avLst/>
              </a:prstGeom>
              <a:blipFill>
                <a:blip r:embed="rId9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/>
              <p:cNvSpPr txBox="1"/>
              <p:nvPr/>
            </p:nvSpPr>
            <p:spPr>
              <a:xfrm>
                <a:off x="7264119" y="3917511"/>
                <a:ext cx="2045568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2400" i="1" smtClean="0">
                        <a:latin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ko-KR" altLang="en-US" sz="2400" dirty="0"/>
                  <a:t>                  </a:t>
                </a:r>
                <a14:m>
                  <m:oMath xmlns:m="http://schemas.openxmlformats.org/officeDocument/2006/math">
                    <m:r>
                      <a:rPr lang="ko-KR" altLang="en-US" sz="2400" i="1" smtClean="0">
                        <a:latin typeface="Cambria Math" panose="02040503050406030204" pitchFamily="18" charset="0"/>
                      </a:rPr>
                      <m:t>↑</m:t>
                    </m:r>
                  </m:oMath>
                </a14:m>
                <a:endParaRPr lang="en-US" altLang="ko-KR" sz="2400" dirty="0"/>
              </a:p>
              <a:p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ko-KR" altLang="en-US" sz="2400" dirty="0"/>
                  <a:t>                 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ko-KR" sz="2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119" y="3917511"/>
                <a:ext cx="2045568" cy="738664"/>
              </a:xfrm>
              <a:prstGeom prst="rect">
                <a:avLst/>
              </a:prstGeom>
              <a:blipFill>
                <a:blip r:embed="rId10"/>
                <a:stretch>
                  <a:fillRect l="-5672" b="-33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직사각형 29"/>
          <p:cNvSpPr/>
          <p:nvPr/>
        </p:nvSpPr>
        <p:spPr>
          <a:xfrm>
            <a:off x="6636452" y="5191627"/>
            <a:ext cx="12650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/>
              <a:t>Ax</a:t>
            </a:r>
            <a:r>
              <a:rPr lang="en-US" altLang="ko-KR" sz="2400" dirty="0"/>
              <a:t> = </a:t>
            </a:r>
            <a:r>
              <a:rPr lang="en-US" altLang="ko-KR" sz="2400" b="1" dirty="0" err="1"/>
              <a:t>Ux</a:t>
            </a:r>
            <a:endParaRPr lang="ko-KR" altLang="en-US" sz="2400" b="1" dirty="0"/>
          </a:p>
        </p:txBody>
      </p:sp>
      <p:cxnSp>
        <p:nvCxnSpPr>
          <p:cNvPr id="31" name="직선 화살표 연결선 30"/>
          <p:cNvCxnSpPr/>
          <p:nvPr/>
        </p:nvCxnSpPr>
        <p:spPr>
          <a:xfrm flipH="1">
            <a:off x="8073508" y="5422459"/>
            <a:ext cx="53709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직사각형 32"/>
              <p:cNvSpPr/>
              <p:nvPr/>
            </p:nvSpPr>
            <p:spPr>
              <a:xfrm>
                <a:off x="8782566" y="4890538"/>
                <a:ext cx="1392304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400" b="1" dirty="0"/>
                  <a:t>x</a:t>
                </a:r>
                <a:r>
                  <a:rPr lang="en-US" altLang="ko-KR" sz="2400" dirty="0"/>
                  <a:t> =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33" name="직사각형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2566" y="4890538"/>
                <a:ext cx="1392304" cy="1112805"/>
              </a:xfrm>
              <a:prstGeom prst="rect">
                <a:avLst/>
              </a:prstGeom>
              <a:blipFill>
                <a:blip r:embed="rId11"/>
                <a:stretch>
                  <a:fillRect l="-70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9262922" y="5171923"/>
            <a:ext cx="431592" cy="469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c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19688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30" grpId="0"/>
      <p:bldP spid="33" grpId="0"/>
      <p:bldP spid="3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131"/>
          </a:xfrm>
        </p:spPr>
        <p:txBody>
          <a:bodyPr/>
          <a:lstStyle/>
          <a:p>
            <a:r>
              <a:rPr lang="en-US" altLang="ko-KR" dirty="0"/>
              <a:t>Computing The </a:t>
            </a:r>
            <a:r>
              <a:rPr lang="en-US" altLang="ko-KR" dirty="0" err="1"/>
              <a:t>Nullspace</a:t>
            </a:r>
            <a:r>
              <a:rPr lang="en-US" altLang="ko-KR" dirty="0"/>
              <a:t> (</a:t>
            </a:r>
            <a:r>
              <a:rPr lang="en-US" altLang="ko-KR" b="1" dirty="0">
                <a:cs typeface="Times New Roman" panose="02020603050405020304" pitchFamily="18" charset="0"/>
              </a:rPr>
              <a:t>Ax = 0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 </a:t>
            </a:r>
            <a:r>
              <a:rPr lang="en-US" altLang="ko-KR" sz="4000" dirty="0">
                <a:latin typeface="+mn-lt"/>
                <a:cs typeface="Times New Roman" panose="02020603050405020304" pitchFamily="18" charset="0"/>
              </a:rPr>
              <a:t>Solving </a:t>
            </a:r>
            <a:r>
              <a:rPr lang="en-US" altLang="ko-KR" sz="4000" b="1" dirty="0">
                <a:latin typeface="+mn-lt"/>
                <a:cs typeface="Times New Roman" panose="02020603050405020304" pitchFamily="18" charset="0"/>
              </a:rPr>
              <a:t>Ax = 0 </a:t>
            </a:r>
            <a:r>
              <a:rPr lang="en-US" altLang="ko-KR" sz="4000" dirty="0">
                <a:latin typeface="+mn-lt"/>
                <a:cs typeface="Times New Roman" panose="02020603050405020304" pitchFamily="18" charset="0"/>
              </a:rPr>
              <a:t>and </a:t>
            </a:r>
            <a:r>
              <a:rPr lang="en-US" altLang="ko-KR" b="1" dirty="0"/>
              <a:t>Ax = b</a:t>
            </a:r>
            <a:endParaRPr lang="en-US" altLang="ko-KR" sz="4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6174-49FF-481D-BCDD-56901B69D011}" type="slidenum">
              <a:rPr lang="ko-KR" altLang="en-US" smtClean="0"/>
              <a:t>23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/>
              <p:cNvSpPr/>
              <p:nvPr/>
            </p:nvSpPr>
            <p:spPr>
              <a:xfrm>
                <a:off x="1057010" y="2675149"/>
                <a:ext cx="2306914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b="1" dirty="0"/>
                  <a:t>A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d>
                  </m:oMath>
                </a14:m>
                <a:endParaRPr lang="en-US" altLang="ko-KR" dirty="0"/>
              </a:p>
            </p:txBody>
          </p:sp>
        </mc:Choice>
        <mc:Fallback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010" y="2675149"/>
                <a:ext cx="2306914" cy="824906"/>
              </a:xfrm>
              <a:prstGeom prst="rect">
                <a:avLst/>
              </a:prstGeom>
              <a:blipFill>
                <a:blip r:embed="rId3"/>
                <a:stretch>
                  <a:fillRect l="-2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0"/>
          <p:cNvSpPr/>
          <p:nvPr/>
        </p:nvSpPr>
        <p:spPr>
          <a:xfrm>
            <a:off x="1674688" y="2716245"/>
            <a:ext cx="242712" cy="24271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031008" y="881468"/>
            <a:ext cx="2366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Rank of A = # of pivots</a:t>
            </a:r>
            <a:endParaRPr lang="ko-KR" altLang="en-US" dirty="0"/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1004188" y="3969591"/>
            <a:ext cx="2450265" cy="2141889"/>
            <a:chOff x="7145798" y="1656374"/>
            <a:chExt cx="2450265" cy="2141889"/>
          </a:xfrm>
        </p:grpSpPr>
        <p:grpSp>
          <p:nvGrpSpPr>
            <p:cNvPr id="63" name="그룹 62"/>
            <p:cNvGrpSpPr/>
            <p:nvPr/>
          </p:nvGrpSpPr>
          <p:grpSpPr>
            <a:xfrm>
              <a:off x="8140964" y="2305756"/>
              <a:ext cx="955496" cy="824906"/>
              <a:chOff x="7772498" y="2305756"/>
              <a:chExt cx="955496" cy="824906"/>
            </a:xfrm>
          </p:grpSpPr>
          <p:sp>
            <p:nvSpPr>
              <p:cNvPr id="64" name="모서리가 둥근 직사각형 63"/>
              <p:cNvSpPr/>
              <p:nvPr/>
            </p:nvSpPr>
            <p:spPr>
              <a:xfrm>
                <a:off x="7772498" y="2305756"/>
                <a:ext cx="242712" cy="824906"/>
              </a:xfrm>
              <a:prstGeom prst="round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모서리가 둥근 직사각형 64"/>
              <p:cNvSpPr/>
              <p:nvPr/>
            </p:nvSpPr>
            <p:spPr>
              <a:xfrm>
                <a:off x="8485282" y="2305756"/>
                <a:ext cx="242712" cy="824906"/>
              </a:xfrm>
              <a:prstGeom prst="round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6" name="모서리가 둥근 직사각형 65"/>
            <p:cNvSpPr/>
            <p:nvPr/>
          </p:nvSpPr>
          <p:spPr>
            <a:xfrm>
              <a:off x="7779501" y="3482972"/>
              <a:ext cx="1446691" cy="315291"/>
            </a:xfrm>
            <a:prstGeom prst="roundRect">
              <a:avLst/>
            </a:prstGeom>
            <a:solidFill>
              <a:srgbClr val="FF0000">
                <a:alpha val="21176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모서리가 둥근 직사각형 66"/>
            <p:cNvSpPr/>
            <p:nvPr/>
          </p:nvSpPr>
          <p:spPr>
            <a:xfrm>
              <a:off x="8131165" y="1680094"/>
              <a:ext cx="1351881" cy="331653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직사각형 52"/>
                <p:cNvSpPr/>
                <p:nvPr/>
              </p:nvSpPr>
              <p:spPr>
                <a:xfrm>
                  <a:off x="7145798" y="2305756"/>
                  <a:ext cx="2249142" cy="82490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b="1" dirty="0"/>
                    <a:t>U</a:t>
                  </a:r>
                  <a:r>
                    <a:rPr lang="en-US" altLang="ko-KR" dirty="0"/>
                    <a:t> =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d>
                    </m:oMath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53" name="직사각형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5798" y="2305756"/>
                  <a:ext cx="2249142" cy="824906"/>
                </a:xfrm>
                <a:prstGeom prst="rect">
                  <a:avLst/>
                </a:prstGeom>
                <a:blipFill>
                  <a:blip r:embed="rId4"/>
                  <a:stretch>
                    <a:fillRect l="-24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직사각형 53"/>
            <p:cNvSpPr/>
            <p:nvPr/>
          </p:nvSpPr>
          <p:spPr>
            <a:xfrm>
              <a:off x="7772498" y="2339640"/>
              <a:ext cx="242712" cy="242712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8485282" y="2600249"/>
              <a:ext cx="242712" cy="242712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7863032" y="3185094"/>
                  <a:ext cx="1531908" cy="58477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ko-KR" altLang="en-US" sz="2000" i="1" smtClean="0">
                          <a:latin typeface="Cambria Math" panose="02040503050406030204" pitchFamily="18" charset="0"/>
                        </a:rPr>
                        <m:t>↑</m:t>
                      </m:r>
                    </m:oMath>
                  </a14:m>
                  <a:r>
                    <a:rPr lang="ko-KR" altLang="en-US" sz="2000" dirty="0"/>
                    <a:t>         </a:t>
                  </a:r>
                  <a14:m>
                    <m:oMath xmlns:m="http://schemas.openxmlformats.org/officeDocument/2006/math">
                      <m:r>
                        <a:rPr lang="ko-KR" altLang="en-US" sz="2000" i="1" smtClean="0">
                          <a:latin typeface="Cambria Math" panose="02040503050406030204" pitchFamily="18" charset="0"/>
                        </a:rPr>
                        <m:t>↑</m:t>
                      </m:r>
                    </m:oMath>
                  </a14:m>
                  <a:endParaRPr lang="en-US" altLang="ko-KR" sz="2000" i="1" dirty="0">
                    <a:latin typeface="Cambria Math" panose="02040503050406030204" pitchFamily="18" charset="0"/>
                  </a:endParaRPr>
                </a:p>
                <a:p>
                  <a:r>
                    <a:rPr lang="en-US" altLang="ko-KR" dirty="0"/>
                    <a:t>pivot columns</a:t>
                  </a:r>
                  <a:endParaRPr lang="en-US" altLang="ko-KR" sz="20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3032" y="3185094"/>
                  <a:ext cx="1531908" cy="584775"/>
                </a:xfrm>
                <a:prstGeom prst="rect">
                  <a:avLst/>
                </a:prstGeom>
                <a:blipFill>
                  <a:blip r:embed="rId5"/>
                  <a:stretch>
                    <a:fillRect l="-9127" b="-2291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직사각형 57"/>
                <p:cNvSpPr/>
                <p:nvPr/>
              </p:nvSpPr>
              <p:spPr>
                <a:xfrm>
                  <a:off x="8105539" y="1656374"/>
                  <a:ext cx="1490524" cy="67710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dirty="0"/>
                    <a:t>free columns</a:t>
                  </a:r>
                </a:p>
                <a:p>
                  <a14:m>
                    <m:oMath xmlns:m="http://schemas.openxmlformats.org/officeDocument/2006/math">
                      <m:r>
                        <a:rPr lang="ko-KR" altLang="en-US" sz="2000" i="1">
                          <a:latin typeface="Cambria Math" panose="02040503050406030204" pitchFamily="18" charset="0"/>
                        </a:rPr>
                        <m:t>↓</m:t>
                      </m:r>
                    </m:oMath>
                  </a14:m>
                  <a:r>
                    <a:rPr lang="ko-KR" altLang="en-US" sz="2000" dirty="0"/>
                    <a:t>         </a:t>
                  </a:r>
                  <a14:m>
                    <m:oMath xmlns:m="http://schemas.openxmlformats.org/officeDocument/2006/math">
                      <m:r>
                        <a:rPr lang="ko-KR" altLang="en-US" sz="2000" i="1">
                          <a:latin typeface="Cambria Math" panose="02040503050406030204" pitchFamily="18" charset="0"/>
                        </a:rPr>
                        <m:t>↓</m:t>
                      </m:r>
                    </m:oMath>
                  </a14:m>
                  <a:endParaRPr lang="ko-KR" altLang="en-US" sz="2000" dirty="0"/>
                </a:p>
              </p:txBody>
            </p:sp>
          </mc:Choice>
          <mc:Fallback>
            <p:sp>
              <p:nvSpPr>
                <p:cNvPr id="58" name="직사각형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5539" y="1656374"/>
                  <a:ext cx="1490524" cy="677108"/>
                </a:xfrm>
                <a:prstGeom prst="rect">
                  <a:avLst/>
                </a:prstGeom>
                <a:blipFill>
                  <a:blip r:embed="rId6"/>
                  <a:stretch>
                    <a:fillRect l="-3265" t="-450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2" name="그룹 61"/>
            <p:cNvGrpSpPr/>
            <p:nvPr/>
          </p:nvGrpSpPr>
          <p:grpSpPr>
            <a:xfrm>
              <a:off x="7772498" y="2305756"/>
              <a:ext cx="955496" cy="824906"/>
              <a:chOff x="7772498" y="2305756"/>
              <a:chExt cx="955496" cy="824906"/>
            </a:xfrm>
            <a:solidFill>
              <a:srgbClr val="FF0000">
                <a:alpha val="21176"/>
              </a:srgbClr>
            </a:solidFill>
          </p:grpSpPr>
          <p:sp>
            <p:nvSpPr>
              <p:cNvPr id="60" name="모서리가 둥근 직사각형 59"/>
              <p:cNvSpPr/>
              <p:nvPr/>
            </p:nvSpPr>
            <p:spPr>
              <a:xfrm>
                <a:off x="7772498" y="2305756"/>
                <a:ext cx="242712" cy="824906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모서리가 둥근 직사각형 60"/>
              <p:cNvSpPr/>
              <p:nvPr/>
            </p:nvSpPr>
            <p:spPr>
              <a:xfrm>
                <a:off x="8485282" y="2305756"/>
                <a:ext cx="242712" cy="824906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/>
              <p:cNvSpPr txBox="1"/>
              <p:nvPr/>
            </p:nvSpPr>
            <p:spPr>
              <a:xfrm>
                <a:off x="6938278" y="1517566"/>
                <a:ext cx="3705117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r>
                  <a:rPr lang="en-US" altLang="ko-KR" b="1" dirty="0"/>
                  <a:t>Ax</a:t>
                </a:r>
                <a:r>
                  <a:rPr lang="en-US" altLang="ko-KR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 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d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b="0" i="0" smtClean="0"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e>
                                      <m:sub>
                                        <m:r>
                                          <a:rPr lang="en-US" altLang="ko-KR" b="0" i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e>
                                      <m:sub>
                                        <m:r>
                                          <a:rPr lang="en-US" altLang="ko-KR" b="0" i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e>
                                      <m:sub>
                                        <m:r>
                                          <a:rPr lang="en-US" altLang="ko-KR" b="0" i="0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e>
                                      <m:sub>
                                        <m:r>
                                          <a:rPr lang="en-US" altLang="ko-KR" b="0" i="0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d>
                  </m:oMath>
                </a14:m>
                <a:r>
                  <a:rPr lang="en-US" altLang="ko-KR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278" y="1517566"/>
                <a:ext cx="3705117" cy="1020472"/>
              </a:xfrm>
              <a:prstGeom prst="rect">
                <a:avLst/>
              </a:prstGeom>
              <a:blipFill>
                <a:blip r:embed="rId7"/>
                <a:stretch>
                  <a:fillRect l="-3783" b="-5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341436" y="4749339"/>
                <a:ext cx="240415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dirty="0"/>
                  <a:t>pivot variables: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algn="r"/>
                <a:r>
                  <a:rPr lang="en-US" altLang="ko-KR" dirty="0"/>
                  <a:t>free variables: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436" y="4749339"/>
                <a:ext cx="2404153" cy="646331"/>
              </a:xfrm>
              <a:prstGeom prst="rect">
                <a:avLst/>
              </a:prstGeom>
              <a:blipFill>
                <a:blip r:embed="rId8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/>
          <p:cNvSpPr/>
          <p:nvPr/>
        </p:nvSpPr>
        <p:spPr>
          <a:xfrm>
            <a:off x="6636452" y="5191627"/>
            <a:ext cx="12650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/>
              <a:t>Ax</a:t>
            </a:r>
            <a:r>
              <a:rPr lang="en-US" altLang="ko-KR" sz="2400" dirty="0"/>
              <a:t> = </a:t>
            </a:r>
            <a:r>
              <a:rPr lang="en-US" altLang="ko-KR" sz="2400" b="1" dirty="0" err="1"/>
              <a:t>Ux</a:t>
            </a:r>
            <a:endParaRPr lang="ko-KR" altLang="en-US" sz="2400" b="1" dirty="0"/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8073508" y="5422459"/>
            <a:ext cx="53709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8782566" y="4890538"/>
            <a:ext cx="1392304" cy="1112805"/>
            <a:chOff x="8765200" y="4952597"/>
            <a:chExt cx="1392304" cy="111280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직사각형 12"/>
                <p:cNvSpPr/>
                <p:nvPr/>
              </p:nvSpPr>
              <p:spPr>
                <a:xfrm>
                  <a:off x="8765200" y="4952597"/>
                  <a:ext cx="1392304" cy="11128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2400" b="1" dirty="0"/>
                    <a:t>x</a:t>
                  </a:r>
                  <a:r>
                    <a:rPr lang="en-US" altLang="ko-KR" sz="2400" dirty="0"/>
                    <a:t> =   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a14:m>
                  <a:endParaRPr lang="ko-KR" altLang="en-US" sz="2400" dirty="0"/>
                </a:p>
              </p:txBody>
            </p:sp>
          </mc:Choice>
          <mc:Fallback>
            <p:sp>
              <p:nvSpPr>
                <p:cNvPr id="13" name="직사각형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5200" y="4952597"/>
                  <a:ext cx="1392304" cy="1112805"/>
                </a:xfrm>
                <a:prstGeom prst="rect">
                  <a:avLst/>
                </a:prstGeom>
                <a:blipFill>
                  <a:blip r:embed="rId9"/>
                  <a:stretch>
                    <a:fillRect l="-701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/>
            <p:cNvSpPr txBox="1"/>
            <p:nvPr/>
          </p:nvSpPr>
          <p:spPr>
            <a:xfrm>
              <a:off x="9245556" y="5233982"/>
              <a:ext cx="431592" cy="469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d</a:t>
              </a:r>
              <a:endParaRPr lang="ko-KR" altLang="en-US" sz="24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6350394" y="3033187"/>
                <a:ext cx="358570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ko-KR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400" dirty="0"/>
                  <a:t> + 2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+ 2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+ 2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= 0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ko-KR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400" dirty="0">
                    <a:solidFill>
                      <a:schemeClr val="bg1"/>
                    </a:solidFill>
                  </a:rPr>
                  <a:t> + 2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ko-KR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24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ko-KR" sz="2400" dirty="0">
                    <a:solidFill>
                      <a:schemeClr val="bg1"/>
                    </a:solidFill>
                  </a:rPr>
                  <a:t>+ </a:t>
                </a:r>
                <a:r>
                  <a:rPr lang="en-US" altLang="ko-KR" sz="2400" dirty="0"/>
                  <a:t>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ko-KR" sz="240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+ 4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ko-KR" sz="240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= 0</a:t>
                </a:r>
                <a:endParaRPr lang="ko-KR" altLang="en-US" sz="2400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394" y="3033187"/>
                <a:ext cx="3585703" cy="830997"/>
              </a:xfrm>
              <a:prstGeom prst="rect">
                <a:avLst/>
              </a:prstGeom>
              <a:blipFill>
                <a:blip r:embed="rId10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/>
              <p:cNvSpPr txBox="1"/>
              <p:nvPr/>
            </p:nvSpPr>
            <p:spPr>
              <a:xfrm>
                <a:off x="7264119" y="3917511"/>
                <a:ext cx="2045568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2400" i="1" smtClean="0">
                        <a:latin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ko-KR" altLang="en-US" sz="2400" dirty="0"/>
                  <a:t>                  </a:t>
                </a:r>
                <a14:m>
                  <m:oMath xmlns:m="http://schemas.openxmlformats.org/officeDocument/2006/math">
                    <m:r>
                      <a:rPr lang="ko-KR" altLang="en-US" sz="2400" i="1" smtClean="0">
                        <a:latin typeface="Cambria Math" panose="02040503050406030204" pitchFamily="18" charset="0"/>
                      </a:rPr>
                      <m:t>↑</m:t>
                    </m:r>
                  </m:oMath>
                </a14:m>
                <a:endParaRPr lang="en-US" altLang="ko-KR" sz="2400" dirty="0"/>
              </a:p>
              <a:p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ko-KR" altLang="en-US" sz="2400" dirty="0"/>
                  <a:t>                 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ko-KR" sz="2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119" y="3917511"/>
                <a:ext cx="2045568" cy="738664"/>
              </a:xfrm>
              <a:prstGeom prst="rect">
                <a:avLst/>
              </a:prstGeom>
              <a:blipFill>
                <a:blip r:embed="rId11"/>
                <a:stretch>
                  <a:fillRect l="-5672" b="-33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0046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131"/>
          </a:xfrm>
        </p:spPr>
        <p:txBody>
          <a:bodyPr/>
          <a:lstStyle/>
          <a:p>
            <a:r>
              <a:rPr lang="en-US" altLang="ko-KR" dirty="0"/>
              <a:t>Computing The </a:t>
            </a:r>
            <a:r>
              <a:rPr lang="en-US" altLang="ko-KR" dirty="0" err="1"/>
              <a:t>Nullspace</a:t>
            </a:r>
            <a:r>
              <a:rPr lang="en-US" altLang="ko-KR" dirty="0"/>
              <a:t> (</a:t>
            </a:r>
            <a:r>
              <a:rPr lang="en-US" altLang="ko-KR" b="1" dirty="0">
                <a:cs typeface="Times New Roman" panose="02020603050405020304" pitchFamily="18" charset="0"/>
              </a:rPr>
              <a:t>Ax = 0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 </a:t>
            </a:r>
            <a:r>
              <a:rPr lang="en-US" altLang="ko-KR" sz="4000" dirty="0">
                <a:latin typeface="+mn-lt"/>
                <a:cs typeface="Times New Roman" panose="02020603050405020304" pitchFamily="18" charset="0"/>
              </a:rPr>
              <a:t>Solving </a:t>
            </a:r>
            <a:r>
              <a:rPr lang="en-US" altLang="ko-KR" sz="4000" b="1" dirty="0">
                <a:latin typeface="+mn-lt"/>
                <a:cs typeface="Times New Roman" panose="02020603050405020304" pitchFamily="18" charset="0"/>
              </a:rPr>
              <a:t>Ax = 0 </a:t>
            </a:r>
            <a:r>
              <a:rPr lang="en-US" altLang="ko-KR" sz="4000" dirty="0">
                <a:latin typeface="+mn-lt"/>
                <a:cs typeface="Times New Roman" panose="02020603050405020304" pitchFamily="18" charset="0"/>
              </a:rPr>
              <a:t>and </a:t>
            </a:r>
            <a:r>
              <a:rPr lang="en-US" altLang="ko-KR" b="1" dirty="0"/>
              <a:t>Ax = b</a:t>
            </a:r>
            <a:endParaRPr lang="en-US" altLang="ko-KR" sz="4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6174-49FF-481D-BCDD-56901B69D011}" type="slidenum">
              <a:rPr lang="ko-KR" altLang="en-US" smtClean="0"/>
              <a:t>24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/>
              <p:cNvSpPr/>
              <p:nvPr/>
            </p:nvSpPr>
            <p:spPr>
              <a:xfrm>
                <a:off x="1057010" y="2675149"/>
                <a:ext cx="2306914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b="1" dirty="0"/>
                  <a:t>A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d>
                  </m:oMath>
                </a14:m>
                <a:endParaRPr lang="en-US" altLang="ko-KR" dirty="0"/>
              </a:p>
            </p:txBody>
          </p:sp>
        </mc:Choice>
        <mc:Fallback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010" y="2675149"/>
                <a:ext cx="2306914" cy="824906"/>
              </a:xfrm>
              <a:prstGeom prst="rect">
                <a:avLst/>
              </a:prstGeom>
              <a:blipFill>
                <a:blip r:embed="rId3"/>
                <a:stretch>
                  <a:fillRect l="-2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0"/>
          <p:cNvSpPr/>
          <p:nvPr/>
        </p:nvSpPr>
        <p:spPr>
          <a:xfrm>
            <a:off x="1674688" y="2716245"/>
            <a:ext cx="242712" cy="24271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031008" y="881468"/>
            <a:ext cx="2366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Rank of A = # of pivots</a:t>
            </a:r>
            <a:endParaRPr lang="ko-KR" altLang="en-US" dirty="0"/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1004188" y="3969591"/>
            <a:ext cx="2450265" cy="2141889"/>
            <a:chOff x="7145798" y="1656374"/>
            <a:chExt cx="2450265" cy="2141889"/>
          </a:xfrm>
        </p:grpSpPr>
        <p:grpSp>
          <p:nvGrpSpPr>
            <p:cNvPr id="63" name="그룹 62"/>
            <p:cNvGrpSpPr/>
            <p:nvPr/>
          </p:nvGrpSpPr>
          <p:grpSpPr>
            <a:xfrm>
              <a:off x="8140964" y="2305756"/>
              <a:ext cx="955496" cy="824906"/>
              <a:chOff x="7772498" y="2305756"/>
              <a:chExt cx="955496" cy="824906"/>
            </a:xfrm>
          </p:grpSpPr>
          <p:sp>
            <p:nvSpPr>
              <p:cNvPr id="64" name="모서리가 둥근 직사각형 63"/>
              <p:cNvSpPr/>
              <p:nvPr/>
            </p:nvSpPr>
            <p:spPr>
              <a:xfrm>
                <a:off x="7772498" y="2305756"/>
                <a:ext cx="242712" cy="824906"/>
              </a:xfrm>
              <a:prstGeom prst="round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모서리가 둥근 직사각형 64"/>
              <p:cNvSpPr/>
              <p:nvPr/>
            </p:nvSpPr>
            <p:spPr>
              <a:xfrm>
                <a:off x="8485282" y="2305756"/>
                <a:ext cx="242712" cy="824906"/>
              </a:xfrm>
              <a:prstGeom prst="round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6" name="모서리가 둥근 직사각형 65"/>
            <p:cNvSpPr/>
            <p:nvPr/>
          </p:nvSpPr>
          <p:spPr>
            <a:xfrm>
              <a:off x="7779501" y="3482972"/>
              <a:ext cx="1446691" cy="315291"/>
            </a:xfrm>
            <a:prstGeom prst="roundRect">
              <a:avLst/>
            </a:prstGeom>
            <a:solidFill>
              <a:srgbClr val="FF0000">
                <a:alpha val="21176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모서리가 둥근 직사각형 66"/>
            <p:cNvSpPr/>
            <p:nvPr/>
          </p:nvSpPr>
          <p:spPr>
            <a:xfrm>
              <a:off x="8131165" y="1680094"/>
              <a:ext cx="1351881" cy="331653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직사각형 52"/>
                <p:cNvSpPr/>
                <p:nvPr/>
              </p:nvSpPr>
              <p:spPr>
                <a:xfrm>
                  <a:off x="7145798" y="2305756"/>
                  <a:ext cx="2249142" cy="82490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b="1" dirty="0"/>
                    <a:t>U</a:t>
                  </a:r>
                  <a:r>
                    <a:rPr lang="en-US" altLang="ko-KR" dirty="0"/>
                    <a:t> =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d>
                    </m:oMath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53" name="직사각형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5798" y="2305756"/>
                  <a:ext cx="2249142" cy="824906"/>
                </a:xfrm>
                <a:prstGeom prst="rect">
                  <a:avLst/>
                </a:prstGeom>
                <a:blipFill>
                  <a:blip r:embed="rId4"/>
                  <a:stretch>
                    <a:fillRect l="-24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직사각형 53"/>
            <p:cNvSpPr/>
            <p:nvPr/>
          </p:nvSpPr>
          <p:spPr>
            <a:xfrm>
              <a:off x="7772498" y="2339640"/>
              <a:ext cx="242712" cy="242712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8485282" y="2600249"/>
              <a:ext cx="242712" cy="242712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7863032" y="3185094"/>
                  <a:ext cx="1531908" cy="58477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ko-KR" altLang="en-US" sz="2000" i="1" smtClean="0">
                          <a:latin typeface="Cambria Math" panose="02040503050406030204" pitchFamily="18" charset="0"/>
                        </a:rPr>
                        <m:t>↑</m:t>
                      </m:r>
                    </m:oMath>
                  </a14:m>
                  <a:r>
                    <a:rPr lang="ko-KR" altLang="en-US" sz="2000" dirty="0"/>
                    <a:t>         </a:t>
                  </a:r>
                  <a14:m>
                    <m:oMath xmlns:m="http://schemas.openxmlformats.org/officeDocument/2006/math">
                      <m:r>
                        <a:rPr lang="ko-KR" altLang="en-US" sz="2000" i="1" smtClean="0">
                          <a:latin typeface="Cambria Math" panose="02040503050406030204" pitchFamily="18" charset="0"/>
                        </a:rPr>
                        <m:t>↑</m:t>
                      </m:r>
                    </m:oMath>
                  </a14:m>
                  <a:endParaRPr lang="en-US" altLang="ko-KR" sz="2000" i="1" dirty="0">
                    <a:latin typeface="Cambria Math" panose="02040503050406030204" pitchFamily="18" charset="0"/>
                  </a:endParaRPr>
                </a:p>
                <a:p>
                  <a:r>
                    <a:rPr lang="en-US" altLang="ko-KR" dirty="0"/>
                    <a:t>pivot columns</a:t>
                  </a:r>
                  <a:endParaRPr lang="en-US" altLang="ko-KR" sz="20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3032" y="3185094"/>
                  <a:ext cx="1531908" cy="584775"/>
                </a:xfrm>
                <a:prstGeom prst="rect">
                  <a:avLst/>
                </a:prstGeom>
                <a:blipFill>
                  <a:blip r:embed="rId5"/>
                  <a:stretch>
                    <a:fillRect l="-9127" b="-2291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직사각형 57"/>
                <p:cNvSpPr/>
                <p:nvPr/>
              </p:nvSpPr>
              <p:spPr>
                <a:xfrm>
                  <a:off x="8105539" y="1656374"/>
                  <a:ext cx="1490524" cy="67710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dirty="0"/>
                    <a:t>free columns</a:t>
                  </a:r>
                </a:p>
                <a:p>
                  <a14:m>
                    <m:oMath xmlns:m="http://schemas.openxmlformats.org/officeDocument/2006/math">
                      <m:r>
                        <a:rPr lang="ko-KR" altLang="en-US" sz="2000" i="1">
                          <a:latin typeface="Cambria Math" panose="02040503050406030204" pitchFamily="18" charset="0"/>
                        </a:rPr>
                        <m:t>↓</m:t>
                      </m:r>
                    </m:oMath>
                  </a14:m>
                  <a:r>
                    <a:rPr lang="ko-KR" altLang="en-US" sz="2000" dirty="0"/>
                    <a:t>         </a:t>
                  </a:r>
                  <a14:m>
                    <m:oMath xmlns:m="http://schemas.openxmlformats.org/officeDocument/2006/math">
                      <m:r>
                        <a:rPr lang="ko-KR" altLang="en-US" sz="2000" i="1">
                          <a:latin typeface="Cambria Math" panose="02040503050406030204" pitchFamily="18" charset="0"/>
                        </a:rPr>
                        <m:t>↓</m:t>
                      </m:r>
                    </m:oMath>
                  </a14:m>
                  <a:endParaRPr lang="ko-KR" altLang="en-US" sz="2000" dirty="0"/>
                </a:p>
              </p:txBody>
            </p:sp>
          </mc:Choice>
          <mc:Fallback>
            <p:sp>
              <p:nvSpPr>
                <p:cNvPr id="58" name="직사각형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5539" y="1656374"/>
                  <a:ext cx="1490524" cy="677108"/>
                </a:xfrm>
                <a:prstGeom prst="rect">
                  <a:avLst/>
                </a:prstGeom>
                <a:blipFill>
                  <a:blip r:embed="rId6"/>
                  <a:stretch>
                    <a:fillRect l="-3265" t="-450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2" name="그룹 61"/>
            <p:cNvGrpSpPr/>
            <p:nvPr/>
          </p:nvGrpSpPr>
          <p:grpSpPr>
            <a:xfrm>
              <a:off x="7772498" y="2305756"/>
              <a:ext cx="955496" cy="824906"/>
              <a:chOff x="7772498" y="2305756"/>
              <a:chExt cx="955496" cy="824906"/>
            </a:xfrm>
            <a:solidFill>
              <a:srgbClr val="FF0000">
                <a:alpha val="21176"/>
              </a:srgbClr>
            </a:solidFill>
          </p:grpSpPr>
          <p:sp>
            <p:nvSpPr>
              <p:cNvPr id="60" name="모서리가 둥근 직사각형 59"/>
              <p:cNvSpPr/>
              <p:nvPr/>
            </p:nvSpPr>
            <p:spPr>
              <a:xfrm>
                <a:off x="7772498" y="2305756"/>
                <a:ext cx="242712" cy="824906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모서리가 둥근 직사각형 60"/>
              <p:cNvSpPr/>
              <p:nvPr/>
            </p:nvSpPr>
            <p:spPr>
              <a:xfrm>
                <a:off x="8485282" y="2305756"/>
                <a:ext cx="242712" cy="824906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/>
              <p:cNvSpPr txBox="1"/>
              <p:nvPr/>
            </p:nvSpPr>
            <p:spPr>
              <a:xfrm>
                <a:off x="6938278" y="1517566"/>
                <a:ext cx="3705117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r>
                  <a:rPr lang="en-US" altLang="ko-KR" b="1" dirty="0"/>
                  <a:t>Ax</a:t>
                </a:r>
                <a:r>
                  <a:rPr lang="en-US" altLang="ko-KR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 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d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b="0" i="0" smtClean="0"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e>
                                      <m:sub>
                                        <m:r>
                                          <a:rPr lang="en-US" altLang="ko-KR" b="0" i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e>
                                      <m:sub>
                                        <m:r>
                                          <a:rPr lang="en-US" altLang="ko-KR" b="0" i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e>
                                      <m:sub>
                                        <m:r>
                                          <a:rPr lang="en-US" altLang="ko-KR" b="0" i="0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e>
                                      <m:sub>
                                        <m:r>
                                          <a:rPr lang="en-US" altLang="ko-KR" b="0" i="0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d>
                  </m:oMath>
                </a14:m>
                <a:r>
                  <a:rPr lang="en-US" altLang="ko-KR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278" y="1517566"/>
                <a:ext cx="3705117" cy="1020472"/>
              </a:xfrm>
              <a:prstGeom prst="rect">
                <a:avLst/>
              </a:prstGeom>
              <a:blipFill>
                <a:blip r:embed="rId7"/>
                <a:stretch>
                  <a:fillRect l="-3783" b="-5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직사각형 12"/>
              <p:cNvSpPr/>
              <p:nvPr/>
            </p:nvSpPr>
            <p:spPr>
              <a:xfrm>
                <a:off x="5046431" y="3087602"/>
                <a:ext cx="5351016" cy="19514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400" dirty="0" err="1"/>
                  <a:t>Nullspace</a:t>
                </a:r>
                <a:r>
                  <a:rPr lang="en-US" altLang="ko-KR" sz="2400" dirty="0"/>
                  <a:t> of </a:t>
                </a:r>
                <a:r>
                  <a:rPr lang="en-US" altLang="ko-KR" sz="2400" b="1" dirty="0"/>
                  <a:t>A </a:t>
                </a:r>
                <a:r>
                  <a:rPr lang="en-US" altLang="ko-KR" sz="2400" dirty="0"/>
                  <a:t>&amp;</a:t>
                </a:r>
                <a:r>
                  <a:rPr lang="en-US" altLang="ko-KR" sz="2400" b="1" dirty="0"/>
                  <a:t> U</a:t>
                </a:r>
              </a:p>
              <a:p>
                <a:r>
                  <a:rPr lang="en-US" altLang="ko-KR" sz="2000" dirty="0"/>
                  <a:t>: All linear combination of special solution vectors</a:t>
                </a:r>
                <a:r>
                  <a:rPr lang="en-US" altLang="ko-KR" sz="2000" b="1" dirty="0"/>
                  <a:t> </a:t>
                </a:r>
                <a:endParaRPr lang="ko-KR" altLang="en-US" sz="2000" dirty="0"/>
              </a:p>
              <a:p>
                <a:endParaRPr lang="en-US" altLang="ko-KR" sz="1050" b="1" dirty="0"/>
              </a:p>
              <a:p>
                <a:r>
                  <a:rPr lang="en-US" altLang="ko-KR" sz="2400" b="1" dirty="0"/>
                  <a:t>	x</a:t>
                </a:r>
                <a:r>
                  <a:rPr lang="en-US" altLang="ko-KR" sz="2400" dirty="0"/>
                  <a:t> = c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400" dirty="0"/>
                  <a:t> + d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6431" y="3087602"/>
                <a:ext cx="5351016" cy="1951496"/>
              </a:xfrm>
              <a:prstGeom prst="rect">
                <a:avLst/>
              </a:prstGeom>
              <a:blipFill>
                <a:blip r:embed="rId8"/>
                <a:stretch>
                  <a:fillRect l="-1822" t="-2492" r="-2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직사각형 7"/>
              <p:cNvSpPr/>
              <p:nvPr/>
            </p:nvSpPr>
            <p:spPr>
              <a:xfrm>
                <a:off x="5951136" y="5122837"/>
                <a:ext cx="453877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600" dirty="0"/>
                  <a:t>A: m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1600" dirty="0"/>
                  <a:t> n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600" i="1" dirty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ko-KR" sz="1600" dirty="0"/>
                  <a:t> = rank of A = # of pivot variables 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16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600" i="1" dirty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ko-KR" sz="1600" dirty="0"/>
                  <a:t> = # of free variables = # of special solutions</a:t>
                </a:r>
                <a:endParaRPr lang="ko-KR" altLang="en-US" sz="1600" dirty="0"/>
              </a:p>
            </p:txBody>
          </p:sp>
        </mc:Choice>
        <mc:Fallback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136" y="5122837"/>
                <a:ext cx="4538779" cy="830997"/>
              </a:xfrm>
              <a:prstGeom prst="rect">
                <a:avLst/>
              </a:prstGeom>
              <a:blipFill>
                <a:blip r:embed="rId9"/>
                <a:stretch>
                  <a:fillRect l="-671" t="-2190" b="-80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0278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1684962" y="4564540"/>
            <a:ext cx="1335640" cy="21521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85371"/>
          </a:xfrm>
        </p:spPr>
        <p:txBody>
          <a:bodyPr/>
          <a:lstStyle/>
          <a:p>
            <a:r>
              <a:rPr lang="en-US" altLang="ko-KR" dirty="0"/>
              <a:t>R = Reduced Row Echelon Form</a:t>
            </a:r>
          </a:p>
          <a:p>
            <a:pPr marL="0" indent="0">
              <a:buNone/>
            </a:pPr>
            <a:r>
              <a:rPr lang="en-US" altLang="ko-KR" sz="1800" dirty="0"/>
              <a:t>	pivots = 1 and zeros above and below pivots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 </a:t>
            </a:r>
            <a:r>
              <a:rPr lang="en-US" altLang="ko-KR" sz="4000" dirty="0">
                <a:latin typeface="+mn-lt"/>
                <a:cs typeface="Times New Roman" panose="02020603050405020304" pitchFamily="18" charset="0"/>
              </a:rPr>
              <a:t>Solving </a:t>
            </a:r>
            <a:r>
              <a:rPr lang="en-US" altLang="ko-KR" sz="4000" b="1" dirty="0">
                <a:latin typeface="+mn-lt"/>
                <a:cs typeface="Times New Roman" panose="02020603050405020304" pitchFamily="18" charset="0"/>
              </a:rPr>
              <a:t>Ax = 0 </a:t>
            </a:r>
            <a:r>
              <a:rPr lang="en-US" altLang="ko-KR" sz="4000" dirty="0">
                <a:latin typeface="+mn-lt"/>
                <a:cs typeface="Times New Roman" panose="02020603050405020304" pitchFamily="18" charset="0"/>
              </a:rPr>
              <a:t>and </a:t>
            </a:r>
            <a:r>
              <a:rPr lang="en-US" altLang="ko-KR" b="1" dirty="0"/>
              <a:t>Ax = b</a:t>
            </a:r>
            <a:endParaRPr lang="en-US" altLang="ko-KR" sz="4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6174-49FF-481D-BCDD-56901B69D011}" type="slidenum">
              <a:rPr lang="ko-KR" altLang="en-US" smtClean="0"/>
              <a:t>25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/>
              <p:cNvSpPr/>
              <p:nvPr/>
            </p:nvSpPr>
            <p:spPr>
              <a:xfrm>
                <a:off x="1057010" y="3014191"/>
                <a:ext cx="2306914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b="1" dirty="0"/>
                  <a:t>A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d>
                  </m:oMath>
                </a14:m>
                <a:endParaRPr lang="en-US" altLang="ko-KR" dirty="0"/>
              </a:p>
            </p:txBody>
          </p:sp>
        </mc:Choice>
        <mc:Fallback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010" y="3014191"/>
                <a:ext cx="2306914" cy="824906"/>
              </a:xfrm>
              <a:prstGeom prst="rect">
                <a:avLst/>
              </a:prstGeom>
              <a:blipFill>
                <a:blip r:embed="rId3"/>
                <a:stretch>
                  <a:fillRect l="-2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0"/>
          <p:cNvSpPr/>
          <p:nvPr/>
        </p:nvSpPr>
        <p:spPr>
          <a:xfrm>
            <a:off x="1674688" y="3055287"/>
            <a:ext cx="242712" cy="24271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직사각형 52"/>
              <p:cNvSpPr/>
              <p:nvPr/>
            </p:nvSpPr>
            <p:spPr>
              <a:xfrm>
                <a:off x="1057009" y="3979435"/>
                <a:ext cx="6864366" cy="11257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b="1" dirty="0"/>
                  <a:t>U</a:t>
                </a:r>
                <a:r>
                  <a:rPr lang="en-US" altLang="ko-KR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 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d>
                  </m:oMath>
                </a14:m>
                <a:r>
                  <a:rPr lang="ko-KR" altLang="en-US" dirty="0"/>
                  <a:t>  →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 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d>
                  </m:oMath>
                </a14:m>
                <a:r>
                  <a:rPr lang="ko-KR" altLang="en-US" dirty="0"/>
                  <a:t> →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 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d>
                  </m:oMath>
                </a14:m>
                <a:r>
                  <a:rPr lang="ko-KR" altLang="en-US" dirty="0"/>
                  <a:t>  </a:t>
                </a:r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53" name="직사각형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009" y="3979435"/>
                <a:ext cx="6864366" cy="1125757"/>
              </a:xfrm>
              <a:prstGeom prst="rect">
                <a:avLst/>
              </a:prstGeom>
              <a:blipFill>
                <a:blip r:embed="rId4"/>
                <a:stretch>
                  <a:fillRect l="-7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/>
              <p:cNvSpPr txBox="1"/>
              <p:nvPr/>
            </p:nvSpPr>
            <p:spPr>
              <a:xfrm>
                <a:off x="6938278" y="1517566"/>
                <a:ext cx="3705117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r>
                  <a:rPr lang="en-US" altLang="ko-KR" b="1" dirty="0"/>
                  <a:t>Ax</a:t>
                </a:r>
                <a:r>
                  <a:rPr lang="en-US" altLang="ko-KR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 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d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b="0" i="0" smtClean="0"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e>
                                      <m:sub>
                                        <m:r>
                                          <a:rPr lang="en-US" altLang="ko-KR" b="0" i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e>
                                      <m:sub>
                                        <m:r>
                                          <a:rPr lang="en-US" altLang="ko-KR" b="0" i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e>
                                      <m:sub>
                                        <m:r>
                                          <a:rPr lang="en-US" altLang="ko-KR" b="0" i="0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e>
                                      <m:sub>
                                        <m:r>
                                          <a:rPr lang="en-US" altLang="ko-KR" b="0" i="0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d>
                  </m:oMath>
                </a14:m>
                <a:r>
                  <a:rPr lang="en-US" altLang="ko-KR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278" y="1517566"/>
                <a:ext cx="3705117" cy="1020472"/>
              </a:xfrm>
              <a:prstGeom prst="rect">
                <a:avLst/>
              </a:prstGeom>
              <a:blipFill>
                <a:blip r:embed="rId5"/>
                <a:stretch>
                  <a:fillRect l="-3783" b="-5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직사각형 38"/>
          <p:cNvSpPr/>
          <p:nvPr/>
        </p:nvSpPr>
        <p:spPr>
          <a:xfrm>
            <a:off x="1684962" y="4015216"/>
            <a:ext cx="242712" cy="24271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2397746" y="4278476"/>
            <a:ext cx="242712" cy="24271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8193130" y="3207531"/>
            <a:ext cx="2450265" cy="2141889"/>
            <a:chOff x="6642988" y="3941197"/>
            <a:chExt cx="2450265" cy="2141889"/>
          </a:xfrm>
        </p:grpSpPr>
        <p:grpSp>
          <p:nvGrpSpPr>
            <p:cNvPr id="25" name="그룹 24"/>
            <p:cNvGrpSpPr/>
            <p:nvPr/>
          </p:nvGrpSpPr>
          <p:grpSpPr>
            <a:xfrm>
              <a:off x="6642988" y="3941197"/>
              <a:ext cx="2450265" cy="2141889"/>
              <a:chOff x="7145798" y="1656374"/>
              <a:chExt cx="2450265" cy="2141889"/>
            </a:xfrm>
          </p:grpSpPr>
          <p:grpSp>
            <p:nvGrpSpPr>
              <p:cNvPr id="26" name="그룹 25"/>
              <p:cNvGrpSpPr/>
              <p:nvPr/>
            </p:nvGrpSpPr>
            <p:grpSpPr>
              <a:xfrm>
                <a:off x="8140964" y="2305756"/>
                <a:ext cx="1095502" cy="824906"/>
                <a:chOff x="7772498" y="2305756"/>
                <a:chExt cx="1095502" cy="824906"/>
              </a:xfrm>
            </p:grpSpPr>
            <p:sp>
              <p:nvSpPr>
                <p:cNvPr id="37" name="모서리가 둥근 직사각형 36"/>
                <p:cNvSpPr/>
                <p:nvPr/>
              </p:nvSpPr>
              <p:spPr>
                <a:xfrm>
                  <a:off x="7772498" y="2305756"/>
                  <a:ext cx="242712" cy="824906"/>
                </a:xfrm>
                <a:prstGeom prst="roundRect">
                  <a:avLst/>
                </a:prstGeom>
                <a:solidFill>
                  <a:schemeClr val="accent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모서리가 둥근 직사각형 37"/>
                <p:cNvSpPr/>
                <p:nvPr/>
              </p:nvSpPr>
              <p:spPr>
                <a:xfrm>
                  <a:off x="8495556" y="2305756"/>
                  <a:ext cx="372444" cy="824906"/>
                </a:xfrm>
                <a:prstGeom prst="roundRect">
                  <a:avLst/>
                </a:prstGeom>
                <a:solidFill>
                  <a:schemeClr val="accent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7" name="모서리가 둥근 직사각형 26"/>
              <p:cNvSpPr/>
              <p:nvPr/>
            </p:nvSpPr>
            <p:spPr>
              <a:xfrm>
                <a:off x="7779501" y="3482972"/>
                <a:ext cx="1446691" cy="315291"/>
              </a:xfrm>
              <a:prstGeom prst="roundRect">
                <a:avLst/>
              </a:prstGeom>
              <a:solidFill>
                <a:srgbClr val="FF0000">
                  <a:alpha val="21176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모서리가 둥근 직사각형 27"/>
              <p:cNvSpPr/>
              <p:nvPr/>
            </p:nvSpPr>
            <p:spPr>
              <a:xfrm>
                <a:off x="8131165" y="1680094"/>
                <a:ext cx="1351881" cy="331653"/>
              </a:xfrm>
              <a:prstGeom prst="round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7772498" y="2339640"/>
                <a:ext cx="242712" cy="242712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8485282" y="2600249"/>
                <a:ext cx="242712" cy="242712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7863032" y="3185094"/>
                    <a:ext cx="1531908" cy="58477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↑</m:t>
                        </m:r>
                      </m:oMath>
                    </a14:m>
                    <a:r>
                      <a:rPr lang="ko-KR" altLang="en-US" sz="2000" dirty="0"/>
                      <a:t>         </a:t>
                    </a:r>
                    <a14:m>
                      <m:oMath xmlns:m="http://schemas.openxmlformats.org/officeDocument/2006/math"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↑</m:t>
                        </m:r>
                      </m:oMath>
                    </a14:m>
                    <a:endParaRPr lang="en-US" altLang="ko-KR" sz="2000" i="1" dirty="0">
                      <a:latin typeface="Cambria Math" panose="02040503050406030204" pitchFamily="18" charset="0"/>
                    </a:endParaRPr>
                  </a:p>
                  <a:p>
                    <a:r>
                      <a:rPr lang="en-US" altLang="ko-KR" dirty="0"/>
                      <a:t>pivot columns</a:t>
                    </a:r>
                    <a:endParaRPr lang="en-US" altLang="ko-KR" sz="2000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63032" y="3185094"/>
                    <a:ext cx="1531908" cy="58477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9562" b="-2291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" name="직사각형 32"/>
                  <p:cNvSpPr/>
                  <p:nvPr/>
                </p:nvSpPr>
                <p:spPr>
                  <a:xfrm>
                    <a:off x="8105539" y="1656374"/>
                    <a:ext cx="1490524" cy="67710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ko-KR" dirty="0"/>
                      <a:t>free columns</a:t>
                    </a:r>
                  </a:p>
                  <a:p>
                    <a14:m>
                      <m:oMath xmlns:m="http://schemas.openxmlformats.org/officeDocument/2006/math"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↓</m:t>
                        </m:r>
                      </m:oMath>
                    </a14:m>
                    <a:r>
                      <a:rPr lang="ko-KR" altLang="en-US" sz="2000" dirty="0"/>
                      <a:t>         </a:t>
                    </a:r>
                    <a14:m>
                      <m:oMath xmlns:m="http://schemas.openxmlformats.org/officeDocument/2006/math"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↓</m:t>
                        </m:r>
                      </m:oMath>
                    </a14:m>
                    <a:endParaRPr lang="ko-KR" altLang="en-US" sz="2000" dirty="0"/>
                  </a:p>
                </p:txBody>
              </p:sp>
            </mc:Choice>
            <mc:Fallback>
              <p:sp>
                <p:nvSpPr>
                  <p:cNvPr id="33" name="직사각형 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05539" y="1656374"/>
                    <a:ext cx="1490524" cy="677108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3265" t="-4505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5" name="모서리가 둥근 직사각형 34"/>
              <p:cNvSpPr/>
              <p:nvPr/>
            </p:nvSpPr>
            <p:spPr>
              <a:xfrm>
                <a:off x="7772498" y="2305756"/>
                <a:ext cx="242712" cy="824906"/>
              </a:xfrm>
              <a:prstGeom prst="roundRect">
                <a:avLst/>
              </a:prstGeom>
              <a:solidFill>
                <a:srgbClr val="FF0000">
                  <a:alpha val="21176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" name="직사각형 28"/>
                  <p:cNvSpPr/>
                  <p:nvPr/>
                </p:nvSpPr>
                <p:spPr>
                  <a:xfrm>
                    <a:off x="7145798" y="2305756"/>
                    <a:ext cx="2364558" cy="82490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b="1" dirty="0"/>
                      <a:t>R</a:t>
                    </a:r>
                    <a:r>
                      <a:rPr lang="en-US" altLang="ko-KR" dirty="0"/>
                      <a:t> = </a:t>
                    </a:r>
                    <a14:m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</m:e>
                        </m:d>
                      </m:oMath>
                    </a14:m>
                    <a:endParaRPr lang="ko-KR" altLang="en-US" dirty="0"/>
                  </a:p>
                </p:txBody>
              </p:sp>
            </mc:Choice>
            <mc:Fallback>
              <p:sp>
                <p:nvSpPr>
                  <p:cNvPr id="29" name="직사각형 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45798" y="2305756"/>
                    <a:ext cx="2364558" cy="824906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062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1" name="모서리가 둥근 직사각형 40"/>
            <p:cNvSpPr/>
            <p:nvPr/>
          </p:nvSpPr>
          <p:spPr>
            <a:xfrm>
              <a:off x="7982472" y="4590579"/>
              <a:ext cx="242712" cy="824906"/>
            </a:xfrm>
            <a:prstGeom prst="roundRect">
              <a:avLst/>
            </a:prstGeom>
            <a:solidFill>
              <a:srgbClr val="FF0000">
                <a:alpha val="21176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7" name="직사각형 56"/>
          <p:cNvSpPr/>
          <p:nvPr/>
        </p:nvSpPr>
        <p:spPr>
          <a:xfrm>
            <a:off x="3731535" y="4017930"/>
            <a:ext cx="242712" cy="24271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4444319" y="4281190"/>
            <a:ext cx="242712" cy="24271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5866003" y="4017930"/>
            <a:ext cx="242712" cy="24271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6578787" y="4281190"/>
            <a:ext cx="242712" cy="24271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직사각형 71"/>
              <p:cNvSpPr/>
              <p:nvPr/>
            </p:nvSpPr>
            <p:spPr>
              <a:xfrm>
                <a:off x="2496702" y="4845747"/>
                <a:ext cx="203985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row</m:t>
                          </m:r>
                        </m:e>
                        <m:sub>
                          <m:r>
                            <a:rPr lang="en-US" altLang="ko-KR" sz="14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i="1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row</m:t>
                          </m:r>
                        </m:e>
                        <m:sub>
                          <m:r>
                            <a:rPr lang="en-US" altLang="ko-KR" sz="14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1400" i="1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sz="140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row</m:t>
                          </m:r>
                        </m:e>
                        <m:sub>
                          <m:r>
                            <a:rPr lang="en-US" altLang="ko-KR" sz="14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2" name="직사각형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6702" y="4845747"/>
                <a:ext cx="2039851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직사각형 72"/>
              <p:cNvSpPr/>
              <p:nvPr/>
            </p:nvSpPr>
            <p:spPr>
              <a:xfrm>
                <a:off x="4637652" y="4845747"/>
                <a:ext cx="203985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dirty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row</m:t>
                        </m:r>
                      </m:e>
                      <m:sub>
                        <m:r>
                          <a:rPr lang="en-US" altLang="ko-KR" sz="1400" b="0" i="1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i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0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1400" dirty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row</m:t>
                        </m:r>
                      </m:e>
                      <m:sub>
                        <m:r>
                          <a:rPr lang="en-US" altLang="ko-KR" sz="1400" b="0" i="1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1400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en-US" altLang="ko-KR" sz="1400" dirty="0">
                    <a:solidFill>
                      <a:schemeClr val="bg1">
                        <a:lumMod val="65000"/>
                      </a:schemeClr>
                    </a:solidFill>
                  </a:rPr>
                  <a:t>/ pivot 2</a:t>
                </a:r>
                <a:endParaRPr lang="ko-KR" altLang="en-US" sz="1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3" name="직사각형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7652" y="4845747"/>
                <a:ext cx="2039851" cy="307777"/>
              </a:xfrm>
              <a:prstGeom prst="rect">
                <a:avLst/>
              </a:prstGeom>
              <a:blipFill>
                <a:blip r:embed="rId10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/>
          <p:cNvSpPr/>
          <p:nvPr/>
        </p:nvSpPr>
        <p:spPr>
          <a:xfrm>
            <a:off x="6403098" y="3595179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1971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3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85371"/>
          </a:xfrm>
        </p:spPr>
        <p:txBody>
          <a:bodyPr/>
          <a:lstStyle/>
          <a:p>
            <a:r>
              <a:rPr lang="en-US" altLang="ko-KR" dirty="0"/>
              <a:t>R = Reduced Row Echelon Form</a:t>
            </a:r>
          </a:p>
          <a:p>
            <a:pPr marL="0" indent="0">
              <a:buNone/>
            </a:pPr>
            <a:r>
              <a:rPr lang="en-US" altLang="ko-KR" sz="1800" dirty="0"/>
              <a:t>	pivots = 1 and zeros above and below pivots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 </a:t>
            </a:r>
            <a:r>
              <a:rPr lang="en-US" altLang="ko-KR" sz="4000" dirty="0">
                <a:latin typeface="+mn-lt"/>
                <a:cs typeface="Times New Roman" panose="02020603050405020304" pitchFamily="18" charset="0"/>
              </a:rPr>
              <a:t>Solving </a:t>
            </a:r>
            <a:r>
              <a:rPr lang="en-US" altLang="ko-KR" sz="4000" b="1" dirty="0">
                <a:latin typeface="+mn-lt"/>
                <a:cs typeface="Times New Roman" panose="02020603050405020304" pitchFamily="18" charset="0"/>
              </a:rPr>
              <a:t>Ax = 0 </a:t>
            </a:r>
            <a:r>
              <a:rPr lang="en-US" altLang="ko-KR" sz="4000" dirty="0">
                <a:latin typeface="+mn-lt"/>
                <a:cs typeface="Times New Roman" panose="02020603050405020304" pitchFamily="18" charset="0"/>
              </a:rPr>
              <a:t>and </a:t>
            </a:r>
            <a:r>
              <a:rPr lang="en-US" altLang="ko-KR" b="1" dirty="0"/>
              <a:t>Ax = b</a:t>
            </a:r>
            <a:endParaRPr lang="en-US" altLang="ko-KR" sz="4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6174-49FF-481D-BCDD-56901B69D011}" type="slidenum">
              <a:rPr lang="ko-KR" altLang="en-US" smtClean="0"/>
              <a:t>26</a:t>
            </a:fld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/>
              <p:cNvSpPr txBox="1"/>
              <p:nvPr/>
            </p:nvSpPr>
            <p:spPr>
              <a:xfrm>
                <a:off x="6938278" y="1517566"/>
                <a:ext cx="3705117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r>
                  <a:rPr lang="en-US" altLang="ko-KR" b="1" dirty="0"/>
                  <a:t>Ax</a:t>
                </a:r>
                <a:r>
                  <a:rPr lang="en-US" altLang="ko-KR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 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d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b="0" i="0" smtClean="0"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e>
                                      <m:sub>
                                        <m:r>
                                          <a:rPr lang="en-US" altLang="ko-KR" b="0" i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e>
                                      <m:sub>
                                        <m:r>
                                          <a:rPr lang="en-US" altLang="ko-KR" b="0" i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e>
                                      <m:sub>
                                        <m:r>
                                          <a:rPr lang="en-US" altLang="ko-KR" b="0" i="0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e>
                                      <m:sub>
                                        <m:r>
                                          <a:rPr lang="en-US" altLang="ko-KR" b="0" i="0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d>
                  </m:oMath>
                </a14:m>
                <a:r>
                  <a:rPr lang="en-US" altLang="ko-KR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278" y="1517566"/>
                <a:ext cx="3705117" cy="1020472"/>
              </a:xfrm>
              <a:prstGeom prst="rect">
                <a:avLst/>
              </a:prstGeom>
              <a:blipFill>
                <a:blip r:embed="rId3"/>
                <a:stretch>
                  <a:fillRect l="-3783" b="-5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그룹 4"/>
          <p:cNvGrpSpPr/>
          <p:nvPr/>
        </p:nvGrpSpPr>
        <p:grpSpPr>
          <a:xfrm>
            <a:off x="734091" y="3135612"/>
            <a:ext cx="4402987" cy="2141889"/>
            <a:chOff x="6642987" y="3941197"/>
            <a:chExt cx="4402987" cy="2141889"/>
          </a:xfrm>
        </p:grpSpPr>
        <p:grpSp>
          <p:nvGrpSpPr>
            <p:cNvPr id="25" name="그룹 24"/>
            <p:cNvGrpSpPr/>
            <p:nvPr/>
          </p:nvGrpSpPr>
          <p:grpSpPr>
            <a:xfrm>
              <a:off x="6642987" y="3941197"/>
              <a:ext cx="4402987" cy="2141889"/>
              <a:chOff x="7145797" y="1656374"/>
              <a:chExt cx="4402987" cy="2141889"/>
            </a:xfrm>
          </p:grpSpPr>
          <p:grpSp>
            <p:nvGrpSpPr>
              <p:cNvPr id="26" name="그룹 25"/>
              <p:cNvGrpSpPr/>
              <p:nvPr/>
            </p:nvGrpSpPr>
            <p:grpSpPr>
              <a:xfrm>
                <a:off x="8140964" y="2305756"/>
                <a:ext cx="1095502" cy="824906"/>
                <a:chOff x="7772498" y="2305756"/>
                <a:chExt cx="1095502" cy="824906"/>
              </a:xfrm>
            </p:grpSpPr>
            <p:sp>
              <p:nvSpPr>
                <p:cNvPr id="37" name="모서리가 둥근 직사각형 36"/>
                <p:cNvSpPr/>
                <p:nvPr/>
              </p:nvSpPr>
              <p:spPr>
                <a:xfrm>
                  <a:off x="7772498" y="2305756"/>
                  <a:ext cx="242712" cy="824906"/>
                </a:xfrm>
                <a:prstGeom prst="roundRect">
                  <a:avLst/>
                </a:prstGeom>
                <a:solidFill>
                  <a:schemeClr val="accent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모서리가 둥근 직사각형 37"/>
                <p:cNvSpPr/>
                <p:nvPr/>
              </p:nvSpPr>
              <p:spPr>
                <a:xfrm>
                  <a:off x="8495556" y="2305756"/>
                  <a:ext cx="372444" cy="824906"/>
                </a:xfrm>
                <a:prstGeom prst="roundRect">
                  <a:avLst/>
                </a:prstGeom>
                <a:solidFill>
                  <a:schemeClr val="accent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7" name="모서리가 둥근 직사각형 26"/>
              <p:cNvSpPr/>
              <p:nvPr/>
            </p:nvSpPr>
            <p:spPr>
              <a:xfrm>
                <a:off x="7779501" y="3482972"/>
                <a:ext cx="1446691" cy="315291"/>
              </a:xfrm>
              <a:prstGeom prst="roundRect">
                <a:avLst/>
              </a:prstGeom>
              <a:solidFill>
                <a:srgbClr val="FF0000">
                  <a:alpha val="21176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모서리가 둥근 직사각형 27"/>
              <p:cNvSpPr/>
              <p:nvPr/>
            </p:nvSpPr>
            <p:spPr>
              <a:xfrm>
                <a:off x="8131165" y="1680094"/>
                <a:ext cx="1351881" cy="331653"/>
              </a:xfrm>
              <a:prstGeom prst="round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7772498" y="2339640"/>
                <a:ext cx="242712" cy="242712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8485282" y="2600249"/>
                <a:ext cx="242712" cy="242712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7863032" y="3185094"/>
                    <a:ext cx="1531908" cy="58477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↑</m:t>
                        </m:r>
                      </m:oMath>
                    </a14:m>
                    <a:r>
                      <a:rPr lang="ko-KR" altLang="en-US" sz="2000" dirty="0"/>
                      <a:t>         </a:t>
                    </a:r>
                    <a14:m>
                      <m:oMath xmlns:m="http://schemas.openxmlformats.org/officeDocument/2006/math"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↑</m:t>
                        </m:r>
                      </m:oMath>
                    </a14:m>
                    <a:endParaRPr lang="en-US" altLang="ko-KR" sz="2000" i="1" dirty="0">
                      <a:latin typeface="Cambria Math" panose="02040503050406030204" pitchFamily="18" charset="0"/>
                    </a:endParaRPr>
                  </a:p>
                  <a:p>
                    <a:r>
                      <a:rPr lang="en-US" altLang="ko-KR" dirty="0"/>
                      <a:t>pivot columns</a:t>
                    </a:r>
                  </a:p>
                </p:txBody>
              </p:sp>
            </mc:Choice>
            <mc:Fallback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63032" y="3185094"/>
                    <a:ext cx="1531908" cy="58477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9163" b="-2395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" name="직사각형 32"/>
                  <p:cNvSpPr/>
                  <p:nvPr/>
                </p:nvSpPr>
                <p:spPr>
                  <a:xfrm>
                    <a:off x="8105539" y="1656374"/>
                    <a:ext cx="1490524" cy="67710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ko-KR" dirty="0"/>
                      <a:t>free columns</a:t>
                    </a:r>
                  </a:p>
                  <a:p>
                    <a14:m>
                      <m:oMath xmlns:m="http://schemas.openxmlformats.org/officeDocument/2006/math"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↓</m:t>
                        </m:r>
                      </m:oMath>
                    </a14:m>
                    <a:r>
                      <a:rPr lang="ko-KR" altLang="en-US" sz="2000" dirty="0"/>
                      <a:t>         </a:t>
                    </a:r>
                    <a14:m>
                      <m:oMath xmlns:m="http://schemas.openxmlformats.org/officeDocument/2006/math"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↓</m:t>
                        </m:r>
                      </m:oMath>
                    </a14:m>
                    <a:endParaRPr lang="ko-KR" altLang="en-US" sz="2000" dirty="0"/>
                  </a:p>
                </p:txBody>
              </p:sp>
            </mc:Choice>
            <mc:Fallback>
              <p:sp>
                <p:nvSpPr>
                  <p:cNvPr id="33" name="직사각형 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05539" y="1656374"/>
                    <a:ext cx="1490524" cy="677108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3689" t="-4505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5" name="모서리가 둥근 직사각형 34"/>
              <p:cNvSpPr/>
              <p:nvPr/>
            </p:nvSpPr>
            <p:spPr>
              <a:xfrm>
                <a:off x="7772498" y="2305756"/>
                <a:ext cx="242712" cy="824906"/>
              </a:xfrm>
              <a:prstGeom prst="roundRect">
                <a:avLst/>
              </a:prstGeom>
              <a:solidFill>
                <a:srgbClr val="FF0000">
                  <a:alpha val="21176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" name="직사각형 28"/>
                  <p:cNvSpPr/>
                  <p:nvPr/>
                </p:nvSpPr>
                <p:spPr>
                  <a:xfrm>
                    <a:off x="7145797" y="2305756"/>
                    <a:ext cx="4402987" cy="824906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ko-KR" b="1" dirty="0"/>
                      <a:t>R</a:t>
                    </a:r>
                    <a:r>
                      <a:rPr lang="en-US" altLang="ko-KR" dirty="0"/>
                      <a:t> = </a:t>
                    </a:r>
                    <a14:m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</m:e>
                        </m:d>
                      </m:oMath>
                    </a14:m>
                    <a:r>
                      <a:rPr lang="ko-KR" altLang="en-US" dirty="0"/>
                      <a:t> </a:t>
                    </a:r>
                    <a:r>
                      <a:rPr lang="en-US" altLang="ko-KR" dirty="0"/>
                      <a:t>= </a:t>
                    </a:r>
                    <a14:m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ko-KR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ko-KR" sz="2800" b="1" dirty="0"/>
                                    <m:t>I</m:t>
                                  </m:r>
                                </m:e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ko-KR" sz="2800" b="1" dirty="0"/>
                                    <m:t>F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</m:e>
                        </m:d>
                      </m:oMath>
                    </a14:m>
                    <a:endParaRPr lang="ko-KR" altLang="en-US" sz="2800" dirty="0"/>
                  </a:p>
                </p:txBody>
              </p:sp>
            </mc:Choice>
            <mc:Fallback>
              <p:sp>
                <p:nvSpPr>
                  <p:cNvPr id="29" name="직사각형 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45797" y="2305756"/>
                    <a:ext cx="4402987" cy="824906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10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1" name="모서리가 둥근 직사각형 40"/>
            <p:cNvSpPr/>
            <p:nvPr/>
          </p:nvSpPr>
          <p:spPr>
            <a:xfrm>
              <a:off x="7982472" y="4590579"/>
              <a:ext cx="242712" cy="824906"/>
            </a:xfrm>
            <a:prstGeom prst="roundRect">
              <a:avLst/>
            </a:prstGeom>
            <a:solidFill>
              <a:srgbClr val="FF0000">
                <a:alpha val="21176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8" name="모서리가 둥근 직사각형 57"/>
          <p:cNvSpPr/>
          <p:nvPr/>
        </p:nvSpPr>
        <p:spPr>
          <a:xfrm>
            <a:off x="3774426" y="3033187"/>
            <a:ext cx="263318" cy="55425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4146935" y="3033187"/>
            <a:ext cx="408087" cy="55425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2034262" y="5327911"/>
            <a:ext cx="261477" cy="579115"/>
          </a:xfrm>
          <a:prstGeom prst="roundRect">
            <a:avLst/>
          </a:prstGeom>
          <a:solidFill>
            <a:srgbClr val="FF0000">
              <a:alpha val="2117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2379270" y="5327911"/>
            <a:ext cx="261477" cy="579115"/>
          </a:xfrm>
          <a:prstGeom prst="roundRect">
            <a:avLst/>
          </a:prstGeom>
          <a:solidFill>
            <a:srgbClr val="FF0000">
              <a:alpha val="2117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직사각형 7"/>
              <p:cNvSpPr/>
              <p:nvPr/>
            </p:nvSpPr>
            <p:spPr>
              <a:xfrm>
                <a:off x="1485754" y="5334298"/>
                <a:ext cx="1380827" cy="5542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b="1" dirty="0"/>
                  <a:t>I</a:t>
                </a:r>
                <a:r>
                  <a:rPr lang="en-US" altLang="ko-KR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754" y="5334298"/>
                <a:ext cx="1380827" cy="554254"/>
              </a:xfrm>
              <a:prstGeom prst="rect">
                <a:avLst/>
              </a:prstGeom>
              <a:blipFill>
                <a:blip r:embed="rId7"/>
                <a:stretch>
                  <a:fillRect l="-39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직사각형 8"/>
              <p:cNvSpPr/>
              <p:nvPr/>
            </p:nvSpPr>
            <p:spPr>
              <a:xfrm>
                <a:off x="3177516" y="3033187"/>
                <a:ext cx="1605248" cy="5542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b="1" dirty="0"/>
                  <a:t>F</a:t>
                </a:r>
                <a:r>
                  <a:rPr lang="en-US" altLang="ko-KR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7516" y="3033187"/>
                <a:ext cx="1605248" cy="554254"/>
              </a:xfrm>
              <a:prstGeom prst="rect">
                <a:avLst/>
              </a:prstGeom>
              <a:blipFill>
                <a:blip r:embed="rId8"/>
                <a:stretch>
                  <a:fillRect l="-3030" b="-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/>
              <p:cNvSpPr txBox="1"/>
              <p:nvPr/>
            </p:nvSpPr>
            <p:spPr>
              <a:xfrm>
                <a:off x="2944274" y="5293016"/>
                <a:ext cx="240415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dirty="0"/>
                  <a:t>pivot variables: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algn="r"/>
                <a:r>
                  <a:rPr lang="en-US" altLang="ko-KR" dirty="0"/>
                  <a:t>free variables: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4274" y="5293016"/>
                <a:ext cx="2404153" cy="646331"/>
              </a:xfrm>
              <a:prstGeom prst="rect">
                <a:avLst/>
              </a:prstGeom>
              <a:blipFill>
                <a:blip r:embed="rId9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그룹 17"/>
          <p:cNvGrpSpPr/>
          <p:nvPr/>
        </p:nvGrpSpPr>
        <p:grpSpPr>
          <a:xfrm>
            <a:off x="5808664" y="3032433"/>
            <a:ext cx="5734457" cy="707886"/>
            <a:chOff x="5388726" y="2930913"/>
            <a:chExt cx="5734457" cy="70788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5388726" y="2930913"/>
                  <a:ext cx="2666645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200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sz="2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ko-KR" sz="2000" dirty="0"/>
                    <a:t> + 2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200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sz="2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ko-KR" altLang="en-US" sz="20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ko-KR" altLang="en-US" sz="2000" i="1" dirty="0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a14:m>
                  <a:r>
                    <a:rPr lang="en-US" altLang="ko-KR" sz="2000" dirty="0"/>
                    <a:t> 2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200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sz="20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r>
                    <a:rPr lang="ko-KR" altLang="en-US" sz="2000" dirty="0"/>
                    <a:t> </a:t>
                  </a:r>
                  <a:r>
                    <a:rPr lang="en-US" altLang="ko-KR" sz="2000" dirty="0"/>
                    <a:t>= 0</a:t>
                  </a:r>
                </a:p>
                <a:p>
                  <a:pPr algn="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ko-KR" sz="2000" dirty="0">
                      <a:solidFill>
                        <a:schemeClr val="bg1"/>
                      </a:solidFill>
                    </a:rPr>
                    <a:t> + 2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ko-KR" altLang="en-US" sz="200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altLang="ko-KR" sz="2000" dirty="0">
                      <a:solidFill>
                        <a:schemeClr val="bg1"/>
                      </a:solidFill>
                    </a:rPr>
                    <a:t>+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200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sz="200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ko-KR" altLang="en-US" sz="2000" dirty="0"/>
                    <a:t> </a:t>
                  </a:r>
                  <a:r>
                    <a:rPr lang="en-US" altLang="ko-KR" sz="2000" dirty="0"/>
                    <a:t>+ 2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200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sz="200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r>
                    <a:rPr lang="ko-KR" altLang="en-US" sz="2000" dirty="0"/>
                    <a:t> </a:t>
                  </a:r>
                  <a:r>
                    <a:rPr lang="en-US" altLang="ko-KR" sz="2000" dirty="0"/>
                    <a:t>= 0</a:t>
                  </a:r>
                  <a:endParaRPr lang="ko-KR" altLang="en-US" sz="2000" dirty="0"/>
                </a:p>
              </p:txBody>
            </p:sp>
          </mc:Choice>
          <mc:Fallback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8726" y="2930913"/>
                  <a:ext cx="2666645" cy="707886"/>
                </a:xfrm>
                <a:prstGeom prst="rect">
                  <a:avLst/>
                </a:prstGeom>
                <a:blipFill>
                  <a:blip r:embed="rId10"/>
                  <a:stretch>
                    <a:fillRect t="-4274" r="-2288" b="-1367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8958873" y="2930913"/>
                  <a:ext cx="216431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200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sz="2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ko-KR" sz="2000" dirty="0"/>
                    <a:t> = </a:t>
                  </a:r>
                  <a14:m>
                    <m:oMath xmlns:m="http://schemas.openxmlformats.org/officeDocument/2006/math">
                      <m:r>
                        <a:rPr lang="ko-KR" altLang="en-US" sz="2000" i="1" dirty="0">
                          <a:latin typeface="Cambria Math" panose="02040503050406030204" pitchFamily="18" charset="0"/>
                        </a:rPr>
                        <m:t>−</m:t>
                      </m:r>
                    </m:oMath>
                  </a14:m>
                  <a:r>
                    <a:rPr lang="en-US" altLang="ko-KR" sz="2000" dirty="0"/>
                    <a:t> 2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200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sz="2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ko-KR" altLang="en-US" sz="2000" dirty="0"/>
                    <a:t> </a:t>
                  </a:r>
                  <a:r>
                    <a:rPr lang="en-US" altLang="ko-KR" sz="2000" dirty="0"/>
                    <a:t>+</a:t>
                  </a:r>
                  <a:r>
                    <a:rPr lang="en-US" altLang="ko-KR" sz="2000" dirty="0">
                      <a:solidFill>
                        <a:schemeClr val="bg1"/>
                      </a:solidFill>
                    </a:rPr>
                    <a:t>2</a:t>
                  </a:r>
                  <a:r>
                    <a:rPr lang="en-US" altLang="ko-KR" sz="2000" dirty="0"/>
                    <a:t>2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200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sz="20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endParaRPr lang="en-US" altLang="ko-KR" sz="2000" dirty="0"/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200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sz="200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US" altLang="ko-KR" sz="2000" dirty="0"/>
                    <a:t> =</a:t>
                  </a:r>
                  <a14:m>
                    <m:oMath xmlns:m="http://schemas.openxmlformats.org/officeDocument/2006/math">
                      <m:r>
                        <a:rPr lang="en-US" altLang="ko-KR" sz="20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a14:m>
                  <a:r>
                    <a:rPr lang="en-US" altLang="ko-KR" sz="2000" dirty="0">
                      <a:solidFill>
                        <a:schemeClr val="bg1"/>
                      </a:solidFill>
                    </a:rPr>
                    <a:t> 2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ko-KR" altLang="en-US" sz="2000" dirty="0"/>
                    <a:t> </a:t>
                  </a:r>
                  <a14:m>
                    <m:oMath xmlns:m="http://schemas.openxmlformats.org/officeDocument/2006/math">
                      <m:r>
                        <a:rPr lang="ko-KR" altLang="en-US" sz="2000" i="1" dirty="0">
                          <a:latin typeface="Cambria Math" panose="02040503050406030204" pitchFamily="18" charset="0"/>
                        </a:rPr>
                        <m:t>−</m:t>
                      </m:r>
                    </m:oMath>
                  </a14:m>
                  <a:r>
                    <a:rPr lang="en-US" altLang="ko-KR" sz="2000" dirty="0"/>
                    <a:t> 2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200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sz="200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r>
                    <a:rPr lang="ko-KR" altLang="en-US" sz="2000" dirty="0"/>
                    <a:t> </a:t>
                  </a:r>
                </a:p>
              </p:txBody>
            </p:sp>
          </mc:Choice>
          <mc:Fallback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58873" y="2930913"/>
                  <a:ext cx="2164310" cy="707886"/>
                </a:xfrm>
                <a:prstGeom prst="rect">
                  <a:avLst/>
                </a:prstGeom>
                <a:blipFill>
                  <a:blip r:embed="rId11"/>
                  <a:stretch>
                    <a:fillRect t="-4274" b="-1367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오른쪽 화살표 11"/>
            <p:cNvSpPr/>
            <p:nvPr/>
          </p:nvSpPr>
          <p:spPr>
            <a:xfrm>
              <a:off x="8312812" y="3188609"/>
              <a:ext cx="388620" cy="192494"/>
            </a:xfrm>
            <a:prstGeom prst="rightArrow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6621570" y="4215813"/>
            <a:ext cx="4876173" cy="1732501"/>
            <a:chOff x="6574316" y="4209914"/>
            <a:chExt cx="4876173" cy="173250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직사각형 13"/>
                <p:cNvSpPr/>
                <p:nvPr/>
              </p:nvSpPr>
              <p:spPr>
                <a:xfrm>
                  <a:off x="7095055" y="5234529"/>
                  <a:ext cx="1643399" cy="7078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ko-KR" altLang="en-US" sz="2000" i="1">
                          <a:latin typeface="Cambria Math" panose="02040503050406030204" pitchFamily="18" charset="0"/>
                        </a:rPr>
                        <m:t>↑</m:t>
                      </m:r>
                    </m:oMath>
                  </a14:m>
                  <a:r>
                    <a:rPr lang="ko-KR" altLang="en-US" sz="2000" dirty="0"/>
                    <a:t>                   </a:t>
                  </a:r>
                  <a14:m>
                    <m:oMath xmlns:m="http://schemas.openxmlformats.org/officeDocument/2006/math">
                      <m:r>
                        <a:rPr lang="ko-KR" altLang="en-US" sz="2000" i="1">
                          <a:latin typeface="Cambria Math" panose="02040503050406030204" pitchFamily="18" charset="0"/>
                        </a:rPr>
                        <m:t>↑</m:t>
                      </m:r>
                    </m:oMath>
                  </a14:m>
                  <a:endParaRPr lang="en-US" altLang="ko-KR" sz="2000" i="1" dirty="0">
                    <a:latin typeface="Cambria Math" panose="02040503050406030204" pitchFamily="18" charset="0"/>
                  </a:endParaRPr>
                </a:p>
                <a:p>
                  <a:pPr algn="ctr"/>
                  <a:r>
                    <a:rPr lang="en-US" altLang="ko-KR" sz="2000" dirty="0"/>
                    <a:t>coefficient</a:t>
                  </a:r>
                </a:p>
              </p:txBody>
            </p:sp>
          </mc:Choice>
          <mc:Fallback>
            <p:sp>
              <p:nvSpPr>
                <p:cNvPr id="14" name="직사각형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5055" y="5234529"/>
                  <a:ext cx="1643399" cy="707886"/>
                </a:xfrm>
                <a:prstGeom prst="rect">
                  <a:avLst/>
                </a:prstGeom>
                <a:blipFill>
                  <a:blip r:embed="rId12"/>
                  <a:stretch>
                    <a:fillRect l="-372" b="-1465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직사각형 63"/>
                <p:cNvSpPr/>
                <p:nvPr/>
              </p:nvSpPr>
              <p:spPr>
                <a:xfrm>
                  <a:off x="6574316" y="4209914"/>
                  <a:ext cx="2958117" cy="139371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2400" b="1" dirty="0"/>
                    <a:t>x</a:t>
                  </a:r>
                  <a:r>
                    <a:rPr lang="en-US" altLang="ko-KR" sz="2400" dirty="0"/>
                    <a:t> =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240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altLang="ko-KR" sz="2400" dirty="0"/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borderBox>
                                        <m:borderBoxPr>
                                          <m:ctrlPr>
                                            <a:rPr lang="en-US" altLang="ko-KR" sz="1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orderBoxPr>
                                        <m:e/>
                                      </m:borderBox>
                                    </m:e>
                                  </m:mr>
                                  <m:mr>
                                    <m:e>
                                      <m:borderBox>
                                        <m:borderBoxPr>
                                          <m:ctrlPr>
                                            <a:rPr lang="en-US" altLang="ko-KR" sz="1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orderBoxPr>
                                        <m:e/>
                                      </m:borderBox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borderBox>
                                        <m:borderBoxPr>
                                          <m:ctrlPr>
                                            <a:rPr lang="en-US" altLang="ko-KR" sz="1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orderBoxPr>
                                        <m:e/>
                                      </m:borderBox>
                                    </m:e>
                                  </m:mr>
                                  <m:mr>
                                    <m:e>
                                      <m:borderBox>
                                        <m:borderBoxPr>
                                          <m:ctrlPr>
                                            <a:rPr lang="en-US" altLang="ko-KR" sz="1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orderBoxPr>
                                        <m:e/>
                                      </m:borderBox>
                                    </m:e>
                                  </m:mr>
                                </m:m>
                              </m:e>
                            </m:mr>
                          </m:m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d>
                    </m:oMath>
                  </a14:m>
                  <a:r>
                    <a:rPr lang="en-US" altLang="ko-KR" sz="2400" dirty="0"/>
                    <a:t> +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240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sz="240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r>
                    <a:rPr lang="en-US" altLang="ko-KR" sz="2400" dirty="0"/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borderBox>
                                        <m:borderBoxPr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orderBoxPr>
                                        <m:e/>
                                      </m:borderBox>
                                    </m:e>
                                  </m:mr>
                                  <m:mr>
                                    <m:e>
                                      <m:borderBox>
                                        <m:borderBoxPr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orderBoxPr>
                                        <m:e/>
                                      </m:borderBox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borderBox>
                                        <m:borderBoxPr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orderBoxPr>
                                        <m:e/>
                                      </m:borderBox>
                                    </m:e>
                                  </m:mr>
                                  <m:mr>
                                    <m:e>
                                      <m:borderBox>
                                        <m:borderBoxPr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orderBoxPr>
                                        <m:e/>
                                      </m:borderBox>
                                    </m:e>
                                  </m:mr>
                                </m:m>
                              </m:e>
                            </m:mr>
                          </m:m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d>
                    </m:oMath>
                  </a14:m>
                  <a:endParaRPr lang="ko-KR" altLang="en-US" sz="2400" dirty="0"/>
                </a:p>
              </p:txBody>
            </p:sp>
          </mc:Choice>
          <mc:Fallback>
            <p:sp>
              <p:nvSpPr>
                <p:cNvPr id="64" name="직사각형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4316" y="4209914"/>
                  <a:ext cx="2958117" cy="1393715"/>
                </a:xfrm>
                <a:prstGeom prst="rect">
                  <a:avLst/>
                </a:prstGeom>
                <a:blipFill>
                  <a:blip r:embed="rId13"/>
                  <a:stretch>
                    <a:fillRect l="-309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직사각형 9"/>
            <p:cNvSpPr/>
            <p:nvPr/>
          </p:nvSpPr>
          <p:spPr>
            <a:xfrm>
              <a:off x="7685456" y="4625608"/>
              <a:ext cx="259773" cy="23146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7685456" y="5291750"/>
              <a:ext cx="259773" cy="23146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8980856" y="4625608"/>
              <a:ext cx="259773" cy="23146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8980856" y="5291750"/>
              <a:ext cx="259773" cy="23146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7685456" y="4297436"/>
              <a:ext cx="259773" cy="231460"/>
            </a:xfrm>
            <a:prstGeom prst="rect">
              <a:avLst/>
            </a:prstGeom>
            <a:solidFill>
              <a:srgbClr val="FF0000">
                <a:alpha val="21176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7685456" y="4963578"/>
              <a:ext cx="259773" cy="231460"/>
            </a:xfrm>
            <a:prstGeom prst="rect">
              <a:avLst/>
            </a:prstGeom>
            <a:solidFill>
              <a:srgbClr val="FF0000">
                <a:alpha val="21176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8980856" y="4297436"/>
              <a:ext cx="259773" cy="231460"/>
            </a:xfrm>
            <a:prstGeom prst="rect">
              <a:avLst/>
            </a:prstGeom>
            <a:solidFill>
              <a:srgbClr val="FF0000">
                <a:alpha val="21176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8980856" y="4963578"/>
              <a:ext cx="259773" cy="231460"/>
            </a:xfrm>
            <a:prstGeom prst="rect">
              <a:avLst/>
            </a:prstGeom>
            <a:solidFill>
              <a:srgbClr val="FF0000">
                <a:alpha val="21176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9998598" y="4551038"/>
              <a:ext cx="259773" cy="231460"/>
            </a:xfrm>
            <a:prstGeom prst="rect">
              <a:avLst/>
            </a:prstGeom>
            <a:solidFill>
              <a:srgbClr val="FF0000">
                <a:alpha val="21176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9998598" y="4222866"/>
              <a:ext cx="259773" cy="231460"/>
            </a:xfrm>
            <a:prstGeom prst="rect">
              <a:avLst/>
            </a:prstGeom>
            <a:solidFill>
              <a:srgbClr val="FF0000">
                <a:alpha val="21176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10357561" y="4555818"/>
              <a:ext cx="259773" cy="231460"/>
            </a:xfrm>
            <a:prstGeom prst="rect">
              <a:avLst/>
            </a:prstGeom>
            <a:solidFill>
              <a:srgbClr val="FF0000">
                <a:alpha val="21176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10357561" y="4227646"/>
              <a:ext cx="259773" cy="231460"/>
            </a:xfrm>
            <a:prstGeom prst="rect">
              <a:avLst/>
            </a:prstGeom>
            <a:solidFill>
              <a:srgbClr val="FF0000">
                <a:alpha val="21176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9998598" y="5382778"/>
              <a:ext cx="259773" cy="23146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9998598" y="5054606"/>
              <a:ext cx="259773" cy="23146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10357561" y="5387558"/>
              <a:ext cx="259773" cy="23146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10357561" y="5059386"/>
              <a:ext cx="259773" cy="23146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0712787" y="4297436"/>
                  <a:ext cx="7377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= </a:t>
                  </a:r>
                  <a14:m>
                    <m:oMath xmlns:m="http://schemas.openxmlformats.org/officeDocument/2006/math">
                      <m:r>
                        <a:rPr lang="ko-KR" altLang="en-US" i="1" dirty="0">
                          <a:latin typeface="Cambria Math" panose="02040503050406030204" pitchFamily="18" charset="0"/>
                        </a:rPr>
                        <m:t>− </m:t>
                      </m:r>
                    </m:oMath>
                  </a14:m>
                  <a:r>
                    <a:rPr lang="en-US" altLang="ko-KR" b="1" dirty="0"/>
                    <a:t>F</a:t>
                  </a:r>
                  <a:endParaRPr lang="ko-KR" altLang="en-US" b="1" dirty="0"/>
                </a:p>
              </p:txBody>
            </p:sp>
          </mc:Choice>
          <mc:Fallback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12787" y="4297436"/>
                  <a:ext cx="737702" cy="369332"/>
                </a:xfrm>
                <a:prstGeom prst="rect">
                  <a:avLst/>
                </a:prstGeom>
                <a:blipFill>
                  <a:blip r:embed="rId14"/>
                  <a:stretch>
                    <a:fillRect l="-6612" t="-9836" r="-6612" b="-245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7" name="TextBox 96"/>
            <p:cNvSpPr txBox="1"/>
            <p:nvPr/>
          </p:nvSpPr>
          <p:spPr>
            <a:xfrm>
              <a:off x="10712787" y="5153143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= </a:t>
              </a:r>
              <a:r>
                <a:rPr lang="en-US" altLang="ko-KR" b="1" dirty="0"/>
                <a:t>I</a:t>
              </a:r>
              <a:endParaRPr lang="ko-KR" altLang="en-US" b="1" dirty="0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7574395" y="4284060"/>
              <a:ext cx="1743962" cy="1225775"/>
              <a:chOff x="3644764" y="5603095"/>
              <a:chExt cx="1743962" cy="1225775"/>
            </a:xfrm>
          </p:grpSpPr>
          <p:sp>
            <p:nvSpPr>
              <p:cNvPr id="98" name="직사각형 97"/>
              <p:cNvSpPr/>
              <p:nvPr/>
            </p:nvSpPr>
            <p:spPr>
              <a:xfrm>
                <a:off x="3754476" y="5931268"/>
                <a:ext cx="259773" cy="2314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1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직사각형 98"/>
              <p:cNvSpPr/>
              <p:nvPr/>
            </p:nvSpPr>
            <p:spPr>
              <a:xfrm>
                <a:off x="3754476" y="6597410"/>
                <a:ext cx="259773" cy="2314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0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직사각형 99"/>
              <p:cNvSpPr/>
              <p:nvPr/>
            </p:nvSpPr>
            <p:spPr>
              <a:xfrm>
                <a:off x="5049876" y="5931268"/>
                <a:ext cx="259773" cy="2314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0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>
                <a:off x="5049876" y="6597410"/>
                <a:ext cx="259773" cy="2314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1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3644764" y="5603095"/>
                <a:ext cx="481961" cy="23844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-2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직사각형 102"/>
              <p:cNvSpPr/>
              <p:nvPr/>
            </p:nvSpPr>
            <p:spPr>
              <a:xfrm>
                <a:off x="3754476" y="6269238"/>
                <a:ext cx="259773" cy="2314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0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직사각형 103"/>
              <p:cNvSpPr/>
              <p:nvPr/>
            </p:nvSpPr>
            <p:spPr>
              <a:xfrm>
                <a:off x="5049876" y="5603096"/>
                <a:ext cx="259773" cy="2314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2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직사각형 104"/>
              <p:cNvSpPr/>
              <p:nvPr/>
            </p:nvSpPr>
            <p:spPr>
              <a:xfrm>
                <a:off x="4941870" y="6269238"/>
                <a:ext cx="446856" cy="2314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-2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6" name="TextBox 15"/>
          <p:cNvSpPr txBox="1"/>
          <p:nvPr/>
        </p:nvSpPr>
        <p:spPr>
          <a:xfrm>
            <a:off x="3040462" y="4576521"/>
            <a:ext cx="3439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If some rows of </a:t>
            </a:r>
            <a:r>
              <a:rPr lang="en-US" altLang="ko-KR" sz="1400" b="1" dirty="0"/>
              <a:t>A</a:t>
            </a:r>
            <a:r>
              <a:rPr lang="en-US" altLang="ko-KR" sz="1400" dirty="0"/>
              <a:t> are linearly dependent, </a:t>
            </a:r>
          </a:p>
          <a:p>
            <a:r>
              <a:rPr lang="en-US" altLang="ko-KR" sz="1400" dirty="0"/>
              <a:t>the lower rows of </a:t>
            </a:r>
            <a:r>
              <a:rPr lang="en-US" altLang="ko-KR" sz="1400" b="1" dirty="0"/>
              <a:t>R</a:t>
            </a:r>
            <a:r>
              <a:rPr lang="en-US" altLang="ko-KR" sz="1400" dirty="0"/>
              <a:t> will be filled with zeros.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28632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3" name="직사각형 52"/>
              <p:cNvSpPr/>
              <p:nvPr/>
            </p:nvSpPr>
            <p:spPr>
              <a:xfrm>
                <a:off x="1057009" y="3979435"/>
                <a:ext cx="6864366" cy="21114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b="1" dirty="0"/>
                  <a:t>U</a:t>
                </a:r>
                <a:r>
                  <a:rPr lang="en-US" altLang="ko-KR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 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d>
                  </m:oMath>
                </a14:m>
                <a:r>
                  <a:rPr lang="ko-KR" altLang="en-US" dirty="0"/>
                  <a:t>  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b="1" dirty="0"/>
                  <a:t>R</a:t>
                </a:r>
                <a:r>
                  <a:rPr lang="en-US" altLang="ko-KR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 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d>
                  </m:oMath>
                </a14:m>
                <a:r>
                  <a:rPr lang="ko-KR" altLang="en-US" dirty="0"/>
                  <a:t>  </a:t>
                </a:r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53" name="직사각형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009" y="3979435"/>
                <a:ext cx="6864366" cy="2111475"/>
              </a:xfrm>
              <a:prstGeom prst="rect">
                <a:avLst/>
              </a:prstGeom>
              <a:blipFill>
                <a:blip r:embed="rId3"/>
                <a:stretch>
                  <a:fillRect l="-7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85371"/>
          </a:xfrm>
        </p:spPr>
        <p:txBody>
          <a:bodyPr/>
          <a:lstStyle/>
          <a:p>
            <a:r>
              <a:rPr lang="en-US" altLang="ko-KR" b="1" dirty="0"/>
              <a:t>Ax = </a:t>
            </a:r>
            <a:r>
              <a:rPr lang="en-US" altLang="ko-KR" b="1" dirty="0" err="1"/>
              <a:t>Ux</a:t>
            </a:r>
            <a:r>
              <a:rPr lang="en-US" altLang="ko-KR" b="1" dirty="0"/>
              <a:t> = Rx = 0</a:t>
            </a:r>
          </a:p>
          <a:p>
            <a:pPr marL="0" indent="0">
              <a:buNone/>
            </a:pPr>
            <a:r>
              <a:rPr lang="en-US" altLang="ko-KR" sz="1800" dirty="0"/>
              <a:t>	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 </a:t>
            </a:r>
            <a:r>
              <a:rPr lang="en-US" altLang="ko-KR" sz="4000" dirty="0">
                <a:latin typeface="+mn-lt"/>
                <a:cs typeface="Times New Roman" panose="02020603050405020304" pitchFamily="18" charset="0"/>
              </a:rPr>
              <a:t>Solving </a:t>
            </a:r>
            <a:r>
              <a:rPr lang="en-US" altLang="ko-KR" sz="4000" b="1" dirty="0">
                <a:latin typeface="+mn-lt"/>
                <a:cs typeface="Times New Roman" panose="02020603050405020304" pitchFamily="18" charset="0"/>
              </a:rPr>
              <a:t>Ax = 0 </a:t>
            </a:r>
            <a:r>
              <a:rPr lang="en-US" altLang="ko-KR" sz="4000" dirty="0">
                <a:latin typeface="+mn-lt"/>
                <a:cs typeface="Times New Roman" panose="02020603050405020304" pitchFamily="18" charset="0"/>
              </a:rPr>
              <a:t>and </a:t>
            </a:r>
            <a:r>
              <a:rPr lang="en-US" altLang="ko-KR" b="1" dirty="0"/>
              <a:t>Ax = b</a:t>
            </a:r>
            <a:endParaRPr lang="en-US" altLang="ko-KR" sz="4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6174-49FF-481D-BCDD-56901B69D011}" type="slidenum">
              <a:rPr lang="ko-KR" altLang="en-US" smtClean="0"/>
              <a:t>27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/>
              <p:cNvSpPr/>
              <p:nvPr/>
            </p:nvSpPr>
            <p:spPr>
              <a:xfrm>
                <a:off x="1057010" y="3014191"/>
                <a:ext cx="2306914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b="1" dirty="0"/>
                  <a:t>A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d>
                  </m:oMath>
                </a14:m>
                <a:endParaRPr lang="en-US" altLang="ko-KR" dirty="0"/>
              </a:p>
            </p:txBody>
          </p:sp>
        </mc:Choice>
        <mc:Fallback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010" y="3014191"/>
                <a:ext cx="2306914" cy="824906"/>
              </a:xfrm>
              <a:prstGeom prst="rect">
                <a:avLst/>
              </a:prstGeom>
              <a:blipFill>
                <a:blip r:embed="rId4"/>
                <a:stretch>
                  <a:fillRect l="-2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0"/>
          <p:cNvSpPr/>
          <p:nvPr/>
        </p:nvSpPr>
        <p:spPr>
          <a:xfrm>
            <a:off x="1674688" y="3055287"/>
            <a:ext cx="242712" cy="24271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/>
              <p:cNvSpPr txBox="1"/>
              <p:nvPr/>
            </p:nvSpPr>
            <p:spPr>
              <a:xfrm>
                <a:off x="7782247" y="512966"/>
                <a:ext cx="3995004" cy="113390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r>
                  <a:rPr lang="en-US" altLang="ko-KR" sz="2000" b="1" dirty="0"/>
                  <a:t>Ax</a:t>
                </a:r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  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d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2000" b="0" i="0" smtClean="0"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2000"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2000"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0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2000"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0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d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2247" y="512966"/>
                <a:ext cx="3995004" cy="1133900"/>
              </a:xfrm>
              <a:prstGeom prst="rect">
                <a:avLst/>
              </a:prstGeom>
              <a:blipFill>
                <a:blip r:embed="rId5"/>
                <a:stretch>
                  <a:fillRect l="-39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직사각형 38"/>
          <p:cNvSpPr/>
          <p:nvPr/>
        </p:nvSpPr>
        <p:spPr>
          <a:xfrm>
            <a:off x="1684962" y="4015216"/>
            <a:ext cx="242712" cy="24271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2397746" y="4278476"/>
            <a:ext cx="242712" cy="24271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1684962" y="5020395"/>
            <a:ext cx="242712" cy="24271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2397746" y="5283655"/>
            <a:ext cx="242712" cy="24271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직사각형 7"/>
              <p:cNvSpPr/>
              <p:nvPr/>
            </p:nvSpPr>
            <p:spPr>
              <a:xfrm>
                <a:off x="5973788" y="1802500"/>
                <a:ext cx="2636812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800" b="1" dirty="0"/>
                  <a:t>x</a:t>
                </a:r>
                <a:r>
                  <a:rPr lang="en-US" altLang="ko-KR" sz="2800" dirty="0"/>
                  <a:t> = c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ko-KR" sz="2800" dirty="0"/>
                  <a:t> + d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3788" y="1802500"/>
                <a:ext cx="2636812" cy="1112805"/>
              </a:xfrm>
              <a:prstGeom prst="rect">
                <a:avLst/>
              </a:prstGeom>
              <a:blipFill>
                <a:blip r:embed="rId6"/>
                <a:stretch>
                  <a:fillRect l="-48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 descr="https://t1.daumcdn.net/cfile/tistory/999997385A7B331433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9"/>
          <a:stretch/>
        </p:blipFill>
        <p:spPr bwMode="auto">
          <a:xfrm>
            <a:off x="4485954" y="3176643"/>
            <a:ext cx="6867846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80818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 </a:t>
            </a:r>
            <a:r>
              <a:rPr lang="en-US" altLang="ko-KR" sz="4000" dirty="0">
                <a:latin typeface="+mn-lt"/>
                <a:cs typeface="Times New Roman" panose="02020603050405020304" pitchFamily="18" charset="0"/>
              </a:rPr>
              <a:t>Solving </a:t>
            </a:r>
            <a:r>
              <a:rPr lang="en-US" altLang="ko-KR" sz="4000" b="1" dirty="0">
                <a:latin typeface="+mn-lt"/>
                <a:cs typeface="Times New Roman" panose="02020603050405020304" pitchFamily="18" charset="0"/>
              </a:rPr>
              <a:t>Ax = 0 </a:t>
            </a:r>
            <a:r>
              <a:rPr lang="en-US" altLang="ko-KR" sz="4000" dirty="0">
                <a:latin typeface="+mn-lt"/>
                <a:cs typeface="Times New Roman" panose="02020603050405020304" pitchFamily="18" charset="0"/>
              </a:rPr>
              <a:t>and </a:t>
            </a:r>
            <a:r>
              <a:rPr lang="en-US" altLang="ko-KR" b="1" dirty="0"/>
              <a:t>Ax = b</a:t>
            </a:r>
            <a:endParaRPr lang="en-US" altLang="ko-KR" sz="4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6174-49FF-481D-BCDD-56901B69D011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062" y="2664337"/>
            <a:ext cx="9839876" cy="2967706"/>
          </a:xfrm>
          <a:prstGeom prst="rect">
            <a:avLst/>
          </a:prstGeom>
        </p:spPr>
      </p:pic>
      <p:sp>
        <p:nvSpPr>
          <p:cNvPr id="34" name="내용 개체 틀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131"/>
          </a:xfrm>
        </p:spPr>
        <p:txBody>
          <a:bodyPr/>
          <a:lstStyle/>
          <a:p>
            <a:r>
              <a:rPr lang="en-US" altLang="ko-KR" dirty="0"/>
              <a:t>Echelon Form </a:t>
            </a:r>
            <a:r>
              <a:rPr lang="en-US" altLang="ko-KR" b="1" dirty="0"/>
              <a:t>U</a:t>
            </a:r>
            <a:r>
              <a:rPr lang="en-US" altLang="ko-KR" dirty="0"/>
              <a:t> and Row Reduced Form </a:t>
            </a:r>
            <a:r>
              <a:rPr lang="en-US" altLang="ko-KR" b="1" dirty="0"/>
              <a:t>R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656821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56809"/>
          </a:xfrm>
        </p:spPr>
        <p:txBody>
          <a:bodyPr/>
          <a:lstStyle/>
          <a:p>
            <a:r>
              <a:rPr lang="en-US" altLang="ko-KR" dirty="0"/>
              <a:t>Solving </a:t>
            </a:r>
            <a:r>
              <a:rPr lang="en-US" altLang="ko-KR" b="1" dirty="0">
                <a:cs typeface="Times New Roman" panose="02020603050405020304" pitchFamily="18" charset="0"/>
              </a:rPr>
              <a:t>Ax = b</a:t>
            </a:r>
            <a:r>
              <a:rPr lang="en-US" altLang="ko-KR" dirty="0">
                <a:cs typeface="Times New Roman" panose="02020603050405020304" pitchFamily="18" charset="0"/>
              </a:rPr>
              <a:t>, </a:t>
            </a:r>
            <a:r>
              <a:rPr lang="en-US" altLang="ko-KR" b="1" dirty="0" err="1">
                <a:cs typeface="Times New Roman" panose="02020603050405020304" pitchFamily="18" charset="0"/>
              </a:rPr>
              <a:t>Ux</a:t>
            </a:r>
            <a:r>
              <a:rPr lang="en-US" altLang="ko-KR" b="1" dirty="0">
                <a:cs typeface="Times New Roman" panose="02020603050405020304" pitchFamily="18" charset="0"/>
              </a:rPr>
              <a:t> = c</a:t>
            </a:r>
            <a:r>
              <a:rPr lang="en-US" altLang="ko-KR" dirty="0">
                <a:cs typeface="Times New Roman" panose="02020603050405020304" pitchFamily="18" charset="0"/>
              </a:rPr>
              <a:t>, </a:t>
            </a:r>
            <a:r>
              <a:rPr lang="en-US" altLang="ko-KR" b="1" dirty="0">
                <a:cs typeface="Times New Roman" panose="02020603050405020304" pitchFamily="18" charset="0"/>
              </a:rPr>
              <a:t>Rx = d</a:t>
            </a:r>
            <a:endParaRPr lang="ko-KR" altLang="en-US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Augmented Matrix</a:t>
            </a:r>
            <a:endParaRPr lang="ko-KR" altLang="en-US" sz="2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 </a:t>
            </a:r>
            <a:r>
              <a:rPr lang="en-US" altLang="ko-KR" sz="4000" dirty="0">
                <a:latin typeface="+mn-lt"/>
                <a:cs typeface="Times New Roman" panose="02020603050405020304" pitchFamily="18" charset="0"/>
              </a:rPr>
              <a:t>Solving </a:t>
            </a:r>
            <a:r>
              <a:rPr lang="en-US" altLang="ko-KR" sz="4000" b="1" dirty="0">
                <a:latin typeface="+mn-lt"/>
                <a:cs typeface="Times New Roman" panose="02020603050405020304" pitchFamily="18" charset="0"/>
              </a:rPr>
              <a:t>Ax = 0 </a:t>
            </a:r>
            <a:r>
              <a:rPr lang="en-US" altLang="ko-KR" sz="4000" dirty="0">
                <a:latin typeface="+mn-lt"/>
                <a:cs typeface="Times New Roman" panose="02020603050405020304" pitchFamily="18" charset="0"/>
              </a:rPr>
              <a:t>and </a:t>
            </a:r>
            <a:r>
              <a:rPr lang="en-US" altLang="ko-KR" b="1" dirty="0"/>
              <a:t>Ax = b</a:t>
            </a:r>
            <a:endParaRPr lang="en-US" altLang="ko-KR" sz="4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6174-49FF-481D-BCDD-56901B69D011}" type="slidenum">
              <a:rPr lang="ko-KR" altLang="en-US" smtClean="0"/>
              <a:t>29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7679505" y="460956"/>
                <a:ext cx="4168770" cy="113390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r>
                  <a:rPr lang="en-US" altLang="ko-KR" sz="2000" b="1" dirty="0"/>
                  <a:t>Ax</a:t>
                </a:r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  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d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2000" b="0" i="0" smtClean="0"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2000"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2000"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0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2000"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0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d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2000" b="0" i="0" smtClean="0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en-US" altLang="ko-KR" sz="2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2000">
                                            <a:latin typeface="Cambria Math" panose="02040503050406030204" pitchFamily="18" charset="0"/>
                                          </a:rPr>
                                          <m:t>b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2000">
                                            <a:latin typeface="Cambria Math" panose="02040503050406030204" pitchFamily="18" charset="0"/>
                                          </a:rPr>
                                          <m:t>b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0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9505" y="460956"/>
                <a:ext cx="4168770" cy="1133900"/>
              </a:xfrm>
              <a:prstGeom prst="rect">
                <a:avLst/>
              </a:prstGeom>
              <a:blipFill>
                <a:blip r:embed="rId3"/>
                <a:stretch>
                  <a:fillRect l="-38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/>
              <p:cNvSpPr/>
              <p:nvPr/>
            </p:nvSpPr>
            <p:spPr>
              <a:xfrm>
                <a:off x="6338625" y="1877114"/>
                <a:ext cx="4870564" cy="3940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b="1" dirty="0"/>
                  <a:t>A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dirty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dirty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en-US" altLang="ko-KR" b="1" dirty="0"/>
                  <a:t>b   </a:t>
                </a:r>
                <a:r>
                  <a:rPr lang="en-US" altLang="ko-KR" dirty="0"/>
                  <a:t>and</a:t>
                </a:r>
                <a:r>
                  <a:rPr lang="en-US" altLang="ko-KR" b="1" dirty="0"/>
                  <a:t>    A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dirty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dirty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en-US" altLang="ko-KR" b="1" dirty="0"/>
                  <a:t>0    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b="1" dirty="0"/>
                  <a:t>     A 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dirty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dirty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dirty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dirty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ko-KR" dirty="0"/>
                  <a:t>)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en-US" altLang="ko-KR" b="1" dirty="0"/>
                  <a:t>b</a:t>
                </a:r>
                <a:endParaRPr lang="ko-KR" altLang="en-US" b="1" dirty="0"/>
              </a:p>
            </p:txBody>
          </p:sp>
        </mc:Choice>
        <mc:Fallback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8625" y="1877114"/>
                <a:ext cx="4870564" cy="394019"/>
              </a:xfrm>
              <a:prstGeom prst="rect">
                <a:avLst/>
              </a:prstGeom>
              <a:blipFill>
                <a:blip r:embed="rId4"/>
                <a:stretch>
                  <a:fillRect l="-751" t="-9231" r="-501" b="-169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직사각형 12"/>
              <p:cNvSpPr/>
              <p:nvPr/>
            </p:nvSpPr>
            <p:spPr>
              <a:xfrm>
                <a:off x="2270671" y="2298322"/>
                <a:ext cx="34242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𝐀</m:t>
                        </m:r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𝐛</m:t>
                        </m:r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ko-KR" altLang="en-US" b="1" dirty="0"/>
                  <a:t>  </a:t>
                </a:r>
                <a:r>
                  <a:rPr lang="en-US" altLang="ko-KR" b="1" dirty="0"/>
                  <a:t>→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𝐔</m:t>
                        </m:r>
                        <m:r>
                          <a:rPr lang="en-US" altLang="ko-KR" b="1" i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US" altLang="ko-KR" b="1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𝐜</m:t>
                        </m:r>
                        <m:r>
                          <a:rPr lang="en-US" altLang="ko-KR" b="1" i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altLang="ko-KR" b="1" dirty="0"/>
                  <a:t>  →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𝐑</m:t>
                        </m:r>
                        <m:r>
                          <a:rPr lang="en-US" altLang="ko-KR" b="1" i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US" altLang="ko-KR" b="1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𝐝</m:t>
                        </m:r>
                        <m:r>
                          <a:rPr lang="en-US" altLang="ko-KR" b="1" i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671" y="2298322"/>
                <a:ext cx="3424207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그룹 27"/>
          <p:cNvGrpSpPr/>
          <p:nvPr/>
        </p:nvGrpSpPr>
        <p:grpSpPr>
          <a:xfrm>
            <a:off x="-9416" y="2981764"/>
            <a:ext cx="11208680" cy="3670991"/>
            <a:chOff x="257708" y="2981764"/>
            <a:chExt cx="11208680" cy="367099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직사각형 7"/>
                <p:cNvSpPr/>
                <p:nvPr/>
              </p:nvSpPr>
              <p:spPr>
                <a:xfrm>
                  <a:off x="725612" y="3390579"/>
                  <a:ext cx="10740776" cy="283564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>
                                              <a:latin typeface="Cambria Math" panose="02040503050406030204" pitchFamily="18" charset="0"/>
                                            </a:rPr>
                                            <m:t>b</m:t>
                                          </m:r>
                                        </m:e>
                                        <m:sub>
                                          <m:r>
                                            <a:rPr lang="en-US" altLang="ko-KR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>
                                              <a:latin typeface="Cambria Math" panose="02040503050406030204" pitchFamily="18" charset="0"/>
                                            </a:rPr>
                                            <m:t>b</m:t>
                                          </m:r>
                                        </m:e>
                                        <m:sub>
                                          <m:r>
                                            <a:rPr lang="en-US" altLang="ko-KR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d>
                    </m:oMath>
                  </a14:m>
                  <a:r>
                    <a:rPr lang="ko-KR" altLang="en-US" dirty="0"/>
                    <a:t>     →    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>
                                              <a:latin typeface="Cambria Math" panose="02040503050406030204" pitchFamily="18" charset="0"/>
                                            </a:rPr>
                                            <m:t>b</m:t>
                                          </m:r>
                                        </m:e>
                                        <m:sub>
                                          <m:r>
                                            <a:rPr lang="en-US" altLang="ko-KR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>
                                              <a:latin typeface="Cambria Math" panose="02040503050406030204" pitchFamily="18" charset="0"/>
                                            </a:rPr>
                                            <m:t>b</m:t>
                                          </m:r>
                                        </m:e>
                                        <m:sub>
                                          <m:r>
                                            <a:rPr lang="en-US" altLang="ko-KR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>
                                              <a:latin typeface="Cambria Math" panose="02040503050406030204" pitchFamily="18" charset="0"/>
                                            </a:rPr>
                                            <m:t>b</m:t>
                                          </m:r>
                                        </m:e>
                                        <m:sub>
                                          <m:r>
                                            <a:rPr lang="en-US" altLang="ko-KR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−3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>
                                              <a:latin typeface="Cambria Math" panose="02040503050406030204" pitchFamily="18" charset="0"/>
                                            </a:rPr>
                                            <m:t>b</m:t>
                                          </m:r>
                                        </m:e>
                                        <m:sub>
                                          <m:r>
                                            <a:rPr lang="en-US" altLang="ko-KR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d>
                    </m:oMath>
                  </a14:m>
                  <a:r>
                    <a:rPr lang="ko-KR" altLang="en-US" dirty="0"/>
                    <a:t>     →    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>
                                              <a:latin typeface="Cambria Math" panose="02040503050406030204" pitchFamily="18" charset="0"/>
                                            </a:rPr>
                                            <m:t>b</m:t>
                                          </m:r>
                                        </m:e>
                                        <m:sub>
                                          <m:r>
                                            <a:rPr lang="en-US" altLang="ko-KR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>
                                              <a:latin typeface="Cambria Math" panose="02040503050406030204" pitchFamily="18" charset="0"/>
                                            </a:rPr>
                                            <m:t>b</m:t>
                                          </m:r>
                                        </m:e>
                                        <m:sub>
                                          <m:r>
                                            <a:rPr lang="en-US" altLang="ko-KR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>
                                              <a:latin typeface="Cambria Math" panose="02040503050406030204" pitchFamily="18" charset="0"/>
                                            </a:rPr>
                                            <m:t>b</m:t>
                                          </m:r>
                                        </m:e>
                                        <m:sub>
                                          <m:r>
                                            <a:rPr lang="en-US" altLang="ko-KR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>
                                              <a:latin typeface="Cambria Math" panose="02040503050406030204" pitchFamily="18" charset="0"/>
                                            </a:rPr>
                                            <m:t>b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>
                                              <a:latin typeface="Cambria Math" panose="02040503050406030204" pitchFamily="18" charset="0"/>
                                            </a:rPr>
                                            <m:t>b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d>
                    </m:oMath>
                  </a14:m>
                  <a:endParaRPr lang="en-US" altLang="ko-KR" dirty="0"/>
                </a:p>
                <a:p>
                  <a:pPr algn="ctr"/>
                  <a:endParaRPr lang="en-US" altLang="ko-KR" dirty="0"/>
                </a:p>
                <a:p>
                  <a:pPr algn="ctr"/>
                  <a:endParaRPr lang="en-US" altLang="ko-KR" dirty="0"/>
                </a:p>
                <a:p>
                  <a:pPr algn="ctr"/>
                  <a:endParaRPr lang="en-US" altLang="ko-KR" dirty="0"/>
                </a:p>
                <a:p>
                  <a:r>
                    <a:rPr lang="ko-KR" altLang="en-US" dirty="0"/>
                    <a:t>→    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>
                                              <a:latin typeface="Cambria Math" panose="02040503050406030204" pitchFamily="18" charset="0"/>
                                            </a:rPr>
                                            <m:t>b</m:t>
                                          </m:r>
                                        </m:e>
                                        <m:sub>
                                          <m:r>
                                            <a:rPr lang="en-US" altLang="ko-KR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>
                                              <a:latin typeface="Cambria Math" panose="02040503050406030204" pitchFamily="18" charset="0"/>
                                            </a:rPr>
                                            <m:t>b</m:t>
                                          </m:r>
                                        </m:e>
                                        <m:sub>
                                          <m:r>
                                            <a:rPr lang="en-US" altLang="ko-KR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>
                                              <a:latin typeface="Cambria Math" panose="02040503050406030204" pitchFamily="18" charset="0"/>
                                            </a:rPr>
                                            <m:t>b</m:t>
                                          </m:r>
                                        </m:e>
                                        <m:sub>
                                          <m:r>
                                            <a:rPr lang="en-US" altLang="ko-KR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>
                                              <a:latin typeface="Cambria Math" panose="02040503050406030204" pitchFamily="18" charset="0"/>
                                            </a:rPr>
                                            <m:t>b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>
                                              <a:latin typeface="Cambria Math" panose="02040503050406030204" pitchFamily="18" charset="0"/>
                                            </a:rPr>
                                            <m:t>b</m:t>
                                          </m:r>
                                        </m:e>
                                        <m:sub>
                                          <m:r>
                                            <a:rPr lang="en-US" altLang="ko-KR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d>
                    </m:oMath>
                  </a14:m>
                  <a:r>
                    <a:rPr lang="en-US" altLang="ko-KR" dirty="0"/>
                    <a:t>     </a:t>
                  </a:r>
                  <a:r>
                    <a:rPr lang="ko-KR" altLang="en-US" dirty="0"/>
                    <a:t>→    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>
                                              <a:latin typeface="Cambria Math" panose="02040503050406030204" pitchFamily="18" charset="0"/>
                                            </a:rPr>
                                            <m:t>b</m:t>
                                          </m:r>
                                        </m:e>
                                        <m:sub>
                                          <m:r>
                                            <a:rPr lang="en-US" altLang="ko-KR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>
                                              <a:latin typeface="Cambria Math" panose="02040503050406030204" pitchFamily="18" charset="0"/>
                                            </a:rPr>
                                            <m:t>b</m:t>
                                          </m:r>
                                        </m:e>
                                        <m:sub>
                                          <m:r>
                                            <a:rPr lang="en-US" altLang="ko-KR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>
                                              <a:latin typeface="Cambria Math" panose="02040503050406030204" pitchFamily="18" charset="0"/>
                                            </a:rPr>
                                            <m:t>b</m:t>
                                          </m:r>
                                        </m:e>
                                        <m:sub>
                                          <m:r>
                                            <a:rPr lang="en-US" altLang="ko-KR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>
                                              <a:latin typeface="Cambria Math" panose="02040503050406030204" pitchFamily="18" charset="0"/>
                                            </a:rPr>
                                            <m:t>b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>
                                              <a:latin typeface="Cambria Math" panose="02040503050406030204" pitchFamily="18" charset="0"/>
                                            </a:rPr>
                                            <m:t>b</m:t>
                                          </m:r>
                                        </m:e>
                                        <m:sub>
                                          <m:r>
                                            <a:rPr lang="en-US" altLang="ko-KR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d>
                    </m:oMath>
                  </a14:m>
                  <a:endParaRPr lang="en-US" altLang="ko-KR" dirty="0"/>
                </a:p>
              </p:txBody>
            </p:sp>
          </mc:Choice>
          <mc:Fallback>
            <p:sp>
              <p:nvSpPr>
                <p:cNvPr id="8" name="직사각형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612" y="3390579"/>
                  <a:ext cx="10740776" cy="2835648"/>
                </a:xfrm>
                <a:prstGeom prst="rect">
                  <a:avLst/>
                </a:prstGeom>
                <a:blipFill>
                  <a:blip r:embed="rId6"/>
                  <a:stretch>
                    <a:fillRect l="-45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직사각형 10"/>
                <p:cNvSpPr/>
                <p:nvPr/>
              </p:nvSpPr>
              <p:spPr>
                <a:xfrm>
                  <a:off x="2846024" y="4337671"/>
                  <a:ext cx="1941734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i="1" dirty="0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400" dirty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row</m:t>
                            </m:r>
                          </m:e>
                          <m:sub>
                            <m:r>
                              <a:rPr lang="en-US" altLang="ko-KR" sz="1400" b="0" i="1" dirty="0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400" dirty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1400" i="1" dirty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400" dirty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row</m:t>
                            </m:r>
                          </m:e>
                          <m:sub>
                            <m:r>
                              <a:rPr lang="en-US" altLang="ko-KR" sz="1400" b="0" i="1" dirty="0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400" b="0" i="1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−2 </m:t>
                        </m:r>
                        <m:sSub>
                          <m:sSubPr>
                            <m:ctrlPr>
                              <a:rPr lang="en-US" altLang="ko-KR" sz="1400" i="1" dirty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400" dirty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row</m:t>
                            </m:r>
                          </m:e>
                          <m:sub>
                            <m:r>
                              <a:rPr lang="en-US" altLang="ko-KR" sz="1400" b="0" i="1" dirty="0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ko-KR" sz="14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i="1" dirty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400" dirty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row</m:t>
                            </m:r>
                          </m:e>
                          <m:sub>
                            <m:r>
                              <a:rPr lang="en-US" altLang="ko-KR" sz="1400" b="0" i="1" dirty="0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sz="1400" dirty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1400" i="1" dirty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400" dirty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row</m:t>
                            </m:r>
                          </m:e>
                          <m:sub>
                            <m:r>
                              <a:rPr lang="en-US" altLang="ko-KR" sz="1400" b="0" i="1" dirty="0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sz="1400" i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400" b="0" i="1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sz="1400" i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sz="1400" i="1" dirty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400" dirty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row</m:t>
                            </m:r>
                          </m:e>
                          <m:sub>
                            <m:r>
                              <a:rPr lang="en-US" altLang="ko-KR" sz="1400" i="1" dirty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1" name="직사각형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6024" y="4337671"/>
                  <a:ext cx="1941734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직사각형 11"/>
                <p:cNvSpPr/>
                <p:nvPr/>
              </p:nvSpPr>
              <p:spPr>
                <a:xfrm>
                  <a:off x="6472802" y="4460959"/>
                  <a:ext cx="1797896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i="1" dirty="0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400" dirty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row</m:t>
                            </m:r>
                          </m:e>
                          <m:sub>
                            <m:r>
                              <a:rPr lang="en-US" altLang="ko-KR" sz="1400" b="0" i="1" dirty="0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sz="1400" dirty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1400" i="1" dirty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400" dirty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row</m:t>
                            </m:r>
                          </m:e>
                          <m:sub>
                            <m:r>
                              <a:rPr lang="en-US" altLang="ko-KR" sz="1400" b="0" i="1" dirty="0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400" b="0" i="1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400" i="1" dirty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400" dirty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row</m:t>
                            </m:r>
                          </m:e>
                          <m:sub>
                            <m:r>
                              <a:rPr lang="en-US" altLang="ko-KR" sz="1400" b="0" i="1" dirty="0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2" name="직사각형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2802" y="4460959"/>
                  <a:ext cx="1797896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직사각형 15"/>
                <p:cNvSpPr/>
                <p:nvPr/>
              </p:nvSpPr>
              <p:spPr>
                <a:xfrm>
                  <a:off x="8941241" y="2981764"/>
                  <a:ext cx="98847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1" i="0">
                                <a:latin typeface="Cambria Math" panose="02040503050406030204" pitchFamily="18" charset="0"/>
                              </a:rPr>
                              <m:t>𝐔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1" i="0">
                                <a:latin typeface="Cambria Math" panose="02040503050406030204" pitchFamily="18" charset="0"/>
                              </a:rPr>
                              <m:t>𝐜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16" name="직사각형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1241" y="2981764"/>
                  <a:ext cx="988476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직사각형 16"/>
                <p:cNvSpPr/>
                <p:nvPr/>
              </p:nvSpPr>
              <p:spPr>
                <a:xfrm>
                  <a:off x="4518959" y="5972440"/>
                  <a:ext cx="1388682" cy="49564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i="1" dirty="0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400" dirty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row</m:t>
                            </m:r>
                          </m:e>
                          <m:sub>
                            <m:r>
                              <a:rPr lang="en-US" altLang="ko-KR" sz="1400" b="0" i="1" dirty="0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400" dirty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1400" b="0" i="1" dirty="0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400" b="0" i="1" dirty="0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400" b="0" i="1" dirty="0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1400" b="0" i="1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sz="1400" i="1" dirty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400" dirty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row</m:t>
                            </m:r>
                          </m:e>
                          <m:sub>
                            <m:r>
                              <a:rPr lang="en-US" altLang="ko-KR" sz="1400" b="0" i="1" dirty="0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7" name="직사각형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8959" y="5972440"/>
                  <a:ext cx="1388682" cy="495649"/>
                </a:xfrm>
                <a:prstGeom prst="rect">
                  <a:avLst/>
                </a:prstGeom>
                <a:blipFill>
                  <a:blip r:embed="rId10"/>
                  <a:stretch>
                    <a:fillRect b="-123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직사각형 17"/>
                <p:cNvSpPr/>
                <p:nvPr/>
              </p:nvSpPr>
              <p:spPr>
                <a:xfrm>
                  <a:off x="6815209" y="6283423"/>
                  <a:ext cx="10103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ko-KR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𝐑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a14:m>
                  <a:r>
                    <a:rPr lang="en-US" altLang="ko-KR" dirty="0"/>
                    <a:t> </a:t>
                  </a:r>
                  <a:endParaRPr lang="ko-KR" altLang="en-US" dirty="0"/>
                </a:p>
              </p:txBody>
            </p:sp>
          </mc:Choice>
          <mc:Fallback>
            <p:sp>
              <p:nvSpPr>
                <p:cNvPr id="18" name="직사각형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5209" y="6283423"/>
                  <a:ext cx="1010341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직사각형 23"/>
                <p:cNvSpPr/>
                <p:nvPr/>
              </p:nvSpPr>
              <p:spPr>
                <a:xfrm>
                  <a:off x="257708" y="6096434"/>
                  <a:ext cx="1858768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i="1" dirty="0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400" dirty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row</m:t>
                            </m:r>
                          </m:e>
                          <m:sub>
                            <m:r>
                              <a:rPr lang="en-US" altLang="ko-KR" sz="1400" b="0" i="1" dirty="0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400" dirty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1400" i="1" dirty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400" dirty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row</m:t>
                            </m:r>
                          </m:e>
                          <m:sub>
                            <m:r>
                              <a:rPr lang="en-US" altLang="ko-KR" sz="1400" i="1" dirty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400" b="0" i="1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altLang="ko-KR" sz="1400" i="1" dirty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400" dirty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row</m:t>
                            </m:r>
                          </m:e>
                          <m:sub>
                            <m:r>
                              <a:rPr lang="en-US" altLang="ko-KR" sz="1400" b="0" i="1" dirty="0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24" name="직사각형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708" y="6096434"/>
                  <a:ext cx="1858768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직사각형 26"/>
              <p:cNvSpPr/>
              <p:nvPr/>
            </p:nvSpPr>
            <p:spPr>
              <a:xfrm>
                <a:off x="8773907" y="5285329"/>
                <a:ext cx="330023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/>
                  <a:t>For solution to exist,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= 0   and   </a:t>
                </a:r>
                <a:r>
                  <a:rPr lang="en-US" altLang="ko-KR" b="1" dirty="0"/>
                  <a:t>b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ko-KR" dirty="0"/>
                  <a:t> C(</a:t>
                </a:r>
                <a:r>
                  <a:rPr lang="en-US" altLang="ko-KR" b="1" dirty="0"/>
                  <a:t>A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>
          <p:sp>
            <p:nvSpPr>
              <p:cNvPr id="27" name="직사각형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3907" y="5285329"/>
                <a:ext cx="3300232" cy="646331"/>
              </a:xfrm>
              <a:prstGeom prst="rect">
                <a:avLst/>
              </a:prstGeom>
              <a:blipFill>
                <a:blip r:embed="rId13"/>
                <a:stretch>
                  <a:fillRect l="-1476" t="-4717" r="-185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14"/>
          <a:srcRect l="40873" t="21132" r="37460" b="26279"/>
          <a:stretch/>
        </p:blipFill>
        <p:spPr>
          <a:xfrm>
            <a:off x="10998362" y="4226176"/>
            <a:ext cx="1043424" cy="126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51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2 Overview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6174-49FF-481D-BCDD-56901B69D011}" type="slidenum">
              <a:rPr lang="ko-KR" altLang="en-US" smtClean="0"/>
              <a:t>3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1716694" y="2321898"/>
            <a:ext cx="8758612" cy="2735954"/>
            <a:chOff x="1928414" y="2321898"/>
            <a:chExt cx="8758612" cy="2735954"/>
          </a:xfrm>
        </p:grpSpPr>
        <p:grpSp>
          <p:nvGrpSpPr>
            <p:cNvPr id="34" name="그룹 33"/>
            <p:cNvGrpSpPr/>
            <p:nvPr/>
          </p:nvGrpSpPr>
          <p:grpSpPr>
            <a:xfrm>
              <a:off x="1928414" y="2321898"/>
              <a:ext cx="8758612" cy="2735954"/>
              <a:chOff x="2318832" y="2455462"/>
              <a:chExt cx="8758612" cy="2735954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318832" y="4060506"/>
                <a:ext cx="24323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Rectangular Matrix</a:t>
                </a:r>
                <a:endParaRPr lang="ko-KR" altLang="en-US" sz="2400" dirty="0"/>
              </a:p>
            </p:txBody>
          </p:sp>
          <p:grpSp>
            <p:nvGrpSpPr>
              <p:cNvPr id="19" name="그룹 18"/>
              <p:cNvGrpSpPr/>
              <p:nvPr/>
            </p:nvGrpSpPr>
            <p:grpSpPr>
              <a:xfrm>
                <a:off x="2483949" y="2455462"/>
                <a:ext cx="6422719" cy="2102092"/>
                <a:chOff x="861659" y="1715715"/>
                <a:chExt cx="6422719" cy="2102092"/>
              </a:xfrm>
            </p:grpSpPr>
            <p:sp>
              <p:nvSpPr>
                <p:cNvPr id="7" name="직사각형 6"/>
                <p:cNvSpPr/>
                <p:nvPr/>
              </p:nvSpPr>
              <p:spPr>
                <a:xfrm>
                  <a:off x="861659" y="2302916"/>
                  <a:ext cx="2102092" cy="927690"/>
                </a:xfrm>
                <a:prstGeom prst="rect">
                  <a:avLst/>
                </a:prstGeom>
                <a:solidFill>
                  <a:schemeClr val="accent5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200" b="1" dirty="0">
                      <a:solidFill>
                        <a:schemeClr val="tx1"/>
                      </a:solidFill>
                    </a:rPr>
                    <a:t>A</a:t>
                  </a:r>
                  <a:endParaRPr lang="en-US" altLang="ko-KR" sz="1600" b="1" i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8" name="직사각형 7"/>
                <p:cNvSpPr/>
                <p:nvPr/>
              </p:nvSpPr>
              <p:spPr>
                <a:xfrm>
                  <a:off x="3164442" y="1715715"/>
                  <a:ext cx="546242" cy="2102092"/>
                </a:xfrm>
                <a:prstGeom prst="rect">
                  <a:avLst/>
                </a:prstGeom>
                <a:solidFill>
                  <a:schemeClr val="accent2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200" b="1" dirty="0">
                      <a:solidFill>
                        <a:schemeClr val="tx1"/>
                      </a:solidFill>
                    </a:rPr>
                    <a:t>x</a:t>
                  </a:r>
                  <a:endParaRPr lang="ko-KR" altLang="en-US" sz="3200" b="1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" name="TextBox 8"/>
                    <p:cNvSpPr txBox="1"/>
                    <p:nvPr/>
                  </p:nvSpPr>
                  <p:spPr>
                    <a:xfrm>
                      <a:off x="4006924" y="2582095"/>
                      <a:ext cx="30617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oMath>
                        </m:oMathPara>
                      </a14:m>
                      <a:endParaRPr lang="ko-KR" altLang="en-US" sz="2400" dirty="0"/>
                    </a:p>
                  </p:txBody>
                </p:sp>
              </mc:Choice>
              <mc:Fallback>
                <p:sp>
                  <p:nvSpPr>
                    <p:cNvPr id="9" name="TextBox 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06924" y="2582095"/>
                      <a:ext cx="306173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10000" r="-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" name="직사각형 9"/>
                <p:cNvSpPr/>
                <p:nvPr/>
              </p:nvSpPr>
              <p:spPr>
                <a:xfrm>
                  <a:off x="4494944" y="2302361"/>
                  <a:ext cx="546242" cy="928800"/>
                </a:xfrm>
                <a:prstGeom prst="rect">
                  <a:avLst/>
                </a:prstGeom>
                <a:solidFill>
                  <a:schemeClr val="accent6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200" b="1" dirty="0">
                      <a:solidFill>
                        <a:schemeClr val="tx1"/>
                      </a:solidFill>
                    </a:rPr>
                    <a:t>b</a:t>
                  </a:r>
                  <a:endParaRPr lang="ko-KR" altLang="en-US" sz="3200" b="1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1" name="직사각형 10"/>
                    <p:cNvSpPr/>
                    <p:nvPr/>
                  </p:nvSpPr>
                  <p:spPr>
                    <a:xfrm>
                      <a:off x="1514294" y="2892528"/>
                      <a:ext cx="796821" cy="33855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</m:t>
                            </m:r>
                            <m:r>
                              <a:rPr lang="en-US" altLang="ko-KR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oMath>
                        </m:oMathPara>
                      </a14:m>
                      <a:endParaRPr lang="ko-KR" altLang="en-US" b="1" dirty="0"/>
                    </a:p>
                  </p:txBody>
                </p:sp>
              </mc:Choice>
              <mc:Fallback>
                <p:sp>
                  <p:nvSpPr>
                    <p:cNvPr id="11" name="직사각형 1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14294" y="2892528"/>
                      <a:ext cx="796821" cy="338554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8" name="그룹 17"/>
                <p:cNvGrpSpPr/>
                <p:nvPr/>
              </p:nvGrpSpPr>
              <p:grpSpPr>
                <a:xfrm>
                  <a:off x="5223033" y="2443596"/>
                  <a:ext cx="1625467" cy="646331"/>
                  <a:chOff x="5155640" y="3762723"/>
                  <a:chExt cx="1625467" cy="646331"/>
                </a:xfrm>
              </p:grpSpPr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5268191" y="3762723"/>
                    <a:ext cx="1512916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/>
                      <a:t>Gaussian Elimination</a:t>
                    </a:r>
                    <a:endParaRPr lang="ko-KR" altLang="en-US" dirty="0"/>
                  </a:p>
                </p:txBody>
              </p:sp>
              <p:cxnSp>
                <p:nvCxnSpPr>
                  <p:cNvPr id="14" name="직선 화살표 연결선 13"/>
                  <p:cNvCxnSpPr/>
                  <p:nvPr/>
                </p:nvCxnSpPr>
                <p:spPr>
                  <a:xfrm>
                    <a:off x="5155640" y="4074639"/>
                    <a:ext cx="1488643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" name="TextBox 15"/>
                <p:cNvSpPr txBox="1"/>
                <p:nvPr/>
              </p:nvSpPr>
              <p:spPr>
                <a:xfrm>
                  <a:off x="6797929" y="2443596"/>
                  <a:ext cx="486449" cy="64633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altLang="ko-KR" sz="3600" b="1" dirty="0"/>
                    <a:t>x</a:t>
                  </a:r>
                </a:p>
              </p:txBody>
            </p:sp>
          </p:grpSp>
          <p:sp>
            <p:nvSpPr>
              <p:cNvPr id="26" name="TextBox 25"/>
              <p:cNvSpPr txBox="1"/>
              <p:nvPr/>
            </p:nvSpPr>
            <p:spPr>
              <a:xfrm>
                <a:off x="7496805" y="3991087"/>
                <a:ext cx="358063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400" dirty="0"/>
                  <a:t>unique solution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400" dirty="0"/>
                  <a:t>infinitely many solution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400" dirty="0"/>
                  <a:t>no solution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/>
                <p:cNvSpPr txBox="1"/>
                <p:nvPr/>
              </p:nvSpPr>
              <p:spPr>
                <a:xfrm>
                  <a:off x="6481203" y="2710587"/>
                  <a:ext cx="146234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 dirty="0"/>
                    <a:t>A </a:t>
                  </a:r>
                  <a14:m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altLang="ko-KR" b="1" dirty="0"/>
                    <a:t> U </a:t>
                  </a:r>
                  <a14:m>
                    <m:oMath xmlns:m="http://schemas.openxmlformats.org/officeDocument/2006/math">
                      <m:r>
                        <a:rPr lang="en-US" altLang="ko-K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altLang="ko-KR" b="1" dirty="0"/>
                    <a:t>  R</a:t>
                  </a:r>
                  <a:endParaRPr lang="ko-KR" altLang="en-US" b="1" dirty="0"/>
                </a:p>
              </p:txBody>
            </p:sp>
          </mc:Choice>
          <mc:Fallback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1203" y="2710587"/>
                  <a:ext cx="1462345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333" t="-10000" b="-2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TextBox 21"/>
          <p:cNvSpPr txBox="1"/>
          <p:nvPr/>
        </p:nvSpPr>
        <p:spPr>
          <a:xfrm>
            <a:off x="6785272" y="2007228"/>
            <a:ext cx="3650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U: Echelon form</a:t>
            </a:r>
          </a:p>
          <a:p>
            <a:r>
              <a:rPr lang="en-US" altLang="ko-KR" sz="1600" dirty="0"/>
              <a:t>R: Reduced row echelon form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840606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131"/>
          </a:xfrm>
        </p:spPr>
        <p:txBody>
          <a:bodyPr/>
          <a:lstStyle/>
          <a:p>
            <a:r>
              <a:rPr lang="en-US" altLang="ko-KR" dirty="0"/>
              <a:t>Solving </a:t>
            </a:r>
            <a:r>
              <a:rPr lang="en-US" altLang="ko-KR" b="1" dirty="0">
                <a:cs typeface="Times New Roman" panose="02020603050405020304" pitchFamily="18" charset="0"/>
              </a:rPr>
              <a:t>Ax = b</a:t>
            </a:r>
            <a:r>
              <a:rPr lang="en-US" altLang="ko-KR" dirty="0">
                <a:cs typeface="Times New Roman" panose="02020603050405020304" pitchFamily="18" charset="0"/>
              </a:rPr>
              <a:t>, </a:t>
            </a:r>
            <a:r>
              <a:rPr lang="en-US" altLang="ko-KR" b="1" dirty="0" err="1">
                <a:cs typeface="Times New Roman" panose="02020603050405020304" pitchFamily="18" charset="0"/>
              </a:rPr>
              <a:t>Ux</a:t>
            </a:r>
            <a:r>
              <a:rPr lang="en-US" altLang="ko-KR" b="1" dirty="0">
                <a:cs typeface="Times New Roman" panose="02020603050405020304" pitchFamily="18" charset="0"/>
              </a:rPr>
              <a:t> = c</a:t>
            </a:r>
            <a:r>
              <a:rPr lang="en-US" altLang="ko-KR" dirty="0">
                <a:cs typeface="Times New Roman" panose="02020603050405020304" pitchFamily="18" charset="0"/>
              </a:rPr>
              <a:t>, </a:t>
            </a:r>
            <a:r>
              <a:rPr lang="en-US" altLang="ko-KR" b="1" dirty="0">
                <a:cs typeface="Times New Roman" panose="02020603050405020304" pitchFamily="18" charset="0"/>
              </a:rPr>
              <a:t>Rx = d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 </a:t>
            </a:r>
            <a:r>
              <a:rPr lang="en-US" altLang="ko-KR" sz="4000" dirty="0">
                <a:latin typeface="+mn-lt"/>
                <a:cs typeface="Times New Roman" panose="02020603050405020304" pitchFamily="18" charset="0"/>
              </a:rPr>
              <a:t>Solving </a:t>
            </a:r>
            <a:r>
              <a:rPr lang="en-US" altLang="ko-KR" sz="4000" b="1" dirty="0">
                <a:latin typeface="+mn-lt"/>
                <a:cs typeface="Times New Roman" panose="02020603050405020304" pitchFamily="18" charset="0"/>
              </a:rPr>
              <a:t>Ax = 0 </a:t>
            </a:r>
            <a:r>
              <a:rPr lang="en-US" altLang="ko-KR" sz="4000" dirty="0">
                <a:latin typeface="+mn-lt"/>
                <a:cs typeface="Times New Roman" panose="02020603050405020304" pitchFamily="18" charset="0"/>
              </a:rPr>
              <a:t>and </a:t>
            </a:r>
            <a:r>
              <a:rPr lang="en-US" altLang="ko-KR" b="1" dirty="0"/>
              <a:t>Ax = b</a:t>
            </a:r>
            <a:endParaRPr lang="en-US" altLang="ko-KR" sz="4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6174-49FF-481D-BCDD-56901B69D011}" type="slidenum">
              <a:rPr lang="ko-KR" altLang="en-US" smtClean="0"/>
              <a:t>30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7679505" y="460956"/>
                <a:ext cx="4168770" cy="113390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r>
                  <a:rPr lang="en-US" altLang="ko-KR" sz="2000" b="1" dirty="0"/>
                  <a:t>Ax</a:t>
                </a:r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  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d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2000" b="0" i="0" smtClean="0"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2000"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2000"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0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2000"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0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d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2000" b="0" i="0" smtClean="0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en-US" altLang="ko-KR" sz="2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2000">
                                            <a:latin typeface="Cambria Math" panose="02040503050406030204" pitchFamily="18" charset="0"/>
                                          </a:rPr>
                                          <m:t>b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2000">
                                            <a:latin typeface="Cambria Math" panose="02040503050406030204" pitchFamily="18" charset="0"/>
                                          </a:rPr>
                                          <m:t>b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0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9505" y="460956"/>
                <a:ext cx="4168770" cy="1133900"/>
              </a:xfrm>
              <a:prstGeom prst="rect">
                <a:avLst/>
              </a:prstGeom>
              <a:blipFill>
                <a:blip r:embed="rId3"/>
                <a:stretch>
                  <a:fillRect l="-38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/>
              <p:cNvSpPr/>
              <p:nvPr/>
            </p:nvSpPr>
            <p:spPr>
              <a:xfrm>
                <a:off x="6338625" y="1877114"/>
                <a:ext cx="4870564" cy="3940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b="1" dirty="0"/>
                  <a:t>A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dirty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dirty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en-US" altLang="ko-KR" b="1" dirty="0"/>
                  <a:t>b   </a:t>
                </a:r>
                <a:r>
                  <a:rPr lang="en-US" altLang="ko-KR" dirty="0"/>
                  <a:t>and</a:t>
                </a:r>
                <a:r>
                  <a:rPr lang="en-US" altLang="ko-KR" b="1" dirty="0"/>
                  <a:t>    A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dirty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dirty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en-US" altLang="ko-KR" b="1" dirty="0"/>
                  <a:t>0    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b="1" dirty="0"/>
                  <a:t>     A 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dirty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dirty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dirty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dirty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ko-KR" dirty="0"/>
                  <a:t>)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en-US" altLang="ko-KR" b="1" dirty="0"/>
                  <a:t>b</a:t>
                </a:r>
                <a:endParaRPr lang="ko-KR" altLang="en-US" b="1" dirty="0"/>
              </a:p>
            </p:txBody>
          </p:sp>
        </mc:Choice>
        <mc:Fallback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8625" y="1877114"/>
                <a:ext cx="4870564" cy="394019"/>
              </a:xfrm>
              <a:prstGeom prst="rect">
                <a:avLst/>
              </a:prstGeom>
              <a:blipFill>
                <a:blip r:embed="rId4"/>
                <a:stretch>
                  <a:fillRect l="-751" t="-9231" r="-501" b="-169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직사각형 7"/>
              <p:cNvSpPr/>
              <p:nvPr/>
            </p:nvSpPr>
            <p:spPr>
              <a:xfrm>
                <a:off x="2831284" y="2840528"/>
                <a:ext cx="7617534" cy="13899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  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b</m:t>
                                        </m:r>
                                      </m:e>
                                      <m:sub>
                                        <m: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b</m:t>
                                        </m:r>
                                      </m:e>
                                      <m:sub>
                                        <m: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b</m:t>
                                        </m:r>
                                      </m:e>
                                      <m:sub>
                                        <m: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b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b</m:t>
                                        </m:r>
                                      </m:e>
                                      <m:sub>
                                        <m: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d>
                  </m:oMath>
                </a14:m>
                <a:r>
                  <a:rPr lang="en-US" altLang="ko-KR" dirty="0"/>
                  <a:t>  =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  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/2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algn="ctr"/>
                <a:endParaRPr lang="en-US" altLang="ko-KR" dirty="0"/>
              </a:p>
            </p:txBody>
          </p:sp>
        </mc:Choice>
        <mc:Fallback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284" y="2840528"/>
                <a:ext cx="7617534" cy="13899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직사각형 17"/>
              <p:cNvSpPr/>
              <p:nvPr/>
            </p:nvSpPr>
            <p:spPr>
              <a:xfrm>
                <a:off x="4216058" y="2501742"/>
                <a:ext cx="10103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𝐑</m:t>
                        </m:r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𝐝</m:t>
                        </m:r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>
          <p:sp>
            <p:nvSpPr>
              <p:cNvPr id="18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058" y="2501742"/>
                <a:ext cx="101034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/>
              <p:cNvSpPr/>
              <p:nvPr/>
            </p:nvSpPr>
            <p:spPr>
              <a:xfrm>
                <a:off x="1267430" y="2943835"/>
                <a:ext cx="1059393" cy="8905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0" b="1" dirty="0"/>
                  <a:t>b</a:t>
                </a:r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430" y="2943835"/>
                <a:ext cx="1059393" cy="890565"/>
              </a:xfrm>
              <a:prstGeom prst="rect">
                <a:avLst/>
              </a:prstGeom>
              <a:blipFill>
                <a:blip r:embed="rId7"/>
                <a:stretch>
                  <a:fillRect l="-63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직사각형 21"/>
              <p:cNvSpPr/>
              <p:nvPr/>
            </p:nvSpPr>
            <p:spPr>
              <a:xfrm>
                <a:off x="6386853" y="5902281"/>
                <a:ext cx="461361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200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en-US" altLang="ko-KR" sz="2000" dirty="0"/>
              </a:p>
            </p:txBody>
          </p:sp>
        </mc:Choice>
        <mc:Fallback>
          <p:sp>
            <p:nvSpPr>
              <p:cNvPr id="22" name="직사각형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6853" y="5902281"/>
                <a:ext cx="461361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직사각형 22"/>
              <p:cNvSpPr/>
              <p:nvPr/>
            </p:nvSpPr>
            <p:spPr>
              <a:xfrm>
                <a:off x="4721228" y="4284575"/>
                <a:ext cx="4113182" cy="13937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400" b="1" dirty="0"/>
                  <a:t>x</a:t>
                </a:r>
                <a:r>
                  <a:rPr lang="en-US" altLang="ko-KR" sz="24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borderBox>
                                      <m:borderBoxPr>
                                        <m:ctrlPr>
                                          <a:rPr lang="en-US" altLang="ko-KR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orderBoxPr>
                                      <m:e/>
                                    </m:borderBox>
                                  </m:e>
                                </m:mr>
                                <m:mr>
                                  <m:e>
                                    <m:borderBox>
                                      <m:borderBoxPr>
                                        <m:ctrlPr>
                                          <a:rPr lang="en-US" altLang="ko-KR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orderBoxPr>
                                      <m:e/>
                                    </m:borderBox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borderBox>
                                      <m:borderBoxPr>
                                        <m:ctrlPr>
                                          <a:rPr lang="en-US" altLang="ko-KR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orderBoxPr>
                                      <m:e/>
                                    </m:borderBox>
                                  </m:e>
                                </m:mr>
                                <m:mr>
                                  <m:e>
                                    <m:borderBox>
                                      <m:borderBoxPr>
                                        <m:ctrlPr>
                                          <a:rPr lang="en-US" altLang="ko-KR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orderBoxPr>
                                      <m:e/>
                                    </m:borderBox>
                                  </m:e>
                                </m:mr>
                              </m:m>
                            </m:e>
                          </m:mr>
                        </m:m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d>
                  </m:oMath>
                </a14:m>
                <a:r>
                  <a:rPr lang="en-US" altLang="ko-KR" sz="24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ko-KR" sz="240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borderBox>
                                      <m:borderBox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orderBoxPr>
                                      <m:e/>
                                    </m:borderBox>
                                  </m:e>
                                </m:mr>
                                <m:mr>
                                  <m:e>
                                    <m:borderBox>
                                      <m:borderBox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orderBoxPr>
                                      <m:e/>
                                    </m:borderBox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borderBox>
                                      <m:borderBox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orderBoxPr>
                                      <m:e/>
                                    </m:borderBox>
                                  </m:e>
                                </m:mr>
                                <m:mr>
                                  <m:e>
                                    <m:borderBox>
                                      <m:borderBox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orderBoxPr>
                                      <m:e/>
                                    </m:borderBox>
                                  </m:e>
                                </m:mr>
                              </m:m>
                            </m:e>
                          </m:mr>
                        </m:m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d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+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borderBox>
                                      <m:borderBox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orderBoxPr>
                                      <m:e/>
                                    </m:borderBox>
                                  </m:e>
                                </m:mr>
                                <m:mr>
                                  <m:e>
                                    <m:borderBox>
                                      <m:borderBox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orderBoxPr>
                                      <m:e/>
                                    </m:borderBox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borderBox>
                                      <m:borderBox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orderBoxPr>
                                      <m:e/>
                                    </m:borderBox>
                                  </m:e>
                                </m:mr>
                                <m:mr>
                                  <m:e>
                                    <m:borderBox>
                                      <m:borderBox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orderBoxPr>
                                      <m:e/>
                                    </m:borderBox>
                                  </m:e>
                                </m:mr>
                              </m:m>
                            </m:e>
                          </m:mr>
                        </m:m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d>
                  </m:oMath>
                </a14:m>
                <a:endParaRPr lang="ko-KR" altLang="en-US" sz="16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3" name="직사각형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1228" y="4284575"/>
                <a:ext cx="4113182" cy="1393715"/>
              </a:xfrm>
              <a:prstGeom prst="rect">
                <a:avLst/>
              </a:prstGeom>
              <a:blipFill>
                <a:blip r:embed="rId9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직사각형 23"/>
          <p:cNvSpPr/>
          <p:nvPr/>
        </p:nvSpPr>
        <p:spPr>
          <a:xfrm>
            <a:off x="5873087" y="4703008"/>
            <a:ext cx="259773" cy="23146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873087" y="5369150"/>
            <a:ext cx="259773" cy="23146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7168487" y="4703008"/>
            <a:ext cx="259773" cy="23146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7168487" y="5369150"/>
            <a:ext cx="259773" cy="23146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873087" y="4374836"/>
            <a:ext cx="259773" cy="231460"/>
          </a:xfrm>
          <a:prstGeom prst="rect">
            <a:avLst/>
          </a:prstGeom>
          <a:solidFill>
            <a:srgbClr val="FF0000">
              <a:alpha val="2117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873087" y="5040978"/>
            <a:ext cx="259773" cy="231460"/>
          </a:xfrm>
          <a:prstGeom prst="rect">
            <a:avLst/>
          </a:prstGeom>
          <a:solidFill>
            <a:srgbClr val="FF0000">
              <a:alpha val="2117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7168487" y="4374836"/>
            <a:ext cx="259773" cy="231460"/>
          </a:xfrm>
          <a:prstGeom prst="rect">
            <a:avLst/>
          </a:prstGeom>
          <a:solidFill>
            <a:srgbClr val="FF0000">
              <a:alpha val="2117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7168487" y="5040978"/>
            <a:ext cx="259773" cy="231460"/>
          </a:xfrm>
          <a:prstGeom prst="rect">
            <a:avLst/>
          </a:prstGeom>
          <a:solidFill>
            <a:srgbClr val="FF0000">
              <a:alpha val="2117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9077107" y="4392957"/>
            <a:ext cx="2086925" cy="564412"/>
            <a:chOff x="8186229" y="4300266"/>
            <a:chExt cx="2086925" cy="564412"/>
          </a:xfrm>
        </p:grpSpPr>
        <p:sp>
          <p:nvSpPr>
            <p:cNvPr id="32" name="직사각형 31"/>
            <p:cNvSpPr/>
            <p:nvPr/>
          </p:nvSpPr>
          <p:spPr>
            <a:xfrm>
              <a:off x="8186229" y="4628438"/>
              <a:ext cx="259773" cy="231460"/>
            </a:xfrm>
            <a:prstGeom prst="rect">
              <a:avLst/>
            </a:prstGeom>
            <a:solidFill>
              <a:srgbClr val="FF0000">
                <a:alpha val="21176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8186229" y="4300266"/>
              <a:ext cx="259773" cy="231460"/>
            </a:xfrm>
            <a:prstGeom prst="rect">
              <a:avLst/>
            </a:prstGeom>
            <a:solidFill>
              <a:srgbClr val="FF0000">
                <a:alpha val="21176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545192" y="4633218"/>
              <a:ext cx="259773" cy="231460"/>
            </a:xfrm>
            <a:prstGeom prst="rect">
              <a:avLst/>
            </a:prstGeom>
            <a:solidFill>
              <a:srgbClr val="FF0000">
                <a:alpha val="21176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8545192" y="4305046"/>
              <a:ext cx="259773" cy="231460"/>
            </a:xfrm>
            <a:prstGeom prst="rect">
              <a:avLst/>
            </a:prstGeom>
            <a:solidFill>
              <a:srgbClr val="FF0000">
                <a:alpha val="21176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9249091" y="4374836"/>
                  <a:ext cx="102406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= </a:t>
                  </a:r>
                  <a14:m>
                    <m:oMath xmlns:m="http://schemas.openxmlformats.org/officeDocument/2006/math">
                      <m:r>
                        <a:rPr lang="ko-KR" altLang="en-US" i="1" dirty="0">
                          <a:latin typeface="Cambria Math" panose="02040503050406030204" pitchFamily="18" charset="0"/>
                        </a:rPr>
                        <m:t>− </m:t>
                      </m:r>
                    </m:oMath>
                  </a14:m>
                  <a:r>
                    <a:rPr lang="en-US" altLang="ko-KR" b="1" dirty="0"/>
                    <a:t>F | d</a:t>
                  </a:r>
                  <a:endParaRPr lang="ko-KR" altLang="en-US" b="1" dirty="0"/>
                </a:p>
              </p:txBody>
            </p:sp>
          </mc:Choice>
          <mc:Fallback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49091" y="4374836"/>
                  <a:ext cx="1024063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4762" t="-10000" r="-4167" b="-2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직사각형 67"/>
            <p:cNvSpPr/>
            <p:nvPr/>
          </p:nvSpPr>
          <p:spPr>
            <a:xfrm>
              <a:off x="8890128" y="4633218"/>
              <a:ext cx="259773" cy="231460"/>
            </a:xfrm>
            <a:prstGeom prst="rect">
              <a:avLst/>
            </a:prstGeom>
            <a:solidFill>
              <a:srgbClr val="FF0000">
                <a:alpha val="21176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8890128" y="4305046"/>
              <a:ext cx="259773" cy="231460"/>
            </a:xfrm>
            <a:prstGeom prst="rect">
              <a:avLst/>
            </a:prstGeom>
            <a:solidFill>
              <a:srgbClr val="FF0000">
                <a:alpha val="21176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9077107" y="5218403"/>
            <a:ext cx="1829187" cy="564412"/>
            <a:chOff x="8186229" y="5132006"/>
            <a:chExt cx="1829187" cy="564412"/>
          </a:xfrm>
        </p:grpSpPr>
        <p:sp>
          <p:nvSpPr>
            <p:cNvPr id="36" name="직사각형 35"/>
            <p:cNvSpPr/>
            <p:nvPr/>
          </p:nvSpPr>
          <p:spPr>
            <a:xfrm>
              <a:off x="8186229" y="5460178"/>
              <a:ext cx="259773" cy="23146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8186229" y="5132006"/>
              <a:ext cx="259773" cy="23146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8545192" y="5464958"/>
              <a:ext cx="259773" cy="23146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8545192" y="5136786"/>
              <a:ext cx="259773" cy="23146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271302" y="5230543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= </a:t>
              </a:r>
              <a:r>
                <a:rPr lang="en-US" altLang="ko-KR" b="1" dirty="0"/>
                <a:t>I | 0</a:t>
              </a:r>
              <a:endParaRPr lang="ko-KR" altLang="en-US" b="1" dirty="0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8904155" y="5464958"/>
              <a:ext cx="259773" cy="23146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8904155" y="5136786"/>
              <a:ext cx="259773" cy="23146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5762026" y="4361460"/>
            <a:ext cx="1743962" cy="1225775"/>
            <a:chOff x="3644764" y="5603095"/>
            <a:chExt cx="1743962" cy="1225775"/>
          </a:xfrm>
        </p:grpSpPr>
        <p:sp>
          <p:nvSpPr>
            <p:cNvPr id="43" name="직사각형 42"/>
            <p:cNvSpPr/>
            <p:nvPr/>
          </p:nvSpPr>
          <p:spPr>
            <a:xfrm>
              <a:off x="3754476" y="5931268"/>
              <a:ext cx="259773" cy="2314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754476" y="6597410"/>
              <a:ext cx="259773" cy="2314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5049876" y="5931268"/>
              <a:ext cx="259773" cy="2314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5049876" y="6597410"/>
              <a:ext cx="259773" cy="2314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644764" y="5603095"/>
              <a:ext cx="481961" cy="23844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-2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754476" y="6269238"/>
              <a:ext cx="259773" cy="2314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5049876" y="5603096"/>
              <a:ext cx="259773" cy="2314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2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941870" y="6269238"/>
              <a:ext cx="446856" cy="2314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-2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51" name="직사각형 50"/>
          <p:cNvSpPr/>
          <p:nvPr/>
        </p:nvSpPr>
        <p:spPr>
          <a:xfrm>
            <a:off x="3119358" y="3015128"/>
            <a:ext cx="240292" cy="519182"/>
          </a:xfrm>
          <a:prstGeom prst="rect">
            <a:avLst/>
          </a:prstGeom>
          <a:solidFill>
            <a:srgbClr val="FF0000">
              <a:alpha val="2117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3825641" y="3015128"/>
            <a:ext cx="240292" cy="519182"/>
          </a:xfrm>
          <a:prstGeom prst="rect">
            <a:avLst/>
          </a:prstGeom>
          <a:solidFill>
            <a:srgbClr val="FF0000">
              <a:alpha val="2117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3468680" y="3015128"/>
            <a:ext cx="240292" cy="51918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4216058" y="3015128"/>
            <a:ext cx="354335" cy="51918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272748" y="4361460"/>
                <a:ext cx="2609637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 + 2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bg1"/>
                    </a:solidFill>
                  </a:rPr>
                  <a:t>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ko-KR" dirty="0"/>
                  <a:t> 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dirty="0"/>
                  <a:t> =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en-US" altLang="ko-KR" dirty="0"/>
                  <a:t>2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ko-KR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bg1"/>
                    </a:solidFill>
                  </a:rPr>
                  <a:t> + 2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bg1"/>
                    </a:solidFill>
                  </a:rPr>
                  <a:t> 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dirty="0"/>
                  <a:t> + 2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dirty="0"/>
                  <a:t> = 3 / 2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 =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en-US" altLang="ko-KR" dirty="0"/>
                  <a:t>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 + 2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ko-KR" dirty="0"/>
                  <a:t>2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dirty="0"/>
                  <a:t> =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en-US" altLang="ko-KR" dirty="0"/>
                  <a:t>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dirty="0"/>
                  <a:t> + 3 / 2</a:t>
                </a: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748" y="4361460"/>
                <a:ext cx="2609637" cy="1754326"/>
              </a:xfrm>
              <a:prstGeom prst="rect">
                <a:avLst/>
              </a:prstGeom>
              <a:blipFill>
                <a:blip r:embed="rId11"/>
                <a:stretch>
                  <a:fillRect t="-1736" r="-1402" b="-45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직사각형 54"/>
          <p:cNvSpPr/>
          <p:nvPr/>
        </p:nvSpPr>
        <p:spPr>
          <a:xfrm>
            <a:off x="8109692" y="4705845"/>
            <a:ext cx="259773" cy="23146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8109692" y="5371987"/>
            <a:ext cx="259773" cy="23146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8109692" y="4377673"/>
            <a:ext cx="259773" cy="231460"/>
          </a:xfrm>
          <a:prstGeom prst="rect">
            <a:avLst/>
          </a:prstGeom>
          <a:solidFill>
            <a:srgbClr val="FF0000">
              <a:alpha val="2117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089144" y="5043815"/>
            <a:ext cx="259773" cy="231460"/>
          </a:xfrm>
          <a:prstGeom prst="rect">
            <a:avLst/>
          </a:prstGeom>
          <a:solidFill>
            <a:srgbClr val="FF0000">
              <a:alpha val="2117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8087795" y="4692470"/>
            <a:ext cx="259773" cy="2314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8087795" y="5358612"/>
            <a:ext cx="259773" cy="2314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978083" y="4364297"/>
            <a:ext cx="481961" cy="2384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-2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8008127" y="5030440"/>
            <a:ext cx="460204" cy="2314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3/2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74" name="직선 연결선 73"/>
          <p:cNvCxnSpPr/>
          <p:nvPr/>
        </p:nvCxnSpPr>
        <p:spPr>
          <a:xfrm>
            <a:off x="9736939" y="4384967"/>
            <a:ext cx="0" cy="61526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9736939" y="5193974"/>
            <a:ext cx="0" cy="61526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직사각형 76"/>
              <p:cNvSpPr/>
              <p:nvPr/>
            </p:nvSpPr>
            <p:spPr>
              <a:xfrm>
                <a:off x="8006796" y="5902281"/>
                <a:ext cx="461361" cy="4237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200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</m:oMath>
                  </m:oMathPara>
                </a14:m>
                <a:endParaRPr lang="en-US" altLang="ko-KR" sz="2000" dirty="0"/>
              </a:p>
            </p:txBody>
          </p:sp>
        </mc:Choice>
        <mc:Fallback>
          <p:sp>
            <p:nvSpPr>
              <p:cNvPr id="77" name="직사각형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6796" y="5902281"/>
                <a:ext cx="461361" cy="423770"/>
              </a:xfrm>
              <a:prstGeom prst="rect">
                <a:avLst/>
              </a:prstGeom>
              <a:blipFill>
                <a:blip r:embed="rId12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직사각형 77"/>
              <p:cNvSpPr/>
              <p:nvPr/>
            </p:nvSpPr>
            <p:spPr>
              <a:xfrm>
                <a:off x="7196824" y="5902281"/>
                <a:ext cx="461361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altLang="ko-KR" sz="2000" dirty="0"/>
              </a:p>
            </p:txBody>
          </p:sp>
        </mc:Choice>
        <mc:Fallback>
          <p:sp>
            <p:nvSpPr>
              <p:cNvPr id="78" name="직사각형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6824" y="5902281"/>
                <a:ext cx="461361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직사각형 78"/>
              <p:cNvSpPr/>
              <p:nvPr/>
            </p:nvSpPr>
            <p:spPr>
              <a:xfrm>
                <a:off x="4991536" y="5902281"/>
                <a:ext cx="461361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ko-KR" sz="2000" dirty="0"/>
              </a:p>
            </p:txBody>
          </p:sp>
        </mc:Choice>
        <mc:Fallback>
          <p:sp>
            <p:nvSpPr>
              <p:cNvPr id="79" name="직사각형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1536" y="5902281"/>
                <a:ext cx="461361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직선 연결선 83"/>
          <p:cNvCxnSpPr/>
          <p:nvPr/>
        </p:nvCxnSpPr>
        <p:spPr>
          <a:xfrm>
            <a:off x="5352836" y="5654747"/>
            <a:ext cx="23266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5" name="아래쪽 화살표 84"/>
          <p:cNvSpPr/>
          <p:nvPr/>
        </p:nvSpPr>
        <p:spPr>
          <a:xfrm>
            <a:off x="6476727" y="5660487"/>
            <a:ext cx="150976" cy="30480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아래쪽 화살표 85"/>
          <p:cNvSpPr/>
          <p:nvPr/>
        </p:nvSpPr>
        <p:spPr>
          <a:xfrm>
            <a:off x="2236787" y="5086324"/>
            <a:ext cx="180071" cy="36353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2801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내용 개체 틀 6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613279"/>
              </a:xfrm>
            </p:spPr>
            <p:txBody>
              <a:bodyPr/>
              <a:lstStyle/>
              <a:p>
                <a:r>
                  <a:rPr lang="en-US" altLang="ko-KR" dirty="0"/>
                  <a:t>Complete solution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dirty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altLang="ko-KR" b="1" dirty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US" altLang="ko-KR" b="1" dirty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dirty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</m:oMath>
                </a14:m>
                <a:r>
                  <a:rPr lang="en-US" altLang="ko-KR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dirty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dirty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ko-KR" dirty="0"/>
                  <a:t>   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:r>
                  <a:rPr lang="en-US" altLang="ko-KR" b="1" dirty="0"/>
                  <a:t>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dirty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dirty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en-US" altLang="ko-KR" b="1" dirty="0"/>
                  <a:t>b   </a:t>
                </a:r>
                <a:r>
                  <a:rPr lang="en-US" altLang="ko-KR" dirty="0"/>
                  <a:t>and</a:t>
                </a:r>
                <a:r>
                  <a:rPr lang="en-US" altLang="ko-KR" b="1" dirty="0"/>
                  <a:t>   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dirty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dirty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en-US" altLang="ko-KR" b="1" dirty="0"/>
                  <a:t>0	</a:t>
                </a:r>
                <a:r>
                  <a:rPr lang="en-US" altLang="ko-KR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en-US" altLang="ko-KR" b="1" dirty="0"/>
                  <a:t> 	A 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dirty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dirty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dirty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dirty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ko-KR" dirty="0"/>
                  <a:t>)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en-US" altLang="ko-KR" b="1" dirty="0"/>
                  <a:t>b</a:t>
                </a:r>
              </a:p>
              <a:p>
                <a:pPr marL="0" indent="0" algn="ctr">
                  <a:buNone/>
                </a:pPr>
                <a:endParaRPr lang="en-US" altLang="ko-KR" b="1" dirty="0"/>
              </a:p>
              <a:p>
                <a:pPr marL="0" indent="0" algn="ctr">
                  <a:buNone/>
                </a:pPr>
                <a:endParaRPr lang="en-US" altLang="ko-KR" b="1" dirty="0"/>
              </a:p>
            </p:txBody>
          </p:sp>
        </mc:Choice>
        <mc:Fallback>
          <p:sp>
            <p:nvSpPr>
              <p:cNvPr id="7" name="내용 개체 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613279"/>
              </a:xfrm>
              <a:blipFill>
                <a:blip r:embed="rId3"/>
                <a:stretch>
                  <a:fillRect l="-1043" t="-37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 </a:t>
            </a:r>
            <a:r>
              <a:rPr lang="en-US" altLang="ko-KR" sz="4000" dirty="0">
                <a:latin typeface="+mn-lt"/>
                <a:cs typeface="Times New Roman" panose="02020603050405020304" pitchFamily="18" charset="0"/>
              </a:rPr>
              <a:t>Solving </a:t>
            </a:r>
            <a:r>
              <a:rPr lang="en-US" altLang="ko-KR" sz="4000" b="1" dirty="0">
                <a:latin typeface="+mn-lt"/>
                <a:cs typeface="Times New Roman" panose="02020603050405020304" pitchFamily="18" charset="0"/>
              </a:rPr>
              <a:t>Ax = 0 </a:t>
            </a:r>
            <a:r>
              <a:rPr lang="en-US" altLang="ko-KR" sz="4000" dirty="0">
                <a:latin typeface="+mn-lt"/>
                <a:cs typeface="Times New Roman" panose="02020603050405020304" pitchFamily="18" charset="0"/>
              </a:rPr>
              <a:t>and </a:t>
            </a:r>
            <a:r>
              <a:rPr lang="en-US" altLang="ko-KR" b="1" dirty="0"/>
              <a:t>Ax = b</a:t>
            </a:r>
            <a:endParaRPr lang="en-US" altLang="ko-KR" sz="4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6174-49FF-481D-BCDD-56901B69D011}" type="slidenum">
              <a:rPr lang="ko-KR" altLang="en-US" smtClean="0"/>
              <a:t>31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/>
              <p:cNvSpPr/>
              <p:nvPr/>
            </p:nvSpPr>
            <p:spPr>
              <a:xfrm>
                <a:off x="7577722" y="1825625"/>
                <a:ext cx="2977498" cy="7352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dirty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 dirty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</m:oMath>
                </a14:m>
                <a:r>
                  <a:rPr lang="en-US" altLang="ko-KR" sz="2000" dirty="0"/>
                  <a:t>: particular solution	        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dirty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 dirty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ko-KR" sz="2000" dirty="0"/>
                  <a:t>: special solution</a:t>
                </a:r>
                <a:endParaRPr lang="ko-KR" altLang="en-US" sz="2000" dirty="0"/>
              </a:p>
            </p:txBody>
          </p:sp>
        </mc:Choice>
        <mc:Fallback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7722" y="1825625"/>
                <a:ext cx="2977498" cy="735201"/>
              </a:xfrm>
              <a:prstGeom prst="rect">
                <a:avLst/>
              </a:prstGeom>
              <a:blipFill>
                <a:blip r:embed="rId4"/>
                <a:stretch>
                  <a:fillRect t="-4132" b="-140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오른쪽 화살표 8"/>
          <p:cNvSpPr/>
          <p:nvPr/>
        </p:nvSpPr>
        <p:spPr>
          <a:xfrm>
            <a:off x="6625964" y="3008974"/>
            <a:ext cx="497812" cy="24658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4143295" y="3731894"/>
            <a:ext cx="3905410" cy="2786768"/>
            <a:chOff x="2444214" y="3844908"/>
            <a:chExt cx="3905410" cy="2786768"/>
          </a:xfrm>
        </p:grpSpPr>
        <p:grpSp>
          <p:nvGrpSpPr>
            <p:cNvPr id="20" name="그룹 19"/>
            <p:cNvGrpSpPr/>
            <p:nvPr/>
          </p:nvGrpSpPr>
          <p:grpSpPr>
            <a:xfrm>
              <a:off x="2537717" y="3844908"/>
              <a:ext cx="3246634" cy="2250040"/>
              <a:chOff x="1376737" y="4027470"/>
              <a:chExt cx="3246634" cy="2250040"/>
            </a:xfrm>
          </p:grpSpPr>
          <p:cxnSp>
            <p:nvCxnSpPr>
              <p:cNvPr id="15" name="직선 화살표 연결선 14"/>
              <p:cNvCxnSpPr/>
              <p:nvPr/>
            </p:nvCxnSpPr>
            <p:spPr>
              <a:xfrm flipV="1">
                <a:off x="2383604" y="4027470"/>
                <a:ext cx="0" cy="22500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화살표 연결선 16"/>
              <p:cNvCxnSpPr/>
              <p:nvPr/>
            </p:nvCxnSpPr>
            <p:spPr>
              <a:xfrm>
                <a:off x="1376737" y="5866545"/>
                <a:ext cx="324663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직선 연결선 21"/>
            <p:cNvCxnSpPr/>
            <p:nvPr/>
          </p:nvCxnSpPr>
          <p:spPr>
            <a:xfrm>
              <a:off x="2444214" y="4577000"/>
              <a:ext cx="1777736" cy="1779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3204544" y="4264180"/>
              <a:ext cx="1761959" cy="17635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직사각형 24"/>
                <p:cNvSpPr/>
                <p:nvPr/>
              </p:nvSpPr>
              <p:spPr>
                <a:xfrm>
                  <a:off x="4161034" y="6262344"/>
                  <a:ext cx="4868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dirty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dirty="0"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25" name="직사각형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1034" y="6262344"/>
                  <a:ext cx="48686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직사각형 25"/>
                <p:cNvSpPr/>
                <p:nvPr/>
              </p:nvSpPr>
              <p:spPr>
                <a:xfrm>
                  <a:off x="4956229" y="5969901"/>
                  <a:ext cx="1393395" cy="39401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dirty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ko-KR" b="1" dirty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altLang="ko-KR" b="1" dirty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dirty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</m:oMath>
                  </a14:m>
                  <a:r>
                    <a:rPr lang="en-US" altLang="ko-KR" dirty="0"/>
                    <a:t> +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dirty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dirty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oMath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26" name="직사각형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6229" y="5969901"/>
                  <a:ext cx="1393395" cy="394019"/>
                </a:xfrm>
                <a:prstGeom prst="rect">
                  <a:avLst/>
                </a:prstGeom>
                <a:blipFill>
                  <a:blip r:embed="rId6"/>
                  <a:stretch>
                    <a:fillRect t="-9375" b="-1875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05109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 descr="https://t1.daumcdn.net/cfile/tistory/2657F13858897165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961" y="4456841"/>
            <a:ext cx="2546559" cy="2219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 Linear Independence, Basis, and Dimension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730501" cy="2634567"/>
              </a:xfrm>
            </p:spPr>
            <p:txBody>
              <a:bodyPr/>
              <a:lstStyle/>
              <a:p>
                <a:r>
                  <a:rPr lang="en-US" altLang="ko-KR" dirty="0"/>
                  <a:t>Linear Independence</a:t>
                </a:r>
              </a:p>
              <a:p>
                <a:pPr marL="0" indent="0">
                  <a:buNone/>
                </a:pPr>
                <a:endParaRPr lang="en-US" altLang="ko-KR" sz="1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+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ko-KR" sz="20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en-US" altLang="ko-KR" sz="2000" b="1" dirty="0"/>
                  <a:t>0  </a:t>
                </a:r>
                <a:r>
                  <a:rPr lang="en-US" altLang="ko-KR" sz="2000" dirty="0"/>
                  <a:t>→  Only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endParaRPr lang="ko-KR" altLang="en-US" sz="1000" dirty="0"/>
              </a:p>
              <a:p>
                <a:pPr marL="0" indent="0">
                  <a:buNone/>
                </a:pPr>
                <a:r>
                  <a:rPr lang="en-US" altLang="ko-KR" sz="2000" dirty="0"/>
                  <a:t>If any other combination of the vectors gives zero, they are </a:t>
                </a:r>
                <a:r>
                  <a:rPr lang="en-US" altLang="ko-KR" sz="2000" i="1" dirty="0"/>
                  <a:t>dependent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The columns of </a:t>
                </a:r>
                <a:r>
                  <a:rPr lang="en-US" altLang="ko-KR" sz="2000" b="1" dirty="0"/>
                  <a:t>A</a:t>
                </a:r>
                <a:r>
                  <a:rPr lang="en-US" altLang="ko-KR" sz="2000" dirty="0"/>
                  <a:t> are </a:t>
                </a:r>
                <a:r>
                  <a:rPr lang="en-US" altLang="ko-KR" sz="2000" i="1" dirty="0"/>
                  <a:t>independent</a:t>
                </a:r>
                <a:r>
                  <a:rPr lang="en-US" altLang="ko-KR" sz="2000" dirty="0"/>
                  <a:t> exactly when N(</a:t>
                </a:r>
                <a:r>
                  <a:rPr lang="en-US" altLang="ko-KR" sz="2000" b="1" dirty="0"/>
                  <a:t>A</a:t>
                </a:r>
                <a:r>
                  <a:rPr lang="en-US" altLang="ko-KR" sz="2000" dirty="0"/>
                  <a:t>) = {zero vector} (except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sz="2000" dirty="0"/>
                  <a:t>)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730501" cy="2634567"/>
              </a:xfrm>
              <a:blipFill>
                <a:blip r:embed="rId4"/>
                <a:stretch>
                  <a:fillRect l="-965" t="-39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6174-49FF-481D-BCDD-56901B69D011}" type="slidenum">
              <a:rPr lang="ko-KR" altLang="en-US" smtClean="0"/>
              <a:t>32</a:t>
            </a:fld>
            <a:endParaRPr lang="ko-KR" altLang="en-US" dirty="0"/>
          </a:p>
        </p:txBody>
      </p:sp>
      <p:pic>
        <p:nvPicPr>
          <p:cNvPr id="5122" name="Picture 2" descr="https://t1.daumcdn.net/cfile/tistory/270A503758889F7D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736" y="4456841"/>
            <a:ext cx="2546559" cy="2219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t1.daumcdn.net/cfile/tistory/2455143D5888A40F3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044" y="4456841"/>
            <a:ext cx="2546559" cy="2219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직선 연결선 9"/>
          <p:cNvCxnSpPr/>
          <p:nvPr/>
        </p:nvCxnSpPr>
        <p:spPr>
          <a:xfrm>
            <a:off x="7269385" y="4612803"/>
            <a:ext cx="0" cy="1907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74097" y="4171309"/>
            <a:ext cx="178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/>
              <a:t>dependent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463615" y="4171309"/>
            <a:ext cx="178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/>
              <a:t>independent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26052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 Linear Independence, Basis, and Dimension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92477"/>
          </a:xfrm>
        </p:spPr>
        <p:txBody>
          <a:bodyPr/>
          <a:lstStyle/>
          <a:p>
            <a:r>
              <a:rPr lang="en-US" altLang="ko-KR" dirty="0"/>
              <a:t>Spanning</a:t>
            </a:r>
          </a:p>
          <a:p>
            <a:endParaRPr lang="en-US" altLang="ko-KR" sz="1100" dirty="0"/>
          </a:p>
          <a:p>
            <a:pPr marL="0" indent="0">
              <a:buNone/>
            </a:pPr>
            <a:r>
              <a:rPr lang="en-US" altLang="ko-KR" sz="2400" dirty="0"/>
              <a:t>Set of vectors constructs a vector space by linear combinations</a:t>
            </a:r>
          </a:p>
          <a:p>
            <a:pPr marL="0" indent="0">
              <a:buNone/>
            </a:pPr>
            <a:r>
              <a:rPr lang="en-US" altLang="ko-KR" sz="2400" dirty="0"/>
              <a:t>The set of vectors span the vector space</a:t>
            </a:r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r>
              <a:rPr lang="en-US" altLang="ko-KR" sz="2400" dirty="0"/>
              <a:t>If given linearly independent vectors,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⇒ </a:t>
            </a:r>
            <a:r>
              <a:rPr lang="en-US" altLang="ko-KR" sz="2400" dirty="0"/>
              <a:t>Linear comb. is unique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6174-49FF-481D-BCDD-56901B69D011}" type="slidenum">
              <a:rPr lang="ko-KR" altLang="en-US" smtClean="0"/>
              <a:t>33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/>
              <p:cNvSpPr/>
              <p:nvPr/>
            </p:nvSpPr>
            <p:spPr>
              <a:xfrm>
                <a:off x="2263085" y="4401535"/>
                <a:ext cx="2060372" cy="23037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/>
                  <a:t>(1)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ko-KR" dirty="0"/>
              </a:p>
              <a:p>
                <a:r>
                  <a:rPr lang="en-US" altLang="ko-KR" dirty="0"/>
                  <a:t>(2)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ko-KR" dirty="0"/>
              </a:p>
              <a:p>
                <a:r>
                  <a:rPr lang="en-US" altLang="ko-KR" dirty="0"/>
                  <a:t>(3)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085" y="4401535"/>
                <a:ext cx="2060372" cy="2303708"/>
              </a:xfrm>
              <a:prstGeom prst="rect">
                <a:avLst/>
              </a:prstGeom>
              <a:blipFill>
                <a:blip r:embed="rId2"/>
                <a:stretch>
                  <a:fillRect l="-23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그룹 21"/>
          <p:cNvGrpSpPr/>
          <p:nvPr/>
        </p:nvGrpSpPr>
        <p:grpSpPr>
          <a:xfrm>
            <a:off x="7818349" y="4417767"/>
            <a:ext cx="2420699" cy="2427648"/>
            <a:chOff x="1579363" y="4293827"/>
            <a:chExt cx="2420699" cy="2427648"/>
          </a:xfrm>
        </p:grpSpPr>
        <p:grpSp>
          <p:nvGrpSpPr>
            <p:cNvPr id="18" name="그룹 17"/>
            <p:cNvGrpSpPr/>
            <p:nvPr/>
          </p:nvGrpSpPr>
          <p:grpSpPr>
            <a:xfrm>
              <a:off x="1824552" y="4666853"/>
              <a:ext cx="1912620" cy="1803301"/>
              <a:chOff x="6152123" y="4671060"/>
              <a:chExt cx="1912620" cy="1803301"/>
            </a:xfrm>
          </p:grpSpPr>
          <p:cxnSp>
            <p:nvCxnSpPr>
              <p:cNvPr id="8" name="직선 화살표 연결선 7"/>
              <p:cNvCxnSpPr/>
              <p:nvPr/>
            </p:nvCxnSpPr>
            <p:spPr>
              <a:xfrm flipV="1">
                <a:off x="6691003" y="4671060"/>
                <a:ext cx="0" cy="12580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직선 화살표 연결선 9"/>
              <p:cNvCxnSpPr/>
              <p:nvPr/>
            </p:nvCxnSpPr>
            <p:spPr>
              <a:xfrm>
                <a:off x="6694927" y="5936979"/>
                <a:ext cx="136981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직선 화살표 연결선 11"/>
              <p:cNvCxnSpPr/>
              <p:nvPr/>
            </p:nvCxnSpPr>
            <p:spPr>
              <a:xfrm flipH="1">
                <a:off x="6152123" y="5935481"/>
                <a:ext cx="538880" cy="5388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직사각형 12"/>
              <p:cNvSpPr/>
              <p:nvPr/>
            </p:nvSpPr>
            <p:spPr>
              <a:xfrm>
                <a:off x="6691003" y="5021580"/>
                <a:ext cx="1068940" cy="913901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3763842" y="5748106"/>
              <a:ext cx="2362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x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91982" y="4293827"/>
              <a:ext cx="2362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y</a:t>
              </a:r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579363" y="6352143"/>
              <a:ext cx="2362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z</a:t>
              </a:r>
              <a:endParaRPr lang="ko-KR" alt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4435530" y="5750612"/>
                <a:ext cx="1616789" cy="9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</m:mr>
                        <m:m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ii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</m:m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mr>
                      </m:m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530" y="5750612"/>
                <a:ext cx="1616789" cy="9308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직사각형 23"/>
              <p:cNvSpPr/>
              <p:nvPr/>
            </p:nvSpPr>
            <p:spPr>
              <a:xfrm>
                <a:off x="6276161" y="5836787"/>
                <a:ext cx="657359" cy="810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4" name="직사각형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161" y="5836787"/>
                <a:ext cx="657359" cy="8107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직사각형 24"/>
          <p:cNvSpPr/>
          <p:nvPr/>
        </p:nvSpPr>
        <p:spPr>
          <a:xfrm>
            <a:off x="169019" y="4939707"/>
            <a:ext cx="2076274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dirty="0"/>
              <a:t>linearly independent</a:t>
            </a:r>
          </a:p>
          <a:p>
            <a:pPr algn="r"/>
            <a:endParaRPr lang="en-US" altLang="ko-KR" dirty="0"/>
          </a:p>
          <a:p>
            <a:pPr algn="r"/>
            <a:endParaRPr lang="en-US" altLang="ko-KR" dirty="0"/>
          </a:p>
          <a:p>
            <a:pPr algn="r"/>
            <a:endParaRPr lang="en-US" altLang="ko-KR" dirty="0"/>
          </a:p>
          <a:p>
            <a:pPr algn="r"/>
            <a:r>
              <a:rPr lang="en-US" altLang="ko-KR" dirty="0"/>
              <a:t>linearly dependent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37640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 Linear Independence, Basis, and Dimension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84872"/>
              </a:xfrm>
            </p:spPr>
            <p:txBody>
              <a:bodyPr/>
              <a:lstStyle/>
              <a:p>
                <a:r>
                  <a:rPr lang="en-US" altLang="ko-KR" dirty="0"/>
                  <a:t>Basis</a:t>
                </a:r>
              </a:p>
              <a:p>
                <a:pPr marL="0" indent="0">
                  <a:buNone/>
                </a:pPr>
                <a:r>
                  <a:rPr lang="en-US" altLang="ko-KR" sz="2400" dirty="0"/>
                  <a:t>minimum # of vectors to span a vector space</a:t>
                </a:r>
              </a:p>
              <a:p>
                <a:pPr marL="0" indent="0">
                  <a:buNone/>
                </a:pPr>
                <a:r>
                  <a:rPr lang="en-US" altLang="ko-KR" sz="2400" dirty="0"/>
                  <a:t>maximum # of linearly independent vectors</a:t>
                </a:r>
              </a:p>
              <a:p>
                <a:pPr marL="0" indent="0">
                  <a:buNone/>
                </a:pPr>
                <a:endParaRPr lang="en-US" altLang="ko-KR" sz="1100" dirty="0"/>
              </a:p>
              <a:p>
                <a:pPr marL="0" indent="0">
                  <a:buNone/>
                </a:pPr>
                <a:r>
                  <a:rPr lang="en-US" altLang="ko-KR" sz="2400" dirty="0"/>
                  <a:t>A basis for a vector space is a sequence of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ko-KR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400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ko-KR" altLang="en-US" sz="240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altLang="ko-KR" sz="2400" dirty="0"/>
                  <a:t> with 2 properties:</a:t>
                </a:r>
              </a:p>
              <a:p>
                <a:pPr marL="457200" indent="-457200">
                  <a:buAutoNum type="arabicParenR"/>
                </a:pPr>
                <a:r>
                  <a:rPr lang="en-US" altLang="ko-KR" sz="2400" dirty="0"/>
                  <a:t>The vectors are linearly independent</a:t>
                </a:r>
              </a:p>
              <a:p>
                <a:pPr marL="457200" indent="-457200">
                  <a:buAutoNum type="arabicParenR"/>
                </a:pPr>
                <a:r>
                  <a:rPr lang="en-US" altLang="ko-KR" sz="2400" dirty="0"/>
                  <a:t>They span the space</a:t>
                </a:r>
              </a:p>
              <a:p>
                <a:pPr marL="457200" indent="-457200">
                  <a:buAutoNum type="arabicParenR"/>
                </a:pPr>
                <a:endParaRPr lang="en-US" altLang="ko-KR" sz="2400" dirty="0"/>
              </a:p>
              <a:p>
                <a:pPr marL="457200" indent="-457200">
                  <a:buAutoNum type="arabicParenR"/>
                </a:pPr>
                <a:endParaRPr lang="en-US" altLang="ko-KR" sz="2400" dirty="0"/>
              </a:p>
              <a:p>
                <a:pPr marL="0" indent="0">
                  <a:buNone/>
                </a:pPr>
                <a:endParaRPr lang="en-US" altLang="ko-KR" sz="1200" dirty="0"/>
              </a:p>
              <a:p>
                <a:pPr marL="0" indent="0" algn="ctr">
                  <a:buNone/>
                </a:pPr>
                <a:r>
                  <a:rPr lang="en-US" altLang="ko-KR" sz="2000" dirty="0"/>
                  <a:t>Basis vector is not unique for a vector space</a:t>
                </a: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84872"/>
              </a:xfrm>
              <a:blipFill>
                <a:blip r:embed="rId2"/>
                <a:stretch>
                  <a:fillRect l="-1043" t="-2211" b="-13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6174-49FF-481D-BCDD-56901B69D011}" type="slidenum">
              <a:rPr lang="ko-KR" altLang="en-US" smtClean="0"/>
              <a:t>34</a:t>
            </a:fld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2230954" y="4919180"/>
            <a:ext cx="7215529" cy="1056714"/>
            <a:chOff x="2611098" y="4581199"/>
            <a:chExt cx="7215529" cy="1056714"/>
          </a:xfrm>
        </p:grpSpPr>
        <p:pic>
          <p:nvPicPr>
            <p:cNvPr id="6146" name="Picture 2" descr="https://t1.daumcdn.net/cfile/tistory/25738D44588F56A50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297"/>
            <a:stretch/>
          </p:blipFill>
          <p:spPr bwMode="auto">
            <a:xfrm>
              <a:off x="2611098" y="4581199"/>
              <a:ext cx="3358187" cy="10287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8" name="Picture 4" descr="https://t1.daumcdn.net/cfile/tistory/2451123358909BEC3A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87" r="36674" b="90508"/>
            <a:stretch/>
          </p:blipFill>
          <p:spPr bwMode="auto">
            <a:xfrm>
              <a:off x="6700212" y="5095549"/>
              <a:ext cx="1375276" cy="205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https://t1.daumcdn.net/cfile/tistory/2451123358909BEC3A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1245" r="30996"/>
            <a:stretch/>
          </p:blipFill>
          <p:spPr bwMode="auto">
            <a:xfrm>
              <a:off x="8328061" y="4901139"/>
              <a:ext cx="1498566" cy="7367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470099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 Linear Independence, Basis, and Dimension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92402"/>
          </a:xfrm>
        </p:spPr>
        <p:txBody>
          <a:bodyPr/>
          <a:lstStyle/>
          <a:p>
            <a:r>
              <a:rPr lang="en-US" altLang="ko-KR" dirty="0"/>
              <a:t>Dimension of vector space</a:t>
            </a:r>
          </a:p>
          <a:p>
            <a:pPr marL="0" indent="0">
              <a:buNone/>
            </a:pPr>
            <a:r>
              <a:rPr lang="en-US" altLang="ko-KR" dirty="0"/>
              <a:t>= # of linearly independent vectors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Rank of A (r)</a:t>
            </a:r>
          </a:p>
          <a:p>
            <a:pPr marL="0" indent="0">
              <a:buNone/>
            </a:pPr>
            <a:r>
              <a:rPr lang="en-US" altLang="ko-KR" dirty="0"/>
              <a:t>= # of independent column vectors</a:t>
            </a:r>
          </a:p>
          <a:p>
            <a:pPr marL="0" indent="0">
              <a:buNone/>
            </a:pPr>
            <a:r>
              <a:rPr lang="en-US" altLang="ko-KR" dirty="0"/>
              <a:t>= # of independent row vectors</a:t>
            </a:r>
          </a:p>
          <a:p>
            <a:pPr marL="0" indent="0">
              <a:buNone/>
            </a:pPr>
            <a:r>
              <a:rPr lang="en-US" altLang="ko-KR" dirty="0"/>
              <a:t>= # of pivots in Gaussian Elimination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6174-49FF-481D-BCDD-56901B69D011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4240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 The Four Fundamental Subspaces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6174-49FF-481D-BCDD-56901B69D011}" type="slidenum">
              <a:rPr lang="ko-KR" altLang="en-US" smtClean="0"/>
              <a:t>36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127540"/>
              </a:xfrm>
            </p:spPr>
            <p:txBody>
              <a:bodyPr/>
              <a:lstStyle/>
              <a:p>
                <a:r>
                  <a:rPr lang="en-US" altLang="ko-KR" sz="2400" dirty="0"/>
                  <a:t>Column Space C(A): linear comb. of column vectors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⊂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altLang="ko-KR" sz="2400" dirty="0"/>
              </a:p>
              <a:p>
                <a:endParaRPr lang="en-US" altLang="ko-KR" sz="2400" dirty="0"/>
              </a:p>
              <a:p>
                <a:r>
                  <a:rPr lang="en-US" altLang="ko-KR" sz="2400" dirty="0"/>
                  <a:t>Null Space N(A): {x | Ax = 0} </a:t>
                </a:r>
                <a14:m>
                  <m:oMath xmlns:m="http://schemas.openxmlformats.org/officeDocument/2006/math">
                    <m:r>
                      <a:rPr lang="en-US" altLang="ko-K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ko-KR" sz="2400" dirty="0"/>
              </a:p>
              <a:p>
                <a:endParaRPr lang="en-US" altLang="ko-KR" sz="2400" dirty="0"/>
              </a:p>
              <a:p>
                <a:r>
                  <a:rPr lang="en-US" altLang="ko-KR" sz="2400" dirty="0"/>
                  <a:t>Row Space C(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400" i="0" dirty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sz="2400" i="0" dirty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altLang="ko-KR" sz="2400" dirty="0"/>
                  <a:t>): linear comb. of row vectors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⊂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ko-KR" sz="2400" dirty="0"/>
              </a:p>
              <a:p>
                <a:endParaRPr lang="en-US" altLang="ko-KR" sz="2400" dirty="0"/>
              </a:p>
              <a:p>
                <a:r>
                  <a:rPr lang="en-US" altLang="ko-KR" sz="2400" dirty="0"/>
                  <a:t>Left Null Space N(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400" dirty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sz="2400" dirty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altLang="ko-KR" sz="2400" dirty="0"/>
                  <a:t>): {y |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400" dirty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sz="2400" dirty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altLang="ko-KR" sz="2400" dirty="0"/>
                  <a:t>y = 0}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altLang="ko-KR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ko-KR" sz="2400" dirty="0"/>
                  <a:t>	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400" dirty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sz="2400" dirty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ko-KR" sz="2400" dirty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altLang="ko-KR" sz="24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sz="2400" dirty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endParaRPr lang="ko-KR" altLang="en-US" sz="2400" dirty="0"/>
              </a:p>
              <a:p>
                <a:endParaRPr lang="ko-KR" altLang="en-US" sz="2400" dirty="0"/>
              </a:p>
            </p:txBody>
          </p:sp>
        </mc:Choice>
        <mc:Fallback>
          <p:sp>
            <p:nvSpPr>
              <p:cNvPr id="10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127540"/>
              </a:xfrm>
              <a:blipFill>
                <a:blip r:embed="rId2"/>
                <a:stretch>
                  <a:fillRect l="-812" t="-20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/>
          <p:cNvSpPr/>
          <p:nvPr/>
        </p:nvSpPr>
        <p:spPr>
          <a:xfrm>
            <a:off x="5043353" y="5415839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sz="2400" dirty="0"/>
          </a:p>
        </p:txBody>
      </p:sp>
      <p:sp>
        <p:nvSpPr>
          <p:cNvPr id="9" name="직사각형 8"/>
          <p:cNvSpPr/>
          <p:nvPr/>
        </p:nvSpPr>
        <p:spPr>
          <a:xfrm>
            <a:off x="9250744" y="2586659"/>
            <a:ext cx="1537856" cy="74655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A</a:t>
            </a:r>
            <a:endParaRPr lang="en-US" altLang="ko-KR" sz="1600" b="1" i="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046884" y="2070407"/>
            <a:ext cx="439584" cy="153785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x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직사각형 11"/>
              <p:cNvSpPr/>
              <p:nvPr/>
            </p:nvSpPr>
            <p:spPr>
              <a:xfrm>
                <a:off x="8878601" y="2790657"/>
                <a:ext cx="27843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8601" y="2790657"/>
                <a:ext cx="278430" cy="338554"/>
              </a:xfrm>
              <a:prstGeom prst="rect">
                <a:avLst/>
              </a:prstGeom>
              <a:blipFill>
                <a:blip r:embed="rId3"/>
                <a:stretch>
                  <a:fillRect l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직사각형 12"/>
              <p:cNvSpPr/>
              <p:nvPr/>
            </p:nvSpPr>
            <p:spPr>
              <a:xfrm>
                <a:off x="9864808" y="2180637"/>
                <a:ext cx="27843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4808" y="2180637"/>
                <a:ext cx="278430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직사각형 13"/>
              <p:cNvSpPr/>
              <p:nvPr/>
            </p:nvSpPr>
            <p:spPr>
              <a:xfrm>
                <a:off x="11612084" y="2670058"/>
                <a:ext cx="27843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2084" y="2670058"/>
                <a:ext cx="278430" cy="338554"/>
              </a:xfrm>
              <a:prstGeom prst="rect">
                <a:avLst/>
              </a:prstGeom>
              <a:blipFill>
                <a:blip r:embed="rId5"/>
                <a:stretch>
                  <a:fillRect l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직사각형 14"/>
              <p:cNvSpPr/>
              <p:nvPr/>
            </p:nvSpPr>
            <p:spPr>
              <a:xfrm>
                <a:off x="9707582" y="4087345"/>
                <a:ext cx="717421" cy="1384487"/>
              </a:xfrm>
              <a:prstGeom prst="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3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3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sz="3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altLang="ko-KR" sz="1600" b="1" i="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5" name="직사각형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582" y="4087345"/>
                <a:ext cx="717421" cy="13844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직사각형 15"/>
          <p:cNvSpPr/>
          <p:nvPr/>
        </p:nvSpPr>
        <p:spPr>
          <a:xfrm>
            <a:off x="10774878" y="4346674"/>
            <a:ext cx="439584" cy="86807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y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직사각형 16"/>
              <p:cNvSpPr/>
              <p:nvPr/>
            </p:nvSpPr>
            <p:spPr>
              <a:xfrm>
                <a:off x="9368666" y="4641273"/>
                <a:ext cx="27843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8666" y="4641273"/>
                <a:ext cx="278430" cy="338554"/>
              </a:xfrm>
              <a:prstGeom prst="rect">
                <a:avLst/>
              </a:prstGeom>
              <a:blipFill>
                <a:blip r:embed="rId5"/>
                <a:stretch>
                  <a:fillRect l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직사각형 17"/>
              <p:cNvSpPr/>
              <p:nvPr/>
            </p:nvSpPr>
            <p:spPr>
              <a:xfrm>
                <a:off x="9950715" y="3736395"/>
                <a:ext cx="27842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18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0715" y="3736395"/>
                <a:ext cx="278429" cy="369332"/>
              </a:xfrm>
              <a:prstGeom prst="rect">
                <a:avLst/>
              </a:prstGeom>
              <a:blipFill>
                <a:blip r:embed="rId7"/>
                <a:stretch>
                  <a:fillRect l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직사각형 18"/>
              <p:cNvSpPr/>
              <p:nvPr/>
            </p:nvSpPr>
            <p:spPr>
              <a:xfrm>
                <a:off x="11400553" y="4641273"/>
                <a:ext cx="27843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</m:t>
                      </m:r>
                    </m:oMath>
                  </m:oMathPara>
                </a14:m>
                <a:endParaRPr lang="ko-KR" altLang="en-US" sz="1600" b="1" dirty="0"/>
              </a:p>
            </p:txBody>
          </p:sp>
        </mc:Choice>
        <mc:Fallback>
          <p:sp>
            <p:nvSpPr>
              <p:cNvPr id="19" name="직사각형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0553" y="4641273"/>
                <a:ext cx="278430" cy="338554"/>
              </a:xfrm>
              <a:prstGeom prst="rect">
                <a:avLst/>
              </a:prstGeom>
              <a:blipFill>
                <a:blip r:embed="rId8"/>
                <a:stretch>
                  <a:fillRect l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868612" y="5700145"/>
                <a:ext cx="7034348" cy="656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N(A) &amp; C(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dirty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b="0" dirty="0"/>
                  <a:t> is subspace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b="0" dirty="0"/>
                  <a:t>	 </a:t>
                </a:r>
                <a:r>
                  <a:rPr lang="en-US" altLang="ko-KR" dirty="0"/>
                  <a:t>C(A) &amp; N(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dirty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altLang="ko-KR" dirty="0"/>
                  <a:t>) is subspace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altLang="ko-KR" dirty="0">
                  <a:ea typeface="Cambria Math" panose="02040503050406030204" pitchFamily="18" charset="0"/>
                </a:endParaRPr>
              </a:p>
              <a:p>
                <a:r>
                  <a:rPr lang="en-US" altLang="ko-KR" dirty="0"/>
                  <a:t>→ N(A)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en-US" altLang="ko-KR" dirty="0"/>
                  <a:t> C(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dirty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altLang="ko-KR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			 → C(A)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en-US" altLang="ko-KR" dirty="0"/>
                  <a:t> N(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dirty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altLang="ko-KR" dirty="0"/>
                  <a:t>) </a:t>
                </a:r>
                <a:endParaRPr lang="ko-KR" altLang="en-US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12" y="5700145"/>
                <a:ext cx="7034348" cy="656205"/>
              </a:xfrm>
              <a:prstGeom prst="rect">
                <a:avLst/>
              </a:prstGeom>
              <a:blipFill>
                <a:blip r:embed="rId9"/>
                <a:stretch>
                  <a:fillRect l="-693" t="-3704" b="-13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03558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 The Four Fundamental Subspaces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6174-49FF-481D-BCDD-56901B69D011}" type="slidenum">
              <a:rPr lang="ko-KR" altLang="en-US" smtClean="0"/>
              <a:t>37</a:t>
            </a:fld>
            <a:endParaRPr lang="ko-KR" altLang="en-US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80557"/>
            <a:ext cx="9703058" cy="4349649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99143" y="1957388"/>
                <a:ext cx="3464857" cy="14970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N(A) &amp; C(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dirty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b="0" dirty="0"/>
                  <a:t> is subspace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ko-KR" dirty="0">
                  <a:ea typeface="Cambria Math" panose="02040503050406030204" pitchFamily="18" charset="0"/>
                </a:endParaRPr>
              </a:p>
              <a:p>
                <a:r>
                  <a:rPr lang="en-US" altLang="ko-KR" dirty="0"/>
                  <a:t>→ N(A)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en-US" altLang="ko-KR" dirty="0"/>
                  <a:t> C(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dirty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altLang="ko-KR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	</a:t>
                </a:r>
              </a:p>
              <a:p>
                <a:r>
                  <a:rPr lang="en-US" altLang="ko-KR" dirty="0"/>
                  <a:t>C(A) &amp; N(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dirty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altLang="ko-KR" dirty="0"/>
                  <a:t>) is subspace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ko-KR" dirty="0"/>
                  <a:t> </a:t>
                </a:r>
              </a:p>
              <a:p>
                <a:r>
                  <a:rPr lang="en-US" altLang="ko-KR" dirty="0"/>
                  <a:t>→ C(A)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en-US" altLang="ko-KR" dirty="0"/>
                  <a:t> N(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dirty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altLang="ko-KR" dirty="0"/>
                  <a:t>) </a:t>
                </a:r>
                <a:endParaRPr lang="ko-KR" alt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143" y="1957388"/>
                <a:ext cx="3464857" cy="1497076"/>
              </a:xfrm>
              <a:prstGeom prst="rect">
                <a:avLst/>
              </a:prstGeom>
              <a:blipFill>
                <a:blip r:embed="rId3"/>
                <a:stretch>
                  <a:fillRect l="-1406" t="-1626" b="-56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화살표 연결선 14"/>
          <p:cNvCxnSpPr/>
          <p:nvPr/>
        </p:nvCxnSpPr>
        <p:spPr>
          <a:xfrm flipV="1">
            <a:off x="10350274" y="528844"/>
            <a:ext cx="0" cy="10837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10353655" y="1619309"/>
            <a:ext cx="11799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9886082" y="1618019"/>
            <a:ext cx="464192" cy="464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0350274" y="843483"/>
            <a:ext cx="920787" cy="78723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N(A)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556591" y="1460238"/>
            <a:ext cx="203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202587" y="207519"/>
            <a:ext cx="203480" cy="318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674876" y="1980557"/>
            <a:ext cx="203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11442344" y="6009674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C(A)</a:t>
            </a:r>
            <a:endParaRPr lang="ko-KR" altLang="en-US" dirty="0"/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10362125" y="4796540"/>
            <a:ext cx="0" cy="10837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10365506" y="5887005"/>
            <a:ext cx="11799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1568442" y="5727934"/>
            <a:ext cx="203480" cy="318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214438" y="4475215"/>
            <a:ext cx="203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직사각형 25"/>
              <p:cNvSpPr/>
              <p:nvPr/>
            </p:nvSpPr>
            <p:spPr>
              <a:xfrm>
                <a:off x="10098492" y="1751883"/>
                <a:ext cx="766044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/>
                  <a:t>C(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dirty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altLang="ko-KR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26" name="직사각형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8492" y="1751883"/>
                <a:ext cx="766044" cy="374270"/>
              </a:xfrm>
              <a:prstGeom prst="rect">
                <a:avLst/>
              </a:prstGeom>
              <a:blipFill>
                <a:blip r:embed="rId4"/>
                <a:stretch>
                  <a:fillRect l="-7200" t="-6452" r="-2400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직선 화살표 연결선 26"/>
          <p:cNvCxnSpPr/>
          <p:nvPr/>
        </p:nvCxnSpPr>
        <p:spPr>
          <a:xfrm flipH="1">
            <a:off x="9982200" y="1618019"/>
            <a:ext cx="368074" cy="3623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직사각형 29"/>
              <p:cNvSpPr/>
              <p:nvPr/>
            </p:nvSpPr>
            <p:spPr>
              <a:xfrm>
                <a:off x="10455866" y="4796540"/>
                <a:ext cx="817340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/>
                  <a:t>N(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dirty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altLang="ko-KR" dirty="0"/>
                  <a:t>) </a:t>
                </a:r>
                <a:endParaRPr lang="ko-KR" altLang="en-US" dirty="0"/>
              </a:p>
            </p:txBody>
          </p:sp>
        </mc:Choice>
        <mc:Fallback>
          <p:sp>
            <p:nvSpPr>
              <p:cNvPr id="30" name="직사각형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5866" y="4796540"/>
                <a:ext cx="817340" cy="374270"/>
              </a:xfrm>
              <a:prstGeom prst="rect">
                <a:avLst/>
              </a:prstGeom>
              <a:blipFill>
                <a:blip r:embed="rId5"/>
                <a:stretch>
                  <a:fillRect l="-5970" t="-8197" r="-5224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1473200" y="5170810"/>
            <a:ext cx="20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311400" y="5170810"/>
            <a:ext cx="856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 - r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473200" y="6047987"/>
            <a:ext cx="20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311400" y="6047987"/>
            <a:ext cx="856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 - 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64799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 The Four Fundamental Subspaces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6174-49FF-481D-BCDD-56901B69D011}" type="slidenum">
              <a:rPr lang="ko-KR" altLang="en-US" smtClean="0"/>
              <a:t>38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547877"/>
              </a:xfrm>
            </p:spPr>
            <p:txBody>
              <a:bodyPr/>
              <a:lstStyle/>
              <a:p>
                <a:r>
                  <a:rPr lang="en-US" altLang="ko-KR" dirty="0"/>
                  <a:t>Existence of Inverses</a:t>
                </a:r>
              </a:p>
              <a:p>
                <a:pPr marL="0" indent="0">
                  <a:buNone/>
                </a:pPr>
                <a:r>
                  <a:rPr lang="en-US" altLang="ko-KR" sz="2400" dirty="0"/>
                  <a:t>An inverse exists only when the rank is as large as possible.</a:t>
                </a:r>
              </a:p>
              <a:p>
                <a:pPr marL="0" indent="0">
                  <a:buNone/>
                </a:pPr>
                <a:endParaRPr lang="en-US" altLang="ko-KR" sz="700" dirty="0"/>
              </a:p>
              <a:p>
                <a:pPr marL="457200" indent="-457200">
                  <a:buAutoNum type="arabicParenR"/>
                </a:pPr>
                <a:r>
                  <a:rPr lang="en-US" altLang="ko-KR" sz="2400" dirty="0"/>
                  <a:t>Two-sides inverse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400" dirty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ko-KR" sz="2400" dirty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ko-KR" sz="24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400" dirty="0">
                        <a:latin typeface="Cambria Math" panose="02040503050406030204" pitchFamily="18" charset="0"/>
                      </a:rPr>
                      <m:t>A</m:t>
                    </m:r>
                    <m:sSup>
                      <m:sSup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2400" dirty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400" b="0" i="0" dirty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400" dirty="0"/>
                  <a:t>		 r = m = n  (Square case)</a:t>
                </a:r>
              </a:p>
              <a:p>
                <a:pPr marL="457200" indent="-457200">
                  <a:buAutoNum type="arabicParenR"/>
                </a:pPr>
                <a:r>
                  <a:rPr lang="en-US" altLang="ko-KR" sz="2400" dirty="0"/>
                  <a:t>Left inverse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400" dirty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ko-KR" sz="2400" dirty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ko-KR" sz="2400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400" dirty="0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en-US" altLang="ko-KR" sz="2400" dirty="0"/>
                  <a:t>				 r = n (m </a:t>
                </a:r>
                <a14:m>
                  <m:oMath xmlns:m="http://schemas.openxmlformats.org/officeDocument/2006/math">
                    <m:r>
                      <a:rPr lang="en-US" altLang="ko-K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ko-KR" sz="2400" dirty="0"/>
                  <a:t> n)</a:t>
                </a:r>
              </a:p>
              <a:p>
                <a:pPr marL="457200" indent="-457200">
                  <a:buAutoNum type="arabicParenR"/>
                </a:pPr>
                <a:r>
                  <a:rPr lang="en-US" altLang="ko-KR" sz="2400" dirty="0"/>
                  <a:t>Right inverse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 dirty="0">
                        <a:latin typeface="Cambria Math" panose="02040503050406030204" pitchFamily="18" charset="0"/>
                      </a:rPr>
                      <m:t>A</m:t>
                    </m:r>
                    <m:sSup>
                      <m:sSup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2400" dirty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400" dirty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ko-KR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400" dirty="0"/>
                  <a:t>				 r = m (m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ko-KR" sz="2400" dirty="0"/>
                  <a:t> n)</a:t>
                </a:r>
              </a:p>
            </p:txBody>
          </p:sp>
        </mc:Choice>
        <mc:Fallback>
          <p:sp>
            <p:nvSpPr>
              <p:cNvPr id="10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547877"/>
              </a:xfrm>
              <a:blipFill>
                <a:blip r:embed="rId2"/>
                <a:stretch>
                  <a:fillRect l="-1043" t="-4067" b="-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/>
              <p:cNvSpPr/>
              <p:nvPr/>
            </p:nvSpPr>
            <p:spPr>
              <a:xfrm>
                <a:off x="8691316" y="4879066"/>
                <a:ext cx="1423822" cy="618214"/>
              </a:xfrm>
              <a:prstGeom prst="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1316" y="4879066"/>
                <a:ext cx="1423822" cy="6182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직사각형 20"/>
              <p:cNvSpPr/>
              <p:nvPr/>
            </p:nvSpPr>
            <p:spPr>
              <a:xfrm rot="5400000">
                <a:off x="9821050" y="4832619"/>
                <a:ext cx="1423822" cy="618214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직사각형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9821050" y="4832619"/>
                <a:ext cx="1423822" cy="6182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직사각형 23"/>
              <p:cNvSpPr/>
              <p:nvPr/>
            </p:nvSpPr>
            <p:spPr>
              <a:xfrm>
                <a:off x="736600" y="4832619"/>
                <a:ext cx="637532" cy="618214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직사각형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600" y="4832619"/>
                <a:ext cx="637532" cy="6182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직사각형 24"/>
              <p:cNvSpPr/>
              <p:nvPr/>
            </p:nvSpPr>
            <p:spPr>
              <a:xfrm>
                <a:off x="1522734" y="4832619"/>
                <a:ext cx="637532" cy="618214"/>
              </a:xfrm>
              <a:prstGeom prst="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직사각형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734" y="4832619"/>
                <a:ext cx="637532" cy="6182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직사각형 25"/>
              <p:cNvSpPr/>
              <p:nvPr/>
            </p:nvSpPr>
            <p:spPr>
              <a:xfrm>
                <a:off x="2743755" y="4832619"/>
                <a:ext cx="637532" cy="618214"/>
              </a:xfrm>
              <a:prstGeom prst="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직사각형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755" y="4832619"/>
                <a:ext cx="637532" cy="61821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직사각형 26"/>
              <p:cNvSpPr/>
              <p:nvPr/>
            </p:nvSpPr>
            <p:spPr>
              <a:xfrm>
                <a:off x="3529889" y="4832619"/>
                <a:ext cx="637532" cy="618214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직사각형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9889" y="4832619"/>
                <a:ext cx="637532" cy="61821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직사각형 27"/>
          <p:cNvSpPr/>
          <p:nvPr/>
        </p:nvSpPr>
        <p:spPr>
          <a:xfrm>
            <a:off x="1526356" y="5851972"/>
            <a:ext cx="18549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Two-sides inverse</a:t>
            </a:r>
          </a:p>
          <a:p>
            <a:pPr algn="ctr"/>
            <a:r>
              <a:rPr lang="en-US" altLang="ko-KR" dirty="0"/>
              <a:t>(unique solution)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479186" y="5851972"/>
            <a:ext cx="18261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Left inverse</a:t>
            </a:r>
          </a:p>
          <a:p>
            <a:pPr algn="ctr"/>
            <a:r>
              <a:rPr lang="en-US" altLang="ko-KR" dirty="0"/>
              <a:t>(unique solution) 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8462887" y="5851972"/>
            <a:ext cx="26148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Right inverse</a:t>
            </a:r>
          </a:p>
          <a:p>
            <a:pPr algn="ctr"/>
            <a:r>
              <a:rPr lang="en-US" altLang="ko-KR" dirty="0"/>
              <a:t>(infinitely many solution) </a:t>
            </a:r>
            <a:endParaRPr lang="ko-KR" altLang="en-US" dirty="0"/>
          </a:p>
        </p:txBody>
      </p:sp>
      <p:sp>
        <p:nvSpPr>
          <p:cNvPr id="32" name="직각 삼각형 31"/>
          <p:cNvSpPr/>
          <p:nvPr/>
        </p:nvSpPr>
        <p:spPr>
          <a:xfrm flipH="1" flipV="1">
            <a:off x="8701429" y="4875105"/>
            <a:ext cx="602807" cy="602807"/>
          </a:xfrm>
          <a:prstGeom prst="rtTriangl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각 삼각형 33"/>
          <p:cNvSpPr/>
          <p:nvPr/>
        </p:nvSpPr>
        <p:spPr>
          <a:xfrm flipH="1" flipV="1">
            <a:off x="1540507" y="4848026"/>
            <a:ext cx="602807" cy="602807"/>
          </a:xfrm>
          <a:prstGeom prst="rtTriangl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각 삼각형 34"/>
          <p:cNvSpPr/>
          <p:nvPr/>
        </p:nvSpPr>
        <p:spPr>
          <a:xfrm flipH="1" flipV="1">
            <a:off x="2761117" y="4848026"/>
            <a:ext cx="602807" cy="602807"/>
          </a:xfrm>
          <a:prstGeom prst="rtTriangl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4509691" y="3948770"/>
                <a:ext cx="723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m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dirty="0"/>
                  <a:t>m</a:t>
                </a:r>
                <a:endParaRPr lang="ko-KR" altLang="en-US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9691" y="3948770"/>
                <a:ext cx="723900" cy="369332"/>
              </a:xfrm>
              <a:prstGeom prst="rect">
                <a:avLst/>
              </a:prstGeom>
              <a:blipFill>
                <a:blip r:embed="rId9"/>
                <a:stretch>
                  <a:fillRect l="-7563" t="-10000" r="-3361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4218221" y="3506846"/>
                <a:ext cx="723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n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dirty="0"/>
                  <a:t>n</a:t>
                </a:r>
                <a:endParaRPr lang="ko-KR" altLang="en-US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8221" y="3506846"/>
                <a:ext cx="723900" cy="369332"/>
              </a:xfrm>
              <a:prstGeom prst="rect">
                <a:avLst/>
              </a:prstGeom>
              <a:blipFill>
                <a:blip r:embed="rId10"/>
                <a:stretch>
                  <a:fillRect l="-7563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직사각형 38"/>
              <p:cNvSpPr/>
              <p:nvPr/>
            </p:nvSpPr>
            <p:spPr>
              <a:xfrm>
                <a:off x="5171288" y="4879066"/>
                <a:ext cx="1423822" cy="618214"/>
              </a:xfrm>
              <a:prstGeom prst="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altLang="ko-KR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9" name="직사각형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1288" y="4879066"/>
                <a:ext cx="1423822" cy="61821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직사각형 39"/>
              <p:cNvSpPr/>
              <p:nvPr/>
            </p:nvSpPr>
            <p:spPr>
              <a:xfrm rot="5400000">
                <a:off x="6301022" y="4832619"/>
                <a:ext cx="1423822" cy="618214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직사각형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301022" y="4832619"/>
                <a:ext cx="1423822" cy="61821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직각 삼각형 40"/>
          <p:cNvSpPr/>
          <p:nvPr/>
        </p:nvSpPr>
        <p:spPr>
          <a:xfrm flipH="1" flipV="1">
            <a:off x="5181401" y="4875105"/>
            <a:ext cx="602807" cy="602807"/>
          </a:xfrm>
          <a:prstGeom prst="rtTriangl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5975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 The Four Fundamental Subspaces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6174-49FF-481D-BCDD-56901B69D011}" type="slidenum">
              <a:rPr lang="ko-KR" altLang="en-US" smtClean="0"/>
              <a:t>39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163300" cy="2322687"/>
              </a:xfrm>
            </p:spPr>
            <p:txBody>
              <a:bodyPr/>
              <a:lstStyle/>
              <a:p>
                <a:r>
                  <a:rPr lang="en-US" altLang="ko-KR" dirty="0"/>
                  <a:t>Existence of Inverses</a:t>
                </a:r>
              </a:p>
              <a:p>
                <a:pPr marL="0" indent="0">
                  <a:buNone/>
                </a:pPr>
                <a:r>
                  <a:rPr lang="en-US" altLang="ko-KR" sz="2400" dirty="0"/>
                  <a:t>An inverse exists only when the rank is as large as possible.</a:t>
                </a:r>
              </a:p>
              <a:p>
                <a:pPr marL="0" indent="0">
                  <a:buNone/>
                </a:pPr>
                <a:r>
                  <a:rPr lang="en-US" altLang="ko-KR" sz="2400" dirty="0"/>
                  <a:t>	     Ax = b	 </a:t>
                </a:r>
              </a:p>
              <a:p>
                <a:pPr marL="0" indent="0">
                  <a:buNone/>
                </a:pPr>
                <a:r>
                  <a:rPr lang="en-US" altLang="ko-KR" sz="2400" dirty="0"/>
                  <a:t>      Left inverse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400" dirty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ko-KR" sz="2400" dirty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sty m:val="p"/>
                      </m:rPr>
                      <a:rPr lang="en-US" altLang="ko-KR" sz="2400" b="0" i="0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ko-KR" sz="2400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400" dirty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sz="2400" dirty="0"/>
                  <a:t>b	x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400" dirty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sz="2400" dirty="0"/>
                  <a:t>b   unique	(# of </a:t>
                </a:r>
                <a:r>
                  <a:rPr lang="en-US" altLang="ko-KR" sz="2400" dirty="0" err="1"/>
                  <a:t>eqns</a:t>
                </a:r>
                <a:r>
                  <a:rPr lang="en-US" altLang="ko-KR" sz="2400" dirty="0"/>
                  <a:t> &gt; # of unknowns)	</a:t>
                </a:r>
              </a:p>
              <a:p>
                <a:pPr marL="0" indent="0">
                  <a:buNone/>
                </a:pPr>
                <a:r>
                  <a:rPr lang="en-US" altLang="ko-KR" sz="2400" dirty="0"/>
                  <a:t>      Right inverse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 dirty="0">
                        <a:latin typeface="Cambria Math" panose="02040503050406030204" pitchFamily="18" charset="0"/>
                      </a:rPr>
                      <m:t>A</m:t>
                    </m:r>
                    <m:sSup>
                      <m:sSup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2400" dirty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ko-KR" sz="2400" dirty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ko-KR" sz="2400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400" dirty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m:rPr>
                        <m:nor/>
                      </m:rPr>
                      <a:rPr lang="en-US" altLang="ko-KR" sz="2400" dirty="0"/>
                      <m:t>b</m:t>
                    </m:r>
                  </m:oMath>
                </a14:m>
                <a:r>
                  <a:rPr lang="en-US" altLang="ko-KR" sz="2400" dirty="0"/>
                  <a:t>	x = infinitely many solution</a:t>
                </a:r>
              </a:p>
            </p:txBody>
          </p:sp>
        </mc:Choice>
        <mc:Fallback>
          <p:sp>
            <p:nvSpPr>
              <p:cNvPr id="10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163300" cy="2322687"/>
              </a:xfrm>
              <a:blipFill>
                <a:blip r:embed="rId2"/>
                <a:stretch>
                  <a:fillRect l="-983" t="-4462" b="-52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/>
              <p:cNvSpPr/>
              <p:nvPr/>
            </p:nvSpPr>
            <p:spPr>
              <a:xfrm>
                <a:off x="8691316" y="4879066"/>
                <a:ext cx="1423822" cy="618214"/>
              </a:xfrm>
              <a:prstGeom prst="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1316" y="4879066"/>
                <a:ext cx="1423822" cy="6182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직사각형 20"/>
              <p:cNvSpPr/>
              <p:nvPr/>
            </p:nvSpPr>
            <p:spPr>
              <a:xfrm rot="5400000">
                <a:off x="9821050" y="4832619"/>
                <a:ext cx="1423822" cy="618214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직사각형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9821050" y="4832619"/>
                <a:ext cx="1423822" cy="6182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직사각형 23"/>
              <p:cNvSpPr/>
              <p:nvPr/>
            </p:nvSpPr>
            <p:spPr>
              <a:xfrm>
                <a:off x="736600" y="4832619"/>
                <a:ext cx="637532" cy="618214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직사각형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600" y="4832619"/>
                <a:ext cx="637532" cy="6182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직사각형 24"/>
              <p:cNvSpPr/>
              <p:nvPr/>
            </p:nvSpPr>
            <p:spPr>
              <a:xfrm>
                <a:off x="1522734" y="4832619"/>
                <a:ext cx="637532" cy="618214"/>
              </a:xfrm>
              <a:prstGeom prst="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직사각형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734" y="4832619"/>
                <a:ext cx="637532" cy="6182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직사각형 25"/>
              <p:cNvSpPr/>
              <p:nvPr/>
            </p:nvSpPr>
            <p:spPr>
              <a:xfrm>
                <a:off x="2743755" y="4832619"/>
                <a:ext cx="637532" cy="618214"/>
              </a:xfrm>
              <a:prstGeom prst="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직사각형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755" y="4832619"/>
                <a:ext cx="637532" cy="61821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직사각형 26"/>
              <p:cNvSpPr/>
              <p:nvPr/>
            </p:nvSpPr>
            <p:spPr>
              <a:xfrm>
                <a:off x="3529889" y="4832619"/>
                <a:ext cx="637532" cy="618214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직사각형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9889" y="4832619"/>
                <a:ext cx="637532" cy="61821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직사각형 27"/>
          <p:cNvSpPr/>
          <p:nvPr/>
        </p:nvSpPr>
        <p:spPr>
          <a:xfrm>
            <a:off x="1526356" y="5851972"/>
            <a:ext cx="18549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Two-sides inverse</a:t>
            </a:r>
          </a:p>
          <a:p>
            <a:pPr algn="ctr"/>
            <a:r>
              <a:rPr lang="en-US" altLang="ko-KR" dirty="0"/>
              <a:t>(unique solution)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479186" y="5851972"/>
            <a:ext cx="18261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Left inverse</a:t>
            </a:r>
          </a:p>
          <a:p>
            <a:pPr algn="ctr"/>
            <a:r>
              <a:rPr lang="en-US" altLang="ko-KR" dirty="0"/>
              <a:t>(unique solution) 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8462887" y="5851972"/>
            <a:ext cx="26148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Right inverse</a:t>
            </a:r>
          </a:p>
          <a:p>
            <a:pPr algn="ctr"/>
            <a:r>
              <a:rPr lang="en-US" altLang="ko-KR" dirty="0"/>
              <a:t>(infinitely many solution) </a:t>
            </a:r>
            <a:endParaRPr lang="ko-KR" altLang="en-US" dirty="0"/>
          </a:p>
        </p:txBody>
      </p:sp>
      <p:sp>
        <p:nvSpPr>
          <p:cNvPr id="32" name="직각 삼각형 31"/>
          <p:cNvSpPr/>
          <p:nvPr/>
        </p:nvSpPr>
        <p:spPr>
          <a:xfrm flipH="1" flipV="1">
            <a:off x="8701429" y="4875105"/>
            <a:ext cx="602807" cy="602807"/>
          </a:xfrm>
          <a:prstGeom prst="rtTriangl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각 삼각형 33"/>
          <p:cNvSpPr/>
          <p:nvPr/>
        </p:nvSpPr>
        <p:spPr>
          <a:xfrm flipH="1" flipV="1">
            <a:off x="1540507" y="4848026"/>
            <a:ext cx="602807" cy="602807"/>
          </a:xfrm>
          <a:prstGeom prst="rtTriangl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각 삼각형 34"/>
          <p:cNvSpPr/>
          <p:nvPr/>
        </p:nvSpPr>
        <p:spPr>
          <a:xfrm flipH="1" flipV="1">
            <a:off x="2761117" y="4848026"/>
            <a:ext cx="602807" cy="602807"/>
          </a:xfrm>
          <a:prstGeom prst="rtTriangl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직사각형 38"/>
              <p:cNvSpPr/>
              <p:nvPr/>
            </p:nvSpPr>
            <p:spPr>
              <a:xfrm>
                <a:off x="5171288" y="4879066"/>
                <a:ext cx="1423822" cy="618214"/>
              </a:xfrm>
              <a:prstGeom prst="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altLang="ko-KR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9" name="직사각형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1288" y="4879066"/>
                <a:ext cx="1423822" cy="61821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직사각형 39"/>
              <p:cNvSpPr/>
              <p:nvPr/>
            </p:nvSpPr>
            <p:spPr>
              <a:xfrm rot="5400000">
                <a:off x="6301022" y="4832619"/>
                <a:ext cx="1423822" cy="618214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직사각형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301022" y="4832619"/>
                <a:ext cx="1423822" cy="61821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직각 삼각형 40"/>
          <p:cNvSpPr/>
          <p:nvPr/>
        </p:nvSpPr>
        <p:spPr>
          <a:xfrm flipH="1" flipV="1">
            <a:off x="5181401" y="4875105"/>
            <a:ext cx="602807" cy="602807"/>
          </a:xfrm>
          <a:prstGeom prst="rtTriangl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3454599" y="3589512"/>
            <a:ext cx="737311" cy="612949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841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lain" startAt="2"/>
            </a:pPr>
            <a:r>
              <a:rPr lang="en-US" altLang="ko-K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 Spaces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1212273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 	Vector Spaces and Subspaces</a:t>
            </a: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	Solving </a:t>
            </a:r>
            <a:r>
              <a:rPr lang="en-US" altLang="ko-KR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 = 0 </a:t>
            </a:r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ko-KR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 = b</a:t>
            </a: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 	Linear Independence, Basis, and Dimension</a:t>
            </a: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2.4 	The Four Fundamental Subspaces</a:t>
            </a: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2.5	Graphs and Networks</a:t>
            </a: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2.6 	Linear Transformations</a:t>
            </a:r>
            <a:endParaRPr lang="ko-KR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6174-49FF-481D-BCDD-56901B69D01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331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4-subspaces-and-vector-ma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7974" y="3298325"/>
            <a:ext cx="4393405" cy="305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Homework</a:t>
            </a:r>
            <a:endParaRPr lang="ko-K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4701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Summary</a:t>
            </a:r>
          </a:p>
          <a:p>
            <a:pPr marL="0" indent="0">
              <a:buNone/>
            </a:pPr>
            <a:endParaRPr lang="en-US" altLang="ko-KR" sz="500" dirty="0"/>
          </a:p>
          <a:p>
            <a:r>
              <a:rPr lang="en-US" altLang="ko-KR" dirty="0"/>
              <a:t>A Geometric View of Gauss – Jordan Elimination</a:t>
            </a:r>
          </a:p>
          <a:p>
            <a:pPr marL="0" indent="0" algn="ctr">
              <a:buNone/>
            </a:pPr>
            <a:r>
              <a:rPr lang="en-US" altLang="ko-KR" sz="2400" b="1" dirty="0"/>
              <a:t>Ax = </a:t>
            </a:r>
            <a:r>
              <a:rPr lang="en-US" altLang="ko-KR" sz="2400" b="1" dirty="0" err="1"/>
              <a:t>Ux</a:t>
            </a:r>
            <a:r>
              <a:rPr lang="en-US" altLang="ko-KR" sz="2400" b="1" dirty="0"/>
              <a:t> = Rx = b</a:t>
            </a:r>
          </a:p>
          <a:p>
            <a:pPr marL="0" indent="0" algn="ctr">
              <a:buNone/>
            </a:pPr>
            <a:r>
              <a:rPr lang="en-US" altLang="ko-KR" sz="2400" dirty="0"/>
              <a:t> </a:t>
            </a:r>
          </a:p>
          <a:p>
            <a:r>
              <a:rPr lang="en-US" altLang="ko-KR" dirty="0"/>
              <a:t>4 Fundamental Subspace </a:t>
            </a:r>
            <a:r>
              <a:rPr lang="ko-KR" altLang="en-US" dirty="0" err="1"/>
              <a:t>변환식</a:t>
            </a:r>
            <a:r>
              <a:rPr lang="ko-KR" altLang="en-US" dirty="0"/>
              <a:t> 관계 설명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6174-49FF-481D-BCDD-56901B69D011}" type="slidenum">
              <a:rPr lang="ko-KR" altLang="en-US" smtClean="0"/>
              <a:t>40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3046437" y="4688206"/>
            <a:ext cx="2924127" cy="1086068"/>
            <a:chOff x="1535137" y="4485005"/>
            <a:chExt cx="2924127" cy="1086068"/>
          </a:xfrm>
        </p:grpSpPr>
        <p:sp>
          <p:nvSpPr>
            <p:cNvPr id="7" name="직사각형 6"/>
            <p:cNvSpPr/>
            <p:nvPr/>
          </p:nvSpPr>
          <p:spPr>
            <a:xfrm>
              <a:off x="1535137" y="4485006"/>
              <a:ext cx="1574800" cy="10860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600" dirty="0"/>
                <a:t>Column Space</a:t>
              </a:r>
            </a:p>
            <a:p>
              <a:pPr algn="r"/>
              <a:r>
                <a:rPr lang="en-US" altLang="ko-KR" sz="1600" dirty="0"/>
                <a:t>Null Space</a:t>
              </a:r>
            </a:p>
            <a:p>
              <a:pPr algn="r"/>
              <a:r>
                <a:rPr lang="en-US" altLang="ko-KR" sz="1600" dirty="0"/>
                <a:t>Row Space</a:t>
              </a:r>
            </a:p>
            <a:p>
              <a:pPr algn="r"/>
              <a:r>
                <a:rPr lang="en-US" altLang="ko-KR" sz="1600" dirty="0"/>
                <a:t>Left Null Space</a:t>
              </a:r>
              <a:endParaRPr lang="ko-KR" altLang="en-US" sz="16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직사각형 7"/>
                <p:cNvSpPr/>
                <p:nvPr/>
              </p:nvSpPr>
              <p:spPr>
                <a:xfrm>
                  <a:off x="3109937" y="4485005"/>
                  <a:ext cx="1349327" cy="108606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1600" dirty="0"/>
                    <a:t>C(A)</a:t>
                  </a:r>
                  <a14:m>
                    <m:oMath xmlns:m="http://schemas.openxmlformats.org/officeDocument/2006/math">
                      <m:r>
                        <a:rPr lang="en-US" altLang="ko-KR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⊂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a14:m>
                  <a:endParaRPr lang="en-US" altLang="ko-KR" sz="1600" dirty="0"/>
                </a:p>
                <a:p>
                  <a:r>
                    <a:rPr lang="en-US" altLang="ko-KR" sz="1600" dirty="0"/>
                    <a:t>N(A) </a:t>
                  </a:r>
                  <a14:m>
                    <m:oMath xmlns:m="http://schemas.openxmlformats.org/officeDocument/2006/math">
                      <m:r>
                        <a:rPr lang="en-US" altLang="ko-K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sSup>
                        <m:sSupPr>
                          <m:ctrlP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a14:m>
                  <a:endParaRPr lang="en-US" altLang="ko-KR" sz="1600" dirty="0"/>
                </a:p>
                <a:p>
                  <a:r>
                    <a:rPr lang="en-US" altLang="ko-KR" sz="1600" dirty="0"/>
                    <a:t>C(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1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1600" dirty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sz="1600" dirty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a14:m>
                  <a:r>
                    <a:rPr lang="en-US" altLang="ko-KR" sz="1600" dirty="0"/>
                    <a:t>)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⊂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a14:m>
                  <a:endParaRPr lang="en-US" altLang="ko-KR" sz="1600" dirty="0"/>
                </a:p>
                <a:p>
                  <a:r>
                    <a:rPr lang="en-US" altLang="ko-KR" sz="1600" dirty="0"/>
                    <a:t>N(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1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1600" dirty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sz="1600" dirty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a14:m>
                  <a:r>
                    <a:rPr lang="en-US" altLang="ko-KR" sz="1600" dirty="0"/>
                    <a:t>) </a:t>
                  </a:r>
                  <a14:m>
                    <m:oMath xmlns:m="http://schemas.openxmlformats.org/officeDocument/2006/math">
                      <m:r>
                        <a:rPr lang="en-US" altLang="ko-K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sSup>
                        <m:sSupPr>
                          <m:ctrlP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a14:m>
                  <a:endParaRPr lang="ko-KR" altLang="en-US" sz="1600" dirty="0"/>
                </a:p>
              </p:txBody>
            </p:sp>
          </mc:Choice>
          <mc:Fallback>
            <p:sp>
              <p:nvSpPr>
                <p:cNvPr id="8" name="직사각형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9937" y="4485005"/>
                  <a:ext cx="1349327" cy="1086067"/>
                </a:xfrm>
                <a:prstGeom prst="rect">
                  <a:avLst/>
                </a:prstGeom>
                <a:blipFill>
                  <a:blip r:embed="rId3"/>
                  <a:stretch>
                    <a:fillRect l="-2262" t="-1685" b="-674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460886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Relation between Linearly Independent &amp; Linear Algebra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6174-49FF-481D-BCDD-56901B69D011}" type="slidenum">
              <a:rPr lang="ko-KR" altLang="en-US" smtClean="0"/>
              <a:t>41</a:t>
            </a:fld>
            <a:endParaRPr lang="ko-KR" altLang="en-US"/>
          </a:p>
        </p:txBody>
      </p:sp>
      <p:pic>
        <p:nvPicPr>
          <p:cNvPr id="7170" name="Picture 2" descr="https://t1.daumcdn.net/cfile/tistory/24577D4A569F82552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0" t="2739" r="2873" b="7510"/>
          <a:stretch/>
        </p:blipFill>
        <p:spPr bwMode="auto">
          <a:xfrm>
            <a:off x="3522323" y="1825625"/>
            <a:ext cx="5147353" cy="4479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35854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내용 개체 틀 2"/>
              <p:cNvSpPr txBox="1">
                <a:spLocks/>
              </p:cNvSpPr>
              <p:nvPr/>
            </p:nvSpPr>
            <p:spPr>
              <a:xfrm>
                <a:off x="838200" y="1825624"/>
                <a:ext cx="10515600" cy="4530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dirty="0"/>
                  <a:t>Subspaces</a:t>
                </a:r>
              </a:p>
              <a:p>
                <a:pPr marL="0" indent="0" algn="just">
                  <a:buNone/>
                </a:pPr>
                <a:endParaRPr lang="en-US" altLang="ko-KR" sz="1400" dirty="0"/>
              </a:p>
              <a:p>
                <a:pPr marL="0" indent="0" algn="just">
                  <a:buNone/>
                </a:pPr>
                <a:r>
                  <a:rPr lang="en-US" altLang="ko-KR" sz="2400" dirty="0"/>
                  <a:t>A plane </a:t>
                </a:r>
                <a:r>
                  <a:rPr lang="en-US" altLang="ko-KR" sz="2400" b="1" dirty="0"/>
                  <a:t>P</a:t>
                </a:r>
                <a:r>
                  <a:rPr lang="en-US" altLang="ko-KR" sz="2400" dirty="0"/>
                  <a:t> through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 dirty="0" smtClean="0">
                                <a:latin typeface="Cambria Math" panose="02040503050406030204" pitchFamily="18" charset="0"/>
                              </a:rPr>
                              <m:t>0 0 0</m:t>
                            </m:r>
                          </m:e>
                        </m:d>
                      </m:e>
                      <m:sup>
                        <m:r>
                          <a:rPr lang="en-US" altLang="ko-KR" sz="24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400" dirty="0"/>
                  <a:t>is a subspace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24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sz="2400" dirty="0"/>
                  <a:t> </a:t>
                </a:r>
              </a:p>
              <a:p>
                <a:pPr marL="0" indent="0" algn="just">
                  <a:buNone/>
                </a:pPr>
                <a:r>
                  <a:rPr lang="en-US" altLang="ko-KR" sz="2400" dirty="0"/>
                  <a:t>A line   </a:t>
                </a:r>
                <a:r>
                  <a:rPr lang="en-US" altLang="ko-KR" sz="2400" b="1" dirty="0"/>
                  <a:t>L</a:t>
                </a:r>
                <a:r>
                  <a:rPr lang="en-US" altLang="ko-KR" sz="2400" dirty="0"/>
                  <a:t> through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 dirty="0">
                                <a:latin typeface="Cambria Math" panose="02040503050406030204" pitchFamily="18" charset="0"/>
                              </a:rPr>
                              <m:t>0 0 0</m:t>
                            </m:r>
                          </m:e>
                        </m:d>
                      </m:e>
                      <m:sup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sz="2400" dirty="0"/>
                  <a:t> is a subspace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altLang="ko-KR" sz="2400" dirty="0"/>
              </a:p>
              <a:p>
                <a:pPr marL="0" indent="0" algn="just">
                  <a:buNone/>
                </a:pPr>
                <a:endParaRPr lang="en-US" altLang="ko-KR" sz="2400" dirty="0"/>
              </a:p>
              <a:p>
                <a:pPr marL="0" indent="0" algn="just">
                  <a:buNone/>
                </a:pPr>
                <a:endParaRPr lang="en-US" altLang="ko-KR" sz="2400" dirty="0"/>
              </a:p>
              <a:p>
                <a:pPr marL="0" indent="0" algn="just">
                  <a:buNone/>
                </a:pPr>
                <a:endParaRPr lang="en-US" altLang="ko-KR" sz="2400" dirty="0"/>
              </a:p>
              <a:p>
                <a:pPr marL="0" indent="0" algn="r">
                  <a:buNone/>
                </a:pPr>
                <a:r>
                  <a:rPr lang="en-US" altLang="ko-KR" sz="1800" dirty="0"/>
                  <a:t>In this case, only intersection vector is zero vector</a:t>
                </a:r>
              </a:p>
              <a:p>
                <a:pPr marL="0" indent="0" algn="ctr">
                  <a:buNone/>
                </a:pPr>
                <a:endParaRPr lang="en-US" altLang="ko-KR" sz="2400" dirty="0"/>
              </a:p>
              <a:p>
                <a:pPr marL="0" indent="0" algn="ctr">
                  <a:buNone/>
                </a:pPr>
                <a:r>
                  <a:rPr lang="en-US" altLang="ko-KR" sz="2400" dirty="0"/>
                  <a:t>The intersection </a:t>
                </a:r>
                <a:r>
                  <a:rPr lang="en-US" altLang="ko-KR" sz="2400" b="1" dirty="0"/>
                  <a:t>S</a:t>
                </a:r>
                <a14:m>
                  <m:oMath xmlns:m="http://schemas.openxmlformats.org/officeDocument/2006/math">
                    <m:r>
                      <a:rPr lang="en-US" altLang="ko-KR" sz="24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altLang="ko-KR" sz="2400" b="1" dirty="0"/>
                  <a:t> T </a:t>
                </a:r>
                <a:r>
                  <a:rPr lang="en-US" altLang="ko-KR" sz="2400" dirty="0"/>
                  <a:t>of two subspace </a:t>
                </a:r>
                <a:r>
                  <a:rPr lang="en-US" altLang="ko-KR" sz="2400" b="1" dirty="0"/>
                  <a:t>S </a:t>
                </a:r>
                <a:r>
                  <a:rPr lang="en-US" altLang="ko-KR" sz="2400" dirty="0"/>
                  <a:t>and </a:t>
                </a:r>
                <a:r>
                  <a:rPr lang="en-US" altLang="ko-KR" sz="2400" b="1" dirty="0"/>
                  <a:t>T </a:t>
                </a:r>
                <a:r>
                  <a:rPr lang="en-US" altLang="ko-KR" sz="2400" dirty="0"/>
                  <a:t>is a subspace.</a:t>
                </a:r>
              </a:p>
              <a:p>
                <a:pPr marL="0" indent="0" algn="just">
                  <a:buNone/>
                </a:pPr>
                <a:endParaRPr lang="en-US" altLang="ko-KR" sz="2400" dirty="0"/>
              </a:p>
            </p:txBody>
          </p:sp>
        </mc:Choice>
        <mc:Fallback>
          <p:sp>
            <p:nvSpPr>
              <p:cNvPr id="8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4"/>
                <a:ext cx="10515600" cy="4530725"/>
              </a:xfrm>
              <a:prstGeom prst="rect">
                <a:avLst/>
              </a:prstGeom>
              <a:blipFill>
                <a:blip r:embed="rId3"/>
                <a:stretch>
                  <a:fillRect l="-1043" t="-2285" r="-4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 Vector Spaces and Subspaces</a:t>
            </a:r>
            <a:endParaRPr lang="ko-KR" altLang="en-US" sz="4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6174-49FF-481D-BCDD-56901B69D011}" type="slidenum">
              <a:rPr lang="ko-KR" altLang="en-US" smtClean="0"/>
              <a:t>42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000018" y="3980044"/>
                <a:ext cx="509598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b="1" dirty="0"/>
                  <a:t>P</a:t>
                </a:r>
                <a14:m>
                  <m:oMath xmlns:m="http://schemas.openxmlformats.org/officeDocument/2006/math">
                    <m:r>
                      <a:rPr lang="en-US" altLang="ko-KR" sz="24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ko-KR" sz="2400" b="1" dirty="0"/>
                  <a:t> L </a:t>
                </a:r>
                <a:r>
                  <a:rPr lang="en-US" altLang="ko-KR" sz="2400" dirty="0"/>
                  <a:t>= all vectors in P or L or both </a:t>
                </a:r>
                <a:endParaRPr lang="ko-KR" altLang="en-US" sz="2400" dirty="0"/>
              </a:p>
              <a:p>
                <a:r>
                  <a:rPr lang="en-US" altLang="ko-KR" sz="2400" dirty="0"/>
                  <a:t>This (is / is not) a subspace.</a:t>
                </a: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018" y="3980044"/>
                <a:ext cx="5095982" cy="830997"/>
              </a:xfrm>
              <a:prstGeom prst="rect">
                <a:avLst/>
              </a:prstGeom>
              <a:blipFill>
                <a:blip r:embed="rId4"/>
                <a:stretch>
                  <a:fillRect l="-1794" t="-5882" b="-161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그룹 17"/>
          <p:cNvGrpSpPr/>
          <p:nvPr/>
        </p:nvGrpSpPr>
        <p:grpSpPr>
          <a:xfrm>
            <a:off x="7715892" y="1520273"/>
            <a:ext cx="3143894" cy="2291137"/>
            <a:chOff x="1387011" y="3575406"/>
            <a:chExt cx="3143894" cy="2291137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5"/>
            <a:srcRect l="23163" t="17191" r="17897" b="25538"/>
            <a:stretch/>
          </p:blipFill>
          <p:spPr>
            <a:xfrm>
              <a:off x="1387011" y="3575406"/>
              <a:ext cx="3143894" cy="2291137"/>
            </a:xfrm>
            <a:prstGeom prst="rect">
              <a:avLst/>
            </a:prstGeom>
          </p:spPr>
        </p:pic>
        <p:cxnSp>
          <p:nvCxnSpPr>
            <p:cNvPr id="13" name="직선 연결선 12"/>
            <p:cNvCxnSpPr/>
            <p:nvPr/>
          </p:nvCxnSpPr>
          <p:spPr>
            <a:xfrm flipV="1">
              <a:off x="1725565" y="4411339"/>
              <a:ext cx="2447818" cy="7903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/>
            <p:cNvSpPr/>
            <p:nvPr/>
          </p:nvSpPr>
          <p:spPr>
            <a:xfrm>
              <a:off x="1792649" y="4169479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/>
                <a:t>P</a:t>
              </a:r>
              <a:endParaRPr lang="ko-KR" altLang="en-US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387011" y="5077296"/>
              <a:ext cx="3385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/>
                <a:t>L</a:t>
              </a:r>
              <a:endParaRPr lang="ko-KR" alt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직사각형 18"/>
              <p:cNvSpPr/>
              <p:nvPr/>
            </p:nvSpPr>
            <p:spPr>
              <a:xfrm>
                <a:off x="6785718" y="3980044"/>
                <a:ext cx="466232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400" b="1" dirty="0"/>
                  <a:t>P</a:t>
                </a:r>
                <a14:m>
                  <m:oMath xmlns:m="http://schemas.openxmlformats.org/officeDocument/2006/math">
                    <m:r>
                      <a:rPr lang="en-US" altLang="ko-KR" sz="24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altLang="ko-KR" sz="2400" b="1" dirty="0"/>
                  <a:t> L </a:t>
                </a:r>
                <a:r>
                  <a:rPr lang="en-US" altLang="ko-KR" sz="2400" dirty="0"/>
                  <a:t>= all vectors in both P and L</a:t>
                </a:r>
              </a:p>
              <a:p>
                <a:r>
                  <a:rPr lang="en-US" altLang="ko-KR" sz="2400" dirty="0"/>
                  <a:t>This (is / is not) a subspace.</a:t>
                </a:r>
              </a:p>
            </p:txBody>
          </p:sp>
        </mc:Choice>
        <mc:Fallback>
          <p:sp>
            <p:nvSpPr>
              <p:cNvPr id="19" name="직사각형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5718" y="3980044"/>
                <a:ext cx="4662328" cy="830997"/>
              </a:xfrm>
              <a:prstGeom prst="rect">
                <a:avLst/>
              </a:prstGeom>
              <a:blipFill>
                <a:blip r:embed="rId6"/>
                <a:stretch>
                  <a:fillRect l="-1961" t="-5882" b="-161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타원 22"/>
          <p:cNvSpPr/>
          <p:nvPr/>
        </p:nvSpPr>
        <p:spPr>
          <a:xfrm>
            <a:off x="2116478" y="4378338"/>
            <a:ext cx="904125" cy="41815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7510409" y="4407619"/>
            <a:ext cx="354212" cy="35959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593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668780" y="3536177"/>
            <a:ext cx="8961120" cy="14859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838200" y="1825624"/>
            <a:ext cx="10515600" cy="300902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The </a:t>
            </a:r>
            <a:r>
              <a:rPr lang="en-US" altLang="ko-KR" dirty="0" err="1"/>
              <a:t>Nullspace</a:t>
            </a:r>
            <a:r>
              <a:rPr lang="en-US" altLang="ko-KR" dirty="0"/>
              <a:t> of A</a:t>
            </a:r>
            <a:endParaRPr lang="en-US" altLang="ko-KR" b="1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6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6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6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Requirement: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1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		(</a:t>
            </a:r>
            <a:r>
              <a:rPr lang="en-US" altLang="ko-KR" sz="2400" dirty="0" err="1"/>
              <a:t>i</a:t>
            </a:r>
            <a:r>
              <a:rPr lang="en-US" altLang="ko-KR" sz="2400" dirty="0"/>
              <a:t>) If </a:t>
            </a:r>
            <a:r>
              <a:rPr lang="en-US" altLang="ko-KR" sz="2400" b="1" dirty="0"/>
              <a:t>Av = 0</a:t>
            </a:r>
            <a:r>
              <a:rPr lang="en-US" altLang="ko-KR" sz="2400" dirty="0"/>
              <a:t> and </a:t>
            </a:r>
            <a:r>
              <a:rPr lang="en-US" altLang="ko-KR" sz="2400" b="1" dirty="0"/>
              <a:t>Aw = 0</a:t>
            </a:r>
            <a:r>
              <a:rPr lang="en-US" altLang="ko-KR" sz="2400" dirty="0"/>
              <a:t> then </a:t>
            </a:r>
            <a:r>
              <a:rPr lang="en-US" altLang="ko-KR" sz="2400" b="1" dirty="0"/>
              <a:t>A(v + w) =Av + Aw = 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		(ii) If </a:t>
            </a:r>
            <a:r>
              <a:rPr lang="en-US" altLang="ko-KR" sz="2400" b="1" dirty="0"/>
              <a:t>Ax = 0 </a:t>
            </a:r>
            <a:r>
              <a:rPr lang="en-US" altLang="ko-KR" sz="2400" dirty="0"/>
              <a:t>then </a:t>
            </a:r>
            <a:r>
              <a:rPr lang="en-US" altLang="ko-KR" sz="2400" b="1" dirty="0"/>
              <a:t>A(</a:t>
            </a:r>
            <a:r>
              <a:rPr lang="en-US" altLang="ko-KR" sz="2400" dirty="0"/>
              <a:t>c</a:t>
            </a:r>
            <a:r>
              <a:rPr lang="en-US" altLang="ko-KR" sz="2400" b="1" dirty="0"/>
              <a:t>x) = </a:t>
            </a:r>
            <a:r>
              <a:rPr lang="en-US" altLang="ko-KR" sz="2400" dirty="0" err="1"/>
              <a:t>c</a:t>
            </a:r>
            <a:r>
              <a:rPr lang="en-US" altLang="ko-KR" sz="2400" b="1" dirty="0" err="1"/>
              <a:t>A</a:t>
            </a:r>
            <a:r>
              <a:rPr lang="en-US" altLang="ko-KR" sz="2400" b="1" dirty="0"/>
              <a:t>(x) = 0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 Vector Spaces and Subspaces</a:t>
            </a:r>
            <a:endParaRPr lang="ko-KR" altLang="en-US" sz="4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6174-49FF-481D-BCDD-56901B69D011}" type="slidenum">
              <a:rPr lang="ko-KR" altLang="en-US" smtClean="0"/>
              <a:t>43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95732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131"/>
          </a:xfrm>
        </p:spPr>
        <p:txBody>
          <a:bodyPr/>
          <a:lstStyle/>
          <a:p>
            <a:r>
              <a:rPr lang="en-US" altLang="ko-KR" dirty="0"/>
              <a:t>Computing The </a:t>
            </a:r>
            <a:r>
              <a:rPr lang="en-US" altLang="ko-KR" dirty="0" err="1"/>
              <a:t>Nullspace</a:t>
            </a:r>
            <a:r>
              <a:rPr lang="en-US" altLang="ko-KR" dirty="0"/>
              <a:t> (</a:t>
            </a:r>
            <a:r>
              <a:rPr lang="en-US" altLang="ko-KR" b="1" dirty="0">
                <a:cs typeface="Times New Roman" panose="02020603050405020304" pitchFamily="18" charset="0"/>
              </a:rPr>
              <a:t>Ax = 0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 </a:t>
            </a:r>
            <a:r>
              <a:rPr lang="en-US" altLang="ko-KR" sz="4000" dirty="0">
                <a:latin typeface="+mn-lt"/>
                <a:cs typeface="Times New Roman" panose="02020603050405020304" pitchFamily="18" charset="0"/>
              </a:rPr>
              <a:t>Solving </a:t>
            </a:r>
            <a:r>
              <a:rPr lang="en-US" altLang="ko-KR" sz="4000" b="1" dirty="0">
                <a:latin typeface="+mn-lt"/>
                <a:cs typeface="Times New Roman" panose="02020603050405020304" pitchFamily="18" charset="0"/>
              </a:rPr>
              <a:t>Ax = 0 </a:t>
            </a:r>
            <a:r>
              <a:rPr lang="en-US" altLang="ko-KR" sz="4000" dirty="0">
                <a:latin typeface="+mn-lt"/>
                <a:cs typeface="Times New Roman" panose="02020603050405020304" pitchFamily="18" charset="0"/>
              </a:rPr>
              <a:t>and </a:t>
            </a:r>
            <a:r>
              <a:rPr lang="en-US" altLang="ko-KR" b="1" dirty="0"/>
              <a:t>Ax = b</a:t>
            </a:r>
            <a:endParaRPr lang="en-US" altLang="ko-KR" sz="4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6174-49FF-481D-BCDD-56901B69D011}" type="slidenum">
              <a:rPr lang="ko-KR" altLang="en-US" smtClean="0"/>
              <a:t>44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/>
              <p:cNvSpPr/>
              <p:nvPr/>
            </p:nvSpPr>
            <p:spPr>
              <a:xfrm>
                <a:off x="1057010" y="2675149"/>
                <a:ext cx="2306914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b="1" dirty="0"/>
                  <a:t>A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d>
                  </m:oMath>
                </a14:m>
                <a:endParaRPr lang="en-US" altLang="ko-KR" dirty="0"/>
              </a:p>
            </p:txBody>
          </p:sp>
        </mc:Choice>
        <mc:Fallback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010" y="2675149"/>
                <a:ext cx="2306914" cy="824906"/>
              </a:xfrm>
              <a:prstGeom prst="rect">
                <a:avLst/>
              </a:prstGeom>
              <a:blipFill>
                <a:blip r:embed="rId3"/>
                <a:stretch>
                  <a:fillRect l="-2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그룹 8"/>
          <p:cNvGrpSpPr/>
          <p:nvPr/>
        </p:nvGrpSpPr>
        <p:grpSpPr>
          <a:xfrm>
            <a:off x="3487646" y="2329919"/>
            <a:ext cx="2337802" cy="947286"/>
            <a:chOff x="4104095" y="2516612"/>
            <a:chExt cx="2337802" cy="94728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직사각형 7"/>
                <p:cNvSpPr/>
                <p:nvPr/>
              </p:nvSpPr>
              <p:spPr>
                <a:xfrm>
                  <a:off x="4104095" y="2817567"/>
                  <a:ext cx="2337802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col</m:t>
                            </m:r>
                          </m:e>
                          <m:sub>
                            <m:r>
                              <a:rPr lang="en-US" altLang="ko-KR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=2 </m:t>
                        </m:r>
                        <m:sSub>
                          <m:sSubPr>
                            <m:ctrlPr>
                              <a:rPr lang="en-US" altLang="ko-KR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col</m:t>
                            </m:r>
                          </m:e>
                          <m:sub>
                            <m:r>
                              <a:rPr lang="en-US" altLang="ko-KR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ko-KR" dirty="0">
                    <a:solidFill>
                      <a:srgbClr val="002060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row</m:t>
                            </m:r>
                          </m:e>
                          <m:sub>
                            <m:r>
                              <a:rPr lang="en-US" altLang="ko-KR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row</m:t>
                            </m:r>
                          </m:e>
                          <m:sub>
                            <m:r>
                              <a:rPr lang="en-US" altLang="ko-KR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row</m:t>
                            </m:r>
                          </m:e>
                          <m:sub>
                            <m:r>
                              <a:rPr lang="en-US" altLang="ko-KR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>
            <p:sp>
              <p:nvSpPr>
                <p:cNvPr id="8" name="직사각형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4095" y="2817567"/>
                  <a:ext cx="2337802" cy="646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직사각형 38"/>
            <p:cNvSpPr/>
            <p:nvPr/>
          </p:nvSpPr>
          <p:spPr>
            <a:xfrm>
              <a:off x="4104095" y="2516612"/>
              <a:ext cx="11849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002060"/>
                  </a:solidFill>
                </a:rPr>
                <a:t>Dependent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직사각형 9"/>
              <p:cNvSpPr/>
              <p:nvPr/>
            </p:nvSpPr>
            <p:spPr>
              <a:xfrm>
                <a:off x="1057010" y="3694864"/>
                <a:ext cx="4429390" cy="28440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</a:rPr>
                  <a:t>A</a:t>
                </a:r>
                <a:r>
                  <a:rPr lang="en-US" altLang="ko-KR" b="1" dirty="0"/>
                  <a:t>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d>
                  </m:oMath>
                </a14:m>
                <a:endParaRPr lang="en-US" altLang="ko-KR" dirty="0"/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b="1" dirty="0">
                    <a:solidFill>
                      <a:schemeClr val="bg1"/>
                    </a:solidFill>
                  </a:rPr>
                  <a:t>A</a:t>
                </a:r>
                <a:r>
                  <a:rPr lang="en-US" altLang="ko-KR" b="1" dirty="0"/>
                  <a:t>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 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d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b="1" dirty="0">
                    <a:solidFill>
                      <a:schemeClr val="bg1"/>
                    </a:solidFill>
                  </a:rPr>
                  <a:t>A</a:t>
                </a:r>
                <a:r>
                  <a:rPr lang="en-US" altLang="ko-KR" b="1" dirty="0"/>
                  <a:t>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 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</a:t>
                </a:r>
                <a:r>
                  <a:rPr lang="en-US" altLang="ko-KR" b="1" dirty="0"/>
                  <a:t>U</a:t>
                </a:r>
                <a:r>
                  <a:rPr lang="en-US" altLang="ko-KR" dirty="0"/>
                  <a:t> (echelon form)</a:t>
                </a:r>
                <a:endParaRPr lang="ko-KR" altLang="en-US" dirty="0"/>
              </a:p>
            </p:txBody>
          </p:sp>
        </mc:Choice>
        <mc:Fallback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010" y="3694864"/>
                <a:ext cx="4429390" cy="2844048"/>
              </a:xfrm>
              <a:prstGeom prst="rect">
                <a:avLst/>
              </a:prstGeom>
              <a:blipFill>
                <a:blip r:embed="rId5"/>
                <a:stretch>
                  <a:fillRect l="-11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직사각형 39"/>
              <p:cNvSpPr/>
              <p:nvPr/>
            </p:nvSpPr>
            <p:spPr>
              <a:xfrm>
                <a:off x="3316604" y="3407635"/>
                <a:ext cx="203985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row</m:t>
                          </m:r>
                        </m:e>
                        <m:sub>
                          <m:r>
                            <a:rPr lang="en-US" altLang="ko-KR" sz="14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i="1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row</m:t>
                          </m:r>
                        </m:e>
                        <m:sub>
                          <m:r>
                            <a:rPr lang="en-US" altLang="ko-KR" sz="14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altLang="ko-KR" sz="1400" i="1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sz="140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row</m:t>
                          </m:r>
                        </m:e>
                        <m:sub>
                          <m:r>
                            <a:rPr lang="en-US" altLang="ko-KR" sz="14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0" name="직사각형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6604" y="3407635"/>
                <a:ext cx="2039851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직사각형 40"/>
              <p:cNvSpPr/>
              <p:nvPr/>
            </p:nvSpPr>
            <p:spPr>
              <a:xfrm>
                <a:off x="3316604" y="4413290"/>
                <a:ext cx="203985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row</m:t>
                          </m:r>
                        </m:e>
                        <m:sub>
                          <m:r>
                            <a:rPr lang="en-US" altLang="ko-KR" sz="14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i="1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row</m:t>
                          </m:r>
                        </m:e>
                        <m:sub>
                          <m:r>
                            <a:rPr lang="en-US" altLang="ko-KR" sz="14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4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−3 </m:t>
                      </m:r>
                      <m:sSub>
                        <m:sSubPr>
                          <m:ctrlPr>
                            <a:rPr lang="en-US" altLang="ko-KR" sz="1400" i="1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row</m:t>
                          </m:r>
                        </m:e>
                        <m:sub>
                          <m:r>
                            <a:rPr lang="en-US" altLang="ko-KR" sz="14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1" name="직사각형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6604" y="4413290"/>
                <a:ext cx="2039851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직사각형 41"/>
              <p:cNvSpPr/>
              <p:nvPr/>
            </p:nvSpPr>
            <p:spPr>
              <a:xfrm>
                <a:off x="3316604" y="5414954"/>
                <a:ext cx="203985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row</m:t>
                          </m:r>
                        </m:e>
                        <m:sub>
                          <m:r>
                            <a:rPr lang="en-US" altLang="ko-KR" sz="14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i="1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row</m:t>
                          </m:r>
                        </m:e>
                        <m:sub>
                          <m:r>
                            <a:rPr lang="en-US" altLang="ko-KR" sz="14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4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1400" i="1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row</m:t>
                          </m:r>
                        </m:e>
                        <m:sub>
                          <m:r>
                            <a:rPr lang="en-US" altLang="ko-KR" sz="14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2" name="직사각형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6604" y="5414954"/>
                <a:ext cx="2039851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0"/>
          <p:cNvSpPr/>
          <p:nvPr/>
        </p:nvSpPr>
        <p:spPr>
          <a:xfrm>
            <a:off x="1674688" y="2716245"/>
            <a:ext cx="242712" cy="24271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674688" y="3737818"/>
            <a:ext cx="242712" cy="24271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1674688" y="4724649"/>
            <a:ext cx="242712" cy="24271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1674688" y="5726313"/>
            <a:ext cx="242712" cy="24271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2387472" y="3990804"/>
            <a:ext cx="242712" cy="24271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387472" y="4995532"/>
            <a:ext cx="242712" cy="24271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2387472" y="5990124"/>
            <a:ext cx="242712" cy="24271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2029616" y="3990804"/>
            <a:ext cx="242712" cy="24271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꺾인 연결선 13"/>
          <p:cNvCxnSpPr/>
          <p:nvPr/>
        </p:nvCxnSpPr>
        <p:spPr>
          <a:xfrm>
            <a:off x="1674688" y="6000398"/>
            <a:ext cx="1335640" cy="271243"/>
          </a:xfrm>
          <a:prstGeom prst="bentConnector3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각 삼각형 20"/>
          <p:cNvSpPr/>
          <p:nvPr/>
        </p:nvSpPr>
        <p:spPr>
          <a:xfrm flipH="1" flipV="1">
            <a:off x="1561671" y="5729374"/>
            <a:ext cx="1448655" cy="809535"/>
          </a:xfrm>
          <a:prstGeom prst="rtTriangl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654140" y="6259659"/>
            <a:ext cx="1335638" cy="26040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031008" y="881468"/>
            <a:ext cx="2366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Rank of A = # of pivots</a:t>
            </a:r>
            <a:endParaRPr lang="ko-KR" altLang="en-US" dirty="0"/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6131183" y="2974999"/>
            <a:ext cx="2450265" cy="2141889"/>
            <a:chOff x="7145798" y="1656374"/>
            <a:chExt cx="2450265" cy="2141889"/>
          </a:xfrm>
        </p:grpSpPr>
        <p:grpSp>
          <p:nvGrpSpPr>
            <p:cNvPr id="63" name="그룹 62"/>
            <p:cNvGrpSpPr/>
            <p:nvPr/>
          </p:nvGrpSpPr>
          <p:grpSpPr>
            <a:xfrm>
              <a:off x="8140964" y="2305756"/>
              <a:ext cx="955496" cy="824906"/>
              <a:chOff x="7772498" y="2305756"/>
              <a:chExt cx="955496" cy="824906"/>
            </a:xfrm>
          </p:grpSpPr>
          <p:sp>
            <p:nvSpPr>
              <p:cNvPr id="64" name="모서리가 둥근 직사각형 63"/>
              <p:cNvSpPr/>
              <p:nvPr/>
            </p:nvSpPr>
            <p:spPr>
              <a:xfrm>
                <a:off x="7772498" y="2305756"/>
                <a:ext cx="242712" cy="824906"/>
              </a:xfrm>
              <a:prstGeom prst="round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모서리가 둥근 직사각형 64"/>
              <p:cNvSpPr/>
              <p:nvPr/>
            </p:nvSpPr>
            <p:spPr>
              <a:xfrm>
                <a:off x="8485282" y="2305756"/>
                <a:ext cx="242712" cy="824906"/>
              </a:xfrm>
              <a:prstGeom prst="round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6" name="모서리가 둥근 직사각형 65"/>
            <p:cNvSpPr/>
            <p:nvPr/>
          </p:nvSpPr>
          <p:spPr>
            <a:xfrm>
              <a:off x="7779501" y="3482972"/>
              <a:ext cx="1446691" cy="315291"/>
            </a:xfrm>
            <a:prstGeom prst="roundRect">
              <a:avLst/>
            </a:prstGeom>
            <a:solidFill>
              <a:srgbClr val="FF0000">
                <a:alpha val="21176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모서리가 둥근 직사각형 66"/>
            <p:cNvSpPr/>
            <p:nvPr/>
          </p:nvSpPr>
          <p:spPr>
            <a:xfrm>
              <a:off x="8131165" y="1680094"/>
              <a:ext cx="1351881" cy="331653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직사각형 52"/>
                <p:cNvSpPr/>
                <p:nvPr/>
              </p:nvSpPr>
              <p:spPr>
                <a:xfrm>
                  <a:off x="7145798" y="2305756"/>
                  <a:ext cx="2249142" cy="82490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b="1" dirty="0"/>
                    <a:t>U</a:t>
                  </a:r>
                  <a:r>
                    <a:rPr lang="en-US" altLang="ko-KR" dirty="0"/>
                    <a:t> =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d>
                    </m:oMath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53" name="직사각형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5798" y="2305756"/>
                  <a:ext cx="2249142" cy="824906"/>
                </a:xfrm>
                <a:prstGeom prst="rect">
                  <a:avLst/>
                </a:prstGeom>
                <a:blipFill>
                  <a:blip r:embed="rId9"/>
                  <a:stretch>
                    <a:fillRect l="-24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직사각형 53"/>
            <p:cNvSpPr/>
            <p:nvPr/>
          </p:nvSpPr>
          <p:spPr>
            <a:xfrm>
              <a:off x="7772498" y="2339640"/>
              <a:ext cx="242712" cy="242712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8485282" y="2600249"/>
              <a:ext cx="242712" cy="242712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7863032" y="3185094"/>
                  <a:ext cx="1531908" cy="58477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ko-KR" altLang="en-US" sz="2000" i="1" smtClean="0">
                          <a:latin typeface="Cambria Math" panose="02040503050406030204" pitchFamily="18" charset="0"/>
                        </a:rPr>
                        <m:t>↑</m:t>
                      </m:r>
                    </m:oMath>
                  </a14:m>
                  <a:r>
                    <a:rPr lang="ko-KR" altLang="en-US" sz="2000" dirty="0"/>
                    <a:t>         </a:t>
                  </a:r>
                  <a14:m>
                    <m:oMath xmlns:m="http://schemas.openxmlformats.org/officeDocument/2006/math">
                      <m:r>
                        <a:rPr lang="ko-KR" altLang="en-US" sz="2000" i="1" smtClean="0">
                          <a:latin typeface="Cambria Math" panose="02040503050406030204" pitchFamily="18" charset="0"/>
                        </a:rPr>
                        <m:t>↑</m:t>
                      </m:r>
                    </m:oMath>
                  </a14:m>
                  <a:endParaRPr lang="en-US" altLang="ko-KR" sz="2000" i="1" dirty="0">
                    <a:latin typeface="Cambria Math" panose="02040503050406030204" pitchFamily="18" charset="0"/>
                  </a:endParaRPr>
                </a:p>
                <a:p>
                  <a:r>
                    <a:rPr lang="en-US" altLang="ko-KR" dirty="0"/>
                    <a:t>pivot columns</a:t>
                  </a:r>
                  <a:endParaRPr lang="en-US" altLang="ko-KR" sz="20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3032" y="3185094"/>
                  <a:ext cx="1531908" cy="584775"/>
                </a:xfrm>
                <a:prstGeom prst="rect">
                  <a:avLst/>
                </a:prstGeom>
                <a:blipFill>
                  <a:blip r:embed="rId10"/>
                  <a:stretch>
                    <a:fillRect l="-9127" b="-2291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직사각형 57"/>
                <p:cNvSpPr/>
                <p:nvPr/>
              </p:nvSpPr>
              <p:spPr>
                <a:xfrm>
                  <a:off x="8105539" y="1656374"/>
                  <a:ext cx="1490524" cy="67710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dirty="0"/>
                    <a:t>free columns</a:t>
                  </a:r>
                </a:p>
                <a:p>
                  <a14:m>
                    <m:oMath xmlns:m="http://schemas.openxmlformats.org/officeDocument/2006/math">
                      <m:r>
                        <a:rPr lang="ko-KR" altLang="en-US" sz="2000" i="1">
                          <a:latin typeface="Cambria Math" panose="02040503050406030204" pitchFamily="18" charset="0"/>
                        </a:rPr>
                        <m:t>↓</m:t>
                      </m:r>
                    </m:oMath>
                  </a14:m>
                  <a:r>
                    <a:rPr lang="ko-KR" altLang="en-US" sz="2000" dirty="0"/>
                    <a:t>         </a:t>
                  </a:r>
                  <a14:m>
                    <m:oMath xmlns:m="http://schemas.openxmlformats.org/officeDocument/2006/math">
                      <m:r>
                        <a:rPr lang="ko-KR" altLang="en-US" sz="2000" i="1">
                          <a:latin typeface="Cambria Math" panose="02040503050406030204" pitchFamily="18" charset="0"/>
                        </a:rPr>
                        <m:t>↓</m:t>
                      </m:r>
                    </m:oMath>
                  </a14:m>
                  <a:endParaRPr lang="ko-KR" altLang="en-US" sz="2000" dirty="0"/>
                </a:p>
              </p:txBody>
            </p:sp>
          </mc:Choice>
          <mc:Fallback>
            <p:sp>
              <p:nvSpPr>
                <p:cNvPr id="58" name="직사각형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5539" y="1656374"/>
                  <a:ext cx="1490524" cy="677108"/>
                </a:xfrm>
                <a:prstGeom prst="rect">
                  <a:avLst/>
                </a:prstGeom>
                <a:blipFill>
                  <a:blip r:embed="rId11"/>
                  <a:stretch>
                    <a:fillRect l="-3265" t="-450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2" name="그룹 61"/>
            <p:cNvGrpSpPr/>
            <p:nvPr/>
          </p:nvGrpSpPr>
          <p:grpSpPr>
            <a:xfrm>
              <a:off x="7772498" y="2305756"/>
              <a:ext cx="955496" cy="824906"/>
              <a:chOff x="7772498" y="2305756"/>
              <a:chExt cx="955496" cy="824906"/>
            </a:xfrm>
            <a:solidFill>
              <a:srgbClr val="FF0000">
                <a:alpha val="21176"/>
              </a:srgbClr>
            </a:solidFill>
          </p:grpSpPr>
          <p:sp>
            <p:nvSpPr>
              <p:cNvPr id="60" name="모서리가 둥근 직사각형 59"/>
              <p:cNvSpPr/>
              <p:nvPr/>
            </p:nvSpPr>
            <p:spPr>
              <a:xfrm>
                <a:off x="7772498" y="2305756"/>
                <a:ext cx="242712" cy="824906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모서리가 둥근 직사각형 60"/>
              <p:cNvSpPr/>
              <p:nvPr/>
            </p:nvSpPr>
            <p:spPr>
              <a:xfrm>
                <a:off x="8485282" y="2305756"/>
                <a:ext cx="242712" cy="824906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/>
              <p:cNvSpPr txBox="1"/>
              <p:nvPr/>
            </p:nvSpPr>
            <p:spPr>
              <a:xfrm>
                <a:off x="6938278" y="1517566"/>
                <a:ext cx="3705117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r>
                  <a:rPr lang="en-US" altLang="ko-KR" b="1" dirty="0"/>
                  <a:t>Ax</a:t>
                </a:r>
                <a:r>
                  <a:rPr lang="en-US" altLang="ko-KR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 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d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b="0" i="0" smtClean="0"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e>
                                      <m:sub>
                                        <m:r>
                                          <a:rPr lang="en-US" altLang="ko-KR" b="0" i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e>
                                      <m:sub>
                                        <m:r>
                                          <a:rPr lang="en-US" altLang="ko-KR" b="0" i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e>
                                      <m:sub>
                                        <m:r>
                                          <a:rPr lang="en-US" altLang="ko-KR" b="0" i="0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e>
                                      <m:sub>
                                        <m:r>
                                          <a:rPr lang="en-US" altLang="ko-KR" b="0" i="0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d>
                  </m:oMath>
                </a14:m>
                <a:r>
                  <a:rPr lang="en-US" altLang="ko-KR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278" y="1517566"/>
                <a:ext cx="3705117" cy="1020472"/>
              </a:xfrm>
              <a:prstGeom prst="rect">
                <a:avLst/>
              </a:prstGeom>
              <a:blipFill>
                <a:blip r:embed="rId12"/>
                <a:stretch>
                  <a:fillRect l="-3783" b="-5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직사각형 69"/>
          <p:cNvSpPr/>
          <p:nvPr/>
        </p:nvSpPr>
        <p:spPr>
          <a:xfrm>
            <a:off x="2747066" y="6263393"/>
            <a:ext cx="242712" cy="24271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8748669" y="3133290"/>
                <a:ext cx="240415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dirty="0"/>
                  <a:t>pivot variables: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algn="r"/>
                <a:r>
                  <a:rPr lang="en-US" altLang="ko-KR" dirty="0"/>
                  <a:t>free variables: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8669" y="3133290"/>
                <a:ext cx="2404153" cy="646331"/>
              </a:xfrm>
              <a:prstGeom prst="rect">
                <a:avLst/>
              </a:prstGeom>
              <a:blipFill>
                <a:blip r:embed="rId13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/>
              <p:cNvSpPr/>
              <p:nvPr/>
            </p:nvSpPr>
            <p:spPr>
              <a:xfrm>
                <a:off x="8849903" y="3938712"/>
                <a:ext cx="2264594" cy="1068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b="1" dirty="0"/>
                  <a:t>x</a:t>
                </a:r>
                <a:r>
                  <a:rPr lang="en-US" altLang="ko-KR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borderBox>
                                      <m:borderBoxPr>
                                        <m:ctrlPr>
                                          <a:rPr lang="en-US" altLang="ko-KR" sz="1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orderBoxPr>
                                      <m:e/>
                                    </m:borderBox>
                                  </m:e>
                                </m:mr>
                                <m:mr>
                                  <m:e>
                                    <m:borderBox>
                                      <m:borderBoxPr>
                                        <m:ctrlPr>
                                          <a:rPr lang="en-US" altLang="ko-KR" sz="1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orderBoxPr>
                                      <m:e/>
                                    </m:borderBox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borderBox>
                                      <m:borderBoxPr>
                                        <m:ctrlPr>
                                          <a:rPr lang="en-US" altLang="ko-KR" sz="1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orderBoxPr>
                                      <m:e/>
                                    </m:borderBox>
                                  </m:e>
                                </m:mr>
                                <m:mr>
                                  <m:e>
                                    <m:borderBox>
                                      <m:borderBoxPr>
                                        <m:ctrlPr>
                                          <a:rPr lang="en-US" altLang="ko-KR" sz="1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orderBoxPr>
                                      <m:e/>
                                    </m:borderBox>
                                  </m:e>
                                </m:mr>
                              </m:m>
                            </m:e>
                          </m:mr>
                        </m:m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d>
                  </m:oMath>
                </a14:m>
                <a:r>
                  <a:rPr lang="en-US" altLang="ko-KR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borderBox>
                                      <m:borderBox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orderBoxPr>
                                      <m:e/>
                                    </m:borderBox>
                                  </m:e>
                                </m:mr>
                                <m:mr>
                                  <m:e>
                                    <m:borderBox>
                                      <m:borderBox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orderBoxPr>
                                      <m:e/>
                                    </m:borderBox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borderBox>
                                      <m:borderBox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orderBoxPr>
                                      <m:e/>
                                    </m:borderBox>
                                  </m:e>
                                </m:mr>
                                <m:mr>
                                  <m:e>
                                    <m:borderBox>
                                      <m:borderBox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orderBoxPr>
                                      <m:e/>
                                    </m:borderBox>
                                  </m:e>
                                </m:mr>
                              </m:m>
                            </m:e>
                          </m:mr>
                        </m:m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9903" y="3938712"/>
                <a:ext cx="2264594" cy="1068369"/>
              </a:xfrm>
              <a:prstGeom prst="rect">
                <a:avLst/>
              </a:prstGeom>
              <a:blipFill>
                <a:blip r:embed="rId14"/>
                <a:stretch>
                  <a:fillRect l="-24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/>
          <p:cNvSpPr/>
          <p:nvPr/>
        </p:nvSpPr>
        <p:spPr>
          <a:xfrm>
            <a:off x="6945454" y="5711370"/>
            <a:ext cx="10855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/>
              <a:t>Ax</a:t>
            </a:r>
            <a:r>
              <a:rPr lang="en-US" altLang="ko-KR" sz="2000" dirty="0"/>
              <a:t> = </a:t>
            </a:r>
            <a:r>
              <a:rPr lang="en-US" altLang="ko-KR" sz="2000" b="1" dirty="0" err="1"/>
              <a:t>Ux</a:t>
            </a:r>
            <a:endParaRPr lang="ko-KR" altLang="en-US" sz="2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직사각형 12"/>
              <p:cNvSpPr/>
              <p:nvPr/>
            </p:nvSpPr>
            <p:spPr>
              <a:xfrm>
                <a:off x="8841611" y="5355849"/>
                <a:ext cx="1214371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b="1" dirty="0"/>
                  <a:t>x</a:t>
                </a:r>
                <a:r>
                  <a:rPr lang="en-US" altLang="ko-KR" dirty="0"/>
                  <a:t> =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1611" y="5355849"/>
                <a:ext cx="1214371" cy="1112805"/>
              </a:xfrm>
              <a:prstGeom prst="rect">
                <a:avLst/>
              </a:prstGeom>
              <a:blipFill>
                <a:blip r:embed="rId15"/>
                <a:stretch>
                  <a:fillRect l="-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화살표 연결선 16"/>
          <p:cNvCxnSpPr/>
          <p:nvPr/>
        </p:nvCxnSpPr>
        <p:spPr>
          <a:xfrm flipH="1">
            <a:off x="8211577" y="5921699"/>
            <a:ext cx="53709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195371" y="5719100"/>
            <a:ext cx="246580" cy="382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11414529" y="5238244"/>
                <a:ext cx="259544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 + 2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+ 2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+ 2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0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ko-KR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bg1"/>
                    </a:solidFill>
                  </a:rPr>
                  <a:t> + 2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ko-KR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+ </a:t>
                </a:r>
                <a:r>
                  <a:rPr lang="en-US" altLang="ko-KR" dirty="0"/>
                  <a:t>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+ 4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0</a:t>
                </a:r>
                <a:endParaRPr lang="ko-KR" altLang="en-US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529" y="5238244"/>
                <a:ext cx="2595445" cy="646331"/>
              </a:xfrm>
              <a:prstGeom prst="rect">
                <a:avLst/>
              </a:prstGeom>
              <a:blipFill>
                <a:blip r:embed="rId16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719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1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131"/>
          </a:xfrm>
        </p:spPr>
        <p:txBody>
          <a:bodyPr/>
          <a:lstStyle/>
          <a:p>
            <a:r>
              <a:rPr lang="en-US" altLang="ko-KR" dirty="0"/>
              <a:t>R = Reduced Row Echelon Form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 </a:t>
            </a:r>
            <a:r>
              <a:rPr lang="en-US" altLang="ko-KR" sz="4000" dirty="0">
                <a:latin typeface="+mn-lt"/>
                <a:cs typeface="Times New Roman" panose="02020603050405020304" pitchFamily="18" charset="0"/>
              </a:rPr>
              <a:t>Solving </a:t>
            </a:r>
            <a:r>
              <a:rPr lang="en-US" altLang="ko-KR" sz="4000" b="1" dirty="0">
                <a:latin typeface="+mn-lt"/>
                <a:cs typeface="Times New Roman" panose="02020603050405020304" pitchFamily="18" charset="0"/>
              </a:rPr>
              <a:t>Ax = 0 </a:t>
            </a:r>
            <a:r>
              <a:rPr lang="en-US" altLang="ko-KR" sz="4000" dirty="0">
                <a:latin typeface="+mn-lt"/>
                <a:cs typeface="Times New Roman" panose="02020603050405020304" pitchFamily="18" charset="0"/>
              </a:rPr>
              <a:t>and </a:t>
            </a:r>
            <a:r>
              <a:rPr lang="en-US" altLang="ko-KR" b="1" dirty="0"/>
              <a:t>Ax = b</a:t>
            </a:r>
            <a:endParaRPr lang="en-US" altLang="ko-KR" sz="4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6174-49FF-481D-BCDD-56901B69D011}" type="slidenum">
              <a:rPr lang="ko-KR" altLang="en-US" smtClean="0"/>
              <a:t>45</a:t>
            </a:fld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1360161" y="3512818"/>
            <a:ext cx="4402987" cy="2346994"/>
            <a:chOff x="2766091" y="3096753"/>
            <a:chExt cx="4402987" cy="2346994"/>
          </a:xfrm>
        </p:grpSpPr>
        <p:grpSp>
          <p:nvGrpSpPr>
            <p:cNvPr id="6" name="그룹 5"/>
            <p:cNvGrpSpPr/>
            <p:nvPr/>
          </p:nvGrpSpPr>
          <p:grpSpPr>
            <a:xfrm>
              <a:off x="2766091" y="3199178"/>
              <a:ext cx="4402987" cy="2244569"/>
              <a:chOff x="2766091" y="3199178"/>
              <a:chExt cx="4402987" cy="2244569"/>
            </a:xfrm>
          </p:grpSpPr>
          <p:sp>
            <p:nvSpPr>
              <p:cNvPr id="61" name="모서리가 둥근 직사각형 60"/>
              <p:cNvSpPr/>
              <p:nvPr/>
            </p:nvSpPr>
            <p:spPr>
              <a:xfrm>
                <a:off x="5769824" y="4864632"/>
                <a:ext cx="261477" cy="579115"/>
              </a:xfrm>
              <a:prstGeom prst="roundRect">
                <a:avLst/>
              </a:prstGeom>
              <a:solidFill>
                <a:srgbClr val="FF0000">
                  <a:alpha val="21176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2" name="모서리가 둥근 직사각형 61"/>
              <p:cNvSpPr/>
              <p:nvPr/>
            </p:nvSpPr>
            <p:spPr>
              <a:xfrm>
                <a:off x="6114832" y="4864632"/>
                <a:ext cx="261477" cy="579115"/>
              </a:xfrm>
              <a:prstGeom prst="roundRect">
                <a:avLst/>
              </a:prstGeom>
              <a:solidFill>
                <a:srgbClr val="FF0000">
                  <a:alpha val="21176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직사각형 7"/>
                  <p:cNvSpPr/>
                  <p:nvPr/>
                </p:nvSpPr>
                <p:spPr>
                  <a:xfrm>
                    <a:off x="5221316" y="4871019"/>
                    <a:ext cx="1380827" cy="5542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b="1" dirty="0"/>
                      <a:t>I</a:t>
                    </a:r>
                    <a:r>
                      <a:rPr lang="en-US" altLang="ko-KR" dirty="0"/>
                      <a:t> = </a:t>
                    </a:r>
                    <a14:m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</m:e>
                        </m:d>
                      </m:oMath>
                    </a14:m>
                    <a:endParaRPr lang="ko-KR" altLang="en-US" dirty="0"/>
                  </a:p>
                </p:txBody>
              </p:sp>
            </mc:Choice>
            <mc:Fallback>
              <p:sp>
                <p:nvSpPr>
                  <p:cNvPr id="8" name="직사각형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1316" y="4871019"/>
                    <a:ext cx="1380827" cy="55425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3982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" name="그룹 4"/>
              <p:cNvGrpSpPr/>
              <p:nvPr/>
            </p:nvGrpSpPr>
            <p:grpSpPr>
              <a:xfrm>
                <a:off x="2766091" y="3199178"/>
                <a:ext cx="4402987" cy="2141889"/>
                <a:chOff x="6642987" y="3941197"/>
                <a:chExt cx="4402987" cy="2141889"/>
              </a:xfrm>
            </p:grpSpPr>
            <p:grpSp>
              <p:nvGrpSpPr>
                <p:cNvPr id="25" name="그룹 24"/>
                <p:cNvGrpSpPr/>
                <p:nvPr/>
              </p:nvGrpSpPr>
              <p:grpSpPr>
                <a:xfrm>
                  <a:off x="6642987" y="3941197"/>
                  <a:ext cx="4402987" cy="2141889"/>
                  <a:chOff x="7145797" y="1656374"/>
                  <a:chExt cx="4402987" cy="2141889"/>
                </a:xfrm>
              </p:grpSpPr>
              <p:grpSp>
                <p:nvGrpSpPr>
                  <p:cNvPr id="26" name="그룹 25"/>
                  <p:cNvGrpSpPr/>
                  <p:nvPr/>
                </p:nvGrpSpPr>
                <p:grpSpPr>
                  <a:xfrm>
                    <a:off x="8140964" y="2305756"/>
                    <a:ext cx="1095502" cy="824906"/>
                    <a:chOff x="7772498" y="2305756"/>
                    <a:chExt cx="1095502" cy="824906"/>
                  </a:xfrm>
                </p:grpSpPr>
                <p:sp>
                  <p:nvSpPr>
                    <p:cNvPr id="37" name="모서리가 둥근 직사각형 36"/>
                    <p:cNvSpPr/>
                    <p:nvPr/>
                  </p:nvSpPr>
                  <p:spPr>
                    <a:xfrm>
                      <a:off x="7772498" y="2305756"/>
                      <a:ext cx="242712" cy="824906"/>
                    </a:xfrm>
                    <a:prstGeom prst="roundRect">
                      <a:avLst/>
                    </a:prstGeom>
                    <a:solidFill>
                      <a:schemeClr val="accent1">
                        <a:alpha val="50000"/>
                      </a:schemeClr>
                    </a:solidFill>
                    <a:ln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8" name="모서리가 둥근 직사각형 37"/>
                    <p:cNvSpPr/>
                    <p:nvPr/>
                  </p:nvSpPr>
                  <p:spPr>
                    <a:xfrm>
                      <a:off x="8495556" y="2305756"/>
                      <a:ext cx="372444" cy="824906"/>
                    </a:xfrm>
                    <a:prstGeom prst="roundRect">
                      <a:avLst/>
                    </a:prstGeom>
                    <a:solidFill>
                      <a:schemeClr val="accent1">
                        <a:alpha val="50000"/>
                      </a:schemeClr>
                    </a:solidFill>
                    <a:ln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27" name="모서리가 둥근 직사각형 26"/>
                  <p:cNvSpPr/>
                  <p:nvPr/>
                </p:nvSpPr>
                <p:spPr>
                  <a:xfrm>
                    <a:off x="7779501" y="3482972"/>
                    <a:ext cx="1446691" cy="315291"/>
                  </a:xfrm>
                  <a:prstGeom prst="roundRect">
                    <a:avLst/>
                  </a:prstGeom>
                  <a:solidFill>
                    <a:srgbClr val="FF0000">
                      <a:alpha val="21176"/>
                    </a:srgb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" name="모서리가 둥근 직사각형 27"/>
                  <p:cNvSpPr/>
                  <p:nvPr/>
                </p:nvSpPr>
                <p:spPr>
                  <a:xfrm>
                    <a:off x="8131165" y="1680094"/>
                    <a:ext cx="1351881" cy="331653"/>
                  </a:xfrm>
                  <a:prstGeom prst="roundRect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0" name="직사각형 29"/>
                  <p:cNvSpPr/>
                  <p:nvPr/>
                </p:nvSpPr>
                <p:spPr>
                  <a:xfrm>
                    <a:off x="7772498" y="2339640"/>
                    <a:ext cx="242712" cy="242712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2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1" name="직사각형 30"/>
                  <p:cNvSpPr/>
                  <p:nvPr/>
                </p:nvSpPr>
                <p:spPr>
                  <a:xfrm>
                    <a:off x="8485282" y="2600249"/>
                    <a:ext cx="242712" cy="242712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2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2" name="TextBox 31"/>
                      <p:cNvSpPr txBox="1"/>
                      <p:nvPr/>
                    </p:nvSpPr>
                    <p:spPr>
                      <a:xfrm>
                        <a:off x="7863032" y="3185094"/>
                        <a:ext cx="1531908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↑</m:t>
                            </m:r>
                          </m:oMath>
                        </a14:m>
                        <a:r>
                          <a:rPr lang="ko-KR" altLang="en-US" sz="2000" dirty="0"/>
                          <a:t>         </a:t>
                        </a:r>
                        <a14:m>
                          <m:oMath xmlns:m="http://schemas.openxmlformats.org/officeDocument/2006/math"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↑</m:t>
                            </m:r>
                          </m:oMath>
                        </a14:m>
                        <a:endParaRPr lang="en-US" altLang="ko-KR" sz="2000" i="1" dirty="0">
                          <a:latin typeface="Cambria Math" panose="02040503050406030204" pitchFamily="18" charset="0"/>
                        </a:endParaRPr>
                      </a:p>
                      <a:p>
                        <a:r>
                          <a:rPr lang="en-US" altLang="ko-KR" dirty="0"/>
                          <a:t>pivot columns</a:t>
                        </a:r>
                      </a:p>
                    </p:txBody>
                  </p:sp>
                </mc:Choice>
                <mc:Fallback>
                  <p:sp>
                    <p:nvSpPr>
                      <p:cNvPr id="32" name="TextBox 3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63032" y="3185094"/>
                        <a:ext cx="1531908" cy="584775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9562" b="-2291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3" name="직사각형 32"/>
                      <p:cNvSpPr/>
                      <p:nvPr/>
                    </p:nvSpPr>
                    <p:spPr>
                      <a:xfrm>
                        <a:off x="8105539" y="1656374"/>
                        <a:ext cx="1490524" cy="677108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r>
                          <a:rPr lang="en-US" altLang="ko-KR" dirty="0"/>
                          <a:t>free columns</a:t>
                        </a:r>
                      </a:p>
                      <a:p>
                        <a14:m>
                          <m:oMath xmlns:m="http://schemas.openxmlformats.org/officeDocument/2006/math"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↓</m:t>
                            </m:r>
                          </m:oMath>
                        </a14:m>
                        <a:r>
                          <a:rPr lang="ko-KR" altLang="en-US" sz="2000" dirty="0"/>
                          <a:t>         </a:t>
                        </a:r>
                        <a14:m>
                          <m:oMath xmlns:m="http://schemas.openxmlformats.org/officeDocument/2006/math"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↓</m:t>
                            </m:r>
                          </m:oMath>
                        </a14:m>
                        <a:endParaRPr lang="ko-KR" altLang="en-US" sz="2000" dirty="0"/>
                      </a:p>
                    </p:txBody>
                  </p:sp>
                </mc:Choice>
                <mc:Fallback>
                  <p:sp>
                    <p:nvSpPr>
                      <p:cNvPr id="33" name="직사각형 3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105539" y="1656374"/>
                        <a:ext cx="1490524" cy="677108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l="-3689" t="-450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35" name="모서리가 둥근 직사각형 34"/>
                  <p:cNvSpPr/>
                  <p:nvPr/>
                </p:nvSpPr>
                <p:spPr>
                  <a:xfrm>
                    <a:off x="7772498" y="2305756"/>
                    <a:ext cx="242712" cy="824906"/>
                  </a:xfrm>
                  <a:prstGeom prst="roundRect">
                    <a:avLst/>
                  </a:prstGeom>
                  <a:solidFill>
                    <a:srgbClr val="FF0000">
                      <a:alpha val="21176"/>
                    </a:srgb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9" name="직사각형 28"/>
                      <p:cNvSpPr/>
                      <p:nvPr/>
                    </p:nvSpPr>
                    <p:spPr>
                      <a:xfrm>
                        <a:off x="7145797" y="2305756"/>
                        <a:ext cx="4402987" cy="824906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r>
                          <a:rPr lang="en-US" altLang="ko-KR" b="1" dirty="0"/>
                          <a:t>R</a:t>
                        </a:r>
                        <a:r>
                          <a:rPr lang="en-US" altLang="ko-KR" dirty="0"/>
                          <a:t> = </a:t>
                        </a:r>
                        <a14:m>
                          <m:oMath xmlns:m="http://schemas.openxmlformats.org/officeDocument/2006/math"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</m:e>
                            </m:d>
                          </m:oMath>
                        </a14:m>
                        <a:r>
                          <a:rPr lang="ko-KR" altLang="en-US" dirty="0"/>
                          <a:t> </a:t>
                        </a:r>
                        <a:r>
                          <a:rPr lang="en-US" altLang="ko-KR" dirty="0"/>
                          <a:t>= </a:t>
                        </a:r>
                        <a14:m>
                          <m:oMath xmlns:m="http://schemas.openxmlformats.org/officeDocument/2006/math"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altLang="ko-KR" sz="2800" b="1" dirty="0"/>
                                        <m:t>I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altLang="ko-KR" sz="2800" b="1" dirty="0"/>
                                        <m:t>F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</m:e>
                            </m:d>
                          </m:oMath>
                        </a14:m>
                        <a:endParaRPr lang="ko-KR" altLang="en-US" sz="2800" dirty="0"/>
                      </a:p>
                    </p:txBody>
                  </p:sp>
                </mc:Choice>
                <mc:Fallback>
                  <p:sp>
                    <p:nvSpPr>
                      <p:cNvPr id="29" name="직사각형 2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145797" y="2305756"/>
                        <a:ext cx="4402987" cy="824906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l="-110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41" name="모서리가 둥근 직사각형 40"/>
                <p:cNvSpPr/>
                <p:nvPr/>
              </p:nvSpPr>
              <p:spPr>
                <a:xfrm>
                  <a:off x="7982472" y="4590579"/>
                  <a:ext cx="242712" cy="824906"/>
                </a:xfrm>
                <a:prstGeom prst="roundRect">
                  <a:avLst/>
                </a:prstGeom>
                <a:solidFill>
                  <a:srgbClr val="FF0000">
                    <a:alpha val="21176"/>
                  </a:srgb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58" name="모서리가 둥근 직사각형 57"/>
            <p:cNvSpPr/>
            <p:nvPr/>
          </p:nvSpPr>
          <p:spPr>
            <a:xfrm>
              <a:off x="5806426" y="3096753"/>
              <a:ext cx="263318" cy="554254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6178935" y="3096753"/>
              <a:ext cx="408087" cy="554254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직사각형 8"/>
                <p:cNvSpPr/>
                <p:nvPr/>
              </p:nvSpPr>
              <p:spPr>
                <a:xfrm>
                  <a:off x="5209516" y="3096753"/>
                  <a:ext cx="1605248" cy="5542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b="1" dirty="0"/>
                    <a:t>F</a:t>
                  </a:r>
                  <a:r>
                    <a:rPr lang="en-US" altLang="ko-KR" dirty="0"/>
                    <a:t> =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d>
                    </m:oMath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9" name="직사각형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9516" y="3096753"/>
                  <a:ext cx="1605248" cy="554254"/>
                </a:xfrm>
                <a:prstGeom prst="rect">
                  <a:avLst/>
                </a:prstGeom>
                <a:blipFill>
                  <a:blip r:embed="rId7"/>
                  <a:stretch>
                    <a:fillRect l="-34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6568538" y="3153578"/>
                <a:ext cx="454257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m = # of rows</a:t>
                </a:r>
              </a:p>
              <a:p>
                <a:r>
                  <a:rPr lang="en-US" altLang="ko-KR" dirty="0"/>
                  <a:t>n = # of cols</a:t>
                </a:r>
              </a:p>
              <a:p>
                <a:r>
                  <a:rPr lang="en-US" altLang="ko-KR" dirty="0"/>
                  <a:t>r = rank of A = # of pivot </a:t>
                </a:r>
                <a:r>
                  <a:rPr lang="en-US" altLang="ko-KR" dirty="0" err="1"/>
                  <a:t>vars</a:t>
                </a:r>
                <a:r>
                  <a:rPr lang="en-US" altLang="ko-KR" dirty="0"/>
                  <a:t>,   r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ko-KR" dirty="0"/>
                  <a:t> m, r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ko-KR" dirty="0"/>
                  <a:t> n</a:t>
                </a:r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538" y="3153578"/>
                <a:ext cx="4542576" cy="923330"/>
              </a:xfrm>
              <a:prstGeom prst="rect">
                <a:avLst/>
              </a:prstGeom>
              <a:blipFill>
                <a:blip r:embed="rId8"/>
                <a:stretch>
                  <a:fillRect l="-1208" t="-3289"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직사각형 20"/>
          <p:cNvSpPr/>
          <p:nvPr/>
        </p:nvSpPr>
        <p:spPr>
          <a:xfrm>
            <a:off x="1059153" y="2630843"/>
            <a:ext cx="1869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m = 3, n = 4, r = 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568538" y="4294990"/>
            <a:ext cx="39561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r = n: 	  Full column rank</a:t>
            </a:r>
          </a:p>
          <a:p>
            <a:r>
              <a:rPr lang="en-US" altLang="ko-KR" dirty="0"/>
              <a:t>r = m: 	  Full row rank</a:t>
            </a:r>
          </a:p>
          <a:p>
            <a:r>
              <a:rPr lang="en-US" altLang="ko-KR" dirty="0"/>
              <a:t>r = m = n:  Full row and column rank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99512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 The Four Fundamental Subspaces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6174-49FF-481D-BCDD-56901B69D011}" type="slidenum">
              <a:rPr lang="ko-KR" altLang="en-US" smtClean="0"/>
              <a:t>46</a:t>
            </a:fld>
            <a:endParaRPr lang="ko-KR" altLang="en-US"/>
          </a:p>
        </p:txBody>
      </p:sp>
      <p:pic>
        <p:nvPicPr>
          <p:cNvPr id="7170" name="Picture 2" descr="four subspace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538" y="2214494"/>
            <a:ext cx="6858000" cy="348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관련 이미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73308" y="3622608"/>
            <a:ext cx="7934325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관련 이미지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93081" y="-418078"/>
            <a:ext cx="6799898" cy="379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65168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Homework</a:t>
            </a:r>
            <a:endParaRPr lang="en-US" altLang="ko-K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6174-49FF-481D-BCDD-56901B69D011}" type="slidenum">
              <a:rPr lang="ko-KR" altLang="en-US" smtClean="0"/>
              <a:t>47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040837" y="422619"/>
            <a:ext cx="1574800" cy="10860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600" dirty="0"/>
              <a:t>Column Space</a:t>
            </a:r>
          </a:p>
          <a:p>
            <a:pPr algn="r"/>
            <a:r>
              <a:rPr lang="en-US" altLang="ko-KR" sz="1600" dirty="0"/>
              <a:t>Null Space</a:t>
            </a:r>
          </a:p>
          <a:p>
            <a:pPr algn="r"/>
            <a:r>
              <a:rPr lang="en-US" altLang="ko-KR" sz="1600" dirty="0"/>
              <a:t>Row Space</a:t>
            </a:r>
          </a:p>
          <a:p>
            <a:pPr algn="r"/>
            <a:r>
              <a:rPr lang="en-US" altLang="ko-KR" sz="1600" dirty="0"/>
              <a:t>Left Null Space</a:t>
            </a:r>
            <a:endParaRPr lang="ko-KR" alt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직사각형 11"/>
              <p:cNvSpPr/>
              <p:nvPr/>
            </p:nvSpPr>
            <p:spPr>
              <a:xfrm>
                <a:off x="10615637" y="422618"/>
                <a:ext cx="1349327" cy="10860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600" dirty="0"/>
                  <a:t>C(A)</a:t>
                </a:r>
                <a14:m>
                  <m:oMath xmlns:m="http://schemas.openxmlformats.org/officeDocument/2006/math">
                    <m:r>
                      <a:rPr lang="en-US" altLang="ko-KR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⊂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altLang="ko-KR" sz="1600" dirty="0"/>
              </a:p>
              <a:p>
                <a:r>
                  <a:rPr lang="en-US" altLang="ko-KR" sz="1600" dirty="0"/>
                  <a:t>N(A)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ko-KR" sz="1600" dirty="0"/>
              </a:p>
              <a:p>
                <a:r>
                  <a:rPr lang="en-US" altLang="ko-KR" sz="1600" dirty="0"/>
                  <a:t>C(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600" dirty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sz="1600" dirty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altLang="ko-KR" sz="1600" dirty="0"/>
                  <a:t>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⊂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ko-KR" sz="1600" dirty="0"/>
              </a:p>
              <a:p>
                <a:r>
                  <a:rPr lang="en-US" altLang="ko-KR" sz="1600" dirty="0"/>
                  <a:t>N(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600" dirty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sz="1600" dirty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altLang="ko-KR" sz="1600" dirty="0"/>
                  <a:t>)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5637" y="422618"/>
                <a:ext cx="1349327" cy="1086067"/>
              </a:xfrm>
              <a:prstGeom prst="rect">
                <a:avLst/>
              </a:prstGeom>
              <a:blipFill>
                <a:blip r:embed="rId2"/>
                <a:stretch>
                  <a:fillRect l="-2252" t="-1685" b="-67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그룹 7"/>
          <p:cNvGrpSpPr/>
          <p:nvPr/>
        </p:nvGrpSpPr>
        <p:grpSpPr>
          <a:xfrm rot="20259349">
            <a:off x="2106290" y="2163817"/>
            <a:ext cx="3164116" cy="3418114"/>
            <a:chOff x="319313" y="1825624"/>
            <a:chExt cx="3164116" cy="3418114"/>
          </a:xfrm>
        </p:grpSpPr>
        <p:sp>
          <p:nvSpPr>
            <p:cNvPr id="9" name="직사각형 8"/>
            <p:cNvSpPr/>
            <p:nvPr/>
          </p:nvSpPr>
          <p:spPr>
            <a:xfrm>
              <a:off x="1901371" y="1825624"/>
              <a:ext cx="1582058" cy="22528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19313" y="4078513"/>
              <a:ext cx="1582058" cy="11652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 rot="21151201">
            <a:off x="6812262" y="2140739"/>
            <a:ext cx="3164116" cy="3418114"/>
            <a:chOff x="319313" y="1825624"/>
            <a:chExt cx="3164116" cy="3418114"/>
          </a:xfrm>
        </p:grpSpPr>
        <p:sp>
          <p:nvSpPr>
            <p:cNvPr id="13" name="직사각형 12"/>
            <p:cNvSpPr/>
            <p:nvPr/>
          </p:nvSpPr>
          <p:spPr>
            <a:xfrm>
              <a:off x="1901371" y="1825624"/>
              <a:ext cx="1582058" cy="22528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19313" y="4078513"/>
              <a:ext cx="1582058" cy="11652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직사각형 14"/>
              <p:cNvSpPr/>
              <p:nvPr/>
            </p:nvSpPr>
            <p:spPr>
              <a:xfrm>
                <a:off x="3836310" y="2696687"/>
                <a:ext cx="843500" cy="6204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dirty="0"/>
                  <a:t>C(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dirty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altLang="ko-KR" dirty="0"/>
                  <a:t>)</a:t>
                </a:r>
              </a:p>
              <a:p>
                <a:pPr algn="ctr"/>
                <a:r>
                  <a:rPr lang="en-US" altLang="ko-KR" sz="1600" dirty="0"/>
                  <a:t>dim = r </a:t>
                </a:r>
                <a:endParaRPr lang="ko-KR" altLang="en-US" sz="1600" dirty="0"/>
              </a:p>
            </p:txBody>
          </p:sp>
        </mc:Choice>
        <mc:Fallback>
          <p:sp>
            <p:nvSpPr>
              <p:cNvPr id="15" name="직사각형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6310" y="2696687"/>
                <a:ext cx="843500" cy="620491"/>
              </a:xfrm>
              <a:prstGeom prst="rect">
                <a:avLst/>
              </a:prstGeom>
              <a:blipFill>
                <a:blip r:embed="rId3"/>
                <a:stretch>
                  <a:fillRect l="-3597" t="-3922" r="-2878" b="-11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직사각형 15"/>
          <p:cNvSpPr/>
          <p:nvPr/>
        </p:nvSpPr>
        <p:spPr>
          <a:xfrm>
            <a:off x="8686794" y="2701626"/>
            <a:ext cx="843500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C(A)</a:t>
            </a:r>
          </a:p>
          <a:p>
            <a:pPr algn="ctr"/>
            <a:r>
              <a:rPr lang="en-US" altLang="ko-KR" sz="1600" dirty="0"/>
              <a:t>dim = r </a:t>
            </a:r>
            <a:endParaRPr lang="ko-KR" altLang="en-US" sz="1600" dirty="0"/>
          </a:p>
        </p:txBody>
      </p:sp>
      <p:sp>
        <p:nvSpPr>
          <p:cNvPr id="17" name="직사각형 16"/>
          <p:cNvSpPr/>
          <p:nvPr/>
        </p:nvSpPr>
        <p:spPr>
          <a:xfrm>
            <a:off x="2935302" y="4907731"/>
            <a:ext cx="963725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N(A)</a:t>
            </a:r>
          </a:p>
          <a:p>
            <a:pPr algn="ctr"/>
            <a:r>
              <a:rPr lang="en-US" altLang="ko-KR" sz="1600" dirty="0"/>
              <a:t>dim = n-r</a:t>
            </a:r>
            <a:endParaRPr lang="ko-KR" alt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직사각형 17"/>
              <p:cNvSpPr/>
              <p:nvPr/>
            </p:nvSpPr>
            <p:spPr>
              <a:xfrm>
                <a:off x="7249618" y="4776008"/>
                <a:ext cx="1021433" cy="6204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dirty="0"/>
                  <a:t>N(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dirty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altLang="ko-KR" dirty="0"/>
                  <a:t>)</a:t>
                </a:r>
              </a:p>
              <a:p>
                <a:pPr algn="ctr"/>
                <a:r>
                  <a:rPr lang="en-US" altLang="ko-KR" sz="1600" dirty="0"/>
                  <a:t>dim = m-r</a:t>
                </a:r>
                <a:endParaRPr lang="ko-KR" altLang="en-US" sz="1600" dirty="0"/>
              </a:p>
            </p:txBody>
          </p:sp>
        </mc:Choice>
        <mc:Fallback>
          <p:sp>
            <p:nvSpPr>
              <p:cNvPr id="18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618" y="4776008"/>
                <a:ext cx="1021433" cy="620491"/>
              </a:xfrm>
              <a:prstGeom prst="rect">
                <a:avLst/>
              </a:prstGeom>
              <a:blipFill>
                <a:blip r:embed="rId4"/>
                <a:stretch>
                  <a:fillRect l="-1786" t="-3922" r="-1786" b="-11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직선 화살표 연결선 18"/>
          <p:cNvCxnSpPr/>
          <p:nvPr/>
        </p:nvCxnSpPr>
        <p:spPr>
          <a:xfrm flipV="1">
            <a:off x="3892001" y="4005264"/>
            <a:ext cx="895350" cy="3706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 flipV="1">
            <a:off x="3580851" y="3627296"/>
            <a:ext cx="311150" cy="7485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3892001" y="4375872"/>
            <a:ext cx="306492" cy="74857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/>
        </p:nvGrpSpPr>
        <p:grpSpPr>
          <a:xfrm rot="878324">
            <a:off x="8139603" y="3716196"/>
            <a:ext cx="1206500" cy="1497155"/>
            <a:chOff x="2813050" y="3779695"/>
            <a:chExt cx="1206500" cy="1497155"/>
          </a:xfrm>
        </p:grpSpPr>
        <p:cxnSp>
          <p:nvCxnSpPr>
            <p:cNvPr id="23" name="직선 화살표 연결선 22"/>
            <p:cNvCxnSpPr/>
            <p:nvPr/>
          </p:nvCxnSpPr>
          <p:spPr>
            <a:xfrm flipV="1">
              <a:off x="3124200" y="4157663"/>
              <a:ext cx="895350" cy="37060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/>
            <p:nvPr/>
          </p:nvCxnSpPr>
          <p:spPr>
            <a:xfrm flipH="1" flipV="1">
              <a:off x="2813050" y="3779695"/>
              <a:ext cx="311150" cy="74857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/>
            <p:nvPr/>
          </p:nvCxnSpPr>
          <p:spPr>
            <a:xfrm>
              <a:off x="3124200" y="4528271"/>
              <a:ext cx="306492" cy="748579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 rot="15781877">
                <a:off x="8427986" y="4331190"/>
                <a:ext cx="2164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∟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5781877">
                <a:off x="8427986" y="4331190"/>
                <a:ext cx="216406" cy="276999"/>
              </a:xfrm>
              <a:prstGeom prst="rect">
                <a:avLst/>
              </a:prstGeom>
              <a:blipFill>
                <a:blip r:embed="rId5"/>
                <a:stretch>
                  <a:fillRect t="-14286" r="-6000" b="-119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 rot="14936671">
                <a:off x="3880883" y="4299129"/>
                <a:ext cx="22825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∟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4936671">
                <a:off x="3880883" y="4299129"/>
                <a:ext cx="228256" cy="276999"/>
              </a:xfrm>
              <a:prstGeom prst="rect">
                <a:avLst/>
              </a:prstGeom>
              <a:blipFill>
                <a:blip r:embed="rId6"/>
                <a:stretch>
                  <a:fillRect t="-11538" r="-5263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타원 4"/>
          <p:cNvSpPr/>
          <p:nvPr/>
        </p:nvSpPr>
        <p:spPr>
          <a:xfrm>
            <a:off x="3822013" y="4314402"/>
            <a:ext cx="122937" cy="12293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8398766" y="4337145"/>
            <a:ext cx="122937" cy="12293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/>
              <p:cNvSpPr/>
              <p:nvPr/>
            </p:nvSpPr>
            <p:spPr>
              <a:xfrm>
                <a:off x="3374166" y="4138511"/>
                <a:ext cx="5180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166" y="4138511"/>
                <a:ext cx="51802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직사각형 27"/>
              <p:cNvSpPr/>
              <p:nvPr/>
            </p:nvSpPr>
            <p:spPr>
              <a:xfrm>
                <a:off x="7916809" y="4054234"/>
                <a:ext cx="5661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8" name="직사각형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6809" y="4054234"/>
                <a:ext cx="56611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그림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11404" y="7074184"/>
            <a:ext cx="989647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5317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Homework</a:t>
            </a:r>
            <a:endParaRPr lang="en-US" altLang="ko-K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6174-49FF-481D-BCDD-56901B69D011}" type="slidenum">
              <a:rPr lang="ko-KR" altLang="en-US" smtClean="0"/>
              <a:t>48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040837" y="422619"/>
            <a:ext cx="1574800" cy="10860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600" dirty="0"/>
              <a:t>Column Space</a:t>
            </a:r>
          </a:p>
          <a:p>
            <a:pPr algn="r"/>
            <a:r>
              <a:rPr lang="en-US" altLang="ko-KR" sz="1600" dirty="0"/>
              <a:t>Null Space</a:t>
            </a:r>
          </a:p>
          <a:p>
            <a:pPr algn="r"/>
            <a:r>
              <a:rPr lang="en-US" altLang="ko-KR" sz="1600" dirty="0"/>
              <a:t>Row Space</a:t>
            </a:r>
          </a:p>
          <a:p>
            <a:pPr algn="r"/>
            <a:r>
              <a:rPr lang="en-US" altLang="ko-KR" sz="1600" dirty="0"/>
              <a:t>Left Null Space</a:t>
            </a:r>
            <a:endParaRPr lang="ko-KR" alt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직사각형 11"/>
              <p:cNvSpPr/>
              <p:nvPr/>
            </p:nvSpPr>
            <p:spPr>
              <a:xfrm>
                <a:off x="10615637" y="422618"/>
                <a:ext cx="1349327" cy="10860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600" dirty="0"/>
                  <a:t>C(A)</a:t>
                </a:r>
                <a14:m>
                  <m:oMath xmlns:m="http://schemas.openxmlformats.org/officeDocument/2006/math">
                    <m:r>
                      <a:rPr lang="en-US" altLang="ko-KR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⊂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altLang="ko-KR" sz="1600" dirty="0"/>
              </a:p>
              <a:p>
                <a:r>
                  <a:rPr lang="en-US" altLang="ko-KR" sz="1600" dirty="0"/>
                  <a:t>N(A)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ko-KR" sz="1600" dirty="0"/>
              </a:p>
              <a:p>
                <a:r>
                  <a:rPr lang="en-US" altLang="ko-KR" sz="1600" dirty="0"/>
                  <a:t>C(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600" dirty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sz="1600" dirty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altLang="ko-KR" sz="1600" dirty="0"/>
                  <a:t>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⊂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ko-KR" sz="1600" dirty="0"/>
              </a:p>
              <a:p>
                <a:r>
                  <a:rPr lang="en-US" altLang="ko-KR" sz="1600" dirty="0"/>
                  <a:t>N(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600" dirty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sz="1600" dirty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altLang="ko-KR" sz="1600" dirty="0"/>
                  <a:t>)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5637" y="422618"/>
                <a:ext cx="1349327" cy="1086067"/>
              </a:xfrm>
              <a:prstGeom prst="rect">
                <a:avLst/>
              </a:prstGeom>
              <a:blipFill>
                <a:blip r:embed="rId2"/>
                <a:stretch>
                  <a:fillRect l="-2252" t="-1685" b="-67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4" name="Picture 2" descr="4-subspaces-and-vector-ma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068" y="1607292"/>
            <a:ext cx="7075624" cy="4924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35" y="7093528"/>
            <a:ext cx="8275130" cy="96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1567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2.5 Graphs and Networks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25625"/>
            <a:ext cx="11096625" cy="2177006"/>
          </a:xfrm>
        </p:spPr>
        <p:txBody>
          <a:bodyPr/>
          <a:lstStyle/>
          <a:p>
            <a:r>
              <a:rPr lang="en-US" altLang="ko-KR" dirty="0"/>
              <a:t>Graph </a:t>
            </a:r>
          </a:p>
          <a:p>
            <a:pPr marL="0" indent="0">
              <a:buNone/>
            </a:pPr>
            <a:r>
              <a:rPr lang="en-US" altLang="ko-KR" sz="2400" dirty="0"/>
              <a:t>A graph is mathematical structures used to model pairwise relations between objects. </a:t>
            </a:r>
          </a:p>
          <a:p>
            <a:pPr marL="0" indent="0">
              <a:buNone/>
            </a:pPr>
            <a:r>
              <a:rPr lang="en-US" altLang="ko-KR" sz="2400" dirty="0"/>
              <a:t>A graph consists of a set of vertices or </a:t>
            </a:r>
            <a:r>
              <a:rPr lang="en-US" altLang="ko-KR" sz="2400" i="1" dirty="0"/>
              <a:t>nodes</a:t>
            </a:r>
            <a:r>
              <a:rPr lang="en-US" altLang="ko-KR" sz="2400" dirty="0"/>
              <a:t>, and a set of </a:t>
            </a:r>
            <a:r>
              <a:rPr lang="en-US" altLang="ko-KR" sz="2400" i="1" dirty="0"/>
              <a:t>edges </a:t>
            </a:r>
            <a:r>
              <a:rPr lang="en-US" altLang="ko-KR" sz="2400" dirty="0"/>
              <a:t>that connect them.	</a:t>
            </a:r>
            <a:r>
              <a:rPr lang="en-US" altLang="ko-KR" dirty="0"/>
              <a:t>		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6174-49FF-481D-BCDD-56901B69D011}" type="slidenum">
              <a:rPr lang="ko-KR" altLang="en-US" dirty="0" smtClean="0"/>
              <a:t>49</a:t>
            </a:fld>
            <a:endParaRPr lang="ko-KR" altLang="en-US" dirty="0"/>
          </a:p>
        </p:txBody>
      </p:sp>
      <p:pic>
        <p:nvPicPr>
          <p:cNvPr id="6146" name="Picture 2" descr="GraphNodesEdg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998" y="3905771"/>
            <a:ext cx="2019300" cy="158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k.kakaocdn.net/dn/bg6MGb/btqz7zAi83h/TKVbgxy7k8qnMIBqKRDvYk/im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3557" y="4002631"/>
            <a:ext cx="7749008" cy="1862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6237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내용 개체 틀 2"/>
              <p:cNvSpPr txBox="1">
                <a:spLocks/>
              </p:cNvSpPr>
              <p:nvPr/>
            </p:nvSpPr>
            <p:spPr>
              <a:xfrm>
                <a:off x="838200" y="1825624"/>
                <a:ext cx="10515600" cy="4530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dirty="0"/>
                  <a:t>Vector Spaces </a:t>
                </a:r>
              </a:p>
              <a:p>
                <a:pPr marL="0" indent="0">
                  <a:buNone/>
                </a:pPr>
                <a:r>
                  <a:rPr lang="en-US" altLang="ko-KR" sz="2400" dirty="0"/>
                  <a:t>The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sz="2400" dirty="0"/>
                  <a:t> consists of all column vectors </a:t>
                </a:r>
                <a14:m>
                  <m:oMath xmlns:m="http://schemas.openxmlformats.org/officeDocument/2006/math"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altLang="ko-KR" sz="2400" dirty="0"/>
                  <a:t> with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2400" dirty="0"/>
                  <a:t> real number components.</a:t>
                </a:r>
              </a:p>
              <a:p>
                <a:pPr marL="0" indent="0">
                  <a:buNone/>
                </a:pPr>
                <a:endParaRPr lang="en-US" altLang="ko-KR" sz="2400" dirty="0"/>
              </a:p>
              <a:p>
                <a:pPr marL="0" indent="0">
                  <a:buNone/>
                </a:pPr>
                <a:r>
                  <a:rPr lang="en-US" altLang="ko-KR" sz="2400" dirty="0"/>
                  <a:t>Ex) </a:t>
                </a:r>
                <a:endParaRPr lang="en-US" altLang="ko-KR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400" dirty="0"/>
                  <a:t>: All 2-dimentional real vectors (</a:t>
                </a:r>
                <a14:m>
                  <m:oMath xmlns:m="http://schemas.openxmlformats.org/officeDocument/2006/math">
                    <m:r>
                      <a:rPr lang="en-US" altLang="ko-KR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4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4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ko-KR" sz="2400" dirty="0"/>
                  <a:t> plane) 	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2400" dirty="0"/>
              </a:p>
              <a:p>
                <a:pPr marL="0" indent="0">
                  <a:buNone/>
                </a:pPr>
                <a:endParaRPr lang="en-US" altLang="ko-KR" sz="11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sz="2400" dirty="0"/>
                  <a:t>: All 3-dimentional real vectors with 3 components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			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sz="2400" dirty="0"/>
                  <a:t>: All n-dimentional real vectors with n components</a:t>
                </a:r>
              </a:p>
              <a:p>
                <a:pPr marL="0" indent="0">
                  <a:buNone/>
                </a:pPr>
                <a:endParaRPr lang="en-US" altLang="ko-KR" sz="2400" dirty="0"/>
              </a:p>
            </p:txBody>
          </p:sp>
        </mc:Choice>
        <mc:Fallback>
          <p:sp>
            <p:nvSpPr>
              <p:cNvPr id="8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4"/>
                <a:ext cx="10515600" cy="4530725"/>
              </a:xfrm>
              <a:prstGeom prst="rect">
                <a:avLst/>
              </a:prstGeom>
              <a:blipFill>
                <a:blip r:embed="rId3"/>
                <a:stretch>
                  <a:fillRect l="-1043" t="-2285" b="-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 Vector Spaces and Subspaces</a:t>
            </a:r>
            <a:endParaRPr lang="ko-KR" altLang="en-US" sz="4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6174-49FF-481D-BCDD-56901B69D011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l="12664" r="14665"/>
          <a:stretch/>
        </p:blipFill>
        <p:spPr>
          <a:xfrm>
            <a:off x="8989530" y="2904984"/>
            <a:ext cx="2986825" cy="3081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4822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2.5 Graphs and Networks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131"/>
          </a:xfrm>
        </p:spPr>
        <p:txBody>
          <a:bodyPr/>
          <a:lstStyle/>
          <a:p>
            <a:r>
              <a:rPr lang="en-US" altLang="ko-KR" dirty="0"/>
              <a:t>Graph = {nodes, edges}	 			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6174-49FF-481D-BCDD-56901B69D011}" type="slidenum">
              <a:rPr lang="ko-KR" altLang="en-US" smtClean="0"/>
              <a:t>50</a:t>
            </a:fld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1263004" y="3324562"/>
            <a:ext cx="3706213" cy="2424346"/>
            <a:chOff x="1463029" y="3075526"/>
            <a:chExt cx="3706213" cy="2424346"/>
          </a:xfrm>
        </p:grpSpPr>
        <p:cxnSp>
          <p:nvCxnSpPr>
            <p:cNvPr id="11" name="직선 화살표 연결선 10"/>
            <p:cNvCxnSpPr>
              <a:stCxn id="5" idx="4"/>
              <a:endCxn id="6" idx="0"/>
            </p:cNvCxnSpPr>
            <p:nvPr/>
          </p:nvCxnSpPr>
          <p:spPr>
            <a:xfrm flipH="1">
              <a:off x="1463029" y="3185344"/>
              <a:ext cx="407093" cy="1518506"/>
            </a:xfrm>
            <a:prstGeom prst="straightConnector1">
              <a:avLst/>
            </a:prstGeom>
            <a:ln w="28575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stCxn id="5" idx="5"/>
              <a:endCxn id="8" idx="1"/>
            </p:cNvCxnSpPr>
            <p:nvPr/>
          </p:nvCxnSpPr>
          <p:spPr>
            <a:xfrm>
              <a:off x="1947775" y="3153179"/>
              <a:ext cx="2430356" cy="2227943"/>
            </a:xfrm>
            <a:prstGeom prst="straightConnector1">
              <a:avLst/>
            </a:prstGeom>
            <a:ln w="28575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>
              <a:stCxn id="5" idx="6"/>
              <a:endCxn id="7" idx="2"/>
            </p:cNvCxnSpPr>
            <p:nvPr/>
          </p:nvCxnSpPr>
          <p:spPr>
            <a:xfrm>
              <a:off x="1979940" y="3075526"/>
              <a:ext cx="3157137" cy="123344"/>
            </a:xfrm>
            <a:prstGeom prst="straightConnector1">
              <a:avLst/>
            </a:prstGeom>
            <a:ln w="28575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>
              <a:stCxn id="6" idx="6"/>
              <a:endCxn id="8" idx="2"/>
            </p:cNvCxnSpPr>
            <p:nvPr/>
          </p:nvCxnSpPr>
          <p:spPr>
            <a:xfrm>
              <a:off x="1572847" y="4854765"/>
              <a:ext cx="2773119" cy="645107"/>
            </a:xfrm>
            <a:prstGeom prst="straightConnector1">
              <a:avLst/>
            </a:prstGeom>
            <a:ln w="28575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>
              <a:stCxn id="8" idx="7"/>
              <a:endCxn id="7" idx="3"/>
            </p:cNvCxnSpPr>
            <p:nvPr/>
          </p:nvCxnSpPr>
          <p:spPr>
            <a:xfrm flipV="1">
              <a:off x="4533437" y="3276523"/>
              <a:ext cx="635805" cy="2104599"/>
            </a:xfrm>
            <a:prstGeom prst="straightConnector1">
              <a:avLst/>
            </a:prstGeom>
            <a:ln w="28575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4" name="그룹 103"/>
          <p:cNvGrpSpPr/>
          <p:nvPr/>
        </p:nvGrpSpPr>
        <p:grpSpPr>
          <a:xfrm>
            <a:off x="2671282" y="2305756"/>
            <a:ext cx="1712584" cy="369332"/>
            <a:chOff x="2671282" y="2305756"/>
            <a:chExt cx="1712584" cy="369332"/>
          </a:xfrm>
        </p:grpSpPr>
        <p:sp>
          <p:nvSpPr>
            <p:cNvPr id="34" name="TextBox 33"/>
            <p:cNvSpPr txBox="1"/>
            <p:nvPr/>
          </p:nvSpPr>
          <p:spPr>
            <a:xfrm>
              <a:off x="2671282" y="2305756"/>
              <a:ext cx="760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 = 4</a:t>
              </a:r>
              <a:endParaRPr lang="ko-KR" alt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623579" y="2305756"/>
              <a:ext cx="760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m = 4</a:t>
              </a:r>
              <a:endParaRPr lang="ko-KR" altLang="en-US" dirty="0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1153186" y="3214744"/>
            <a:ext cx="4003502" cy="2602885"/>
            <a:chOff x="1353211" y="2965708"/>
            <a:chExt cx="4003502" cy="2602885"/>
          </a:xfrm>
          <a:solidFill>
            <a:srgbClr val="00B0F0"/>
          </a:solidFill>
        </p:grpSpPr>
        <p:sp>
          <p:nvSpPr>
            <p:cNvPr id="5" name="타원 4"/>
            <p:cNvSpPr/>
            <p:nvPr/>
          </p:nvSpPr>
          <p:spPr>
            <a:xfrm>
              <a:off x="1760304" y="2965708"/>
              <a:ext cx="219636" cy="219636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1353211" y="4703850"/>
              <a:ext cx="219636" cy="219636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5137077" y="3089052"/>
              <a:ext cx="219636" cy="219636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4345966" y="5348957"/>
              <a:ext cx="219636" cy="219636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67103" y="2818634"/>
            <a:ext cx="5079198" cy="3424466"/>
            <a:chOff x="767128" y="2980559"/>
            <a:chExt cx="5079198" cy="3424466"/>
          </a:xfrm>
        </p:grpSpPr>
        <p:sp>
          <p:nvSpPr>
            <p:cNvPr id="44" name="TextBox 43"/>
            <p:cNvSpPr txBox="1"/>
            <p:nvPr/>
          </p:nvSpPr>
          <p:spPr>
            <a:xfrm>
              <a:off x="1463028" y="2980559"/>
              <a:ext cx="920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0070C0"/>
                  </a:solidFill>
                </a:rPr>
                <a:t>node 1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67128" y="5352725"/>
              <a:ext cx="1029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0070C0"/>
                  </a:solidFill>
                </a:rPr>
                <a:t>node 2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56227" y="6035693"/>
              <a:ext cx="11062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0070C0"/>
                  </a:solidFill>
                </a:rPr>
                <a:t>node 3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812513" y="3114350"/>
              <a:ext cx="10338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0070C0"/>
                  </a:solidFill>
                </a:rPr>
                <a:t>node 4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1078338" y="2948872"/>
            <a:ext cx="3954075" cy="2795926"/>
            <a:chOff x="1278363" y="3110797"/>
            <a:chExt cx="3954075" cy="2795926"/>
          </a:xfrm>
        </p:grpSpPr>
        <p:sp>
          <p:nvSpPr>
            <p:cNvPr id="48" name="TextBox 47"/>
            <p:cNvSpPr txBox="1"/>
            <p:nvPr/>
          </p:nvSpPr>
          <p:spPr>
            <a:xfrm rot="17131364">
              <a:off x="971441" y="4072082"/>
              <a:ext cx="983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edge 1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 rot="791444">
              <a:off x="2312196" y="5537391"/>
              <a:ext cx="983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edge 2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 rot="184183">
              <a:off x="3082915" y="3110797"/>
              <a:ext cx="983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edge 4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 rot="2544552">
              <a:off x="2767171" y="4271934"/>
              <a:ext cx="983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edge 3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 rot="17210853">
              <a:off x="4556184" y="4623648"/>
              <a:ext cx="983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edge 5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graphicFrame>
        <p:nvGraphicFramePr>
          <p:cNvPr id="78" name="표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508409"/>
              </p:ext>
            </p:extLst>
          </p:nvPr>
        </p:nvGraphicFramePr>
        <p:xfrm>
          <a:off x="6405151" y="3514581"/>
          <a:ext cx="40914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8280">
                  <a:extLst>
                    <a:ext uri="{9D8B030D-6E8A-4147-A177-3AD203B41FA5}">
                      <a16:colId xmlns:a16="http://schemas.microsoft.com/office/drawing/2014/main" val="3244976944"/>
                    </a:ext>
                  </a:extLst>
                </a:gridCol>
                <a:gridCol w="818280">
                  <a:extLst>
                    <a:ext uri="{9D8B030D-6E8A-4147-A177-3AD203B41FA5}">
                      <a16:colId xmlns:a16="http://schemas.microsoft.com/office/drawing/2014/main" val="2664177326"/>
                    </a:ext>
                  </a:extLst>
                </a:gridCol>
                <a:gridCol w="818280">
                  <a:extLst>
                    <a:ext uri="{9D8B030D-6E8A-4147-A177-3AD203B41FA5}">
                      <a16:colId xmlns:a16="http://schemas.microsoft.com/office/drawing/2014/main" val="3702568027"/>
                    </a:ext>
                  </a:extLst>
                </a:gridCol>
                <a:gridCol w="818280">
                  <a:extLst>
                    <a:ext uri="{9D8B030D-6E8A-4147-A177-3AD203B41FA5}">
                      <a16:colId xmlns:a16="http://schemas.microsoft.com/office/drawing/2014/main" val="1162687413"/>
                    </a:ext>
                  </a:extLst>
                </a:gridCol>
                <a:gridCol w="818280">
                  <a:extLst>
                    <a:ext uri="{9D8B030D-6E8A-4147-A177-3AD203B41FA5}">
                      <a16:colId xmlns:a16="http://schemas.microsoft.com/office/drawing/2014/main" val="2051986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node 1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node 2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node 3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node 4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5481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edge 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4309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edge 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0808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edge 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2777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edge 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3652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edge 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720195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7" name="표 9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38934"/>
                  </p:ext>
                </p:extLst>
              </p:nvPr>
            </p:nvGraphicFramePr>
            <p:xfrm>
              <a:off x="6405151" y="3885421"/>
              <a:ext cx="3273120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18280">
                      <a:extLst>
                        <a:ext uri="{9D8B030D-6E8A-4147-A177-3AD203B41FA5}">
                          <a16:colId xmlns:a16="http://schemas.microsoft.com/office/drawing/2014/main" val="1715567408"/>
                        </a:ext>
                      </a:extLst>
                    </a:gridCol>
                    <a:gridCol w="818280">
                      <a:extLst>
                        <a:ext uri="{9D8B030D-6E8A-4147-A177-3AD203B41FA5}">
                          <a16:colId xmlns:a16="http://schemas.microsoft.com/office/drawing/2014/main" val="2184557580"/>
                        </a:ext>
                      </a:extLst>
                    </a:gridCol>
                    <a:gridCol w="818280">
                      <a:extLst>
                        <a:ext uri="{9D8B030D-6E8A-4147-A177-3AD203B41FA5}">
                          <a16:colId xmlns:a16="http://schemas.microsoft.com/office/drawing/2014/main" val="1073124501"/>
                        </a:ext>
                      </a:extLst>
                    </a:gridCol>
                    <a:gridCol w="818280">
                      <a:extLst>
                        <a:ext uri="{9D8B030D-6E8A-4147-A177-3AD203B41FA5}">
                          <a16:colId xmlns:a16="http://schemas.microsoft.com/office/drawing/2014/main" val="107558073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oMath>
                          </a14:m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bg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bg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512202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bg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oMath>
                          </a14:m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bg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130703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oMath>
                          </a14:m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bg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bg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805352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oMath>
                          </a14:m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bg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bg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652758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bg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bg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oMath>
                          </a14:m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6389159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7" name="표 9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38934"/>
                  </p:ext>
                </p:extLst>
              </p:nvPr>
            </p:nvGraphicFramePr>
            <p:xfrm>
              <a:off x="6405151" y="3885421"/>
              <a:ext cx="3273120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18280">
                      <a:extLst>
                        <a:ext uri="{9D8B030D-6E8A-4147-A177-3AD203B41FA5}">
                          <a16:colId xmlns:a16="http://schemas.microsoft.com/office/drawing/2014/main" val="1715567408"/>
                        </a:ext>
                      </a:extLst>
                    </a:gridCol>
                    <a:gridCol w="818280">
                      <a:extLst>
                        <a:ext uri="{9D8B030D-6E8A-4147-A177-3AD203B41FA5}">
                          <a16:colId xmlns:a16="http://schemas.microsoft.com/office/drawing/2014/main" val="2184557580"/>
                        </a:ext>
                      </a:extLst>
                    </a:gridCol>
                    <a:gridCol w="818280">
                      <a:extLst>
                        <a:ext uri="{9D8B030D-6E8A-4147-A177-3AD203B41FA5}">
                          <a16:colId xmlns:a16="http://schemas.microsoft.com/office/drawing/2014/main" val="1073124501"/>
                        </a:ext>
                      </a:extLst>
                    </a:gridCol>
                    <a:gridCol w="818280">
                      <a:extLst>
                        <a:ext uri="{9D8B030D-6E8A-4147-A177-3AD203B41FA5}">
                          <a16:colId xmlns:a16="http://schemas.microsoft.com/office/drawing/2014/main" val="107558073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8197" r="-298519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bg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bg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512202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bg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746" t="-108197" r="-200746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bg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130703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8197" r="-29851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bg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bg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805352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08197" r="-29851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bg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bg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652758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bg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bg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99259" t="-408197" r="-9925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638915920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079903"/>
              </p:ext>
            </p:extLst>
          </p:nvPr>
        </p:nvGraphicFramePr>
        <p:xfrm>
          <a:off x="6390376" y="3885421"/>
          <a:ext cx="327312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8280">
                  <a:extLst>
                    <a:ext uri="{9D8B030D-6E8A-4147-A177-3AD203B41FA5}">
                      <a16:colId xmlns:a16="http://schemas.microsoft.com/office/drawing/2014/main" val="1715567408"/>
                    </a:ext>
                  </a:extLst>
                </a:gridCol>
                <a:gridCol w="818280">
                  <a:extLst>
                    <a:ext uri="{9D8B030D-6E8A-4147-A177-3AD203B41FA5}">
                      <a16:colId xmlns:a16="http://schemas.microsoft.com/office/drawing/2014/main" val="2184557580"/>
                    </a:ext>
                  </a:extLst>
                </a:gridCol>
                <a:gridCol w="818280">
                  <a:extLst>
                    <a:ext uri="{9D8B030D-6E8A-4147-A177-3AD203B41FA5}">
                      <a16:colId xmlns:a16="http://schemas.microsoft.com/office/drawing/2014/main" val="1073124501"/>
                    </a:ext>
                  </a:extLst>
                </a:gridCol>
                <a:gridCol w="818280">
                  <a:extLst>
                    <a:ext uri="{9D8B030D-6E8A-4147-A177-3AD203B41FA5}">
                      <a16:colId xmlns:a16="http://schemas.microsoft.com/office/drawing/2014/main" val="10755807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1220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3070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0535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275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8915920"/>
                  </a:ext>
                </a:extLst>
              </a:tr>
            </a:tbl>
          </a:graphicData>
        </a:graphic>
      </p:graphicFrame>
      <p:grpSp>
        <p:nvGrpSpPr>
          <p:cNvPr id="85" name="그룹 84"/>
          <p:cNvGrpSpPr/>
          <p:nvPr/>
        </p:nvGrpSpPr>
        <p:grpSpPr>
          <a:xfrm>
            <a:off x="1670097" y="3570974"/>
            <a:ext cx="2636152" cy="1498246"/>
            <a:chOff x="1670097" y="3570974"/>
            <a:chExt cx="2636152" cy="1498246"/>
          </a:xfrm>
        </p:grpSpPr>
        <p:pic>
          <p:nvPicPr>
            <p:cNvPr id="5142" name="Picture 22" descr="loop arrow vector 이미지 검색결과&quot;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163392">
              <a:off x="1681902" y="4130370"/>
              <a:ext cx="927045" cy="950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6" name="Picture 22" descr="loop arrow vector 이미지 검색결과&quot;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510531">
              <a:off x="3334450" y="3558755"/>
              <a:ext cx="959579" cy="9840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7" name="그룹 76"/>
            <p:cNvGrpSpPr/>
            <p:nvPr/>
          </p:nvGrpSpPr>
          <p:grpSpPr>
            <a:xfrm>
              <a:off x="1699202" y="3942098"/>
              <a:ext cx="2607046" cy="914198"/>
              <a:chOff x="1899227" y="4104023"/>
              <a:chExt cx="2607046" cy="914198"/>
            </a:xfrm>
          </p:grpSpPr>
          <p:sp>
            <p:nvSpPr>
              <p:cNvPr id="91" name="TextBox 90"/>
              <p:cNvSpPr txBox="1"/>
              <p:nvPr/>
            </p:nvSpPr>
            <p:spPr>
              <a:xfrm>
                <a:off x="1899227" y="4648889"/>
                <a:ext cx="9205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rgbClr val="713880"/>
                    </a:solidFill>
                  </a:rPr>
                  <a:t>loop 1</a:t>
                </a:r>
                <a:endParaRPr lang="ko-KR" altLang="en-US" dirty="0">
                  <a:solidFill>
                    <a:srgbClr val="713880"/>
                  </a:solidFill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3585698" y="4104023"/>
                <a:ext cx="9205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rgbClr val="713880"/>
                    </a:solidFill>
                  </a:rPr>
                  <a:t>loop 2</a:t>
                </a:r>
                <a:endParaRPr lang="ko-KR" altLang="en-US" dirty="0">
                  <a:solidFill>
                    <a:srgbClr val="713880"/>
                  </a:solidFill>
                </a:endParaRPr>
              </a:p>
            </p:txBody>
          </p:sp>
        </p:grpSp>
      </p:grpSp>
      <p:grpSp>
        <p:nvGrpSpPr>
          <p:cNvPr id="89" name="그룹 88"/>
          <p:cNvGrpSpPr/>
          <p:nvPr/>
        </p:nvGrpSpPr>
        <p:grpSpPr>
          <a:xfrm>
            <a:off x="10496551" y="3523919"/>
            <a:ext cx="1338347" cy="2039401"/>
            <a:chOff x="10359525" y="3197304"/>
            <a:chExt cx="1338347" cy="2039401"/>
          </a:xfrm>
        </p:grpSpPr>
        <p:grpSp>
          <p:nvGrpSpPr>
            <p:cNvPr id="84" name="그룹 83"/>
            <p:cNvGrpSpPr/>
            <p:nvPr/>
          </p:nvGrpSpPr>
          <p:grpSpPr>
            <a:xfrm>
              <a:off x="10359525" y="3748855"/>
              <a:ext cx="1241330" cy="1487850"/>
              <a:chOff x="10496549" y="3646802"/>
              <a:chExt cx="1241330" cy="1487850"/>
            </a:xfrm>
          </p:grpSpPr>
          <p:sp>
            <p:nvSpPr>
              <p:cNvPr id="82" name="오른쪽 중괄호 81"/>
              <p:cNvSpPr/>
              <p:nvPr/>
            </p:nvSpPr>
            <p:spPr>
              <a:xfrm>
                <a:off x="10496549" y="3646802"/>
                <a:ext cx="295276" cy="727526"/>
              </a:xfrm>
              <a:custGeom>
                <a:avLst/>
                <a:gdLst>
                  <a:gd name="connsiteX0" fmla="*/ 0 w 371475"/>
                  <a:gd name="connsiteY0" fmla="*/ 0 h 812107"/>
                  <a:gd name="connsiteX1" fmla="*/ 185738 w 371475"/>
                  <a:gd name="connsiteY1" fmla="*/ 30955 h 812107"/>
                  <a:gd name="connsiteX2" fmla="*/ 185738 w 371475"/>
                  <a:gd name="connsiteY2" fmla="*/ 375098 h 812107"/>
                  <a:gd name="connsiteX3" fmla="*/ 371476 w 371475"/>
                  <a:gd name="connsiteY3" fmla="*/ 406053 h 812107"/>
                  <a:gd name="connsiteX4" fmla="*/ 185738 w 371475"/>
                  <a:gd name="connsiteY4" fmla="*/ 437008 h 812107"/>
                  <a:gd name="connsiteX5" fmla="*/ 185738 w 371475"/>
                  <a:gd name="connsiteY5" fmla="*/ 781152 h 812107"/>
                  <a:gd name="connsiteX6" fmla="*/ 0 w 371475"/>
                  <a:gd name="connsiteY6" fmla="*/ 812107 h 812107"/>
                  <a:gd name="connsiteX7" fmla="*/ 0 w 371475"/>
                  <a:gd name="connsiteY7" fmla="*/ 0 h 812107"/>
                  <a:gd name="connsiteX0" fmla="*/ 0 w 371475"/>
                  <a:gd name="connsiteY0" fmla="*/ 0 h 812107"/>
                  <a:gd name="connsiteX1" fmla="*/ 185738 w 371475"/>
                  <a:gd name="connsiteY1" fmla="*/ 30955 h 812107"/>
                  <a:gd name="connsiteX2" fmla="*/ 185738 w 371475"/>
                  <a:gd name="connsiteY2" fmla="*/ 375098 h 812107"/>
                  <a:gd name="connsiteX3" fmla="*/ 371476 w 371475"/>
                  <a:gd name="connsiteY3" fmla="*/ 406053 h 812107"/>
                  <a:gd name="connsiteX4" fmla="*/ 185738 w 371475"/>
                  <a:gd name="connsiteY4" fmla="*/ 437008 h 812107"/>
                  <a:gd name="connsiteX5" fmla="*/ 185738 w 371475"/>
                  <a:gd name="connsiteY5" fmla="*/ 781152 h 812107"/>
                  <a:gd name="connsiteX6" fmla="*/ 0 w 371475"/>
                  <a:gd name="connsiteY6" fmla="*/ 812107 h 812107"/>
                  <a:gd name="connsiteX0" fmla="*/ 0 w 371476"/>
                  <a:gd name="connsiteY0" fmla="*/ 0 h 812107"/>
                  <a:gd name="connsiteX1" fmla="*/ 185738 w 371476"/>
                  <a:gd name="connsiteY1" fmla="*/ 30955 h 812107"/>
                  <a:gd name="connsiteX2" fmla="*/ 185738 w 371476"/>
                  <a:gd name="connsiteY2" fmla="*/ 375098 h 812107"/>
                  <a:gd name="connsiteX3" fmla="*/ 371476 w 371476"/>
                  <a:gd name="connsiteY3" fmla="*/ 406053 h 812107"/>
                  <a:gd name="connsiteX4" fmla="*/ 185738 w 371476"/>
                  <a:gd name="connsiteY4" fmla="*/ 437008 h 812107"/>
                  <a:gd name="connsiteX5" fmla="*/ 185738 w 371476"/>
                  <a:gd name="connsiteY5" fmla="*/ 781152 h 812107"/>
                  <a:gd name="connsiteX6" fmla="*/ 0 w 371476"/>
                  <a:gd name="connsiteY6" fmla="*/ 812107 h 812107"/>
                  <a:gd name="connsiteX7" fmla="*/ 0 w 371476"/>
                  <a:gd name="connsiteY7" fmla="*/ 0 h 812107"/>
                  <a:gd name="connsiteX0" fmla="*/ 0 w 371476"/>
                  <a:gd name="connsiteY0" fmla="*/ 0 h 812107"/>
                  <a:gd name="connsiteX1" fmla="*/ 185738 w 371476"/>
                  <a:gd name="connsiteY1" fmla="*/ 30955 h 812107"/>
                  <a:gd name="connsiteX2" fmla="*/ 185738 w 371476"/>
                  <a:gd name="connsiteY2" fmla="*/ 375098 h 812107"/>
                  <a:gd name="connsiteX3" fmla="*/ 285751 w 371476"/>
                  <a:gd name="connsiteY3" fmla="*/ 406053 h 812107"/>
                  <a:gd name="connsiteX4" fmla="*/ 185738 w 371476"/>
                  <a:gd name="connsiteY4" fmla="*/ 437008 h 812107"/>
                  <a:gd name="connsiteX5" fmla="*/ 185738 w 371476"/>
                  <a:gd name="connsiteY5" fmla="*/ 781152 h 812107"/>
                  <a:gd name="connsiteX6" fmla="*/ 0 w 371476"/>
                  <a:gd name="connsiteY6" fmla="*/ 812107 h 812107"/>
                  <a:gd name="connsiteX0" fmla="*/ 0 w 295276"/>
                  <a:gd name="connsiteY0" fmla="*/ 0 h 812107"/>
                  <a:gd name="connsiteX1" fmla="*/ 185738 w 295276"/>
                  <a:gd name="connsiteY1" fmla="*/ 30955 h 812107"/>
                  <a:gd name="connsiteX2" fmla="*/ 185738 w 295276"/>
                  <a:gd name="connsiteY2" fmla="*/ 375098 h 812107"/>
                  <a:gd name="connsiteX3" fmla="*/ 295276 w 295276"/>
                  <a:gd name="connsiteY3" fmla="*/ 415578 h 812107"/>
                  <a:gd name="connsiteX4" fmla="*/ 185738 w 295276"/>
                  <a:gd name="connsiteY4" fmla="*/ 437008 h 812107"/>
                  <a:gd name="connsiteX5" fmla="*/ 185738 w 295276"/>
                  <a:gd name="connsiteY5" fmla="*/ 781152 h 812107"/>
                  <a:gd name="connsiteX6" fmla="*/ 0 w 295276"/>
                  <a:gd name="connsiteY6" fmla="*/ 812107 h 812107"/>
                  <a:gd name="connsiteX7" fmla="*/ 0 w 295276"/>
                  <a:gd name="connsiteY7" fmla="*/ 0 h 812107"/>
                  <a:gd name="connsiteX0" fmla="*/ 0 w 295276"/>
                  <a:gd name="connsiteY0" fmla="*/ 0 h 812107"/>
                  <a:gd name="connsiteX1" fmla="*/ 185738 w 295276"/>
                  <a:gd name="connsiteY1" fmla="*/ 30955 h 812107"/>
                  <a:gd name="connsiteX2" fmla="*/ 185738 w 295276"/>
                  <a:gd name="connsiteY2" fmla="*/ 375098 h 812107"/>
                  <a:gd name="connsiteX3" fmla="*/ 285751 w 295276"/>
                  <a:gd name="connsiteY3" fmla="*/ 406053 h 812107"/>
                  <a:gd name="connsiteX4" fmla="*/ 185738 w 295276"/>
                  <a:gd name="connsiteY4" fmla="*/ 437008 h 812107"/>
                  <a:gd name="connsiteX5" fmla="*/ 185738 w 295276"/>
                  <a:gd name="connsiteY5" fmla="*/ 781152 h 812107"/>
                  <a:gd name="connsiteX6" fmla="*/ 0 w 295276"/>
                  <a:gd name="connsiteY6" fmla="*/ 812107 h 812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5276" h="812107" stroke="0" extrusionOk="0">
                    <a:moveTo>
                      <a:pt x="0" y="0"/>
                    </a:moveTo>
                    <a:cubicBezTo>
                      <a:pt x="102580" y="0"/>
                      <a:pt x="185738" y="13859"/>
                      <a:pt x="185738" y="30955"/>
                    </a:cubicBezTo>
                    <a:lnTo>
                      <a:pt x="185738" y="375098"/>
                    </a:lnTo>
                    <a:cubicBezTo>
                      <a:pt x="185738" y="392194"/>
                      <a:pt x="192696" y="415578"/>
                      <a:pt x="295276" y="415578"/>
                    </a:cubicBezTo>
                    <a:cubicBezTo>
                      <a:pt x="192696" y="415578"/>
                      <a:pt x="185738" y="419912"/>
                      <a:pt x="185738" y="437008"/>
                    </a:cubicBezTo>
                    <a:lnTo>
                      <a:pt x="185738" y="781152"/>
                    </a:lnTo>
                    <a:cubicBezTo>
                      <a:pt x="185738" y="798248"/>
                      <a:pt x="102580" y="812107"/>
                      <a:pt x="0" y="812107"/>
                    </a:cubicBezTo>
                    <a:lnTo>
                      <a:pt x="0" y="0"/>
                    </a:lnTo>
                    <a:close/>
                  </a:path>
                  <a:path w="295276" h="812107" fill="none">
                    <a:moveTo>
                      <a:pt x="0" y="0"/>
                    </a:moveTo>
                    <a:cubicBezTo>
                      <a:pt x="102580" y="0"/>
                      <a:pt x="185738" y="13859"/>
                      <a:pt x="185738" y="30955"/>
                    </a:cubicBezTo>
                    <a:lnTo>
                      <a:pt x="185738" y="375098"/>
                    </a:lnTo>
                    <a:cubicBezTo>
                      <a:pt x="185738" y="392194"/>
                      <a:pt x="183171" y="406053"/>
                      <a:pt x="285751" y="406053"/>
                    </a:cubicBezTo>
                    <a:cubicBezTo>
                      <a:pt x="183171" y="406053"/>
                      <a:pt x="185738" y="419912"/>
                      <a:pt x="185738" y="437008"/>
                    </a:cubicBezTo>
                    <a:lnTo>
                      <a:pt x="185738" y="781152"/>
                    </a:lnTo>
                    <a:cubicBezTo>
                      <a:pt x="185738" y="798248"/>
                      <a:pt x="102580" y="812107"/>
                      <a:pt x="0" y="812107"/>
                    </a:cubicBezTo>
                  </a:path>
                </a:pathLst>
              </a:cu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오른쪽 중괄호 81"/>
              <p:cNvSpPr/>
              <p:nvPr/>
            </p:nvSpPr>
            <p:spPr>
              <a:xfrm>
                <a:off x="10496549" y="4407126"/>
                <a:ext cx="295276" cy="727526"/>
              </a:xfrm>
              <a:custGeom>
                <a:avLst/>
                <a:gdLst>
                  <a:gd name="connsiteX0" fmla="*/ 0 w 371475"/>
                  <a:gd name="connsiteY0" fmla="*/ 0 h 812107"/>
                  <a:gd name="connsiteX1" fmla="*/ 185738 w 371475"/>
                  <a:gd name="connsiteY1" fmla="*/ 30955 h 812107"/>
                  <a:gd name="connsiteX2" fmla="*/ 185738 w 371475"/>
                  <a:gd name="connsiteY2" fmla="*/ 375098 h 812107"/>
                  <a:gd name="connsiteX3" fmla="*/ 371476 w 371475"/>
                  <a:gd name="connsiteY3" fmla="*/ 406053 h 812107"/>
                  <a:gd name="connsiteX4" fmla="*/ 185738 w 371475"/>
                  <a:gd name="connsiteY4" fmla="*/ 437008 h 812107"/>
                  <a:gd name="connsiteX5" fmla="*/ 185738 w 371475"/>
                  <a:gd name="connsiteY5" fmla="*/ 781152 h 812107"/>
                  <a:gd name="connsiteX6" fmla="*/ 0 w 371475"/>
                  <a:gd name="connsiteY6" fmla="*/ 812107 h 812107"/>
                  <a:gd name="connsiteX7" fmla="*/ 0 w 371475"/>
                  <a:gd name="connsiteY7" fmla="*/ 0 h 812107"/>
                  <a:gd name="connsiteX0" fmla="*/ 0 w 371475"/>
                  <a:gd name="connsiteY0" fmla="*/ 0 h 812107"/>
                  <a:gd name="connsiteX1" fmla="*/ 185738 w 371475"/>
                  <a:gd name="connsiteY1" fmla="*/ 30955 h 812107"/>
                  <a:gd name="connsiteX2" fmla="*/ 185738 w 371475"/>
                  <a:gd name="connsiteY2" fmla="*/ 375098 h 812107"/>
                  <a:gd name="connsiteX3" fmla="*/ 371476 w 371475"/>
                  <a:gd name="connsiteY3" fmla="*/ 406053 h 812107"/>
                  <a:gd name="connsiteX4" fmla="*/ 185738 w 371475"/>
                  <a:gd name="connsiteY4" fmla="*/ 437008 h 812107"/>
                  <a:gd name="connsiteX5" fmla="*/ 185738 w 371475"/>
                  <a:gd name="connsiteY5" fmla="*/ 781152 h 812107"/>
                  <a:gd name="connsiteX6" fmla="*/ 0 w 371475"/>
                  <a:gd name="connsiteY6" fmla="*/ 812107 h 812107"/>
                  <a:gd name="connsiteX0" fmla="*/ 0 w 371476"/>
                  <a:gd name="connsiteY0" fmla="*/ 0 h 812107"/>
                  <a:gd name="connsiteX1" fmla="*/ 185738 w 371476"/>
                  <a:gd name="connsiteY1" fmla="*/ 30955 h 812107"/>
                  <a:gd name="connsiteX2" fmla="*/ 185738 w 371476"/>
                  <a:gd name="connsiteY2" fmla="*/ 375098 h 812107"/>
                  <a:gd name="connsiteX3" fmla="*/ 371476 w 371476"/>
                  <a:gd name="connsiteY3" fmla="*/ 406053 h 812107"/>
                  <a:gd name="connsiteX4" fmla="*/ 185738 w 371476"/>
                  <a:gd name="connsiteY4" fmla="*/ 437008 h 812107"/>
                  <a:gd name="connsiteX5" fmla="*/ 185738 w 371476"/>
                  <a:gd name="connsiteY5" fmla="*/ 781152 h 812107"/>
                  <a:gd name="connsiteX6" fmla="*/ 0 w 371476"/>
                  <a:gd name="connsiteY6" fmla="*/ 812107 h 812107"/>
                  <a:gd name="connsiteX7" fmla="*/ 0 w 371476"/>
                  <a:gd name="connsiteY7" fmla="*/ 0 h 812107"/>
                  <a:gd name="connsiteX0" fmla="*/ 0 w 371476"/>
                  <a:gd name="connsiteY0" fmla="*/ 0 h 812107"/>
                  <a:gd name="connsiteX1" fmla="*/ 185738 w 371476"/>
                  <a:gd name="connsiteY1" fmla="*/ 30955 h 812107"/>
                  <a:gd name="connsiteX2" fmla="*/ 185738 w 371476"/>
                  <a:gd name="connsiteY2" fmla="*/ 375098 h 812107"/>
                  <a:gd name="connsiteX3" fmla="*/ 285751 w 371476"/>
                  <a:gd name="connsiteY3" fmla="*/ 406053 h 812107"/>
                  <a:gd name="connsiteX4" fmla="*/ 185738 w 371476"/>
                  <a:gd name="connsiteY4" fmla="*/ 437008 h 812107"/>
                  <a:gd name="connsiteX5" fmla="*/ 185738 w 371476"/>
                  <a:gd name="connsiteY5" fmla="*/ 781152 h 812107"/>
                  <a:gd name="connsiteX6" fmla="*/ 0 w 371476"/>
                  <a:gd name="connsiteY6" fmla="*/ 812107 h 812107"/>
                  <a:gd name="connsiteX0" fmla="*/ 0 w 295276"/>
                  <a:gd name="connsiteY0" fmla="*/ 0 h 812107"/>
                  <a:gd name="connsiteX1" fmla="*/ 185738 w 295276"/>
                  <a:gd name="connsiteY1" fmla="*/ 30955 h 812107"/>
                  <a:gd name="connsiteX2" fmla="*/ 185738 w 295276"/>
                  <a:gd name="connsiteY2" fmla="*/ 375098 h 812107"/>
                  <a:gd name="connsiteX3" fmla="*/ 295276 w 295276"/>
                  <a:gd name="connsiteY3" fmla="*/ 415578 h 812107"/>
                  <a:gd name="connsiteX4" fmla="*/ 185738 w 295276"/>
                  <a:gd name="connsiteY4" fmla="*/ 437008 h 812107"/>
                  <a:gd name="connsiteX5" fmla="*/ 185738 w 295276"/>
                  <a:gd name="connsiteY5" fmla="*/ 781152 h 812107"/>
                  <a:gd name="connsiteX6" fmla="*/ 0 w 295276"/>
                  <a:gd name="connsiteY6" fmla="*/ 812107 h 812107"/>
                  <a:gd name="connsiteX7" fmla="*/ 0 w 295276"/>
                  <a:gd name="connsiteY7" fmla="*/ 0 h 812107"/>
                  <a:gd name="connsiteX0" fmla="*/ 0 w 295276"/>
                  <a:gd name="connsiteY0" fmla="*/ 0 h 812107"/>
                  <a:gd name="connsiteX1" fmla="*/ 185738 w 295276"/>
                  <a:gd name="connsiteY1" fmla="*/ 30955 h 812107"/>
                  <a:gd name="connsiteX2" fmla="*/ 185738 w 295276"/>
                  <a:gd name="connsiteY2" fmla="*/ 375098 h 812107"/>
                  <a:gd name="connsiteX3" fmla="*/ 285751 w 295276"/>
                  <a:gd name="connsiteY3" fmla="*/ 406053 h 812107"/>
                  <a:gd name="connsiteX4" fmla="*/ 185738 w 295276"/>
                  <a:gd name="connsiteY4" fmla="*/ 437008 h 812107"/>
                  <a:gd name="connsiteX5" fmla="*/ 185738 w 295276"/>
                  <a:gd name="connsiteY5" fmla="*/ 781152 h 812107"/>
                  <a:gd name="connsiteX6" fmla="*/ 0 w 295276"/>
                  <a:gd name="connsiteY6" fmla="*/ 812107 h 812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5276" h="812107" stroke="0" extrusionOk="0">
                    <a:moveTo>
                      <a:pt x="0" y="0"/>
                    </a:moveTo>
                    <a:cubicBezTo>
                      <a:pt x="102580" y="0"/>
                      <a:pt x="185738" y="13859"/>
                      <a:pt x="185738" y="30955"/>
                    </a:cubicBezTo>
                    <a:lnTo>
                      <a:pt x="185738" y="375098"/>
                    </a:lnTo>
                    <a:cubicBezTo>
                      <a:pt x="185738" y="392194"/>
                      <a:pt x="192696" y="415578"/>
                      <a:pt x="295276" y="415578"/>
                    </a:cubicBezTo>
                    <a:cubicBezTo>
                      <a:pt x="192696" y="415578"/>
                      <a:pt x="185738" y="419912"/>
                      <a:pt x="185738" y="437008"/>
                    </a:cubicBezTo>
                    <a:lnTo>
                      <a:pt x="185738" y="781152"/>
                    </a:lnTo>
                    <a:cubicBezTo>
                      <a:pt x="185738" y="798248"/>
                      <a:pt x="102580" y="812107"/>
                      <a:pt x="0" y="812107"/>
                    </a:cubicBezTo>
                    <a:lnTo>
                      <a:pt x="0" y="0"/>
                    </a:lnTo>
                    <a:close/>
                  </a:path>
                  <a:path w="295276" h="812107" fill="none">
                    <a:moveTo>
                      <a:pt x="0" y="0"/>
                    </a:moveTo>
                    <a:cubicBezTo>
                      <a:pt x="102580" y="0"/>
                      <a:pt x="185738" y="13859"/>
                      <a:pt x="185738" y="30955"/>
                    </a:cubicBezTo>
                    <a:lnTo>
                      <a:pt x="185738" y="375098"/>
                    </a:lnTo>
                    <a:cubicBezTo>
                      <a:pt x="185738" y="392194"/>
                      <a:pt x="183171" y="406053"/>
                      <a:pt x="285751" y="406053"/>
                    </a:cubicBezTo>
                    <a:cubicBezTo>
                      <a:pt x="183171" y="406053"/>
                      <a:pt x="185738" y="419912"/>
                      <a:pt x="185738" y="437008"/>
                    </a:cubicBezTo>
                    <a:lnTo>
                      <a:pt x="185738" y="781152"/>
                    </a:lnTo>
                    <a:cubicBezTo>
                      <a:pt x="185738" y="798248"/>
                      <a:pt x="102580" y="812107"/>
                      <a:pt x="0" y="812107"/>
                    </a:cubicBezTo>
                  </a:path>
                </a:pathLst>
              </a:cu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10969720" y="3826790"/>
                <a:ext cx="7681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dirty="0"/>
                  <a:t>loop 1</a:t>
                </a:r>
                <a:endParaRPr lang="ko-KR" altLang="en-US" dirty="0"/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10969720" y="4586223"/>
                <a:ext cx="7681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dirty="0"/>
                  <a:t>loop 2</a:t>
                </a:r>
                <a:endParaRPr lang="ko-KR" altLang="en-US" dirty="0"/>
              </a:p>
            </p:txBody>
          </p:sp>
        </p:grpSp>
        <p:sp>
          <p:nvSpPr>
            <p:cNvPr id="105" name="직사각형 104"/>
            <p:cNvSpPr/>
            <p:nvPr/>
          </p:nvSpPr>
          <p:spPr>
            <a:xfrm>
              <a:off x="10564228" y="3197304"/>
              <a:ext cx="11336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dependent</a:t>
              </a:r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6959100" y="2407655"/>
            <a:ext cx="3023100" cy="903062"/>
            <a:chOff x="7099050" y="2515768"/>
            <a:chExt cx="3023100" cy="903062"/>
          </a:xfrm>
        </p:grpSpPr>
        <p:sp>
          <p:nvSpPr>
            <p:cNvPr id="90" name="TextBox 89"/>
            <p:cNvSpPr txBox="1"/>
            <p:nvPr/>
          </p:nvSpPr>
          <p:spPr>
            <a:xfrm>
              <a:off x="7099050" y="2515768"/>
              <a:ext cx="3023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start node                   end node</a:t>
              </a:r>
            </a:p>
          </p:txBody>
        </p:sp>
        <p:sp>
          <p:nvSpPr>
            <p:cNvPr id="93" name="타원 92"/>
            <p:cNvSpPr/>
            <p:nvPr/>
          </p:nvSpPr>
          <p:spPr>
            <a:xfrm>
              <a:off x="7521824" y="2904953"/>
              <a:ext cx="123825" cy="1238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/>
            <p:cNvSpPr/>
            <p:nvPr/>
          </p:nvSpPr>
          <p:spPr>
            <a:xfrm>
              <a:off x="9569699" y="2904953"/>
              <a:ext cx="123825" cy="1238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5" name="직선 화살표 연결선 94"/>
            <p:cNvCxnSpPr>
              <a:stCxn id="93" idx="6"/>
              <a:endCxn id="110" idx="2"/>
            </p:cNvCxnSpPr>
            <p:nvPr/>
          </p:nvCxnSpPr>
          <p:spPr>
            <a:xfrm>
              <a:off x="7645649" y="2966866"/>
              <a:ext cx="19240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/>
                <p:cNvSpPr txBox="1"/>
                <p:nvPr/>
              </p:nvSpPr>
              <p:spPr>
                <a:xfrm>
                  <a:off x="7335242" y="3049498"/>
                  <a:ext cx="27869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a14:m>
                  <a:r>
                    <a:rPr lang="en-US" altLang="ko-KR" dirty="0"/>
                    <a:t>1 		      1</a:t>
                  </a:r>
                </a:p>
              </p:txBody>
            </p:sp>
          </mc:Choice>
          <mc:Fallback xmlns="">
            <p:sp>
              <p:nvSpPr>
                <p:cNvPr id="115" name="TextBox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5242" y="3049498"/>
                  <a:ext cx="2786907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3" name="그룹 102"/>
          <p:cNvGrpSpPr/>
          <p:nvPr/>
        </p:nvGrpSpPr>
        <p:grpSpPr>
          <a:xfrm>
            <a:off x="4812513" y="1779440"/>
            <a:ext cx="5069493" cy="523220"/>
            <a:chOff x="4812513" y="1779440"/>
            <a:chExt cx="5069493" cy="523220"/>
          </a:xfrm>
        </p:grpSpPr>
        <p:cxnSp>
          <p:nvCxnSpPr>
            <p:cNvPr id="37" name="직선 화살표 연결선 36"/>
            <p:cNvCxnSpPr/>
            <p:nvPr/>
          </p:nvCxnSpPr>
          <p:spPr>
            <a:xfrm>
              <a:off x="4812513" y="2065690"/>
              <a:ext cx="2235559" cy="0"/>
            </a:xfrm>
            <a:prstGeom prst="straightConnector1">
              <a:avLst/>
            </a:prstGeom>
            <a:ln w="76200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직사각형 100"/>
            <p:cNvSpPr/>
            <p:nvPr/>
          </p:nvSpPr>
          <p:spPr>
            <a:xfrm>
              <a:off x="7238334" y="1779440"/>
              <a:ext cx="264367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dirty="0"/>
                <a:t>Incidence Matrix</a:t>
              </a:r>
              <a:endParaRPr lang="ko-KR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4678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2.5 Graphs and Networks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131"/>
          </a:xfrm>
        </p:spPr>
        <p:txBody>
          <a:bodyPr/>
          <a:lstStyle/>
          <a:p>
            <a:r>
              <a:rPr lang="en-US" altLang="ko-KR" dirty="0"/>
              <a:t>Null Space of A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6174-49FF-481D-BCDD-56901B69D011}" type="slidenum">
              <a:rPr lang="ko-KR" altLang="en-US" smtClean="0"/>
              <a:t>51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4363184"/>
                  </p:ext>
                </p:extLst>
              </p:nvPr>
            </p:nvGraphicFramePr>
            <p:xfrm>
              <a:off x="1937900" y="3403952"/>
              <a:ext cx="2038352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9588">
                      <a:extLst>
                        <a:ext uri="{9D8B030D-6E8A-4147-A177-3AD203B41FA5}">
                          <a16:colId xmlns:a16="http://schemas.microsoft.com/office/drawing/2014/main" val="3136354726"/>
                        </a:ext>
                      </a:extLst>
                    </a:gridCol>
                    <a:gridCol w="509588">
                      <a:extLst>
                        <a:ext uri="{9D8B030D-6E8A-4147-A177-3AD203B41FA5}">
                          <a16:colId xmlns:a16="http://schemas.microsoft.com/office/drawing/2014/main" val="3718874647"/>
                        </a:ext>
                      </a:extLst>
                    </a:gridCol>
                    <a:gridCol w="509588">
                      <a:extLst>
                        <a:ext uri="{9D8B030D-6E8A-4147-A177-3AD203B41FA5}">
                          <a16:colId xmlns:a16="http://schemas.microsoft.com/office/drawing/2014/main" val="4004377352"/>
                        </a:ext>
                      </a:extLst>
                    </a:gridCol>
                    <a:gridCol w="509588">
                      <a:extLst>
                        <a:ext uri="{9D8B030D-6E8A-4147-A177-3AD203B41FA5}">
                          <a16:colId xmlns:a16="http://schemas.microsoft.com/office/drawing/2014/main" val="36441544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oMath>
                          </a14:m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370884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oMath>
                          </a14:m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421970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oMath>
                          </a14:m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991928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oMath>
                          </a14:m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98789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 xmlns:m="http://schemas.openxmlformats.org/officeDocument/2006/math">
                              <m:r>
                                <a:rPr lang="en-US" altLang="ko-KR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oMath>
                          </a14:m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396860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4363184"/>
                  </p:ext>
                </p:extLst>
              </p:nvPr>
            </p:nvGraphicFramePr>
            <p:xfrm>
              <a:off x="1937900" y="3403952"/>
              <a:ext cx="2038352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9588">
                      <a:extLst>
                        <a:ext uri="{9D8B030D-6E8A-4147-A177-3AD203B41FA5}">
                          <a16:colId xmlns:a16="http://schemas.microsoft.com/office/drawing/2014/main" val="3136354726"/>
                        </a:ext>
                      </a:extLst>
                    </a:gridCol>
                    <a:gridCol w="509588">
                      <a:extLst>
                        <a:ext uri="{9D8B030D-6E8A-4147-A177-3AD203B41FA5}">
                          <a16:colId xmlns:a16="http://schemas.microsoft.com/office/drawing/2014/main" val="3718874647"/>
                        </a:ext>
                      </a:extLst>
                    </a:gridCol>
                    <a:gridCol w="509588">
                      <a:extLst>
                        <a:ext uri="{9D8B030D-6E8A-4147-A177-3AD203B41FA5}">
                          <a16:colId xmlns:a16="http://schemas.microsoft.com/office/drawing/2014/main" val="4004377352"/>
                        </a:ext>
                      </a:extLst>
                    </a:gridCol>
                    <a:gridCol w="509588">
                      <a:extLst>
                        <a:ext uri="{9D8B030D-6E8A-4147-A177-3AD203B41FA5}">
                          <a16:colId xmlns:a16="http://schemas.microsoft.com/office/drawing/2014/main" val="36441544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8197" r="-300000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370884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00" t="-108197" r="-20000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421970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08197" r="-3000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991928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308197" r="-3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98789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000" t="-408197" r="-1000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3968601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표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0514780"/>
                  </p:ext>
                </p:extLst>
              </p:nvPr>
            </p:nvGraphicFramePr>
            <p:xfrm>
              <a:off x="4342966" y="3589372"/>
              <a:ext cx="619123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9123">
                      <a:extLst>
                        <a:ext uri="{9D8B030D-6E8A-4147-A177-3AD203B41FA5}">
                          <a16:colId xmlns:a16="http://schemas.microsoft.com/office/drawing/2014/main" val="84485686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altLang="ko-KR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971124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altLang="ko-KR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724853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altLang="ko-KR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388318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altLang="ko-KR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0237391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표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0514780"/>
                  </p:ext>
                </p:extLst>
              </p:nvPr>
            </p:nvGraphicFramePr>
            <p:xfrm>
              <a:off x="4342966" y="3589372"/>
              <a:ext cx="619123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9123">
                      <a:extLst>
                        <a:ext uri="{9D8B030D-6E8A-4147-A177-3AD203B41FA5}">
                          <a16:colId xmlns:a16="http://schemas.microsoft.com/office/drawing/2014/main" val="84485686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b="-3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1124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8387" b="-1967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24853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1639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88318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373918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양쪽 대괄호 8"/>
          <p:cNvSpPr/>
          <p:nvPr/>
        </p:nvSpPr>
        <p:spPr>
          <a:xfrm>
            <a:off x="1766451" y="3307115"/>
            <a:ext cx="2381251" cy="2047875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양쪽 대괄호 9"/>
          <p:cNvSpPr/>
          <p:nvPr/>
        </p:nvSpPr>
        <p:spPr>
          <a:xfrm>
            <a:off x="4309628" y="3536350"/>
            <a:ext cx="685798" cy="1589405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표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25278779"/>
                  </p:ext>
                </p:extLst>
              </p:nvPr>
            </p:nvGraphicFramePr>
            <p:xfrm>
              <a:off x="5633600" y="3403952"/>
              <a:ext cx="1362075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62075">
                      <a:extLst>
                        <a:ext uri="{9D8B030D-6E8A-4147-A177-3AD203B41FA5}">
                          <a16:colId xmlns:a16="http://schemas.microsoft.com/office/drawing/2014/main" val="177707837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altLang="ko-KR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altLang="ko-KR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307789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altLang="ko-KR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ko-KR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altLang="ko-KR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532262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altLang="ko-KR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ko-KR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altLang="ko-KR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703988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altLang="ko-KR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altLang="ko-KR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altLang="ko-KR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8174006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altLang="ko-KR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altLang="ko-KR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altLang="ko-KR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365794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표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25278779"/>
                  </p:ext>
                </p:extLst>
              </p:nvPr>
            </p:nvGraphicFramePr>
            <p:xfrm>
              <a:off x="5633600" y="3403952"/>
              <a:ext cx="1362075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62075">
                      <a:extLst>
                        <a:ext uri="{9D8B030D-6E8A-4147-A177-3AD203B41FA5}">
                          <a16:colId xmlns:a16="http://schemas.microsoft.com/office/drawing/2014/main" val="177707837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07789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00000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32262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200000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03988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300000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74006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657943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양쪽 대괄호 12"/>
          <p:cNvSpPr/>
          <p:nvPr/>
        </p:nvSpPr>
        <p:spPr>
          <a:xfrm>
            <a:off x="5633600" y="3307115"/>
            <a:ext cx="1362075" cy="2047875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23463" y="4038665"/>
            <a:ext cx="69103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Ax</a:t>
            </a:r>
            <a:r>
              <a:rPr lang="en-US" altLang="ko-KR" sz="3200" dirty="0"/>
              <a:t> = 			       = 		= </a:t>
            </a:r>
            <a:endParaRPr lang="ko-KR" altLang="en-US" sz="3200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862283"/>
              </p:ext>
            </p:extLst>
          </p:nvPr>
        </p:nvGraphicFramePr>
        <p:xfrm>
          <a:off x="7633849" y="3403952"/>
          <a:ext cx="466727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6727">
                  <a:extLst>
                    <a:ext uri="{9D8B030D-6E8A-4147-A177-3AD203B41FA5}">
                      <a16:colId xmlns:a16="http://schemas.microsoft.com/office/drawing/2014/main" val="1777078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778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53226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7039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7400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6579436"/>
                  </a:ext>
                </a:extLst>
              </a:tr>
            </a:tbl>
          </a:graphicData>
        </a:graphic>
      </p:graphicFrame>
      <p:sp>
        <p:nvSpPr>
          <p:cNvPr id="16" name="양쪽 대괄호 15"/>
          <p:cNvSpPr/>
          <p:nvPr/>
        </p:nvSpPr>
        <p:spPr>
          <a:xfrm>
            <a:off x="7633849" y="3307115"/>
            <a:ext cx="466728" cy="2047875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229474" y="323651"/>
            <a:ext cx="4371976" cy="1323439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/>
              <a:t>column vectors</a:t>
            </a:r>
          </a:p>
          <a:p>
            <a:r>
              <a:rPr lang="en-US" altLang="ko-KR" sz="1600" dirty="0"/>
              <a:t>      → independent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>
                <a:ea typeface="나눔고딕" panose="020D0604000000000000" pitchFamily="50" charset="-127"/>
              </a:rPr>
              <a:t>N(A) = { zero vector }</a:t>
            </a:r>
          </a:p>
          <a:p>
            <a:r>
              <a:rPr lang="en-US" altLang="ko-KR" sz="1600" dirty="0"/>
              <a:t>      → dependent</a:t>
            </a:r>
          </a:p>
          <a:p>
            <a:r>
              <a:rPr lang="en-US" altLang="ko-KR" sz="1600" dirty="0">
                <a:ea typeface="나눔고딕" panose="020D0604000000000000" pitchFamily="50" charset="-127"/>
              </a:rPr>
              <a:t>	N(A) = { x | Ax = 0 }  : set of solutions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3661924" y="1870454"/>
            <a:ext cx="4389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⇒  </a:t>
            </a:r>
            <a:r>
              <a:rPr lang="en-US" altLang="ko-KR" dirty="0"/>
              <a:t>column vectors: Independent / Dependent</a:t>
            </a:r>
            <a:endParaRPr lang="ko-KR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661924" y="2808722"/>
            <a:ext cx="1971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potentials at nodes</a:t>
            </a:r>
          </a:p>
          <a:p>
            <a:pPr algn="ctr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↓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514411" y="5207052"/>
            <a:ext cx="3600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↑</a:t>
            </a:r>
            <a:endParaRPr lang="en-US" altLang="ko-KR" dirty="0"/>
          </a:p>
          <a:p>
            <a:pPr algn="ctr"/>
            <a:r>
              <a:rPr lang="en-US" altLang="ko-KR" dirty="0"/>
              <a:t>potentials differences between nodes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표 2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7710786"/>
                  </p:ext>
                </p:extLst>
              </p:nvPr>
            </p:nvGraphicFramePr>
            <p:xfrm>
              <a:off x="10013419" y="3589372"/>
              <a:ext cx="619123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9123">
                      <a:extLst>
                        <a:ext uri="{9D8B030D-6E8A-4147-A177-3AD203B41FA5}">
                          <a16:colId xmlns:a16="http://schemas.microsoft.com/office/drawing/2014/main" val="84485686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971124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724853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388318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0237391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표 2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7710786"/>
                  </p:ext>
                </p:extLst>
              </p:nvPr>
            </p:nvGraphicFramePr>
            <p:xfrm>
              <a:off x="10013419" y="3589372"/>
              <a:ext cx="619123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9123">
                      <a:extLst>
                        <a:ext uri="{9D8B030D-6E8A-4147-A177-3AD203B41FA5}">
                          <a16:colId xmlns:a16="http://schemas.microsoft.com/office/drawing/2014/main" val="84485686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b="-3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1124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98387" b="-1967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24853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201639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88318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3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373918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9" name="양쪽 대괄호 28"/>
          <p:cNvSpPr/>
          <p:nvPr/>
        </p:nvSpPr>
        <p:spPr>
          <a:xfrm>
            <a:off x="9986526" y="3533226"/>
            <a:ext cx="685798" cy="1589405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195946" y="4097095"/>
            <a:ext cx="8936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/>
              <a:t>x</a:t>
            </a:r>
            <a:r>
              <a:rPr lang="en-US" altLang="ko-KR" sz="2400" dirty="0"/>
              <a:t> = c</a:t>
            </a:r>
            <a:endParaRPr lang="ko-KR" alt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8991600" y="5500091"/>
            <a:ext cx="2609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dim(N(A)) = n – rank(A) = 1</a:t>
            </a:r>
          </a:p>
          <a:p>
            <a:r>
              <a:rPr lang="en-US" altLang="ko-KR" sz="1600" dirty="0"/>
              <a:t>rank(A) = 3</a:t>
            </a:r>
          </a:p>
        </p:txBody>
      </p:sp>
    </p:spTree>
    <p:extLst>
      <p:ext uri="{BB962C8B-B14F-4D97-AF65-F5344CB8AC3E}">
        <p14:creationId xmlns:p14="http://schemas.microsoft.com/office/powerpoint/2010/main" val="17024483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2.5 Graphs and Networks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131"/>
          </a:xfrm>
        </p:spPr>
        <p:txBody>
          <a:bodyPr/>
          <a:lstStyle/>
          <a:p>
            <a:r>
              <a:rPr lang="en-US" altLang="ko-KR" dirty="0"/>
              <a:t>Null Space of A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6174-49FF-481D-BCDD-56901B69D011}" type="slidenum">
              <a:rPr lang="ko-KR" altLang="en-US" smtClean="0"/>
              <a:t>52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9948" y="1344193"/>
            <a:ext cx="5975784" cy="19231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00509" y="3607902"/>
                <a:ext cx="5672137" cy="1969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b="1" dirty="0"/>
                  <a:t>Ax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ko-KR" sz="200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   0</m:t>
                            </m:r>
                          </m: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   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ko-KR" sz="20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   1</m:t>
                            </m:r>
                          </m:e>
                          <m:e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   0</m:t>
                            </m:r>
                          </m:e>
                          <m:e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   0</m:t>
                            </m:r>
                          </m:e>
                          <m:e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   0</m:t>
                            </m:r>
                          </m:e>
                        </m:eqArr>
                      </m:e>
                    </m:d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   0</m:t>
                            </m:r>
                          </m:e>
                          <m:e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   1</m:t>
                            </m:r>
                          </m:e>
                          <m:e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   1</m:t>
                            </m:r>
                          </m:e>
                          <m:e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   0</m:t>
                            </m:r>
                          </m:e>
                          <m:e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ko-KR" sz="2000" dirty="0"/>
                  <a:t>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   0</m:t>
                            </m:r>
                          </m:e>
                          <m:e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   0</m:t>
                            </m:r>
                          </m:e>
                          <m:e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   0</m:t>
                            </m:r>
                          </m:e>
                          <m:e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   1</m:t>
                            </m:r>
                          </m:e>
                          <m:e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   1</m:t>
                            </m:r>
                          </m:e>
                        </m:eqArr>
                      </m:e>
                    </m:d>
                  </m:oMath>
                </a14:m>
                <a:endParaRPr lang="en-US" altLang="ko-KR" sz="2000" dirty="0"/>
              </a:p>
              <a:p>
                <a:endParaRPr lang="en-US" altLang="ko-KR" sz="1000" dirty="0"/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sz="2000" dirty="0"/>
                  <a:t>, ground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509" y="3607902"/>
                <a:ext cx="5672137" cy="1969193"/>
              </a:xfrm>
              <a:prstGeom prst="rect">
                <a:avLst/>
              </a:prstGeom>
              <a:blipFill>
                <a:blip r:embed="rId3"/>
                <a:stretch>
                  <a:fillRect l="-1720" r="-1075" b="-46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8010525" y="3796170"/>
            <a:ext cx="34385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dim(N(A)) = n – r = 1</a:t>
            </a:r>
          </a:p>
          <a:p>
            <a:endParaRPr lang="en-US" altLang="ko-KR" sz="2000" dirty="0"/>
          </a:p>
          <a:p>
            <a:r>
              <a:rPr lang="en-US" altLang="ko-KR" sz="2000" dirty="0"/>
              <a:t>r = dim(C(A)) = # of pivot = 3</a:t>
            </a:r>
          </a:p>
        </p:txBody>
      </p:sp>
    </p:spTree>
    <p:extLst>
      <p:ext uri="{BB962C8B-B14F-4D97-AF65-F5344CB8AC3E}">
        <p14:creationId xmlns:p14="http://schemas.microsoft.com/office/powerpoint/2010/main" val="18785660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2.5 Graphs and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7056"/>
              </a:xfrm>
            </p:spPr>
            <p:txBody>
              <a:bodyPr/>
              <a:lstStyle/>
              <a:p>
                <a:r>
                  <a:rPr lang="en-US" altLang="ko-KR" dirty="0"/>
                  <a:t>Null Space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dirty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7056"/>
              </a:xfrm>
              <a:blipFill>
                <a:blip r:embed="rId2"/>
                <a:stretch>
                  <a:fillRect l="-1043" t="-18750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6174-49FF-481D-BCDD-56901B69D011}" type="slidenum">
              <a:rPr lang="ko-KR" altLang="en-US" smtClean="0"/>
              <a:t>53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3945399" y="1862358"/>
                <a:ext cx="5798675" cy="4056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000" dirty="0"/>
                  <a:t>N(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000" dirty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sz="2000" dirty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altLang="ko-KR" sz="2000" dirty="0"/>
                  <a:t>): {y |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000" dirty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sz="2000" dirty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altLang="ko-KR" sz="2000" dirty="0"/>
                  <a:t>y = 0} </a:t>
                </a:r>
                <a:r>
                  <a:rPr lang="en-US" altLang="ko-KR" sz="2000" dirty="0">
                    <a:ea typeface="나눔고딕" panose="020D0604000000000000" pitchFamily="50" charset="-127"/>
                  </a:rPr>
                  <a:t>⇒   Kirchhoff’s current law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399" y="1862358"/>
                <a:ext cx="5798675" cy="405624"/>
              </a:xfrm>
              <a:prstGeom prst="rect">
                <a:avLst/>
              </a:prstGeom>
              <a:blipFill>
                <a:blip r:embed="rId3"/>
                <a:stretch>
                  <a:fillRect l="-1052" t="-12121" b="-27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7297765"/>
                  </p:ext>
                </p:extLst>
              </p:nvPr>
            </p:nvGraphicFramePr>
            <p:xfrm>
              <a:off x="3681193" y="2967607"/>
              <a:ext cx="2828925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65785">
                      <a:extLst>
                        <a:ext uri="{9D8B030D-6E8A-4147-A177-3AD203B41FA5}">
                          <a16:colId xmlns:a16="http://schemas.microsoft.com/office/drawing/2014/main" val="4087357068"/>
                        </a:ext>
                      </a:extLst>
                    </a:gridCol>
                    <a:gridCol w="565785">
                      <a:extLst>
                        <a:ext uri="{9D8B030D-6E8A-4147-A177-3AD203B41FA5}">
                          <a16:colId xmlns:a16="http://schemas.microsoft.com/office/drawing/2014/main" val="3364774063"/>
                        </a:ext>
                      </a:extLst>
                    </a:gridCol>
                    <a:gridCol w="565785">
                      <a:extLst>
                        <a:ext uri="{9D8B030D-6E8A-4147-A177-3AD203B41FA5}">
                          <a16:colId xmlns:a16="http://schemas.microsoft.com/office/drawing/2014/main" val="1332217695"/>
                        </a:ext>
                      </a:extLst>
                    </a:gridCol>
                    <a:gridCol w="565785">
                      <a:extLst>
                        <a:ext uri="{9D8B030D-6E8A-4147-A177-3AD203B41FA5}">
                          <a16:colId xmlns:a16="http://schemas.microsoft.com/office/drawing/2014/main" val="469098736"/>
                        </a:ext>
                      </a:extLst>
                    </a:gridCol>
                    <a:gridCol w="565785">
                      <a:extLst>
                        <a:ext uri="{9D8B030D-6E8A-4147-A177-3AD203B41FA5}">
                          <a16:colId xmlns:a16="http://schemas.microsoft.com/office/drawing/2014/main" val="30608617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oMath>
                          </a14:m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 xmlns:m="http://schemas.openxmlformats.org/officeDocument/2006/math">
                              <m:r>
                                <a:rPr lang="en-US" altLang="ko-KR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oMath>
                          </a14:m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 xmlns:m="http://schemas.openxmlformats.org/officeDocument/2006/math">
                              <m:r>
                                <a:rPr lang="en-US" altLang="ko-KR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oMath>
                          </a14:m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088970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oMath>
                          </a14:m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836570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 xmlns:m="http://schemas.openxmlformats.org/officeDocument/2006/math">
                              <m:r>
                                <a:rPr lang="en-US" altLang="ko-KR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oMath>
                          </a14:m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475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103011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7297765"/>
                  </p:ext>
                </p:extLst>
              </p:nvPr>
            </p:nvGraphicFramePr>
            <p:xfrm>
              <a:off x="3681193" y="2967607"/>
              <a:ext cx="2828925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65785">
                      <a:extLst>
                        <a:ext uri="{9D8B030D-6E8A-4147-A177-3AD203B41FA5}">
                          <a16:colId xmlns:a16="http://schemas.microsoft.com/office/drawing/2014/main" val="4087357068"/>
                        </a:ext>
                      </a:extLst>
                    </a:gridCol>
                    <a:gridCol w="565785">
                      <a:extLst>
                        <a:ext uri="{9D8B030D-6E8A-4147-A177-3AD203B41FA5}">
                          <a16:colId xmlns:a16="http://schemas.microsoft.com/office/drawing/2014/main" val="3364774063"/>
                        </a:ext>
                      </a:extLst>
                    </a:gridCol>
                    <a:gridCol w="565785">
                      <a:extLst>
                        <a:ext uri="{9D8B030D-6E8A-4147-A177-3AD203B41FA5}">
                          <a16:colId xmlns:a16="http://schemas.microsoft.com/office/drawing/2014/main" val="1332217695"/>
                        </a:ext>
                      </a:extLst>
                    </a:gridCol>
                    <a:gridCol w="565785">
                      <a:extLst>
                        <a:ext uri="{9D8B030D-6E8A-4147-A177-3AD203B41FA5}">
                          <a16:colId xmlns:a16="http://schemas.microsoft.com/office/drawing/2014/main" val="469098736"/>
                        </a:ext>
                      </a:extLst>
                    </a:gridCol>
                    <a:gridCol w="565785">
                      <a:extLst>
                        <a:ext uri="{9D8B030D-6E8A-4147-A177-3AD203B41FA5}">
                          <a16:colId xmlns:a16="http://schemas.microsoft.com/office/drawing/2014/main" val="30608617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8197" r="-40000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0000" t="-8197" r="-20000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0000" t="-8197" r="-10000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088970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106452" r="-300000" b="-2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836570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00000" t="-209836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475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309836" r="-400000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1030119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표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0125294"/>
                  </p:ext>
                </p:extLst>
              </p:nvPr>
            </p:nvGraphicFramePr>
            <p:xfrm>
              <a:off x="6847814" y="2782187"/>
              <a:ext cx="466727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6727">
                      <a:extLst>
                        <a:ext uri="{9D8B030D-6E8A-4147-A177-3AD203B41FA5}">
                          <a16:colId xmlns:a16="http://schemas.microsoft.com/office/drawing/2014/main" val="177707837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a:rPr lang="en-US" altLang="ko-KR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307789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a:rPr lang="en-US" altLang="ko-KR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532262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a:rPr lang="en-US" altLang="ko-KR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703988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a:rPr lang="en-US" altLang="ko-KR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8174006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a:rPr lang="en-US" altLang="ko-KR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365794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표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0125294"/>
                  </p:ext>
                </p:extLst>
              </p:nvPr>
            </p:nvGraphicFramePr>
            <p:xfrm>
              <a:off x="6847814" y="2782187"/>
              <a:ext cx="466727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6727">
                      <a:extLst>
                        <a:ext uri="{9D8B030D-6E8A-4147-A177-3AD203B41FA5}">
                          <a16:colId xmlns:a16="http://schemas.microsoft.com/office/drawing/2014/main" val="177707837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b="-406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07789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100000" b="-306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32262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200000" b="-206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03988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300000" b="-106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74006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400000" b="-6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6579436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113522"/>
              </p:ext>
            </p:extLst>
          </p:nvPr>
        </p:nvGraphicFramePr>
        <p:xfrm>
          <a:off x="8031517" y="2957182"/>
          <a:ext cx="466727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6727">
                  <a:extLst>
                    <a:ext uri="{9D8B030D-6E8A-4147-A177-3AD203B41FA5}">
                      <a16:colId xmlns:a16="http://schemas.microsoft.com/office/drawing/2014/main" val="1777078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778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53226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7039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740065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76500" y="3412475"/>
                <a:ext cx="6350794" cy="593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b="1" i="0" dirty="0" smtClean="0"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  <m:sup>
                        <m:r>
                          <a:rPr lang="en-US" altLang="ko-KR" sz="3200" b="1" i="0" dirty="0" smtClean="0">
                            <a:latin typeface="Cambria Math" panose="02040503050406030204" pitchFamily="18" charset="0"/>
                          </a:rPr>
                          <m:t>𝐓</m:t>
                        </m:r>
                      </m:sup>
                    </m:sSup>
                  </m:oMath>
                </a14:m>
                <a:r>
                  <a:rPr lang="en-US" altLang="ko-KR" sz="3200" b="1" dirty="0"/>
                  <a:t>y</a:t>
                </a:r>
                <a:r>
                  <a:rPr lang="en-US" altLang="ko-KR" sz="3200" dirty="0"/>
                  <a:t> = 			             = 	</a:t>
                </a:r>
                <a:endParaRPr lang="ko-KR" altLang="en-US" sz="32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500" y="3412475"/>
                <a:ext cx="6350794" cy="593624"/>
              </a:xfrm>
              <a:prstGeom prst="rect">
                <a:avLst/>
              </a:prstGeom>
              <a:blipFill>
                <a:blip r:embed="rId6"/>
                <a:stretch>
                  <a:fillRect t="-12371" b="-329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양쪽 대괄호 10"/>
          <p:cNvSpPr/>
          <p:nvPr/>
        </p:nvSpPr>
        <p:spPr>
          <a:xfrm>
            <a:off x="3676867" y="2685350"/>
            <a:ext cx="2940628" cy="2047875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양쪽 대괄호 11"/>
          <p:cNvSpPr/>
          <p:nvPr/>
        </p:nvSpPr>
        <p:spPr>
          <a:xfrm>
            <a:off x="6716630" y="2690770"/>
            <a:ext cx="661981" cy="2037035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양쪽 대괄호 13"/>
          <p:cNvSpPr/>
          <p:nvPr/>
        </p:nvSpPr>
        <p:spPr>
          <a:xfrm>
            <a:off x="7933889" y="2944060"/>
            <a:ext cx="661981" cy="1530455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466943" y="4889820"/>
            <a:ext cx="2647037" cy="1754772"/>
            <a:chOff x="8105993" y="89220"/>
            <a:chExt cx="2647037" cy="1754772"/>
          </a:xfrm>
        </p:grpSpPr>
        <p:grpSp>
          <p:nvGrpSpPr>
            <p:cNvPr id="50" name="그룹 49"/>
            <p:cNvGrpSpPr/>
            <p:nvPr/>
          </p:nvGrpSpPr>
          <p:grpSpPr>
            <a:xfrm>
              <a:off x="8357988" y="89220"/>
              <a:ext cx="2395042" cy="1754772"/>
              <a:chOff x="8218815" y="2496403"/>
              <a:chExt cx="2537993" cy="1923125"/>
            </a:xfrm>
          </p:grpSpPr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7"/>
              <a:srcRect l="11820" r="54178"/>
              <a:stretch/>
            </p:blipFill>
            <p:spPr>
              <a:xfrm>
                <a:off x="8724899" y="2496403"/>
                <a:ext cx="2031909" cy="1923125"/>
              </a:xfrm>
              <a:prstGeom prst="rect">
                <a:avLst/>
              </a:prstGeom>
            </p:spPr>
          </p:pic>
          <p:sp>
            <p:nvSpPr>
              <p:cNvPr id="49" name="TextBox 48"/>
              <p:cNvSpPr txBox="1"/>
              <p:nvPr/>
            </p:nvSpPr>
            <p:spPr>
              <a:xfrm>
                <a:off x="8218815" y="3273298"/>
                <a:ext cx="751200" cy="404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A </a:t>
                </a:r>
                <a:r>
                  <a:rPr lang="en-US" altLang="ko-KR" dirty="0"/>
                  <a:t>=</a:t>
                </a:r>
                <a:r>
                  <a:rPr lang="en-US" altLang="ko-KR" b="1" dirty="0"/>
                  <a:t> </a:t>
                </a:r>
                <a:endParaRPr lang="ko-KR" altLang="en-US" b="1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8105993" y="1080133"/>
                  <a:ext cx="8477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5 </a:t>
                  </a:r>
                  <a14:m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a14:m>
                  <a:r>
                    <a:rPr lang="en-US" altLang="ko-KR" dirty="0"/>
                    <a:t> 4</a:t>
                  </a:r>
                  <a:endParaRPr lang="ko-KR" alt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5993" y="1080133"/>
                  <a:ext cx="847725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그룹 53"/>
          <p:cNvGrpSpPr/>
          <p:nvPr/>
        </p:nvGrpSpPr>
        <p:grpSpPr>
          <a:xfrm>
            <a:off x="3279001" y="5672173"/>
            <a:ext cx="8074799" cy="689213"/>
            <a:chOff x="2254509" y="5170224"/>
            <a:chExt cx="8074799" cy="689213"/>
          </a:xfrm>
        </p:grpSpPr>
        <p:sp>
          <p:nvSpPr>
            <p:cNvPr id="45" name="TextBox 44"/>
            <p:cNvSpPr txBox="1"/>
            <p:nvPr/>
          </p:nvSpPr>
          <p:spPr>
            <a:xfrm>
              <a:off x="2254509" y="5213106"/>
              <a:ext cx="2796482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dirty="0"/>
                <a:t>dim(C(A)) = r = 3</a:t>
              </a:r>
            </a:p>
            <a:p>
              <a:r>
                <a:rPr lang="en-US" altLang="ko-KR" dirty="0"/>
                <a:t>dim(N(A)) = n – r = 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직사각형 50"/>
                <p:cNvSpPr/>
                <p:nvPr/>
              </p:nvSpPr>
              <p:spPr>
                <a:xfrm>
                  <a:off x="4893623" y="5170224"/>
                  <a:ext cx="2751180" cy="65620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dirty="0"/>
                    <a:t>dim(C(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i="1" dirty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i="1" dirty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a14:m>
                  <a:r>
                    <a:rPr lang="en-US" altLang="ko-KR" dirty="0"/>
                    <a:t>)) = r = 3</a:t>
                  </a:r>
                </a:p>
                <a:p>
                  <a:r>
                    <a:rPr lang="en-US" altLang="ko-KR" dirty="0"/>
                    <a:t>dim(N(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i="1" dirty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i="1" dirty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a14:m>
                  <a:r>
                    <a:rPr lang="en-US" altLang="ko-KR" dirty="0"/>
                    <a:t>)) = m – r = 2</a:t>
                  </a:r>
                </a:p>
              </p:txBody>
            </p:sp>
          </mc:Choice>
          <mc:Fallback xmlns="">
            <p:sp>
              <p:nvSpPr>
                <p:cNvPr id="51" name="직사각형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3623" y="5170224"/>
                  <a:ext cx="2751180" cy="656205"/>
                </a:xfrm>
                <a:prstGeom prst="rect">
                  <a:avLst/>
                </a:prstGeom>
                <a:blipFill>
                  <a:blip r:embed="rId9"/>
                  <a:stretch>
                    <a:fillRect l="-1996" t="-3704" b="-1388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직사각형 51"/>
            <p:cNvSpPr/>
            <p:nvPr/>
          </p:nvSpPr>
          <p:spPr>
            <a:xfrm>
              <a:off x="7578128" y="5170224"/>
              <a:ext cx="275118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/>
                <a:t>= # pivot columns</a:t>
              </a:r>
            </a:p>
            <a:p>
              <a:r>
                <a:rPr lang="en-US" altLang="ko-KR" dirty="0"/>
                <a:t>= # free columns</a:t>
              </a: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5226843" y="4756005"/>
            <a:ext cx="3600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↑</a:t>
            </a:r>
            <a:endParaRPr lang="en-US" altLang="ko-KR" dirty="0"/>
          </a:p>
          <a:p>
            <a:pPr algn="ctr"/>
            <a:r>
              <a:rPr lang="en-US" altLang="ko-KR" dirty="0"/>
              <a:t>current on edges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41087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2.5 Graphs and Networks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6174-49FF-481D-BCDD-56901B69D011}" type="slidenum">
              <a:rPr lang="ko-KR" altLang="en-US" smtClean="0"/>
              <a:t>54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5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7056"/>
              </a:xfrm>
            </p:spPr>
            <p:txBody>
              <a:bodyPr/>
              <a:lstStyle/>
              <a:p>
                <a:r>
                  <a:rPr lang="en-US" altLang="ko-KR" dirty="0"/>
                  <a:t>Null Space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dirty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내용 개체 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7056"/>
              </a:xfrm>
              <a:blipFill>
                <a:blip r:embed="rId2"/>
                <a:stretch>
                  <a:fillRect l="-1043" t="-18750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그룹 6"/>
          <p:cNvGrpSpPr/>
          <p:nvPr/>
        </p:nvGrpSpPr>
        <p:grpSpPr>
          <a:xfrm>
            <a:off x="1263004" y="3324562"/>
            <a:ext cx="3706213" cy="2424346"/>
            <a:chOff x="1463029" y="3075526"/>
            <a:chExt cx="3706213" cy="2424346"/>
          </a:xfrm>
        </p:grpSpPr>
        <p:cxnSp>
          <p:nvCxnSpPr>
            <p:cNvPr id="8" name="직선 화살표 연결선 7"/>
            <p:cNvCxnSpPr>
              <a:stCxn id="14" idx="4"/>
              <a:endCxn id="15" idx="0"/>
            </p:cNvCxnSpPr>
            <p:nvPr/>
          </p:nvCxnSpPr>
          <p:spPr>
            <a:xfrm flipH="1">
              <a:off x="1463029" y="3185344"/>
              <a:ext cx="407093" cy="1518506"/>
            </a:xfrm>
            <a:prstGeom prst="straightConnector1">
              <a:avLst/>
            </a:prstGeom>
            <a:ln w="28575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>
              <a:stCxn id="14" idx="5"/>
              <a:endCxn id="17" idx="1"/>
            </p:cNvCxnSpPr>
            <p:nvPr/>
          </p:nvCxnSpPr>
          <p:spPr>
            <a:xfrm>
              <a:off x="1947775" y="3153179"/>
              <a:ext cx="2430356" cy="2227943"/>
            </a:xfrm>
            <a:prstGeom prst="straightConnector1">
              <a:avLst/>
            </a:prstGeom>
            <a:ln w="28575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>
              <a:stCxn id="14" idx="6"/>
              <a:endCxn id="16" idx="2"/>
            </p:cNvCxnSpPr>
            <p:nvPr/>
          </p:nvCxnSpPr>
          <p:spPr>
            <a:xfrm>
              <a:off x="1979940" y="3075526"/>
              <a:ext cx="3157137" cy="123344"/>
            </a:xfrm>
            <a:prstGeom prst="straightConnector1">
              <a:avLst/>
            </a:prstGeom>
            <a:ln w="28575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>
              <a:stCxn id="15" idx="6"/>
              <a:endCxn id="17" idx="2"/>
            </p:cNvCxnSpPr>
            <p:nvPr/>
          </p:nvCxnSpPr>
          <p:spPr>
            <a:xfrm>
              <a:off x="1572847" y="4854765"/>
              <a:ext cx="2773119" cy="645107"/>
            </a:xfrm>
            <a:prstGeom prst="straightConnector1">
              <a:avLst/>
            </a:prstGeom>
            <a:ln w="28575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>
              <a:stCxn id="17" idx="7"/>
              <a:endCxn id="16" idx="3"/>
            </p:cNvCxnSpPr>
            <p:nvPr/>
          </p:nvCxnSpPr>
          <p:spPr>
            <a:xfrm flipV="1">
              <a:off x="4533437" y="3276523"/>
              <a:ext cx="635805" cy="2104599"/>
            </a:xfrm>
            <a:prstGeom prst="straightConnector1">
              <a:avLst/>
            </a:prstGeom>
            <a:ln w="28575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그룹 12"/>
          <p:cNvGrpSpPr/>
          <p:nvPr/>
        </p:nvGrpSpPr>
        <p:grpSpPr>
          <a:xfrm>
            <a:off x="1153186" y="3214744"/>
            <a:ext cx="4003502" cy="2602885"/>
            <a:chOff x="1353211" y="2965708"/>
            <a:chExt cx="4003502" cy="2602885"/>
          </a:xfrm>
          <a:solidFill>
            <a:srgbClr val="00B0F0"/>
          </a:solidFill>
        </p:grpSpPr>
        <p:sp>
          <p:nvSpPr>
            <p:cNvPr id="14" name="타원 13"/>
            <p:cNvSpPr/>
            <p:nvPr/>
          </p:nvSpPr>
          <p:spPr>
            <a:xfrm>
              <a:off x="1760304" y="2965708"/>
              <a:ext cx="219636" cy="219636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1353211" y="4703850"/>
              <a:ext cx="219636" cy="219636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5137077" y="3089052"/>
              <a:ext cx="219636" cy="219636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4345966" y="5348957"/>
              <a:ext cx="219636" cy="219636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567103" y="2818634"/>
            <a:ext cx="5079198" cy="3424466"/>
            <a:chOff x="767128" y="2980559"/>
            <a:chExt cx="5079198" cy="3424466"/>
          </a:xfrm>
        </p:grpSpPr>
        <p:sp>
          <p:nvSpPr>
            <p:cNvPr id="19" name="TextBox 18"/>
            <p:cNvSpPr txBox="1"/>
            <p:nvPr/>
          </p:nvSpPr>
          <p:spPr>
            <a:xfrm>
              <a:off x="1463028" y="2980559"/>
              <a:ext cx="920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0070C0"/>
                  </a:solidFill>
                </a:rPr>
                <a:t>node 1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67128" y="5352725"/>
              <a:ext cx="1029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0070C0"/>
                  </a:solidFill>
                </a:rPr>
                <a:t>node 2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956227" y="6035693"/>
              <a:ext cx="11062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0070C0"/>
                  </a:solidFill>
                </a:rPr>
                <a:t>node 3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812513" y="3114350"/>
              <a:ext cx="10338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0070C0"/>
                  </a:solidFill>
                </a:rPr>
                <a:t>node 4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1078338" y="2948872"/>
            <a:ext cx="3954075" cy="2795926"/>
            <a:chOff x="1278363" y="3110797"/>
            <a:chExt cx="3954075" cy="2795926"/>
          </a:xfrm>
        </p:grpSpPr>
        <p:sp>
          <p:nvSpPr>
            <p:cNvPr id="24" name="TextBox 23"/>
            <p:cNvSpPr txBox="1"/>
            <p:nvPr/>
          </p:nvSpPr>
          <p:spPr>
            <a:xfrm rot="17131364">
              <a:off x="971441" y="4072082"/>
              <a:ext cx="983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edge 1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 rot="791444">
              <a:off x="2312196" y="5537391"/>
              <a:ext cx="983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edge 2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 rot="184183">
              <a:off x="3082915" y="3110797"/>
              <a:ext cx="983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edge 4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 rot="2544552">
              <a:off x="2767171" y="4271934"/>
              <a:ext cx="983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edge 3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 rot="17210853">
              <a:off x="4556184" y="4623648"/>
              <a:ext cx="983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edge 5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1670097" y="3570974"/>
            <a:ext cx="2636152" cy="1498246"/>
            <a:chOff x="1670097" y="3570974"/>
            <a:chExt cx="2636152" cy="1498246"/>
          </a:xfrm>
        </p:grpSpPr>
        <p:pic>
          <p:nvPicPr>
            <p:cNvPr id="30" name="Picture 22" descr="loop arrow vector 이미지 검색결과&quot;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163392">
              <a:off x="1681902" y="4130370"/>
              <a:ext cx="927045" cy="950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22" descr="loop arrow vector 이미지 검색결과&quot;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510531">
              <a:off x="3334450" y="3558755"/>
              <a:ext cx="959579" cy="9840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2" name="그룹 31"/>
            <p:cNvGrpSpPr/>
            <p:nvPr/>
          </p:nvGrpSpPr>
          <p:grpSpPr>
            <a:xfrm>
              <a:off x="1699202" y="3942098"/>
              <a:ext cx="2607046" cy="914198"/>
              <a:chOff x="1899227" y="4104023"/>
              <a:chExt cx="2607046" cy="914198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1899227" y="4648889"/>
                <a:ext cx="9205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rgbClr val="713880"/>
                    </a:solidFill>
                  </a:rPr>
                  <a:t>loop 1</a:t>
                </a:r>
                <a:endParaRPr lang="ko-KR" altLang="en-US" dirty="0">
                  <a:solidFill>
                    <a:srgbClr val="713880"/>
                  </a:solidFill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585698" y="4104023"/>
                <a:ext cx="9205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rgbClr val="713880"/>
                    </a:solidFill>
                  </a:rPr>
                  <a:t>loop 2</a:t>
                </a:r>
                <a:endParaRPr lang="ko-KR" altLang="en-US" dirty="0">
                  <a:solidFill>
                    <a:srgbClr val="713880"/>
                  </a:solidFill>
                </a:endParaRPr>
              </a:p>
            </p:txBody>
          </p:sp>
        </p:grpSp>
      </p:grpSp>
      <p:grpSp>
        <p:nvGrpSpPr>
          <p:cNvPr id="40" name="그룹 39"/>
          <p:cNvGrpSpPr/>
          <p:nvPr/>
        </p:nvGrpSpPr>
        <p:grpSpPr>
          <a:xfrm>
            <a:off x="1489973" y="3334794"/>
            <a:ext cx="3151331" cy="2034561"/>
            <a:chOff x="1489973" y="3334794"/>
            <a:chExt cx="3151331" cy="20345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1489973" y="3943888"/>
                  <a:ext cx="3472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dirty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a:rPr lang="en-US" altLang="ko-KR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9973" y="3943888"/>
                  <a:ext cx="347297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3509" b="-65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2556790" y="5000023"/>
                  <a:ext cx="2898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dirty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a:rPr lang="en-US" altLang="ko-KR" b="0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6790" y="5000023"/>
                  <a:ext cx="289834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25000" b="-819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3215849" y="4403351"/>
                  <a:ext cx="3472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dirty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a:rPr lang="en-US" altLang="ko-KR" b="0" i="0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5849" y="4403351"/>
                  <a:ext cx="347297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3509" b="-819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3087587" y="3334794"/>
                  <a:ext cx="3472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dirty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a:rPr lang="en-US" altLang="ko-KR" b="0" i="0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7587" y="3334794"/>
                  <a:ext cx="347297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5263" b="-819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4294007" y="4299207"/>
                  <a:ext cx="3472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dirty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a:rPr lang="en-US" altLang="ko-KR" b="0" i="0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4007" y="4299207"/>
                  <a:ext cx="347297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5263" b="-819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1" name="표 4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0171557"/>
                  </p:ext>
                </p:extLst>
              </p:nvPr>
            </p:nvGraphicFramePr>
            <p:xfrm>
              <a:off x="6778504" y="1614099"/>
              <a:ext cx="2828925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65785">
                      <a:extLst>
                        <a:ext uri="{9D8B030D-6E8A-4147-A177-3AD203B41FA5}">
                          <a16:colId xmlns:a16="http://schemas.microsoft.com/office/drawing/2014/main" val="4087357068"/>
                        </a:ext>
                      </a:extLst>
                    </a:gridCol>
                    <a:gridCol w="565785">
                      <a:extLst>
                        <a:ext uri="{9D8B030D-6E8A-4147-A177-3AD203B41FA5}">
                          <a16:colId xmlns:a16="http://schemas.microsoft.com/office/drawing/2014/main" val="3364774063"/>
                        </a:ext>
                      </a:extLst>
                    </a:gridCol>
                    <a:gridCol w="565785">
                      <a:extLst>
                        <a:ext uri="{9D8B030D-6E8A-4147-A177-3AD203B41FA5}">
                          <a16:colId xmlns:a16="http://schemas.microsoft.com/office/drawing/2014/main" val="1332217695"/>
                        </a:ext>
                      </a:extLst>
                    </a:gridCol>
                    <a:gridCol w="565785">
                      <a:extLst>
                        <a:ext uri="{9D8B030D-6E8A-4147-A177-3AD203B41FA5}">
                          <a16:colId xmlns:a16="http://schemas.microsoft.com/office/drawing/2014/main" val="469098736"/>
                        </a:ext>
                      </a:extLst>
                    </a:gridCol>
                    <a:gridCol w="565785">
                      <a:extLst>
                        <a:ext uri="{9D8B030D-6E8A-4147-A177-3AD203B41FA5}">
                          <a16:colId xmlns:a16="http://schemas.microsoft.com/office/drawing/2014/main" val="30608617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oMath>
                          </a14:m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 xmlns:m="http://schemas.openxmlformats.org/officeDocument/2006/math">
                              <m:r>
                                <a:rPr lang="en-US" altLang="ko-KR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oMath>
                          </a14:m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 xmlns:m="http://schemas.openxmlformats.org/officeDocument/2006/math">
                              <m:r>
                                <a:rPr lang="en-US" altLang="ko-KR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oMath>
                          </a14:m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088970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oMath>
                          </a14:m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836570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 xmlns:m="http://schemas.openxmlformats.org/officeDocument/2006/math">
                              <m:r>
                                <a:rPr lang="en-US" altLang="ko-KR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oMath>
                          </a14:m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475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103011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1" name="표 4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0171557"/>
                  </p:ext>
                </p:extLst>
              </p:nvPr>
            </p:nvGraphicFramePr>
            <p:xfrm>
              <a:off x="6778504" y="1614099"/>
              <a:ext cx="2828925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65785">
                      <a:extLst>
                        <a:ext uri="{9D8B030D-6E8A-4147-A177-3AD203B41FA5}">
                          <a16:colId xmlns:a16="http://schemas.microsoft.com/office/drawing/2014/main" val="4087357068"/>
                        </a:ext>
                      </a:extLst>
                    </a:gridCol>
                    <a:gridCol w="565785">
                      <a:extLst>
                        <a:ext uri="{9D8B030D-6E8A-4147-A177-3AD203B41FA5}">
                          <a16:colId xmlns:a16="http://schemas.microsoft.com/office/drawing/2014/main" val="3364774063"/>
                        </a:ext>
                      </a:extLst>
                    </a:gridCol>
                    <a:gridCol w="565785">
                      <a:extLst>
                        <a:ext uri="{9D8B030D-6E8A-4147-A177-3AD203B41FA5}">
                          <a16:colId xmlns:a16="http://schemas.microsoft.com/office/drawing/2014/main" val="1332217695"/>
                        </a:ext>
                      </a:extLst>
                    </a:gridCol>
                    <a:gridCol w="565785">
                      <a:extLst>
                        <a:ext uri="{9D8B030D-6E8A-4147-A177-3AD203B41FA5}">
                          <a16:colId xmlns:a16="http://schemas.microsoft.com/office/drawing/2014/main" val="469098736"/>
                        </a:ext>
                      </a:extLst>
                    </a:gridCol>
                    <a:gridCol w="565785">
                      <a:extLst>
                        <a:ext uri="{9D8B030D-6E8A-4147-A177-3AD203B41FA5}">
                          <a16:colId xmlns:a16="http://schemas.microsoft.com/office/drawing/2014/main" val="30608617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t="-8197" r="-401075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l="-197872" t="-8197" r="-197872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l="-301075" t="-8197" r="-10000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088970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l="-100000" t="-106452" r="-301075" b="-2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836570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l="-401075" t="-209836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475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t="-309836" r="-401075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1030119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2" name="표 4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1449755"/>
                  </p:ext>
                </p:extLst>
              </p:nvPr>
            </p:nvGraphicFramePr>
            <p:xfrm>
              <a:off x="9945125" y="1428679"/>
              <a:ext cx="466727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6727">
                      <a:extLst>
                        <a:ext uri="{9D8B030D-6E8A-4147-A177-3AD203B41FA5}">
                          <a16:colId xmlns:a16="http://schemas.microsoft.com/office/drawing/2014/main" val="177707837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a:rPr lang="en-US" altLang="ko-KR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307789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a:rPr lang="en-US" altLang="ko-KR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532262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a:rPr lang="en-US" altLang="ko-KR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703988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a:rPr lang="en-US" altLang="ko-KR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8174006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a:rPr lang="en-US" altLang="ko-KR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365794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2" name="표 4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1449755"/>
                  </p:ext>
                </p:extLst>
              </p:nvPr>
            </p:nvGraphicFramePr>
            <p:xfrm>
              <a:off x="9945125" y="1428679"/>
              <a:ext cx="466727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6727">
                      <a:extLst>
                        <a:ext uri="{9D8B030D-6E8A-4147-A177-3AD203B41FA5}">
                          <a16:colId xmlns:a16="http://schemas.microsoft.com/office/drawing/2014/main" val="177707837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1"/>
                          <a:stretch>
                            <a:fillRect b="-406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07789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1"/>
                          <a:stretch>
                            <a:fillRect t="-100000" b="-306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32262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1"/>
                          <a:stretch>
                            <a:fillRect t="-200000" b="-206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03988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1"/>
                          <a:stretch>
                            <a:fillRect t="-300000" b="-106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74006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1"/>
                          <a:stretch>
                            <a:fillRect t="-400000" b="-6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6579436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41880"/>
              </p:ext>
            </p:extLst>
          </p:nvPr>
        </p:nvGraphicFramePr>
        <p:xfrm>
          <a:off x="11128828" y="1667671"/>
          <a:ext cx="466727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6727">
                  <a:extLst>
                    <a:ext uri="{9D8B030D-6E8A-4147-A177-3AD203B41FA5}">
                      <a16:colId xmlns:a16="http://schemas.microsoft.com/office/drawing/2014/main" val="1777078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778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53226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7039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740065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5573811" y="2058967"/>
                <a:ext cx="6350794" cy="593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b="1" i="0" dirty="0" smtClean="0"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  <m:sup>
                        <m:r>
                          <a:rPr lang="en-US" altLang="ko-KR" sz="3200" b="1" i="0" dirty="0" smtClean="0">
                            <a:latin typeface="Cambria Math" panose="02040503050406030204" pitchFamily="18" charset="0"/>
                          </a:rPr>
                          <m:t>𝐓</m:t>
                        </m:r>
                      </m:sup>
                    </m:sSup>
                  </m:oMath>
                </a14:m>
                <a:r>
                  <a:rPr lang="en-US" altLang="ko-KR" sz="3200" b="1" dirty="0"/>
                  <a:t>y</a:t>
                </a:r>
                <a:r>
                  <a:rPr lang="en-US" altLang="ko-KR" sz="3200" dirty="0"/>
                  <a:t> = 			             = 	</a:t>
                </a:r>
                <a:endParaRPr lang="ko-KR" altLang="en-US" sz="32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811" y="2058967"/>
                <a:ext cx="6350794" cy="593624"/>
              </a:xfrm>
              <a:prstGeom prst="rect">
                <a:avLst/>
              </a:prstGeom>
              <a:blipFill>
                <a:blip r:embed="rId12"/>
                <a:stretch>
                  <a:fillRect t="-12371" b="-329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양쪽 대괄호 44"/>
          <p:cNvSpPr/>
          <p:nvPr/>
        </p:nvSpPr>
        <p:spPr>
          <a:xfrm>
            <a:off x="6774178" y="1331842"/>
            <a:ext cx="2940628" cy="2047875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양쪽 대괄호 45"/>
          <p:cNvSpPr/>
          <p:nvPr/>
        </p:nvSpPr>
        <p:spPr>
          <a:xfrm>
            <a:off x="9813941" y="1337262"/>
            <a:ext cx="661981" cy="2037035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양쪽 대괄호 46"/>
          <p:cNvSpPr/>
          <p:nvPr/>
        </p:nvSpPr>
        <p:spPr>
          <a:xfrm>
            <a:off x="11031200" y="1647702"/>
            <a:ext cx="661981" cy="1530455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8" name="표 4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9785457"/>
                  </p:ext>
                </p:extLst>
              </p:nvPr>
            </p:nvGraphicFramePr>
            <p:xfrm>
              <a:off x="7748519" y="3840302"/>
              <a:ext cx="1634732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34732">
                      <a:extLst>
                        <a:ext uri="{9D8B030D-6E8A-4147-A177-3AD203B41FA5}">
                          <a16:colId xmlns:a16="http://schemas.microsoft.com/office/drawing/2014/main" val="84485686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a:rPr lang="en-US" altLang="ko-KR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a:rPr lang="en-US" altLang="ko-KR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ko-KR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a:rPr lang="en-US" altLang="ko-KR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971124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a:rPr lang="en-US" altLang="ko-KR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a:rPr lang="en-US" altLang="ko-KR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724853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b="0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e>
                                <m:sub>
                                  <m:r>
                                    <a:rPr lang="en-US" altLang="ko-KR" b="0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ko-KR" i="0" dirty="0" smtClean="0">
                                  <a:solidFill>
                                    <a:schemeClr val="tx1"/>
                                  </a:solidFill>
                                </a:rPr>
                                <m:t> +</m:t>
                              </m:r>
                              <m:r>
                                <a:rPr lang="en-US" altLang="ko-KR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b="0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e>
                                <m:sub>
                                  <m:r>
                                    <a:rPr lang="en-US" altLang="ko-KR" b="0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ko-KR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oMath>
                          </a14:m>
                          <a:r>
                            <a:rPr lang="ko-KR" altLang="en-US" i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b="0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e>
                                <m:sub>
                                  <m:r>
                                    <a:rPr lang="en-US" altLang="ko-KR" b="0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endParaRPr lang="ko-KR" altLang="en-US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388318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b="0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e>
                                <m:sub>
                                  <m:r>
                                    <a:rPr lang="en-US" altLang="ko-KR" b="0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i="0" dirty="0">
                              <a:solidFill>
                                <a:schemeClr val="tx1"/>
                              </a:solidFill>
                            </a:rPr>
                            <a:t> +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b="0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e>
                                <m:sub>
                                  <m:r>
                                    <a:rPr lang="en-US" altLang="ko-KR" b="0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endParaRPr lang="ko-KR" altLang="en-US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0237391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8" name="표 4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9785457"/>
                  </p:ext>
                </p:extLst>
              </p:nvPr>
            </p:nvGraphicFramePr>
            <p:xfrm>
              <a:off x="7748519" y="3840302"/>
              <a:ext cx="1634732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34732">
                      <a:extLst>
                        <a:ext uri="{9D8B030D-6E8A-4147-A177-3AD203B41FA5}">
                          <a16:colId xmlns:a16="http://schemas.microsoft.com/office/drawing/2014/main" val="84485686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3"/>
                          <a:stretch>
                            <a:fillRect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1124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3"/>
                          <a:stretch>
                            <a:fillRect t="-98387" b="-2193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24853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3"/>
                          <a:stretch>
                            <a:fillRect t="-201639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88318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3"/>
                          <a:stretch>
                            <a:fillRect t="-301639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3739186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426075"/>
              </p:ext>
            </p:extLst>
          </p:nvPr>
        </p:nvGraphicFramePr>
        <p:xfrm>
          <a:off x="9911569" y="3860271"/>
          <a:ext cx="466727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6727">
                  <a:extLst>
                    <a:ext uri="{9D8B030D-6E8A-4147-A177-3AD203B41FA5}">
                      <a16:colId xmlns:a16="http://schemas.microsoft.com/office/drawing/2014/main" val="1777078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778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53226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7039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7400653"/>
                  </a:ext>
                </a:extLst>
              </a:tr>
            </a:tbl>
          </a:graphicData>
        </a:graphic>
      </p:graphicFrame>
      <p:sp>
        <p:nvSpPr>
          <p:cNvPr id="50" name="양쪽 대괄호 49"/>
          <p:cNvSpPr/>
          <p:nvPr/>
        </p:nvSpPr>
        <p:spPr>
          <a:xfrm>
            <a:off x="9813941" y="3840302"/>
            <a:ext cx="661981" cy="1530455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양쪽 대괄호 50"/>
          <p:cNvSpPr/>
          <p:nvPr/>
        </p:nvSpPr>
        <p:spPr>
          <a:xfrm>
            <a:off x="7647733" y="3843823"/>
            <a:ext cx="1798205" cy="1530455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6409876" y="4380823"/>
            <a:ext cx="4154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/>
              <a:t>=</a:t>
            </a:r>
            <a:endParaRPr lang="ko-KR" altLang="en-US" sz="3200" dirty="0"/>
          </a:p>
        </p:txBody>
      </p:sp>
      <p:sp>
        <p:nvSpPr>
          <p:cNvPr id="53" name="직사각형 52"/>
          <p:cNvSpPr/>
          <p:nvPr/>
        </p:nvSpPr>
        <p:spPr>
          <a:xfrm>
            <a:off x="9411826" y="4380823"/>
            <a:ext cx="4154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/>
              <a:t>=</a:t>
            </a:r>
            <a:endParaRPr lang="ko-KR" altLang="en-US" sz="3200" dirty="0"/>
          </a:p>
        </p:txBody>
      </p:sp>
      <p:sp>
        <p:nvSpPr>
          <p:cNvPr id="54" name="직사각형 53"/>
          <p:cNvSpPr/>
          <p:nvPr/>
        </p:nvSpPr>
        <p:spPr>
          <a:xfrm>
            <a:off x="6825374" y="5615025"/>
            <a:ext cx="36471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ea typeface="나눔고딕" panose="020D0604000000000000" pitchFamily="50" charset="-127"/>
              </a:rPr>
              <a:t>Kirchhoff’s Current Law</a:t>
            </a:r>
            <a:endParaRPr lang="ko-KR" altLang="en-US" dirty="0"/>
          </a:p>
          <a:p>
            <a:r>
              <a:rPr lang="en-US" altLang="ko-KR" dirty="0">
                <a:solidFill>
                  <a:srgbClr val="111111"/>
                </a:solidFill>
              </a:rPr>
              <a:t>All the currents at a node sum to zero</a:t>
            </a:r>
            <a:endParaRPr lang="ko-KR" altLang="en-US" dirty="0"/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229682"/>
              </p:ext>
            </p:extLst>
          </p:nvPr>
        </p:nvGraphicFramePr>
        <p:xfrm>
          <a:off x="6674687" y="3843823"/>
          <a:ext cx="97858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8582">
                  <a:extLst>
                    <a:ext uri="{9D8B030D-6E8A-4147-A177-3AD203B41FA5}">
                      <a16:colId xmlns:a16="http://schemas.microsoft.com/office/drawing/2014/main" val="35932921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/>
                          <a:ea typeface="돋움"/>
                          <a:cs typeface="+mn-cs"/>
                        </a:rPr>
                        <a:t>node 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Times New Roman"/>
                        <a:ea typeface="돋움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5172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/>
                          <a:ea typeface="돋움"/>
                          <a:cs typeface="+mn-cs"/>
                        </a:rPr>
                        <a:t>node 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Times New Roman"/>
                        <a:ea typeface="돋움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110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/>
                          <a:ea typeface="돋움"/>
                          <a:cs typeface="+mn-cs"/>
                        </a:rPr>
                        <a:t>node 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Times New Roman"/>
                        <a:ea typeface="돋움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07467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/>
                          <a:ea typeface="돋움"/>
                          <a:cs typeface="+mn-cs"/>
                        </a:rPr>
                        <a:t>node 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Times New Roman"/>
                        <a:ea typeface="돋움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2308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67312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944" y="125271"/>
            <a:ext cx="4624963" cy="340070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2.5 Graphs and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7056"/>
              </a:xfrm>
            </p:spPr>
            <p:txBody>
              <a:bodyPr/>
              <a:lstStyle/>
              <a:p>
                <a:r>
                  <a:rPr lang="en-US" altLang="ko-KR" dirty="0"/>
                  <a:t>Null Space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dirty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7056"/>
              </a:xfrm>
              <a:blipFill>
                <a:blip r:embed="rId3"/>
                <a:stretch>
                  <a:fillRect l="-1043" t="-18750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6174-49FF-481D-BCDD-56901B69D011}" type="slidenum">
              <a:rPr lang="ko-KR" altLang="en-US" smtClean="0"/>
              <a:t>55</a:t>
            </a:fld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762732" y="5893046"/>
            <a:ext cx="9350678" cy="933204"/>
            <a:chOff x="2254509" y="5170224"/>
            <a:chExt cx="9488023" cy="933204"/>
          </a:xfrm>
        </p:grpSpPr>
        <p:sp>
          <p:nvSpPr>
            <p:cNvPr id="27" name="TextBox 26"/>
            <p:cNvSpPr txBox="1"/>
            <p:nvPr/>
          </p:nvSpPr>
          <p:spPr>
            <a:xfrm>
              <a:off x="2254509" y="5213106"/>
              <a:ext cx="2796482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dirty="0"/>
                <a:t>dim(C(A)) = r = 3</a:t>
              </a:r>
            </a:p>
            <a:p>
              <a:r>
                <a:rPr lang="en-US" altLang="ko-KR" dirty="0"/>
                <a:t>dim(N(A)) = n – r = 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직사각형 27"/>
                <p:cNvSpPr/>
                <p:nvPr/>
              </p:nvSpPr>
              <p:spPr>
                <a:xfrm>
                  <a:off x="4893623" y="5170224"/>
                  <a:ext cx="2751180" cy="93320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dirty="0"/>
                    <a:t>dim(C(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i="1" dirty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i="1" dirty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a14:m>
                  <a:r>
                    <a:rPr lang="en-US" altLang="ko-KR" dirty="0"/>
                    <a:t>)) = r = 3</a:t>
                  </a:r>
                </a:p>
                <a:p>
                  <a:r>
                    <a:rPr lang="en-US" altLang="ko-KR" dirty="0"/>
                    <a:t>dim(N(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i="1" dirty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i="1" dirty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a14:m>
                  <a:r>
                    <a:rPr lang="en-US" altLang="ko-KR" dirty="0"/>
                    <a:t>)) = m – r = 2</a:t>
                  </a:r>
                </a:p>
                <a:p>
                  <a:r>
                    <a:rPr lang="en-US" altLang="ko-KR" dirty="0"/>
                    <a:t>	    = # loop</a:t>
                  </a:r>
                </a:p>
              </p:txBody>
            </p:sp>
          </mc:Choice>
          <mc:Fallback xmlns="">
            <p:sp>
              <p:nvSpPr>
                <p:cNvPr id="28" name="직사각형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3623" y="5170224"/>
                  <a:ext cx="2751180" cy="933204"/>
                </a:xfrm>
                <a:prstGeom prst="rect">
                  <a:avLst/>
                </a:prstGeom>
                <a:blipFill>
                  <a:blip r:embed="rId4"/>
                  <a:stretch>
                    <a:fillRect l="-2022" t="-3268" b="-980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직사각형 28"/>
            <p:cNvSpPr/>
            <p:nvPr/>
          </p:nvSpPr>
          <p:spPr>
            <a:xfrm>
              <a:off x="7578128" y="5170224"/>
              <a:ext cx="41644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/>
                <a:t>= # of pivot </a:t>
              </a:r>
              <a:r>
                <a:rPr lang="en-US" altLang="ko-KR" dirty="0" err="1"/>
                <a:t>vars</a:t>
              </a:r>
              <a:endParaRPr lang="en-US" altLang="ko-KR" dirty="0"/>
            </a:p>
            <a:p>
              <a:r>
                <a:rPr lang="en-US" altLang="ko-KR" dirty="0"/>
                <a:t>= # of free </a:t>
              </a:r>
              <a:r>
                <a:rPr lang="en-US" altLang="ko-KR" dirty="0" err="1"/>
                <a:t>vars</a:t>
              </a:r>
              <a:r>
                <a:rPr lang="en-US" altLang="ko-KR" dirty="0"/>
                <a:t>       = # of special solutions</a:t>
              </a:r>
            </a:p>
          </p:txBody>
        </p:sp>
      </p:grp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5"/>
          <a:srcRect t="7800" b="7643"/>
          <a:stretch/>
        </p:blipFill>
        <p:spPr>
          <a:xfrm>
            <a:off x="683234" y="2459234"/>
            <a:ext cx="5574550" cy="1369711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722239" y="3999913"/>
            <a:ext cx="3240803" cy="1765046"/>
            <a:chOff x="838200" y="3970456"/>
            <a:chExt cx="3240803" cy="17650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직사각형 18"/>
                <p:cNvSpPr/>
                <p:nvPr/>
              </p:nvSpPr>
              <p:spPr>
                <a:xfrm>
                  <a:off x="838200" y="3970456"/>
                  <a:ext cx="3240803" cy="136620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dirty="0"/>
                    <a:t>Basis for N(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i="1" dirty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i="1" dirty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a14:m>
                  <a:r>
                    <a:rPr lang="en-US" altLang="ko-KR" dirty="0"/>
                    <a:t>)  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   1</m:t>
                              </m:r>
                            </m:e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   0</m:t>
                              </m:r>
                            </m:e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   0</m:t>
                              </m:r>
                            </m:e>
                          </m:eqArr>
                        </m:e>
                      </m:d>
                    </m:oMath>
                  </a14:m>
                  <a:r>
                    <a:rPr lang="en-US" altLang="ko-KR" dirty="0"/>
                    <a:t> ,  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   0</m:t>
                              </m:r>
                            </m:e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9" name="직사각형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3970456"/>
                  <a:ext cx="3240803" cy="1366208"/>
                </a:xfrm>
                <a:prstGeom prst="rect">
                  <a:avLst/>
                </a:prstGeom>
                <a:blipFill>
                  <a:blip r:embed="rId6"/>
                  <a:stretch>
                    <a:fillRect l="-150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3" name="TextBox 102"/>
            <p:cNvSpPr txBox="1"/>
            <p:nvPr/>
          </p:nvSpPr>
          <p:spPr>
            <a:xfrm>
              <a:off x="2318326" y="5366170"/>
              <a:ext cx="920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713880"/>
                  </a:solidFill>
                </a:rPr>
                <a:t>loop 1</a:t>
              </a:r>
              <a:endParaRPr lang="ko-KR" altLang="en-US" dirty="0">
                <a:solidFill>
                  <a:srgbClr val="713880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114260" y="5366170"/>
              <a:ext cx="920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713880"/>
                  </a:solidFill>
                </a:rPr>
                <a:t>loop 2</a:t>
              </a:r>
              <a:endParaRPr lang="ko-KR" altLang="en-US" dirty="0">
                <a:solidFill>
                  <a:srgbClr val="71388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125163" y="3773032"/>
                <a:ext cx="5066837" cy="1641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How about big loop?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altLang="ko-KR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 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altLang="ko-KR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altLang="ko-KR" b="0" i="0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altLang="ko-KR" b="0" i="0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r>
                  <a:rPr lang="en-US" altLang="ko-KR" dirty="0"/>
                  <a:t>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   0</m:t>
                            </m:r>
                          </m:e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   0</m:t>
                            </m:r>
                          </m:e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   1</m:t>
                            </m:r>
                          </m:e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   1</m:t>
                            </m:r>
                          </m:e>
                        </m:eqArr>
                      </m:e>
                    </m:d>
                  </m:oMath>
                </a14:m>
                <a:r>
                  <a:rPr lang="ko-KR" altLang="en-US" dirty="0"/>
                  <a:t>  </a:t>
                </a:r>
                <a:r>
                  <a:rPr lang="en-US" altLang="ko-KR" dirty="0"/>
                  <a:t>=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   1</m:t>
                            </m:r>
                          </m:e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   1</m:t>
                            </m:r>
                          </m:e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   0</m:t>
                            </m:r>
                          </m:e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   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ko-KR" dirty="0"/>
                  <a:t>   +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   0</m:t>
                            </m:r>
                          </m:e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   0</m:t>
                            </m:r>
                          </m:e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   1</m:t>
                            </m:r>
                          </m:e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   1</m:t>
                            </m:r>
                          </m:e>
                        </m:eqArr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163" y="3773032"/>
                <a:ext cx="5066837" cy="1641540"/>
              </a:xfrm>
              <a:prstGeom prst="rect">
                <a:avLst/>
              </a:prstGeom>
              <a:blipFill>
                <a:blip r:embed="rId7"/>
                <a:stretch>
                  <a:fillRect l="-1083" t="-2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4087859" y="4030654"/>
                <a:ext cx="2623635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713880"/>
                    </a:solidFill>
                  </a:rPr>
                  <a:t>loop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altLang="ko-KR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,</a:t>
                </a:r>
                <a14:m>
                  <m:oMath xmlns:m="http://schemas.openxmlformats.org/officeDocument/2006/math">
                    <m:r>
                      <a:rPr lang="en-US" altLang="ko-KR" b="0" i="0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altLang="ko-KR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,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altLang="ko-KR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ko-KR" dirty="0">
                  <a:solidFill>
                    <a:srgbClr val="713880"/>
                  </a:solidFill>
                </a:endParaRPr>
              </a:p>
              <a:p>
                <a:r>
                  <a:rPr lang="en-US" altLang="ko-KR" dirty="0">
                    <a:solidFill>
                      <a:srgbClr val="0070C0"/>
                    </a:solidFill>
                  </a:rPr>
                  <a:t>node 1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altLang="ko-KR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altLang="ko-KR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dirty="0"/>
              </a:p>
              <a:p>
                <a:endParaRPr lang="ko-KR" altLang="en-US" dirty="0"/>
              </a:p>
              <a:p>
                <a:r>
                  <a:rPr lang="en-US" altLang="ko-KR" dirty="0">
                    <a:solidFill>
                      <a:srgbClr val="713880"/>
                    </a:solidFill>
                  </a:rPr>
                  <a:t>loop 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altLang="ko-KR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71388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altLang="ko-KR" b="0" i="0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dirty="0"/>
                  <a:t>,</a:t>
                </a:r>
                <a14:m>
                  <m:oMath xmlns:m="http://schemas.openxmlformats.org/officeDocument/2006/math">
                    <m:r>
                      <a:rPr lang="en-US" altLang="ko-KR" dirty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altLang="ko-KR" b="0" i="0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en-US" altLang="ko-KR" dirty="0">
                  <a:solidFill>
                    <a:srgbClr val="713880"/>
                  </a:solidFill>
                </a:endParaRPr>
              </a:p>
              <a:p>
                <a:r>
                  <a:rPr lang="en-US" altLang="ko-KR" dirty="0">
                    <a:solidFill>
                      <a:srgbClr val="0070C0"/>
                    </a:solidFill>
                  </a:rPr>
                  <a:t>node 1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altLang="ko-KR" b="0" i="0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ko-KR" altLang="en-US" dirty="0">
                  <a:solidFill>
                    <a:srgbClr val="713880"/>
                  </a:solidFill>
                </a:endParaRPr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7859" y="4030654"/>
                <a:ext cx="2623635" cy="1477328"/>
              </a:xfrm>
              <a:prstGeom prst="rect">
                <a:avLst/>
              </a:prstGeom>
              <a:blipFill>
                <a:blip r:embed="rId8"/>
                <a:stretch>
                  <a:fillRect l="-2093" t="-2058" b="-53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10064958" y="4498351"/>
            <a:ext cx="1288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dependent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⇒ </a:t>
            </a:r>
            <a:r>
              <a:rPr lang="en-US" altLang="ko-KR" dirty="0"/>
              <a:t>not basis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32018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그룹 96"/>
          <p:cNvGrpSpPr/>
          <p:nvPr/>
        </p:nvGrpSpPr>
        <p:grpSpPr>
          <a:xfrm>
            <a:off x="2074555" y="3352594"/>
            <a:ext cx="2191461" cy="2423697"/>
            <a:chOff x="2074555" y="3304969"/>
            <a:chExt cx="2191461" cy="2423697"/>
          </a:xfrm>
        </p:grpSpPr>
        <p:sp>
          <p:nvSpPr>
            <p:cNvPr id="91" name="모서리가 둥근 직사각형 90"/>
            <p:cNvSpPr/>
            <p:nvPr/>
          </p:nvSpPr>
          <p:spPr>
            <a:xfrm>
              <a:off x="2074555" y="3304969"/>
              <a:ext cx="491959" cy="1630133"/>
            </a:xfrm>
            <a:prstGeom prst="roundRect">
              <a:avLst/>
            </a:prstGeom>
            <a:solidFill>
              <a:srgbClr val="FF0000">
                <a:alpha val="21176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모서리가 둥근 직사각형 92"/>
            <p:cNvSpPr/>
            <p:nvPr/>
          </p:nvSpPr>
          <p:spPr>
            <a:xfrm>
              <a:off x="2613636" y="3304969"/>
              <a:ext cx="491959" cy="1630133"/>
            </a:xfrm>
            <a:prstGeom prst="roundRect">
              <a:avLst/>
            </a:prstGeom>
            <a:solidFill>
              <a:srgbClr val="FF0000">
                <a:alpha val="21176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3774057" y="3304969"/>
              <a:ext cx="491959" cy="1630133"/>
            </a:xfrm>
            <a:prstGeom prst="roundRect">
              <a:avLst/>
            </a:prstGeom>
            <a:solidFill>
              <a:srgbClr val="FF0000">
                <a:alpha val="21176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모서리가 둥근 직사각형 95"/>
            <p:cNvSpPr/>
            <p:nvPr/>
          </p:nvSpPr>
          <p:spPr>
            <a:xfrm>
              <a:off x="2509364" y="5385900"/>
              <a:ext cx="1509501" cy="342766"/>
            </a:xfrm>
            <a:prstGeom prst="roundRect">
              <a:avLst/>
            </a:prstGeom>
            <a:solidFill>
              <a:srgbClr val="FF0000">
                <a:alpha val="21176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2.5 Graphs and Networks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6174-49FF-481D-BCDD-56901B69D011}" type="slidenum">
              <a:rPr lang="ko-KR" altLang="en-US" smtClean="0"/>
              <a:t>56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5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7056"/>
              </a:xfrm>
            </p:spPr>
            <p:txBody>
              <a:bodyPr/>
              <a:lstStyle/>
              <a:p>
                <a:r>
                  <a:rPr lang="en-US" altLang="ko-KR" dirty="0"/>
                  <a:t>Column Space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dirty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Row Space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6" name="내용 개체 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7056"/>
              </a:xfrm>
              <a:blipFill>
                <a:blip r:embed="rId2"/>
                <a:stretch>
                  <a:fillRect l="-1043" t="-18750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1" name="표 4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25643150"/>
                  </p:ext>
                </p:extLst>
              </p:nvPr>
            </p:nvGraphicFramePr>
            <p:xfrm>
              <a:off x="1988265" y="3467184"/>
              <a:ext cx="2828925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65785">
                      <a:extLst>
                        <a:ext uri="{9D8B030D-6E8A-4147-A177-3AD203B41FA5}">
                          <a16:colId xmlns:a16="http://schemas.microsoft.com/office/drawing/2014/main" val="4087357068"/>
                        </a:ext>
                      </a:extLst>
                    </a:gridCol>
                    <a:gridCol w="565785">
                      <a:extLst>
                        <a:ext uri="{9D8B030D-6E8A-4147-A177-3AD203B41FA5}">
                          <a16:colId xmlns:a16="http://schemas.microsoft.com/office/drawing/2014/main" val="3364774063"/>
                        </a:ext>
                      </a:extLst>
                    </a:gridCol>
                    <a:gridCol w="565785">
                      <a:extLst>
                        <a:ext uri="{9D8B030D-6E8A-4147-A177-3AD203B41FA5}">
                          <a16:colId xmlns:a16="http://schemas.microsoft.com/office/drawing/2014/main" val="1332217695"/>
                        </a:ext>
                      </a:extLst>
                    </a:gridCol>
                    <a:gridCol w="565785">
                      <a:extLst>
                        <a:ext uri="{9D8B030D-6E8A-4147-A177-3AD203B41FA5}">
                          <a16:colId xmlns:a16="http://schemas.microsoft.com/office/drawing/2014/main" val="469098736"/>
                        </a:ext>
                      </a:extLst>
                    </a:gridCol>
                    <a:gridCol w="565785">
                      <a:extLst>
                        <a:ext uri="{9D8B030D-6E8A-4147-A177-3AD203B41FA5}">
                          <a16:colId xmlns:a16="http://schemas.microsoft.com/office/drawing/2014/main" val="30608617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oMath>
                          </a14:m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 xmlns:m="http://schemas.openxmlformats.org/officeDocument/2006/math">
                              <m:r>
                                <a:rPr lang="en-US" altLang="ko-KR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oMath>
                          </a14:m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 xmlns:m="http://schemas.openxmlformats.org/officeDocument/2006/math">
                              <m:r>
                                <a:rPr lang="en-US" altLang="ko-KR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oMath>
                          </a14:m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088970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oMath>
                          </a14:m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836570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 xmlns:m="http://schemas.openxmlformats.org/officeDocument/2006/math">
                              <m:r>
                                <a:rPr lang="en-US" altLang="ko-KR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oMath>
                          </a14:m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475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103011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1" name="표 4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25643150"/>
                  </p:ext>
                </p:extLst>
              </p:nvPr>
            </p:nvGraphicFramePr>
            <p:xfrm>
              <a:off x="1988265" y="3467184"/>
              <a:ext cx="2828925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65785">
                      <a:extLst>
                        <a:ext uri="{9D8B030D-6E8A-4147-A177-3AD203B41FA5}">
                          <a16:colId xmlns:a16="http://schemas.microsoft.com/office/drawing/2014/main" val="4087357068"/>
                        </a:ext>
                      </a:extLst>
                    </a:gridCol>
                    <a:gridCol w="565785">
                      <a:extLst>
                        <a:ext uri="{9D8B030D-6E8A-4147-A177-3AD203B41FA5}">
                          <a16:colId xmlns:a16="http://schemas.microsoft.com/office/drawing/2014/main" val="3364774063"/>
                        </a:ext>
                      </a:extLst>
                    </a:gridCol>
                    <a:gridCol w="565785">
                      <a:extLst>
                        <a:ext uri="{9D8B030D-6E8A-4147-A177-3AD203B41FA5}">
                          <a16:colId xmlns:a16="http://schemas.microsoft.com/office/drawing/2014/main" val="1332217695"/>
                        </a:ext>
                      </a:extLst>
                    </a:gridCol>
                    <a:gridCol w="565785">
                      <a:extLst>
                        <a:ext uri="{9D8B030D-6E8A-4147-A177-3AD203B41FA5}">
                          <a16:colId xmlns:a16="http://schemas.microsoft.com/office/drawing/2014/main" val="469098736"/>
                        </a:ext>
                      </a:extLst>
                    </a:gridCol>
                    <a:gridCol w="565785">
                      <a:extLst>
                        <a:ext uri="{9D8B030D-6E8A-4147-A177-3AD203B41FA5}">
                          <a16:colId xmlns:a16="http://schemas.microsoft.com/office/drawing/2014/main" val="30608617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8197" r="-40000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t="-8197" r="-20000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000" t="-8197" r="-10000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088970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t="-106452" r="-300000" b="-2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836570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00000" t="-209836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475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09836" r="-400000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1030119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2" name="표 4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9691511"/>
                  </p:ext>
                </p:extLst>
              </p:nvPr>
            </p:nvGraphicFramePr>
            <p:xfrm>
              <a:off x="5154886" y="3281764"/>
              <a:ext cx="466727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6727">
                      <a:extLst>
                        <a:ext uri="{9D8B030D-6E8A-4147-A177-3AD203B41FA5}">
                          <a16:colId xmlns:a16="http://schemas.microsoft.com/office/drawing/2014/main" val="177707837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a:rPr lang="en-US" altLang="ko-KR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307789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a:rPr lang="en-US" altLang="ko-KR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532262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a:rPr lang="en-US" altLang="ko-KR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703988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a:rPr lang="en-US" altLang="ko-KR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8174006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a:rPr lang="en-US" altLang="ko-KR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365794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2" name="표 4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9691511"/>
                  </p:ext>
                </p:extLst>
              </p:nvPr>
            </p:nvGraphicFramePr>
            <p:xfrm>
              <a:off x="5154886" y="3281764"/>
              <a:ext cx="466727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6727">
                      <a:extLst>
                        <a:ext uri="{9D8B030D-6E8A-4147-A177-3AD203B41FA5}">
                          <a16:colId xmlns:a16="http://schemas.microsoft.com/office/drawing/2014/main" val="177707837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b="-406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07789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00000" b="-306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32262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200000" b="-206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03988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300000" b="-106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74006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400000" b="-6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657943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783572" y="3912052"/>
                <a:ext cx="1408014" cy="593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b="1" i="0" dirty="0" smtClean="0"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  <m:sup>
                        <m:r>
                          <a:rPr lang="en-US" altLang="ko-KR" sz="3200" b="1" i="0" dirty="0" smtClean="0">
                            <a:latin typeface="Cambria Math" panose="02040503050406030204" pitchFamily="18" charset="0"/>
                          </a:rPr>
                          <m:t>𝐓</m:t>
                        </m:r>
                      </m:sup>
                    </m:sSup>
                  </m:oMath>
                </a14:m>
                <a:r>
                  <a:rPr lang="en-US" altLang="ko-KR" sz="3200" b="1" dirty="0"/>
                  <a:t>y</a:t>
                </a:r>
                <a:r>
                  <a:rPr lang="en-US" altLang="ko-KR" sz="3200" dirty="0"/>
                  <a:t> =</a:t>
                </a:r>
                <a:endParaRPr lang="ko-KR" altLang="en-US" sz="32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572" y="3912052"/>
                <a:ext cx="1408014" cy="593624"/>
              </a:xfrm>
              <a:prstGeom prst="rect">
                <a:avLst/>
              </a:prstGeom>
              <a:blipFill>
                <a:blip r:embed="rId5"/>
                <a:stretch>
                  <a:fillRect t="-12371" b="-329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양쪽 대괄호 44"/>
          <p:cNvSpPr/>
          <p:nvPr/>
        </p:nvSpPr>
        <p:spPr>
          <a:xfrm>
            <a:off x="1983939" y="3184927"/>
            <a:ext cx="2940628" cy="2047875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양쪽 대괄호 45"/>
          <p:cNvSpPr/>
          <p:nvPr/>
        </p:nvSpPr>
        <p:spPr>
          <a:xfrm>
            <a:off x="5023702" y="3190347"/>
            <a:ext cx="661981" cy="2037035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7" name="그룹 56"/>
          <p:cNvGrpSpPr/>
          <p:nvPr/>
        </p:nvGrpSpPr>
        <p:grpSpPr>
          <a:xfrm>
            <a:off x="7200434" y="3070573"/>
            <a:ext cx="3706213" cy="2383249"/>
            <a:chOff x="1463029" y="3075526"/>
            <a:chExt cx="3706213" cy="2383249"/>
          </a:xfrm>
        </p:grpSpPr>
        <p:cxnSp>
          <p:nvCxnSpPr>
            <p:cNvPr id="58" name="직선 화살표 연결선 57"/>
            <p:cNvCxnSpPr>
              <a:stCxn id="64" idx="4"/>
              <a:endCxn id="65" idx="0"/>
            </p:cNvCxnSpPr>
            <p:nvPr/>
          </p:nvCxnSpPr>
          <p:spPr>
            <a:xfrm flipH="1">
              <a:off x="1463029" y="3185344"/>
              <a:ext cx="407093" cy="1518506"/>
            </a:xfrm>
            <a:prstGeom prst="straightConnector1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>
              <a:stCxn id="64" idx="5"/>
              <a:endCxn id="67" idx="1"/>
            </p:cNvCxnSpPr>
            <p:nvPr/>
          </p:nvCxnSpPr>
          <p:spPr>
            <a:xfrm>
              <a:off x="1947775" y="3153179"/>
              <a:ext cx="2430356" cy="2227943"/>
            </a:xfrm>
            <a:prstGeom prst="straightConnector1">
              <a:avLst/>
            </a:prstGeom>
            <a:ln w="28575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직선 화살표 연결선 59"/>
            <p:cNvCxnSpPr>
              <a:stCxn id="64" idx="6"/>
              <a:endCxn id="66" idx="2"/>
            </p:cNvCxnSpPr>
            <p:nvPr/>
          </p:nvCxnSpPr>
          <p:spPr>
            <a:xfrm>
              <a:off x="1979940" y="3075526"/>
              <a:ext cx="3157137" cy="123344"/>
            </a:xfrm>
            <a:prstGeom prst="straightConnector1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직선 화살표 연결선 60"/>
            <p:cNvCxnSpPr>
              <a:stCxn id="65" idx="6"/>
              <a:endCxn id="67" idx="2"/>
            </p:cNvCxnSpPr>
            <p:nvPr/>
          </p:nvCxnSpPr>
          <p:spPr>
            <a:xfrm>
              <a:off x="1572847" y="4813668"/>
              <a:ext cx="2773119" cy="645107"/>
            </a:xfrm>
            <a:prstGeom prst="straightConnector1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직선 화살표 연결선 61"/>
            <p:cNvCxnSpPr>
              <a:stCxn id="67" idx="7"/>
              <a:endCxn id="66" idx="3"/>
            </p:cNvCxnSpPr>
            <p:nvPr/>
          </p:nvCxnSpPr>
          <p:spPr>
            <a:xfrm flipV="1">
              <a:off x="4533437" y="3276523"/>
              <a:ext cx="635805" cy="2104599"/>
            </a:xfrm>
            <a:prstGeom prst="straightConnector1">
              <a:avLst/>
            </a:prstGeom>
            <a:ln w="28575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3" name="그룹 62"/>
          <p:cNvGrpSpPr/>
          <p:nvPr/>
        </p:nvGrpSpPr>
        <p:grpSpPr>
          <a:xfrm>
            <a:off x="7090616" y="2960755"/>
            <a:ext cx="4003502" cy="2602885"/>
            <a:chOff x="1353211" y="2965708"/>
            <a:chExt cx="4003502" cy="2602885"/>
          </a:xfrm>
          <a:solidFill>
            <a:srgbClr val="00B0F0"/>
          </a:solidFill>
        </p:grpSpPr>
        <p:sp>
          <p:nvSpPr>
            <p:cNvPr id="64" name="타원 63"/>
            <p:cNvSpPr/>
            <p:nvPr/>
          </p:nvSpPr>
          <p:spPr>
            <a:xfrm>
              <a:off x="1760304" y="2965708"/>
              <a:ext cx="219636" cy="219636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1353211" y="4703850"/>
              <a:ext cx="219636" cy="219636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>
              <a:off x="5137077" y="3089052"/>
              <a:ext cx="219636" cy="219636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/>
            <p:cNvSpPr/>
            <p:nvPr/>
          </p:nvSpPr>
          <p:spPr>
            <a:xfrm>
              <a:off x="4345966" y="5348957"/>
              <a:ext cx="219636" cy="219636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6504533" y="2564645"/>
            <a:ext cx="5079198" cy="3424466"/>
            <a:chOff x="767128" y="2980559"/>
            <a:chExt cx="5079198" cy="3424466"/>
          </a:xfrm>
        </p:grpSpPr>
        <p:sp>
          <p:nvSpPr>
            <p:cNvPr id="69" name="TextBox 68"/>
            <p:cNvSpPr txBox="1"/>
            <p:nvPr/>
          </p:nvSpPr>
          <p:spPr>
            <a:xfrm>
              <a:off x="1463028" y="2980559"/>
              <a:ext cx="920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0070C0"/>
                  </a:solidFill>
                </a:rPr>
                <a:t>node 1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67128" y="5352725"/>
              <a:ext cx="1029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0070C0"/>
                  </a:solidFill>
                </a:rPr>
                <a:t>node 2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956227" y="6035693"/>
              <a:ext cx="11062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0070C0"/>
                  </a:solidFill>
                </a:rPr>
                <a:t>node 3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812513" y="3114350"/>
              <a:ext cx="10338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0070C0"/>
                  </a:solidFill>
                </a:rPr>
                <a:t>node 4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7015768" y="2694883"/>
            <a:ext cx="3954075" cy="2795926"/>
            <a:chOff x="1278363" y="3110797"/>
            <a:chExt cx="3954075" cy="2795926"/>
          </a:xfrm>
        </p:grpSpPr>
        <p:sp>
          <p:nvSpPr>
            <p:cNvPr id="74" name="TextBox 73"/>
            <p:cNvSpPr txBox="1"/>
            <p:nvPr/>
          </p:nvSpPr>
          <p:spPr>
            <a:xfrm rot="17131364">
              <a:off x="971441" y="4072082"/>
              <a:ext cx="983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edge 1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 rot="791444">
              <a:off x="2312196" y="5537391"/>
              <a:ext cx="983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edge 2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 rot="184183">
              <a:off x="3082915" y="3110797"/>
              <a:ext cx="983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edge 4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 rot="2544552">
              <a:off x="2767171" y="4271934"/>
              <a:ext cx="983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edge 3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 rot="17210853">
              <a:off x="4556184" y="4623648"/>
              <a:ext cx="983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edge 5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7607527" y="3316985"/>
            <a:ext cx="2636152" cy="1498246"/>
            <a:chOff x="1670097" y="3570974"/>
            <a:chExt cx="2636152" cy="1498246"/>
          </a:xfrm>
        </p:grpSpPr>
        <p:pic>
          <p:nvPicPr>
            <p:cNvPr id="80" name="Picture 22" descr="loop arrow vector 이미지 검색결과&quot;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163392">
              <a:off x="1681902" y="4130370"/>
              <a:ext cx="927045" cy="950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22" descr="loop arrow vector 이미지 검색결과&quot;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510531">
              <a:off x="3334450" y="3558755"/>
              <a:ext cx="959579" cy="9840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2" name="그룹 81"/>
            <p:cNvGrpSpPr/>
            <p:nvPr/>
          </p:nvGrpSpPr>
          <p:grpSpPr>
            <a:xfrm>
              <a:off x="1699202" y="3942098"/>
              <a:ext cx="2607046" cy="914198"/>
              <a:chOff x="1899227" y="4104023"/>
              <a:chExt cx="2607046" cy="914198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1899227" y="4648889"/>
                <a:ext cx="9205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rgbClr val="713880"/>
                    </a:solidFill>
                  </a:rPr>
                  <a:t>loop 1</a:t>
                </a:r>
                <a:endParaRPr lang="ko-KR" altLang="en-US" dirty="0">
                  <a:solidFill>
                    <a:srgbClr val="713880"/>
                  </a:solidFill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3585698" y="4104023"/>
                <a:ext cx="9205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rgbClr val="713880"/>
                    </a:solidFill>
                  </a:rPr>
                  <a:t>loop 2</a:t>
                </a:r>
                <a:endParaRPr lang="ko-KR" altLang="en-US" dirty="0">
                  <a:solidFill>
                    <a:srgbClr val="713880"/>
                  </a:solidFill>
                </a:endParaRPr>
              </a:p>
            </p:txBody>
          </p:sp>
        </p:grpSp>
      </p:grpSp>
      <p:grpSp>
        <p:nvGrpSpPr>
          <p:cNvPr id="85" name="그룹 84"/>
          <p:cNvGrpSpPr/>
          <p:nvPr/>
        </p:nvGrpSpPr>
        <p:grpSpPr>
          <a:xfrm>
            <a:off x="7427403" y="3080805"/>
            <a:ext cx="3151331" cy="2034561"/>
            <a:chOff x="1489973" y="3334794"/>
            <a:chExt cx="3151331" cy="20345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1489973" y="3943888"/>
                  <a:ext cx="3472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dirty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a:rPr lang="en-US" altLang="ko-KR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9973" y="3943888"/>
                  <a:ext cx="347297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3509" b="-819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2556790" y="5000023"/>
                  <a:ext cx="2898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dirty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a:rPr lang="en-US" altLang="ko-KR" b="0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6790" y="5000023"/>
                  <a:ext cx="289834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25000" b="-8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3215849" y="4403351"/>
                  <a:ext cx="3472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dirty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a:rPr lang="en-US" altLang="ko-KR" b="0" i="0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5849" y="4403351"/>
                  <a:ext cx="347297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5357" b="-8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3087587" y="3334794"/>
                  <a:ext cx="3472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dirty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a:rPr lang="en-US" altLang="ko-KR" b="0" i="0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7587" y="3334794"/>
                  <a:ext cx="347297" cy="369332"/>
                </a:xfrm>
                <a:prstGeom prst="rect">
                  <a:avLst/>
                </a:prstGeom>
                <a:blipFill>
                  <a:blip r:embed="rId11"/>
                  <a:stretch>
                    <a:fillRect r="-5263" b="-819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4294007" y="4299207"/>
                  <a:ext cx="3472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dirty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a:rPr lang="en-US" altLang="ko-KR" b="0" i="0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4007" y="4299207"/>
                  <a:ext cx="347297" cy="369332"/>
                </a:xfrm>
                <a:prstGeom prst="rect">
                  <a:avLst/>
                </a:prstGeom>
                <a:blipFill>
                  <a:blip r:embed="rId12"/>
                  <a:stretch>
                    <a:fillRect r="-5263" b="-8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TextBox 2"/>
          <p:cNvSpPr txBox="1"/>
          <p:nvPr/>
        </p:nvSpPr>
        <p:spPr>
          <a:xfrm>
            <a:off x="2320534" y="2566054"/>
            <a:ext cx="2342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 = # pivot columns = 3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774700" y="2084014"/>
            <a:ext cx="2890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ko-KR" kern="100" dirty="0">
                <a:ea typeface="Times New Roman" panose="02020603050405020304" pitchFamily="18" charset="0"/>
              </a:rPr>
              <a:t>Tree = A graph without loops</a:t>
            </a:r>
            <a:endParaRPr lang="ko-KR" altLang="ko-KR" sz="1400" kern="100" dirty="0">
              <a:effectLst/>
              <a:ea typeface="Times New Roman" panose="02020603050405020304" pitchFamily="18" charset="0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2270295" y="5050766"/>
            <a:ext cx="199572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↑     ↑                 ↑</a:t>
            </a:r>
          </a:p>
          <a:p>
            <a:endParaRPr lang="en-US" altLang="ko-KR" sz="500" dirty="0"/>
          </a:p>
          <a:p>
            <a:pPr algn="ctr"/>
            <a:r>
              <a:rPr lang="en-US" altLang="ko-KR" dirty="0"/>
              <a:t>pivot columns</a:t>
            </a:r>
          </a:p>
        </p:txBody>
      </p:sp>
    </p:spTree>
    <p:extLst>
      <p:ext uri="{BB962C8B-B14F-4D97-AF65-F5344CB8AC3E}">
        <p14:creationId xmlns:p14="http://schemas.microsoft.com/office/powerpoint/2010/main" val="42402023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2.5 Graphs and Networks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131"/>
          </a:xfrm>
        </p:spPr>
        <p:txBody>
          <a:bodyPr/>
          <a:lstStyle/>
          <a:p>
            <a:r>
              <a:rPr lang="en-US" altLang="ko-KR" dirty="0"/>
              <a:t>Relationship between graph and the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 fundamental </a:t>
            </a:r>
            <a:r>
              <a:rPr lang="en-US" altLang="ko-KR" dirty="0"/>
              <a:t>subspaces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6174-49FF-481D-BCDD-56901B69D011}" type="slidenum">
              <a:rPr lang="ko-KR" altLang="en-US" smtClean="0"/>
              <a:t>57</a:t>
            </a:fld>
            <a:endParaRPr lang="ko-KR" altLang="en-US"/>
          </a:p>
        </p:txBody>
      </p:sp>
      <p:pic>
        <p:nvPicPr>
          <p:cNvPr id="8194" name="Picture 2" descr="https://t1.daumcdn.net/cfile/tistory/24363D4458B3A1E9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852" y="2562800"/>
            <a:ext cx="6440646" cy="387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638800" y="476568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y</a:t>
            </a:r>
            <a:r>
              <a:rPr lang="en-US" altLang="ko-KR" dirty="0"/>
              <a:t> = </a:t>
            </a:r>
            <a:r>
              <a:rPr lang="en-US" altLang="ko-KR" b="1" dirty="0"/>
              <a:t>Ce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652404" y="4464807"/>
                <a:ext cx="11729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e</a:t>
                </a:r>
                <a:r>
                  <a:rPr lang="en-US" altLang="ko-KR" dirty="0"/>
                  <a:t> = </a:t>
                </a:r>
                <a:r>
                  <a:rPr lang="en-US" altLang="ko-KR" b="1" dirty="0"/>
                  <a:t>b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ko-KR" b="1" dirty="0"/>
                  <a:t>Ax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404" y="4464807"/>
                <a:ext cx="1172936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4145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16399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2.5 Graphs and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996170"/>
              </a:xfrm>
            </p:spPr>
            <p:txBody>
              <a:bodyPr/>
              <a:lstStyle/>
              <a:p>
                <a:r>
                  <a:rPr lang="en-US" altLang="ko-KR" dirty="0"/>
                  <a:t>Euler’s Formula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	(# of nodes)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ko-KR" dirty="0"/>
                  <a:t> (# of edges) + (# of loops) = 1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996170"/>
              </a:xfrm>
              <a:blipFill>
                <a:blip r:embed="rId2"/>
                <a:stretch>
                  <a:fillRect l="-1043" t="-10366" b="-158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6174-49FF-481D-BCDD-56901B69D011}" type="slidenum">
              <a:rPr lang="ko-KR" altLang="en-US" smtClean="0"/>
              <a:t>58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2238376" y="3409950"/>
            <a:ext cx="7924799" cy="1883657"/>
            <a:chOff x="904876" y="3305175"/>
            <a:chExt cx="7924799" cy="1883657"/>
          </a:xfrm>
        </p:grpSpPr>
        <p:sp>
          <p:nvSpPr>
            <p:cNvPr id="6" name="TextBox 5"/>
            <p:cNvSpPr txBox="1"/>
            <p:nvPr/>
          </p:nvSpPr>
          <p:spPr>
            <a:xfrm>
              <a:off x="904876" y="3305175"/>
              <a:ext cx="2000250" cy="1883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2000" dirty="0"/>
                <a:t>Null Space: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ko-KR" sz="2000" dirty="0"/>
                <a:t>Column Space: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ko-KR" sz="2000" dirty="0"/>
                <a:t>Row Space: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ko-KR" sz="2000" dirty="0"/>
                <a:t>Left Null Space:</a:t>
              </a:r>
              <a:endParaRPr lang="ko-KR" altLang="en-US" sz="2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905125" y="3305175"/>
              <a:ext cx="5924550" cy="1883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dirty="0"/>
                <a:t>dim = n – r, contains x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dirty="0"/>
                <a:t>dim = r = # of independent columns</a:t>
              </a:r>
              <a:endParaRPr lang="ko-KR" altLang="en-US" sz="2000" dirty="0"/>
            </a:p>
            <a:p>
              <a:pPr>
                <a:lnSpc>
                  <a:spcPct val="150000"/>
                </a:lnSpc>
              </a:pPr>
              <a:r>
                <a:rPr lang="en-US" altLang="ko-KR" sz="2000" dirty="0"/>
                <a:t>dim = r = # of independent rows from any spanning tree</a:t>
              </a:r>
              <a:endParaRPr lang="ko-KR" altLang="en-US" sz="2000" dirty="0"/>
            </a:p>
            <a:p>
              <a:pPr>
                <a:lnSpc>
                  <a:spcPct val="150000"/>
                </a:lnSpc>
              </a:pPr>
              <a:r>
                <a:rPr lang="en-US" altLang="ko-KR" sz="2000" dirty="0"/>
                <a:t>dim = m – r, contains y’s from the loops</a:t>
              </a:r>
              <a:endParaRPr lang="ko-KR" altLang="en-US" sz="2000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524126" y="2753551"/>
            <a:ext cx="3009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n                          m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1782191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2.6 Linear Transformations</a:t>
            </a:r>
            <a:endParaRPr lang="ko-K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09843"/>
          </a:xfrm>
        </p:spPr>
        <p:txBody>
          <a:bodyPr/>
          <a:lstStyle/>
          <a:p>
            <a:r>
              <a:rPr lang="en-US" altLang="ko-KR" dirty="0"/>
              <a:t>Review</a:t>
            </a:r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r>
              <a:rPr lang="en-US" altLang="ko-KR" b="1" dirty="0"/>
              <a:t>				Ax = b</a:t>
            </a:r>
            <a:endParaRPr lang="en-US" altLang="ko-KR" sz="1000" dirty="0"/>
          </a:p>
          <a:p>
            <a:pPr marL="0" indent="0">
              <a:buNone/>
            </a:pPr>
            <a:endParaRPr lang="en-US" altLang="ko-KR" sz="1000" b="1" dirty="0"/>
          </a:p>
          <a:p>
            <a:pPr marL="0" indent="0">
              <a:buNone/>
            </a:pPr>
            <a:r>
              <a:rPr lang="en-US" altLang="ko-KR" dirty="0"/>
              <a:t>	Row picture: 	system equation</a:t>
            </a:r>
          </a:p>
          <a:p>
            <a:pPr marL="0" indent="0">
              <a:buNone/>
            </a:pPr>
            <a:r>
              <a:rPr lang="en-US" altLang="ko-KR" dirty="0"/>
              <a:t>				x = solution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Column picture: 	linear combination of column vectors</a:t>
            </a:r>
          </a:p>
          <a:p>
            <a:pPr marL="0" indent="0">
              <a:buNone/>
            </a:pPr>
            <a:r>
              <a:rPr lang="en-US" altLang="ko-KR" dirty="0"/>
              <a:t>				x = scalar coefficients</a:t>
            </a:r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6174-49FF-481D-BCDD-56901B69D011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918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내용 개체 틀 2"/>
              <p:cNvSpPr txBox="1">
                <a:spLocks/>
              </p:cNvSpPr>
              <p:nvPr/>
            </p:nvSpPr>
            <p:spPr>
              <a:xfrm>
                <a:off x="838200" y="1825624"/>
                <a:ext cx="10515600" cy="4530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dirty="0"/>
                  <a:t>Vector Spaces </a:t>
                </a:r>
              </a:p>
              <a:p>
                <a:pPr marL="0" indent="0">
                  <a:buNone/>
                </a:pPr>
                <a:r>
                  <a:rPr lang="en-US" altLang="ko-KR" sz="2400" dirty="0"/>
                  <a:t>A vector space has to be </a:t>
                </a:r>
                <a:r>
                  <a:rPr lang="en-US" altLang="ko-KR" sz="2400" dirty="0">
                    <a:solidFill>
                      <a:srgbClr val="0070C0"/>
                    </a:solidFill>
                  </a:rPr>
                  <a:t>closed under vector addition and scalar multiplication</a:t>
                </a:r>
                <a:r>
                  <a:rPr lang="en-US" altLang="ko-KR" sz="2400" dirty="0"/>
                  <a:t>.</a:t>
                </a:r>
              </a:p>
              <a:p>
                <a:pPr marL="0" indent="0">
                  <a:buNone/>
                </a:pPr>
                <a:endParaRPr lang="en-US" altLang="ko-KR" sz="1050" dirty="0"/>
              </a:p>
              <a:p>
                <a:pPr marL="0" indent="0">
                  <a:buNone/>
                </a:pPr>
                <a:r>
                  <a:rPr lang="en-US" altLang="ko-KR" sz="2400" dirty="0"/>
                  <a:t>Thus, within all vector spaces, two operations are possible: </a:t>
                </a:r>
              </a:p>
              <a:p>
                <a:pPr marL="0" indent="0">
                  <a:buNone/>
                </a:pPr>
                <a:r>
                  <a:rPr lang="en-US" altLang="ko-KR" sz="2400" dirty="0"/>
                  <a:t>We can add any vectors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sz="2400" dirty="0"/>
                  <a:t>, and we can multiply any vector </a:t>
                </a:r>
                <a14:m>
                  <m:oMath xmlns:m="http://schemas.openxmlformats.org/officeDocument/2006/math"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altLang="ko-KR" sz="2400" dirty="0"/>
                  <a:t> by any scalar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ko-KR" sz="2400" dirty="0"/>
                  <a:t>.</a:t>
                </a:r>
              </a:p>
              <a:p>
                <a:pPr marL="0" indent="0">
                  <a:buNone/>
                </a:pPr>
                <a:endParaRPr lang="en-US" altLang="ko-KR" sz="1000" dirty="0"/>
              </a:p>
              <a:p>
                <a:pPr marL="0" indent="0">
                  <a:buNone/>
                </a:pPr>
                <a:r>
                  <a:rPr lang="en-US" altLang="ko-KR" sz="2400" dirty="0"/>
                  <a:t>In other words, </a:t>
                </a:r>
                <a:r>
                  <a:rPr lang="en-US" altLang="ko-KR" sz="2400" b="1" dirty="0">
                    <a:solidFill>
                      <a:srgbClr val="0070C0"/>
                    </a:solidFill>
                  </a:rPr>
                  <a:t>Linear Combinations</a:t>
                </a:r>
                <a:r>
                  <a:rPr lang="en-US" altLang="ko-KR" sz="2400" dirty="0"/>
                  <a:t>.</a:t>
                </a:r>
              </a:p>
              <a:p>
                <a:pPr marL="0" indent="0">
                  <a:buNone/>
                </a:pPr>
                <a:endParaRPr lang="en-US" altLang="ko-KR" sz="2400" dirty="0"/>
              </a:p>
            </p:txBody>
          </p:sp>
        </mc:Choice>
        <mc:Fallback>
          <p:sp>
            <p:nvSpPr>
              <p:cNvPr id="8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4"/>
                <a:ext cx="10515600" cy="4530725"/>
              </a:xfrm>
              <a:prstGeom prst="rect">
                <a:avLst/>
              </a:prstGeom>
              <a:blipFill>
                <a:blip r:embed="rId3"/>
                <a:stretch>
                  <a:fillRect l="-1043" t="-22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 Vector Spaces and Subspaces</a:t>
            </a:r>
            <a:endParaRPr lang="ko-KR" altLang="en-US" sz="4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6174-49FF-481D-BCDD-56901B69D01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20576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2.6 Linear Transformations</a:t>
            </a:r>
            <a:endParaRPr lang="ko-K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996170"/>
              </a:xfrm>
            </p:spPr>
            <p:txBody>
              <a:bodyPr/>
              <a:lstStyle/>
              <a:p>
                <a:r>
                  <a:rPr lang="en-US" altLang="ko-KR" dirty="0"/>
                  <a:t>Transformation    T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 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altLang="ko-KR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ko-KR" dirty="0">
                    <a:ea typeface="Cambria Math" panose="02040503050406030204" pitchFamily="18" charset="0"/>
                  </a:rPr>
                  <a:t>	mapping, function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996170"/>
              </a:xfrm>
              <a:blipFill rotWithShape="0">
                <a:blip r:embed="rId2"/>
                <a:stretch>
                  <a:fillRect l="-1043" t="-10366" b="-158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6174-49FF-481D-BCDD-56901B69D011}" type="slidenum">
              <a:rPr lang="ko-KR" altLang="en-US" smtClean="0"/>
              <a:t>60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330" y="4341273"/>
            <a:ext cx="6006260" cy="147204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9506" y="3305007"/>
            <a:ext cx="3935950" cy="2070310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2270520" y="3262870"/>
            <a:ext cx="2066587" cy="1012490"/>
            <a:chOff x="1096823" y="2639915"/>
            <a:chExt cx="2066587" cy="10124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직사각형 6"/>
                <p:cNvSpPr/>
                <p:nvPr/>
              </p:nvSpPr>
              <p:spPr>
                <a:xfrm>
                  <a:off x="1096823" y="2639915"/>
                  <a:ext cx="2064546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R" sz="1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sz="1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</m:t>
                      </m:r>
                      <m:r>
                        <a:rPr lang="en-US" altLang="ko-KR" sz="1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  <m:r>
                        <a:rPr lang="en-US" altLang="ko-KR" sz="1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ko-KR" altLang="en-US" sz="1000" b="1" dirty="0"/>
                    <a:t>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ko-KR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ko-KR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ko-KR" sz="1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</m:t>
                      </m:r>
                      <m:r>
                        <a:rPr lang="en-US" altLang="ko-KR" sz="1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sz="1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</m:t>
                      </m:r>
                      <m:r>
                        <a:rPr lang="en-US" altLang="ko-KR" sz="1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1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ko-KR" altLang="en-US" sz="1000" b="1" dirty="0"/>
                </a:p>
              </p:txBody>
            </p:sp>
          </mc:Choice>
          <mc:Fallback xmlns="">
            <p:sp>
              <p:nvSpPr>
                <p:cNvPr id="7" name="직사각형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6823" y="2639915"/>
                  <a:ext cx="2064546" cy="24622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직사각형 11"/>
            <p:cNvSpPr/>
            <p:nvPr/>
          </p:nvSpPr>
          <p:spPr>
            <a:xfrm>
              <a:off x="1409700" y="2798161"/>
              <a:ext cx="163801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b="1" dirty="0"/>
                <a:t>A x   =   b</a:t>
              </a:r>
              <a:endParaRPr lang="en-US" altLang="ko-KR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직사각형 14"/>
                <p:cNvSpPr/>
                <p:nvPr/>
              </p:nvSpPr>
              <p:spPr>
                <a:xfrm>
                  <a:off x="1706088" y="3283073"/>
                  <a:ext cx="145732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5" name="직사각형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6088" y="3283073"/>
                  <a:ext cx="1457322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2977526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2.6 Linear Transformations</a:t>
            </a:r>
            <a:endParaRPr lang="ko-K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220643"/>
              </a:xfrm>
            </p:spPr>
            <p:txBody>
              <a:bodyPr/>
              <a:lstStyle/>
              <a:p>
                <a:r>
                  <a:rPr lang="en-US" altLang="ko-KR" dirty="0"/>
                  <a:t>A transformation (or mapping) T is </a:t>
                </a:r>
                <a:r>
                  <a:rPr lang="en-US" altLang="ko-KR" b="1" dirty="0"/>
                  <a:t>linear</a:t>
                </a:r>
                <a:r>
                  <a:rPr lang="en-US" altLang="ko-KR" dirty="0"/>
                  <a:t> if:</a:t>
                </a:r>
              </a:p>
              <a:p>
                <a:pPr marL="571500" indent="-571500">
                  <a:buFont typeface="Arial" panose="020B0604020202020204" pitchFamily="34" charset="0"/>
                  <a:buAutoNum type="romanLcParenBoth"/>
                </a:pPr>
                <a:r>
                  <a:rPr lang="en-US" altLang="ko-KR" sz="2400" dirty="0"/>
                  <a:t>T(</a:t>
                </a:r>
                <a:r>
                  <a:rPr lang="en-US" altLang="ko-KR" sz="2400" b="1" dirty="0"/>
                  <a:t>u</a:t>
                </a:r>
                <a:r>
                  <a:rPr lang="en-US" altLang="ko-KR" sz="2400" dirty="0"/>
                  <a:t> + </a:t>
                </a:r>
                <a:r>
                  <a:rPr lang="en-US" altLang="ko-KR" sz="2400" b="1" dirty="0"/>
                  <a:t>v</a:t>
                </a:r>
                <a:r>
                  <a:rPr lang="en-US" altLang="ko-KR" sz="2400" dirty="0"/>
                  <a:t>) = T(</a:t>
                </a:r>
                <a:r>
                  <a:rPr lang="en-US" altLang="ko-KR" sz="2400" b="1" dirty="0"/>
                  <a:t>u</a:t>
                </a:r>
                <a:r>
                  <a:rPr lang="en-US" altLang="ko-KR" sz="2400" dirty="0"/>
                  <a:t>) + T(</a:t>
                </a:r>
                <a:r>
                  <a:rPr lang="en-US" altLang="ko-KR" sz="2400" b="1" dirty="0"/>
                  <a:t>v</a:t>
                </a:r>
                <a:r>
                  <a:rPr lang="en-US" altLang="ko-KR" sz="2400" dirty="0"/>
                  <a:t>) 		for all </a:t>
                </a:r>
                <a:r>
                  <a:rPr lang="en-US" altLang="ko-KR" sz="2400" b="1" dirty="0"/>
                  <a:t>u</a:t>
                </a:r>
                <a:r>
                  <a:rPr lang="en-US" altLang="ko-KR" sz="2400" dirty="0"/>
                  <a:t>, </a:t>
                </a:r>
                <a:r>
                  <a:rPr lang="en-US" altLang="ko-KR" sz="2400" b="1" dirty="0"/>
                  <a:t>v</a:t>
                </a:r>
                <a:r>
                  <a:rPr lang="en-US" altLang="ko-KR" sz="2400" dirty="0"/>
                  <a:t> in the domain of T</a:t>
                </a:r>
              </a:p>
              <a:p>
                <a:pPr marL="571500" indent="-571500">
                  <a:buFont typeface="Arial" panose="020B0604020202020204" pitchFamily="34" charset="0"/>
                  <a:buAutoNum type="romanLcParenBoth"/>
                </a:pPr>
                <a:r>
                  <a:rPr lang="en-US" altLang="ko-KR" sz="2400" dirty="0"/>
                  <a:t>T(c</a:t>
                </a:r>
                <a:r>
                  <a:rPr lang="en-US" altLang="ko-KR" sz="2400" b="1" dirty="0"/>
                  <a:t>u</a:t>
                </a:r>
                <a:r>
                  <a:rPr lang="en-US" altLang="ko-KR" sz="2400" dirty="0"/>
                  <a:t>) = </a:t>
                </a:r>
                <a:r>
                  <a:rPr lang="en-US" altLang="ko-KR" sz="2400" dirty="0" err="1"/>
                  <a:t>cT</a:t>
                </a:r>
                <a:r>
                  <a:rPr lang="en-US" altLang="ko-KR" sz="2400" dirty="0"/>
                  <a:t>(</a:t>
                </a:r>
                <a:r>
                  <a:rPr lang="en-US" altLang="ko-KR" sz="2400" b="1" dirty="0"/>
                  <a:t>u</a:t>
                </a:r>
                <a:r>
                  <a:rPr lang="en-US" altLang="ko-KR" sz="2400" dirty="0"/>
                  <a:t>)			for all scalars c and all </a:t>
                </a:r>
                <a:r>
                  <a:rPr lang="en-US" altLang="ko-KR" sz="2400" b="1" dirty="0"/>
                  <a:t>u</a:t>
                </a:r>
                <a:r>
                  <a:rPr lang="en-US" altLang="ko-KR" sz="2400" dirty="0"/>
                  <a:t> in the domain of T</a:t>
                </a:r>
              </a:p>
              <a:p>
                <a:pPr marL="0" indent="0">
                  <a:buNone/>
                </a:pPr>
                <a:endParaRPr lang="en-US" altLang="ko-KR" sz="2400" dirty="0"/>
              </a:p>
              <a:p>
                <a:pPr marL="0" indent="0">
                  <a:buNone/>
                </a:pPr>
                <a:r>
                  <a:rPr lang="en-US" altLang="ko-KR" sz="2400" dirty="0"/>
                  <a:t>If T is a linear transformation, then</a:t>
                </a:r>
              </a:p>
              <a:p>
                <a:pPr marL="0" indent="0" algn="ctr">
                  <a:buNone/>
                </a:pPr>
                <a:r>
                  <a:rPr lang="en-US" altLang="ko-KR" sz="2400" dirty="0"/>
                  <a:t>T(</a:t>
                </a:r>
                <a:r>
                  <a:rPr lang="en-US" altLang="ko-KR" sz="2400" b="1" dirty="0"/>
                  <a:t>0</a:t>
                </a:r>
                <a:r>
                  <a:rPr lang="en-US" altLang="ko-KR" sz="2400" dirty="0"/>
                  <a:t>) = </a:t>
                </a:r>
                <a:r>
                  <a:rPr lang="en-US" altLang="ko-KR" sz="2400" b="1" dirty="0"/>
                  <a:t>0</a:t>
                </a:r>
              </a:p>
              <a:p>
                <a:pPr marL="0" indent="0" algn="ctr">
                  <a:buNone/>
                </a:pPr>
                <a:r>
                  <a:rPr lang="en-US" altLang="ko-KR" sz="2400" dirty="0"/>
                  <a:t>T(c</a:t>
                </a:r>
                <a:r>
                  <a:rPr lang="en-US" altLang="ko-KR" sz="2400" b="1" dirty="0"/>
                  <a:t>u</a:t>
                </a:r>
                <a:r>
                  <a:rPr lang="en-US" altLang="ko-KR" sz="2400" dirty="0"/>
                  <a:t> + d</a:t>
                </a:r>
                <a:r>
                  <a:rPr lang="en-US" altLang="ko-KR" sz="2400" b="1" dirty="0"/>
                  <a:t>v</a:t>
                </a:r>
                <a:r>
                  <a:rPr lang="en-US" altLang="ko-KR" sz="2400" dirty="0"/>
                  <a:t>) = cT (</a:t>
                </a:r>
                <a:r>
                  <a:rPr lang="en-US" altLang="ko-KR" sz="2400" b="1" dirty="0"/>
                  <a:t>u</a:t>
                </a:r>
                <a:r>
                  <a:rPr lang="en-US" altLang="ko-KR" sz="2400" dirty="0"/>
                  <a:t>) + dT (</a:t>
                </a:r>
                <a:r>
                  <a:rPr lang="en-US" altLang="ko-KR" sz="2400" b="1" dirty="0"/>
                  <a:t>v</a:t>
                </a:r>
                <a:r>
                  <a:rPr lang="en-US" altLang="ko-KR" sz="2400" dirty="0"/>
                  <a:t>)</a:t>
                </a:r>
              </a:p>
              <a:p>
                <a:pPr marL="0" indent="0">
                  <a:buNone/>
                </a:pPr>
                <a:endParaRPr lang="en-US" altLang="ko-KR" sz="2400" dirty="0"/>
              </a:p>
              <a:p>
                <a:r>
                  <a:rPr lang="en-US" altLang="ko-KR" dirty="0"/>
                  <a:t>Superposition principle 		</a:t>
                </a:r>
                <a:r>
                  <a:rPr lang="en-US" altLang="ko-KR" sz="2400" dirty="0"/>
                  <a:t>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0" smtClean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400" dirty="0"/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400" dirty="0"/>
                  <a:t>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400" dirty="0"/>
                  <a:t>)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400" dirty="0"/>
                  <a:t>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400" dirty="0"/>
                  <a:t>)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220643"/>
              </a:xfrm>
              <a:blipFill rotWithShape="0">
                <a:blip r:embed="rId3"/>
                <a:stretch>
                  <a:fillRect l="-1043" t="-2453" b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6174-49FF-481D-BCDD-56901B69D011}" type="slidenum">
              <a:rPr lang="ko-KR" altLang="en-US" smtClean="0"/>
              <a:t>61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48025" y="4121688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T(</a:t>
            </a:r>
            <a:r>
              <a:rPr lang="en-US" altLang="ko-KR" b="1" dirty="0"/>
              <a:t>0</a:t>
            </a:r>
            <a:r>
              <a:rPr lang="en-US" altLang="ko-KR" dirty="0"/>
              <a:t>) = T(0</a:t>
            </a:r>
            <a:r>
              <a:rPr lang="en-US" altLang="ko-KR" b="1" dirty="0"/>
              <a:t>u</a:t>
            </a:r>
            <a:r>
              <a:rPr lang="en-US" altLang="ko-KR" dirty="0"/>
              <a:t>) = 0 T(u) =  </a:t>
            </a:r>
            <a:r>
              <a:rPr lang="en-US" altLang="ko-KR" b="1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35445222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2.6 Linear Transformations</a:t>
            </a:r>
            <a:endParaRPr lang="ko-K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12209"/>
          </a:xfrm>
        </p:spPr>
        <p:txBody>
          <a:bodyPr/>
          <a:lstStyle/>
          <a:p>
            <a:r>
              <a:rPr lang="en-US" altLang="ko-KR" dirty="0"/>
              <a:t>Matrix Transofrmation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sz="2400" dirty="0"/>
              <a:t>T(</a:t>
            </a:r>
            <a:r>
              <a:rPr lang="en-US" altLang="ko-KR" sz="2400" b="1" dirty="0"/>
              <a:t>x</a:t>
            </a:r>
            <a:r>
              <a:rPr lang="en-US" altLang="ko-KR" sz="2400" dirty="0"/>
              <a:t>) = </a:t>
            </a:r>
            <a:r>
              <a:rPr lang="en-US" altLang="ko-KR" sz="2400" b="1" dirty="0"/>
              <a:t>Ax</a:t>
            </a:r>
          </a:p>
          <a:p>
            <a:pPr marL="0" indent="0">
              <a:buNone/>
            </a:pPr>
            <a:r>
              <a:rPr lang="en-US" altLang="ko-KR" sz="2400" b="1" dirty="0"/>
              <a:t>		A</a:t>
            </a:r>
            <a:r>
              <a:rPr lang="en-US" altLang="ko-KR" sz="2400" dirty="0"/>
              <a:t>(c</a:t>
            </a:r>
            <a:r>
              <a:rPr lang="en-US" altLang="ko-KR" sz="2400" b="1" dirty="0"/>
              <a:t>u</a:t>
            </a:r>
            <a:r>
              <a:rPr lang="en-US" altLang="ko-KR" sz="2400" dirty="0"/>
              <a:t> + d</a:t>
            </a:r>
            <a:r>
              <a:rPr lang="en-US" altLang="ko-KR" sz="2400" b="1" dirty="0"/>
              <a:t>v</a:t>
            </a:r>
            <a:r>
              <a:rPr lang="en-US" altLang="ko-KR" sz="2400" dirty="0"/>
              <a:t>) = c</a:t>
            </a:r>
            <a:r>
              <a:rPr lang="en-US" altLang="ko-KR" sz="2400" b="1" dirty="0"/>
              <a:t>Au</a:t>
            </a:r>
            <a:r>
              <a:rPr lang="en-US" altLang="ko-KR" sz="2400" dirty="0"/>
              <a:t> + d</a:t>
            </a:r>
            <a:r>
              <a:rPr lang="en-US" altLang="ko-KR" sz="2400" b="1" dirty="0"/>
              <a:t>Av		</a:t>
            </a:r>
            <a:r>
              <a:rPr lang="en-US" altLang="ko-KR" sz="2400" b="1" dirty="0">
                <a:solidFill>
                  <a:srgbClr val="002060"/>
                </a:solidFill>
              </a:rPr>
              <a:t>Linear Transformation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6174-49FF-481D-BCDD-56901B69D011}" type="slidenum">
              <a:rPr lang="ko-KR" altLang="en-US" smtClean="0"/>
              <a:t>62</a:t>
            </a:fld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2023754" y="3473816"/>
            <a:ext cx="8144493" cy="3220947"/>
            <a:chOff x="1326078" y="3637106"/>
            <a:chExt cx="8144493" cy="3220947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/>
            <a:srcRect b="82681"/>
            <a:stretch/>
          </p:blipFill>
          <p:spPr>
            <a:xfrm>
              <a:off x="1578035" y="3637106"/>
              <a:ext cx="1510421" cy="934101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/>
            <a:srcRect t="80635" b="3174"/>
            <a:stretch/>
          </p:blipFill>
          <p:spPr>
            <a:xfrm>
              <a:off x="7920705" y="3675820"/>
              <a:ext cx="1510421" cy="873209"/>
            </a:xfrm>
            <a:prstGeom prst="rect">
              <a:avLst/>
            </a:prstGeom>
          </p:spPr>
        </p:pic>
        <p:grpSp>
          <p:nvGrpSpPr>
            <p:cNvPr id="7" name="그룹 6"/>
            <p:cNvGrpSpPr/>
            <p:nvPr/>
          </p:nvGrpSpPr>
          <p:grpSpPr>
            <a:xfrm>
              <a:off x="1326078" y="4556894"/>
              <a:ext cx="8144493" cy="2301159"/>
              <a:chOff x="917864" y="3480595"/>
              <a:chExt cx="10356273" cy="2926079"/>
            </a:xfrm>
          </p:grpSpPr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7864" y="3480595"/>
                <a:ext cx="10356273" cy="2658341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1476897" y="5995748"/>
                <a:ext cx="1744238" cy="4109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 dirty="0"/>
                  <a:t>contracting</a:t>
                </a:r>
                <a:endParaRPr lang="ko-KR" altLang="en-US" sz="1500" dirty="0"/>
              </a:p>
            </p:txBody>
          </p:sp>
        </p:grpSp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2"/>
            <a:srcRect t="19745" b="65493"/>
            <a:stretch/>
          </p:blipFill>
          <p:spPr>
            <a:xfrm>
              <a:off x="3615016" y="3697187"/>
              <a:ext cx="1510421" cy="796161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2"/>
            <a:srcRect t="37125" b="46667"/>
            <a:stretch/>
          </p:blipFill>
          <p:spPr>
            <a:xfrm>
              <a:off x="5810696" y="3675361"/>
              <a:ext cx="1510421" cy="8741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6895155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2.6 Linear Transformations</a:t>
            </a:r>
            <a:endParaRPr lang="ko-K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6174-49FF-481D-BCDD-56901B69D011}" type="slidenum">
              <a:rPr lang="ko-KR" altLang="en-US" smtClean="0"/>
              <a:t>63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1125"/>
          <a:stretch/>
        </p:blipFill>
        <p:spPr>
          <a:xfrm>
            <a:off x="840179" y="1747985"/>
            <a:ext cx="8698675" cy="142009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55535"/>
            <a:ext cx="8659091" cy="13095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9497291" y="1825625"/>
                <a:ext cx="163301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 </m:t>
                      </m:r>
                      <m:sSup>
                        <m:sSupPr>
                          <m:ctrlP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7291" y="1825625"/>
                <a:ext cx="1633011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9526591" y="3547185"/>
                <a:ext cx="187827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 </m:t>
                      </m:r>
                      <m:sSup>
                        <m:sSupPr>
                          <m:ctrlP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</m:t>
                          </m:r>
                        </m:sup>
                      </m:sSup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6591" y="3547185"/>
                <a:ext cx="1878271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6"/>
          <a:srcRect t="3846" r="28371"/>
          <a:stretch/>
        </p:blipFill>
        <p:spPr>
          <a:xfrm>
            <a:off x="743475" y="5071621"/>
            <a:ext cx="6222933" cy="46791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6"/>
          <a:srcRect l="86232" t="5495"/>
          <a:stretch/>
        </p:blipFill>
        <p:spPr>
          <a:xfrm>
            <a:off x="6966408" y="5070201"/>
            <a:ext cx="1196132" cy="4598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569498" y="5726785"/>
                <a:ext cx="7053003" cy="4397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𝐴𝑝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9498" y="5726785"/>
                <a:ext cx="7053003" cy="439736"/>
              </a:xfrm>
              <a:prstGeom prst="rect">
                <a:avLst/>
              </a:prstGeom>
              <a:blipFill rotWithShape="0">
                <a:blip r:embed="rId7"/>
                <a:stretch>
                  <a:fillRect b="-8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978562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211888"/>
              </a:xfrm>
            </p:spPr>
            <p:txBody>
              <a:bodyPr/>
              <a:lstStyle/>
              <a:p>
                <a:r>
                  <a:rPr lang="en-US" altLang="ko-KR" dirty="0"/>
                  <a:t>The Matrix of A Linear Transformation</a:t>
                </a:r>
                <a:endParaRPr lang="ko-KR" altLang="en-US" dirty="0"/>
              </a:p>
              <a:p>
                <a:pPr marL="0" indent="0">
                  <a:buNone/>
                </a:pPr>
                <a:r>
                  <a:rPr lang="en-US" altLang="ko-KR" dirty="0"/>
                  <a:t>	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If given Ax for every basis vetors x, </a:t>
                </a:r>
              </a:p>
              <a:p>
                <a:pPr marL="0" indent="0">
                  <a:buNone/>
                </a:pPr>
                <a:r>
                  <a:rPr lang="en-US" altLang="ko-KR" sz="2000" b="1" dirty="0"/>
                  <a:t>			A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0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dirty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sz="2000" dirty="0"/>
                  <a:t>	</a:t>
                </a:r>
                <a:r>
                  <a:rPr lang="en-US" altLang="ko-KR" sz="2000" b="1" dirty="0"/>
                  <a:t>A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dirty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dirty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000" dirty="0"/>
                  <a:t>,	..., 	</a:t>
                </a:r>
                <a:r>
                  <a:rPr lang="en-US" altLang="ko-KR" sz="2000" b="1" dirty="0"/>
                  <a:t>A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dirty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dirty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then, we can find any transform results in the vector space </a:t>
                </a:r>
                <a:r>
                  <a:rPr lang="en-US" altLang="ko-KR" sz="2000" dirty="0">
                    <a:solidFill>
                      <a:srgbClr val="C00000"/>
                    </a:solidFill>
                  </a:rPr>
                  <a:t>without </a:t>
                </a:r>
                <a:r>
                  <a:rPr lang="en-US" altLang="ko-KR" sz="2000" b="1" dirty="0">
                    <a:solidFill>
                      <a:srgbClr val="C00000"/>
                    </a:solidFill>
                  </a:rPr>
                  <a:t>A</a:t>
                </a:r>
                <a:r>
                  <a:rPr lang="en-US" altLang="ko-KR" sz="2000" dirty="0"/>
                  <a:t>.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211888"/>
              </a:xfrm>
              <a:blipFill>
                <a:blip r:embed="rId3"/>
                <a:stretch>
                  <a:fillRect l="-1043" t="-4683" b="-41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2.6 Linear Transformations</a:t>
            </a:r>
            <a:endParaRPr lang="ko-K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6174-49FF-481D-BCDD-56901B69D011}" type="slidenum">
              <a:rPr lang="ko-KR" altLang="en-US" smtClean="0"/>
              <a:t>64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1515985" y="4280911"/>
            <a:ext cx="9160030" cy="1061765"/>
            <a:chOff x="1515985" y="4562975"/>
            <a:chExt cx="9160030" cy="106176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15985" y="4562975"/>
              <a:ext cx="9160030" cy="57207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직사각형 5"/>
                <p:cNvSpPr/>
                <p:nvPr/>
              </p:nvSpPr>
              <p:spPr>
                <a:xfrm>
                  <a:off x="7347784" y="5163075"/>
                  <a:ext cx="292182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ko-KR" sz="2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2400" b="0" i="1" dirty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ko-KR" sz="24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400" b="1" i="1" dirty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ko-KR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altLang="ko-KR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ko-KR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 dirty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ko-KR" sz="24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ko-KR" sz="2400" b="1" i="1" dirty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ko-KR" sz="24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6" name="직사각형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7784" y="5163075"/>
                  <a:ext cx="2921826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그룹 30"/>
          <p:cNvGrpSpPr/>
          <p:nvPr/>
        </p:nvGrpSpPr>
        <p:grpSpPr>
          <a:xfrm>
            <a:off x="7347784" y="502775"/>
            <a:ext cx="4348162" cy="2135453"/>
            <a:chOff x="7272338" y="345937"/>
            <a:chExt cx="4348162" cy="2135453"/>
          </a:xfrm>
        </p:grpSpPr>
        <p:grpSp>
          <p:nvGrpSpPr>
            <p:cNvPr id="25" name="그룹 24"/>
            <p:cNvGrpSpPr/>
            <p:nvPr/>
          </p:nvGrpSpPr>
          <p:grpSpPr>
            <a:xfrm>
              <a:off x="7272338" y="345937"/>
              <a:ext cx="4348162" cy="628650"/>
              <a:chOff x="6786563" y="742950"/>
              <a:chExt cx="4348162" cy="628650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8610600" y="742950"/>
                <a:ext cx="1076325" cy="628650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A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" name="직선 화살표 연결선 9"/>
              <p:cNvCxnSpPr>
                <a:endCxn id="8" idx="1"/>
              </p:cNvCxnSpPr>
              <p:nvPr/>
            </p:nvCxnSpPr>
            <p:spPr>
              <a:xfrm>
                <a:off x="8124825" y="1057275"/>
                <a:ext cx="48577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화살표 연결선 11"/>
              <p:cNvCxnSpPr/>
              <p:nvPr/>
            </p:nvCxnSpPr>
            <p:spPr>
              <a:xfrm>
                <a:off x="9686925" y="1057275"/>
                <a:ext cx="48577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6786563" y="843240"/>
                    <a:ext cx="133826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b="0" i="0" dirty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r>
                                    <a:rPr lang="en-US" altLang="ko-KR" b="0" i="0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altLang="ko-KR" b="0" i="0" dirty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ko-KR" b="0" i="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0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b="0" i="0" dirty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r>
                                    <a:rPr lang="en-US" altLang="ko-KR" b="0" i="0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altLang="ko-KR" b="0" i="0" dirty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ko-KR" b="0" i="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86563" y="843240"/>
                    <a:ext cx="1338262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0801350" y="843240"/>
                    <a:ext cx="33337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01350" y="843240"/>
                    <a:ext cx="333375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그룹 25"/>
            <p:cNvGrpSpPr/>
            <p:nvPr/>
          </p:nvGrpSpPr>
          <p:grpSpPr>
            <a:xfrm>
              <a:off x="8029574" y="1062654"/>
              <a:ext cx="3132216" cy="628650"/>
              <a:chOff x="7543799" y="1459667"/>
              <a:chExt cx="3132216" cy="628650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8610600" y="1459667"/>
                <a:ext cx="1076325" cy="628650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A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직선 화살표 연결선 15"/>
              <p:cNvCxnSpPr>
                <a:endCxn id="15" idx="1"/>
              </p:cNvCxnSpPr>
              <p:nvPr/>
            </p:nvCxnSpPr>
            <p:spPr>
              <a:xfrm>
                <a:off x="8124825" y="1773992"/>
                <a:ext cx="48577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화살표 연결선 16"/>
              <p:cNvCxnSpPr/>
              <p:nvPr/>
            </p:nvCxnSpPr>
            <p:spPr>
              <a:xfrm>
                <a:off x="9686925" y="1773992"/>
                <a:ext cx="48577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7543799" y="1559957"/>
                    <a:ext cx="58102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b="0" i="0" dirty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r>
                                    <a:rPr lang="en-US" altLang="ko-KR" b="0" i="0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altLang="ko-KR" b="0" i="0" dirty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ko-KR" b="0" i="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43799" y="1559957"/>
                    <a:ext cx="581025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10179844" y="1559957"/>
                    <a:ext cx="49617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79844" y="1559957"/>
                    <a:ext cx="496171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819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그룹 26"/>
            <p:cNvGrpSpPr/>
            <p:nvPr/>
          </p:nvGrpSpPr>
          <p:grpSpPr>
            <a:xfrm>
              <a:off x="8029574" y="1852740"/>
              <a:ext cx="3132214" cy="628650"/>
              <a:chOff x="7543799" y="2249753"/>
              <a:chExt cx="3132214" cy="628650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8610600" y="2249753"/>
                <a:ext cx="1076325" cy="628650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A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" name="직선 화살표 연결선 20"/>
              <p:cNvCxnSpPr>
                <a:endCxn id="20" idx="1"/>
              </p:cNvCxnSpPr>
              <p:nvPr/>
            </p:nvCxnSpPr>
            <p:spPr>
              <a:xfrm>
                <a:off x="8124825" y="2564078"/>
                <a:ext cx="48577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화살표 연결선 21"/>
              <p:cNvCxnSpPr/>
              <p:nvPr/>
            </p:nvCxnSpPr>
            <p:spPr>
              <a:xfrm>
                <a:off x="9686925" y="2564078"/>
                <a:ext cx="48577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7543799" y="2350043"/>
                    <a:ext cx="58102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b="0" i="0" dirty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r>
                                    <a:rPr lang="en-US" altLang="ko-KR" b="0" i="0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altLang="ko-KR" b="0" i="0" dirty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ko-KR" b="0" i="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43799" y="2350043"/>
                    <a:ext cx="581026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10179844" y="2350043"/>
                    <a:ext cx="49616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79844" y="2350043"/>
                    <a:ext cx="496169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819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8" name="오른쪽 대괄호 27"/>
            <p:cNvSpPr/>
            <p:nvPr/>
          </p:nvSpPr>
          <p:spPr>
            <a:xfrm>
              <a:off x="11161789" y="1376979"/>
              <a:ext cx="94379" cy="790086"/>
            </a:xfrm>
            <a:prstGeom prst="righ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291131" y="1587124"/>
              <a:ext cx="209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+</a:t>
              </a:r>
              <a:endParaRPr lang="ko-KR" altLang="en-US" dirty="0"/>
            </a:p>
          </p:txBody>
        </p:sp>
        <p:sp>
          <p:nvSpPr>
            <p:cNvPr id="30" name="위쪽 화살표 29"/>
            <p:cNvSpPr/>
            <p:nvPr/>
          </p:nvSpPr>
          <p:spPr>
            <a:xfrm>
              <a:off x="11319052" y="878326"/>
              <a:ext cx="250469" cy="673040"/>
            </a:xfrm>
            <a:prstGeom prst="up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524171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47700" y="2442069"/>
            <a:ext cx="10896600" cy="3249579"/>
          </a:xfrm>
          <a:prstGeom prst="rect">
            <a:avLst/>
          </a:prstGeom>
          <a:solidFill>
            <a:srgbClr val="BEE1EE">
              <a:alpha val="63922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706100" cy="4191725"/>
              </a:xfrm>
            </p:spPr>
            <p:txBody>
              <a:bodyPr/>
              <a:lstStyle/>
              <a:p>
                <a:r>
                  <a:rPr lang="en-US" altLang="ko-KR" dirty="0"/>
                  <a:t>The Matrix of A Linear Transformation</a:t>
                </a:r>
              </a:p>
              <a:p>
                <a:endParaRPr lang="en-US" altLang="ko-KR" sz="1000" dirty="0"/>
              </a:p>
              <a:p>
                <a:pPr marL="0" indent="0">
                  <a:buNone/>
                </a:pPr>
                <a:r>
                  <a:rPr lang="en-US" altLang="ko-KR" sz="2000" dirty="0"/>
                  <a:t>Let 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 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ko-KR" sz="2000" dirty="0"/>
                  <a:t> be a linear transformation. Then there exists a unique matrix </a:t>
                </a:r>
                <a:r>
                  <a:rPr lang="en-US" altLang="ko-KR" sz="2000" b="1" dirty="0"/>
                  <a:t>A</a:t>
                </a:r>
                <a:r>
                  <a:rPr lang="en-US" altLang="ko-KR" sz="2000" dirty="0"/>
                  <a:t> such that</a:t>
                </a:r>
              </a:p>
              <a:p>
                <a:pPr marL="0" indent="0" algn="ctr">
                  <a:buNone/>
                </a:pPr>
                <a:r>
                  <a:rPr lang="en-US" altLang="ko-KR" sz="2400" dirty="0"/>
                  <a:t>T(</a:t>
                </a:r>
                <a:r>
                  <a:rPr lang="en-US" altLang="ko-KR" sz="2400" b="1" dirty="0"/>
                  <a:t>x</a:t>
                </a:r>
                <a:r>
                  <a:rPr lang="en-US" altLang="ko-KR" sz="2400" dirty="0"/>
                  <a:t>) = </a:t>
                </a:r>
                <a:r>
                  <a:rPr lang="en-US" altLang="ko-KR" sz="2400" b="1" dirty="0"/>
                  <a:t>Ax</a:t>
                </a:r>
                <a:r>
                  <a:rPr lang="en-US" altLang="ko-KR" sz="2400" dirty="0"/>
                  <a:t>     for all </a:t>
                </a:r>
                <a:r>
                  <a:rPr lang="en-US" altLang="ko-KR" sz="2400" b="1" dirty="0"/>
                  <a:t>x</a:t>
                </a:r>
                <a:r>
                  <a:rPr lang="en-US" altLang="ko-KR" sz="2400" dirty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ko-KR" sz="24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In fact, A is the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2000" dirty="0"/>
                  <a:t> matrix whose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th</m:t>
                    </m:r>
                  </m:oMath>
                </a14:m>
                <a:r>
                  <a:rPr lang="en-US" altLang="ko-KR" sz="2000" dirty="0"/>
                  <a:t> column is the vector 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dirty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sz="2000" dirty="0"/>
                  <a:t>),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dirty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sz="2000" dirty="0"/>
                  <a:t> is the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𝑗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th</m:t>
                    </m:r>
                  </m:oMath>
                </a14:m>
                <a:r>
                  <a:rPr lang="en-US" altLang="ko-KR" sz="2000" dirty="0"/>
                  <a:t> column of the identity matrix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sz="2000" dirty="0"/>
                  <a:t>:</a:t>
                </a:r>
              </a:p>
              <a:p>
                <a:pPr marL="0" indent="0" algn="ctr">
                  <a:buNone/>
                </a:pPr>
                <a:r>
                  <a:rPr lang="en-US" altLang="ko-KR" sz="2000" b="1" dirty="0"/>
                  <a:t>A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altLang="ko-KR" sz="2000" dirty="0"/>
                                  <m:t>T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2000" dirty="0"/>
                                  <m:t>(</m:t>
                                </m:r>
                                <m:r>
                                  <a:rPr lang="en-US" altLang="ko-KR" sz="20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altLang="ko-KR" sz="2000" dirty="0"/>
                              <m:t>)</m:t>
                            </m:r>
                          </m:e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eqArr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eqArr>
                          <m:eqArr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altLang="ko-KR" sz="2000" dirty="0"/>
                                  <m:t>T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2000" dirty="0"/>
                                  <m:t>(</m:t>
                                </m:r>
                                <m:r>
                                  <a:rPr lang="en-US" altLang="ko-KR" sz="20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eqAr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b="0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</m:t>
                            </m:r>
                          </m:e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eqAr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b="0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altLang="ko-KR" sz="2000" dirty="0"/>
                                  <m:t>T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2000" dirty="0"/>
                                  <m:t>(</m:t>
                                </m:r>
                                <m:r>
                                  <a:rPr lang="en-US" altLang="ko-KR" sz="20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eqArr>
                      </m:e>
                    </m:d>
                  </m:oMath>
                </a14:m>
                <a:endParaRPr lang="en-US" altLang="ko-KR" sz="2400" dirty="0"/>
              </a:p>
              <a:p>
                <a:pPr marL="0" indent="0" algn="ctr">
                  <a:buNone/>
                </a:pPr>
                <a:endParaRPr lang="en-US" altLang="ko-KR" sz="24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706100" cy="4191725"/>
              </a:xfrm>
              <a:blipFill>
                <a:blip r:embed="rId3"/>
                <a:stretch>
                  <a:fillRect l="-1025" t="-24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2.6 Linear Transformations</a:t>
            </a:r>
            <a:endParaRPr lang="ko-K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6174-49FF-481D-BCDD-56901B69D011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79924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2.6 Linear Transformations</a:t>
            </a:r>
            <a:endParaRPr lang="ko-K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367828"/>
              </a:xfrm>
            </p:spPr>
            <p:txBody>
              <a:bodyPr/>
              <a:lstStyle/>
              <a:p>
                <a:r>
                  <a:rPr lang="en-US" altLang="ko-KR" dirty="0"/>
                  <a:t>Standard Matrix of A Linear Transformation</a:t>
                </a:r>
              </a:p>
              <a:p>
                <a:endParaRPr lang="en-US" altLang="ko-KR" sz="1000" dirty="0"/>
              </a:p>
              <a:p>
                <a:pPr marL="0" indent="0">
                  <a:buNone/>
                </a:pPr>
                <a:r>
                  <a:rPr lang="en-US" altLang="ko-KR" sz="2000" dirty="0"/>
                  <a:t>If we know the </a:t>
                </a:r>
                <a:r>
                  <a:rPr lang="en-US" altLang="ko-KR" sz="2000" b="1" dirty="0"/>
                  <a:t>Ax</a:t>
                </a:r>
                <a:r>
                  <a:rPr lang="en-US" altLang="ko-KR" sz="2000" dirty="0"/>
                  <a:t> for the standard basis vectors,</a:t>
                </a:r>
                <a:endParaRPr lang="en-US" altLang="ko-KR" sz="2000" b="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ko-KR" sz="2000" b="1" dirty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0" dirty="0" smtClean="0">
                            <a:latin typeface="Cambria Math" panose="02040503050406030204" pitchFamily="18" charset="0"/>
                          </a:rPr>
                          <m:t>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altLang="ko-KR" sz="2000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dirty="0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0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ko-KR" sz="2000" b="1" dirty="0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dirty="0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sz="2000" b="1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b="1" dirty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ko-KR" sz="2000" dirty="0"/>
              </a:p>
              <a:p>
                <a:pPr marL="0" indent="0" algn="ctr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			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367828"/>
              </a:xfrm>
              <a:blipFill>
                <a:blip r:embed="rId2"/>
                <a:stretch>
                  <a:fillRect l="-1043" t="-43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6174-49FF-481D-BCDD-56901B69D011}" type="slidenum">
              <a:rPr lang="ko-KR" altLang="en-US" smtClean="0"/>
              <a:t>66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9647435" y="2543443"/>
            <a:ext cx="1840750" cy="1247775"/>
            <a:chOff x="8753583" y="1690688"/>
            <a:chExt cx="1840750" cy="1247775"/>
          </a:xfrm>
        </p:grpSpPr>
        <p:pic>
          <p:nvPicPr>
            <p:cNvPr id="1026" name="Picture 2" descr="standard basis matrix 이미지 검색결과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81"/>
            <a:stretch/>
          </p:blipFill>
          <p:spPr bwMode="auto">
            <a:xfrm>
              <a:off x="9185097" y="1690688"/>
              <a:ext cx="1409236" cy="1247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8753583" y="2129909"/>
              <a:ext cx="667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e</a:t>
              </a:r>
              <a:r>
                <a:rPr lang="en-US" altLang="ko-KR" dirty="0"/>
                <a:t> = </a:t>
              </a:r>
              <a:endParaRPr lang="ko-KR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1509942" y="3675808"/>
                <a:ext cx="4819836" cy="27651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000" dirty="0"/>
                  <a:t>T(</a:t>
                </a:r>
                <a:r>
                  <a:rPr lang="en-US" altLang="ko-KR" sz="2000" b="1" dirty="0"/>
                  <a:t>x</a:t>
                </a:r>
                <a:r>
                  <a:rPr lang="en-US" altLang="ko-KR" sz="2000" dirty="0"/>
                  <a:t>) </a:t>
                </a:r>
                <a14:m>
                  <m:oMath xmlns:m="http://schemas.openxmlformats.org/officeDocument/2006/math">
                    <m:r>
                      <a:rPr lang="en-US" altLang="ko-KR" sz="2000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000" dirty="0"/>
                  <a:t> 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⋯+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000" dirty="0"/>
                  <a:t>)</a:t>
                </a:r>
              </a:p>
              <a:p>
                <a:endParaRPr lang="en-US" altLang="ko-KR" sz="2000" dirty="0"/>
              </a:p>
              <a:p>
                <a:r>
                  <a:rPr lang="en-US" altLang="ko-KR" sz="2000" dirty="0">
                    <a:solidFill>
                      <a:schemeClr val="bg1"/>
                    </a:solidFill>
                  </a:rPr>
                  <a:t>T(</a:t>
                </a:r>
                <a:r>
                  <a:rPr lang="en-US" altLang="ko-KR" sz="2000" b="1" dirty="0">
                    <a:solidFill>
                      <a:schemeClr val="bg1"/>
                    </a:solidFill>
                  </a:rPr>
                  <a:t>x</a:t>
                </a:r>
                <a:r>
                  <a:rPr lang="en-US" altLang="ko-KR" sz="2000" dirty="0">
                    <a:solidFill>
                      <a:schemeClr val="bg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ko-KR" sz="2000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2000" dirty="0"/>
                      <m:t>)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2000" dirty="0"/>
                      <m:t>T</m:t>
                    </m:r>
                    <m:r>
                      <m:rPr>
                        <m:nor/>
                      </m:rPr>
                      <a:rPr lang="en-US" altLang="ko-KR" sz="2000" dirty="0"/>
                      <m:t>(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2000" dirty="0"/>
                      <m:t>)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sz="2000" dirty="0"/>
                          <m:t>T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(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000" dirty="0"/>
                  <a:t>)</a:t>
                </a:r>
              </a:p>
              <a:p>
                <a:endParaRPr lang="en-US" altLang="ko-KR" sz="2000" dirty="0"/>
              </a:p>
              <a:p>
                <a:r>
                  <a:rPr lang="en-US" altLang="ko-KR" sz="2000" dirty="0">
                    <a:solidFill>
                      <a:schemeClr val="bg1"/>
                    </a:solidFill>
                  </a:rPr>
                  <a:t>T(</a:t>
                </a:r>
                <a:r>
                  <a:rPr lang="en-US" altLang="ko-KR" sz="2000" b="1" dirty="0">
                    <a:solidFill>
                      <a:schemeClr val="bg1"/>
                    </a:solidFill>
                  </a:rPr>
                  <a:t>x</a:t>
                </a:r>
                <a:r>
                  <a:rPr lang="en-US" altLang="ko-KR" sz="2000" dirty="0">
                    <a:solidFill>
                      <a:schemeClr val="bg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ko-KR" sz="2000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altLang="ko-KR" sz="2000" dirty="0"/>
                                  <m:t>T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2000" dirty="0"/>
                                  <m:t>(</m:t>
                                </m:r>
                                <m:r>
                                  <a:rPr lang="en-US" altLang="ko-KR" sz="20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altLang="ko-KR" sz="2000" dirty="0"/>
                              <m:t>)</m:t>
                            </m:r>
                          </m:e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eqAr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  </m:t>
                        </m:r>
                        <m:eqArr>
                          <m:eqArr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altLang="ko-KR" sz="2000" dirty="0"/>
                                  <m:t>T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2000" dirty="0"/>
                                  <m:t>(</m:t>
                                </m:r>
                                <m:r>
                                  <a:rPr lang="en-US" altLang="ko-KR" sz="20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eqAr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    </m:t>
                        </m:r>
                        <m:eqArr>
                          <m:eqArr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</m:t>
                            </m:r>
                          </m:e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eqAr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    </m:t>
                        </m:r>
                        <m:eqArr>
                          <m:eqArr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altLang="ko-KR" sz="2000" dirty="0"/>
                                  <m:t>T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2000" dirty="0"/>
                                  <m:t>(</m:t>
                                </m:r>
                                <m:r>
                                  <a:rPr lang="en-US" altLang="ko-KR" sz="20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eqAr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altLang="ko-KR" sz="2000" dirty="0"/>
              </a:p>
              <a:p>
                <a:r>
                  <a:rPr lang="en-US" altLang="ko-KR" sz="2000" dirty="0">
                    <a:solidFill>
                      <a:schemeClr val="bg1"/>
                    </a:solidFill>
                  </a:rPr>
                  <a:t>T(</a:t>
                </a:r>
                <a:r>
                  <a:rPr lang="en-US" altLang="ko-KR" sz="2000" b="1" dirty="0">
                    <a:solidFill>
                      <a:schemeClr val="bg1"/>
                    </a:solidFill>
                  </a:rPr>
                  <a:t>x</a:t>
                </a:r>
                <a:r>
                  <a:rPr lang="en-US" altLang="ko-KR" sz="2000" dirty="0">
                    <a:solidFill>
                      <a:schemeClr val="bg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ko-KR" sz="2000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en-US" altLang="ko-KR" sz="2000" b="1" dirty="0"/>
                  <a:t>Ax</a:t>
                </a:r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942" y="3675808"/>
                <a:ext cx="4819836" cy="2765116"/>
              </a:xfrm>
              <a:prstGeom prst="rect">
                <a:avLst/>
              </a:prstGeom>
              <a:blipFill>
                <a:blip r:embed="rId4"/>
                <a:stretch>
                  <a:fillRect l="-1392" t="-1322" b="-28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6706170" y="4793515"/>
                <a:ext cx="4782015" cy="9727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b="1" dirty="0"/>
                  <a:t>A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altLang="ko-KR" dirty="0"/>
                                  <m:t>T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dirty="0"/>
                                  <m:t>(</m:t>
                                </m:r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altLang="ko-KR" dirty="0"/>
                              <m:t>)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eqAr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 </m:t>
                        </m:r>
                        <m:eqArr>
                          <m:eqArr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altLang="ko-KR" dirty="0"/>
                                  <m:t>T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dirty="0"/>
                                  <m:t>(</m:t>
                                </m:r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eqAr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   </m:t>
                        </m:r>
                        <m:eqArr>
                          <m:eqArr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eqAr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   </m:t>
                        </m:r>
                        <m:eqArr>
                          <m:eqArr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altLang="ko-KR" dirty="0"/>
                                  <m:t>T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dirty="0"/>
                                  <m:t>(</m:t>
                                </m:r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ko-KR" dirty="0"/>
                  <a:t>   Standard Matrix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6170" y="4793515"/>
                <a:ext cx="4782015" cy="972702"/>
              </a:xfrm>
              <a:prstGeom prst="rect">
                <a:avLst/>
              </a:prstGeom>
              <a:blipFill>
                <a:blip r:embed="rId5"/>
                <a:stretch>
                  <a:fillRect l="-1019" r="-8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53481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7972746" y="5599413"/>
            <a:ext cx="1119883" cy="87146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910118" y="4737277"/>
                <a:ext cx="10237343" cy="17538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ko-KR" dirty="0"/>
                  <a:t>T(</a:t>
                </a:r>
                <a:r>
                  <a:rPr lang="en-US" altLang="ko-KR" b="1" dirty="0"/>
                  <a:t>x</a:t>
                </a:r>
                <a:r>
                  <a:rPr lang="en-US" altLang="ko-KR" dirty="0"/>
                  <a:t>) = </a:t>
                </a:r>
                <a:r>
                  <a:rPr lang="en-US" altLang="ko-KR" b="1" dirty="0"/>
                  <a:t>Ax</a:t>
                </a:r>
              </a:p>
              <a:p>
                <a:pPr algn="just"/>
                <a:endParaRPr lang="en-US" altLang="ko-KR" sz="1000" b="1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ko-KR" b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b="1" dirty="0"/>
              </a:p>
              <a:p>
                <a:pPr algn="just"/>
                <a:r>
                  <a:rPr lang="en-US" altLang="ko-KR" dirty="0"/>
                  <a:t>T(</a:t>
                </a:r>
                <a:r>
                  <a:rPr lang="en-US" altLang="ko-KR" b="1" dirty="0"/>
                  <a:t>x</a:t>
                </a:r>
                <a:r>
                  <a:rPr lang="en-US" altLang="ko-KR" dirty="0"/>
                  <a:t>)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dirty="0"/>
                      <m:t>T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)+</m:t>
                    </m:r>
                    <m:r>
                      <m:rPr>
                        <m:nor/>
                      </m:rPr>
                      <a:rPr lang="en-US" altLang="ko-KR" dirty="0"/>
                      <m:t>T</m:t>
                    </m:r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ko-KR" dirty="0"/>
                      <m:t>T</m:t>
                    </m:r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ko-KR" dirty="0"/>
                      <m:t>T</m:t>
                    </m:r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  5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−7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   2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   8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   0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  5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−7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   2</m:t>
                              </m:r>
                            </m:e>
                          </m:mr>
                        </m:m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   8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   0</m:t>
                              </m:r>
                            </m:e>
                          </m:mr>
                        </m:m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118" y="4737277"/>
                <a:ext cx="10237343" cy="1753878"/>
              </a:xfrm>
              <a:prstGeom prst="rect">
                <a:avLst/>
              </a:prstGeom>
              <a:blipFill>
                <a:blip r:embed="rId3"/>
                <a:stretch>
                  <a:fillRect l="-476" t="-17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836995"/>
              </a:xfrm>
            </p:spPr>
            <p:txBody>
              <a:bodyPr/>
              <a:lstStyle/>
              <a:p>
                <a:r>
                  <a:rPr lang="en-US" altLang="ko-KR" dirty="0"/>
                  <a:t>The Matrix of A Linear Transformation</a:t>
                </a:r>
              </a:p>
              <a:p>
                <a:endParaRPr lang="en-US" altLang="ko-KR" sz="1000" dirty="0"/>
              </a:p>
              <a:p>
                <a:pPr marL="0" indent="0">
                  <a:buNone/>
                </a:pPr>
                <a:r>
                  <a:rPr lang="en-US" altLang="ko-KR" sz="1800" dirty="0"/>
                  <a:t>Ex) The columns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1" i="0" smtClean="0">
                            <a:latin typeface="Cambria Math" panose="02040503050406030204" pitchFamily="18" charset="0"/>
                          </a:rPr>
                          <m:t>𝐈</m:t>
                        </m:r>
                      </m:e>
                      <m:sub>
                        <m: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altLang="ko-KR" sz="1800" dirty="0"/>
                  <a:t>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altLang="ko-KR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altLang="ko-KR" sz="18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1800" dirty="0"/>
                  <a:t>Suppose T is a linear transformation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800" dirty="0"/>
                  <a:t> into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sz="1800" dirty="0"/>
                  <a:t> such that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sz="1800" dirty="0"/>
                          <m:t>T</m:t>
                        </m:r>
                        <m:r>
                          <m:rPr>
                            <m:nor/>
                          </m:rPr>
                          <a:rPr lang="en-US" altLang="ko-KR" sz="1800" dirty="0"/>
                          <m:t>(</m:t>
                        </m:r>
                        <m:r>
                          <a:rPr lang="en-US" altLang="ko-KR" sz="18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1800" dirty="0"/>
                      <m:t>)</m:t>
                    </m:r>
                    <m:r>
                      <m:rPr>
                        <m:nor/>
                      </m:rPr>
                      <a:rPr lang="en-US" altLang="ko-KR" sz="1800" b="0" i="0" dirty="0" smtClean="0"/>
                      <m:t> 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8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800" b="0" i="1" dirty="0" smtClean="0">
                                  <a:latin typeface="Cambria Math" panose="02040503050406030204" pitchFamily="18" charset="0"/>
                                </a:rPr>
                                <m:t>  5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b="0" i="1" dirty="0" smtClean="0">
                                  <a:latin typeface="Cambria Math" panose="02040503050406030204" pitchFamily="18" charset="0"/>
                                </a:rPr>
                                <m:t>−7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b="0" i="1" dirty="0" smtClean="0">
                                  <a:latin typeface="Cambria Math" panose="02040503050406030204" pitchFamily="18" charset="0"/>
                                </a:rPr>
                                <m:t>   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1800" b="1" dirty="0"/>
                  <a:t> </a:t>
                </a:r>
                <a:r>
                  <a:rPr lang="en-US" altLang="ko-KR" sz="1800" dirty="0"/>
                  <a:t>and</a:t>
                </a:r>
                <a:r>
                  <a:rPr lang="en-US" altLang="ko-KR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sz="1800" dirty="0"/>
                          <m:t>T</m:t>
                        </m:r>
                        <m:r>
                          <m:rPr>
                            <m:nor/>
                          </m:rPr>
                          <a:rPr lang="en-US" altLang="ko-KR" sz="1800" dirty="0"/>
                          <m:t>(</m:t>
                        </m:r>
                        <m:r>
                          <a:rPr lang="en-US" altLang="ko-KR" sz="18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1800" dirty="0"/>
                      <m:t>) 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8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8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b="0" i="1" dirty="0" smtClean="0">
                                  <a:latin typeface="Cambria Math" panose="02040503050406030204" pitchFamily="18" charset="0"/>
                                </a:rPr>
                                <m:t>   8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b="0" i="1" dirty="0" smtClean="0">
                                  <a:latin typeface="Cambria Math" panose="02040503050406030204" pitchFamily="18" charset="0"/>
                                </a:rPr>
                                <m:t>   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1800" b="1" dirty="0"/>
              </a:p>
              <a:p>
                <a:pPr marL="0" indent="0" algn="just">
                  <a:buNone/>
                </a:pPr>
                <a:r>
                  <a:rPr lang="en-US" altLang="ko-KR" sz="1800" dirty="0"/>
                  <a:t>with no additional information, find a matrix </a:t>
                </a:r>
                <a:r>
                  <a:rPr lang="en-US" altLang="ko-KR" sz="1800" b="1" dirty="0"/>
                  <a:t>A</a:t>
                </a:r>
                <a:r>
                  <a:rPr lang="en-US" altLang="ko-KR" sz="1800" dirty="0"/>
                  <a:t>.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836995"/>
              </a:xfrm>
              <a:blipFill>
                <a:blip r:embed="rId4"/>
                <a:stretch>
                  <a:fillRect l="-1043" t="-3648" b="-23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2.6 Linear Transformations</a:t>
            </a:r>
            <a:endParaRPr lang="ko-K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6174-49FF-481D-BCDD-56901B69D011}" type="slidenum">
              <a:rPr lang="ko-KR" altLang="en-US" smtClean="0"/>
              <a:t>67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/>
          <a:srcRect l="2357" r="65870"/>
          <a:stretch/>
        </p:blipFill>
        <p:spPr>
          <a:xfrm>
            <a:off x="7523894" y="1536595"/>
            <a:ext cx="2173411" cy="181930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338334" y="5219807"/>
            <a:ext cx="374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331440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265591"/>
              </a:xfrm>
            </p:spPr>
            <p:txBody>
              <a:bodyPr/>
              <a:lstStyle/>
              <a:p>
                <a:r>
                  <a:rPr lang="en-US" altLang="ko-KR" dirty="0"/>
                  <a:t>The Matrix of A Linear Transformation</a:t>
                </a:r>
              </a:p>
              <a:p>
                <a:endParaRPr lang="en-US" altLang="ko-KR" sz="1000" dirty="0"/>
              </a:p>
              <a:p>
                <a:pPr marL="0" indent="0">
                  <a:buNone/>
                </a:pPr>
                <a:r>
                  <a:rPr lang="en-US" altLang="ko-KR" sz="1800" dirty="0"/>
                  <a:t>Ex) Find the standard matrix </a:t>
                </a:r>
                <a:r>
                  <a:rPr lang="en-US" altLang="ko-KR" sz="1800" b="1" dirty="0"/>
                  <a:t>A</a:t>
                </a:r>
                <a:r>
                  <a:rPr lang="en-US" altLang="ko-KR" sz="1800" dirty="0"/>
                  <a:t> for the dilation transformation T(</a:t>
                </a:r>
                <a:r>
                  <a:rPr lang="en-US" altLang="ko-KR" sz="1800" b="1" dirty="0"/>
                  <a:t>x</a:t>
                </a:r>
                <a:r>
                  <a:rPr lang="en-US" altLang="ko-KR" sz="1800" dirty="0"/>
                  <a:t>) = 3</a:t>
                </a:r>
                <a:r>
                  <a:rPr lang="en-US" altLang="ko-KR" sz="1800" b="1" dirty="0"/>
                  <a:t>x </a:t>
                </a:r>
                <a:r>
                  <a:rPr lang="en-US" altLang="ko-KR" sz="1800" dirty="0"/>
                  <a:t>for </a:t>
                </a:r>
                <a:r>
                  <a:rPr lang="en-US" altLang="ko-KR" sz="1800" b="1" dirty="0"/>
                  <a:t>x</a:t>
                </a:r>
                <a:r>
                  <a:rPr lang="en-US" altLang="ko-KR" sz="1800" dirty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ko-KR" sz="1800" b="0" dirty="0"/>
              </a:p>
              <a:p>
                <a:pPr marL="0" indent="0">
                  <a:buNone/>
                </a:pPr>
                <a:endParaRPr lang="en-US" altLang="ko-KR" sz="18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1">
                            <a:latin typeface="Cambria Math" panose="02040503050406030204" pitchFamily="18" charset="0"/>
                          </a:rPr>
                          <m:t>𝐈</m:t>
                        </m:r>
                      </m:e>
                      <m:sub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altLang="ko-KR" sz="1800" dirty="0"/>
                  <a:t> </a:t>
                </a:r>
                <a:r>
                  <a:rPr lang="en-US" altLang="ko-KR" sz="1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altLang="ko-KR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ko-KR" sz="1800" dirty="0"/>
              </a:p>
              <a:p>
                <a:pPr marL="0" indent="0" algn="ctr">
                  <a:buNone/>
                </a:pPr>
                <a:endParaRPr lang="en-US" altLang="ko-KR" sz="18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sz="1800" dirty="0"/>
                          <m:t>T</m:t>
                        </m:r>
                        <m:r>
                          <m:rPr>
                            <m:nor/>
                          </m:rPr>
                          <a:rPr lang="en-US" altLang="ko-KR" sz="1800" dirty="0"/>
                          <m:t>(</m:t>
                        </m:r>
                        <m:r>
                          <a:rPr lang="en-US" altLang="ko-KR" sz="18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1800" dirty="0"/>
                      <m:t>)</m:t>
                    </m:r>
                    <m:r>
                      <m:rPr>
                        <m:nor/>
                      </m:rPr>
                      <a:rPr lang="en-US" altLang="ko-KR" sz="1800" b="0" i="0" dirty="0" smtClean="0"/>
                      <m:t> = 3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altLang="ko-KR" sz="1800" dirty="0"/>
                  <a:t> and</a:t>
                </a:r>
                <a:r>
                  <a:rPr lang="en-US" altLang="ko-KR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sz="1800" dirty="0"/>
                          <m:t>T</m:t>
                        </m:r>
                        <m:r>
                          <m:rPr>
                            <m:nor/>
                          </m:rPr>
                          <a:rPr lang="en-US" altLang="ko-KR" sz="1800" dirty="0"/>
                          <m:t>(</m:t>
                        </m:r>
                        <m:r>
                          <a:rPr lang="en-US" altLang="ko-KR" sz="18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1800" dirty="0"/>
                      <m:t>) =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ko-KR" sz="1800" b="1" dirty="0"/>
              </a:p>
              <a:p>
                <a:pPr marL="0" indent="0" algn="ctr">
                  <a:buNone/>
                </a:pPr>
                <a:endParaRPr lang="en-US" altLang="ko-KR" sz="1800" b="1" dirty="0"/>
              </a:p>
              <a:p>
                <a:pPr marL="0" indent="0" algn="ctr">
                  <a:buNone/>
                </a:pPr>
                <a:r>
                  <a:rPr lang="en-US" altLang="ko-KR" sz="1800" b="1" dirty="0"/>
                  <a:t>A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altLang="ko-KR" sz="1800" dirty="0"/>
                                  <m:t>T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800" dirty="0"/>
                                  <m:t>(</m:t>
                                </m:r>
                                <m:r>
                                  <a:rPr lang="en-US" altLang="ko-KR" sz="18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altLang="ko-KR" sz="1800" dirty="0"/>
                              <m:t>)</m:t>
                            </m:r>
                          </m:e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eqAr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  </m:t>
                        </m:r>
                        <m:eqArr>
                          <m:eqArr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altLang="ko-KR" sz="1800" dirty="0"/>
                                  <m:t>T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800" dirty="0"/>
                                  <m:t>(</m:t>
                                </m:r>
                                <m:r>
                                  <a:rPr lang="en-US" altLang="ko-KR" sz="18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eqAr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ko-KR" sz="1800" b="1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265591"/>
              </a:xfrm>
              <a:blipFill>
                <a:blip r:embed="rId3"/>
                <a:stretch>
                  <a:fillRect l="-1043" t="-2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2.6 Linear Transformations</a:t>
            </a:r>
            <a:endParaRPr lang="ko-K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6174-49FF-481D-BCDD-56901B69D011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74033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623008"/>
              </a:xfrm>
            </p:spPr>
            <p:txBody>
              <a:bodyPr/>
              <a:lstStyle/>
              <a:p>
                <a:r>
                  <a:rPr lang="en-US" altLang="ko-KR" dirty="0"/>
                  <a:t>The Matrix of A Linear Transformation</a:t>
                </a:r>
              </a:p>
              <a:p>
                <a:endParaRPr lang="en-US" altLang="ko-KR" sz="1000" dirty="0"/>
              </a:p>
              <a:p>
                <a:pPr marL="0" indent="0">
                  <a:buNone/>
                </a:pPr>
                <a:r>
                  <a:rPr lang="en-US" altLang="ko-KR" sz="1800" dirty="0"/>
                  <a:t>Ex) Let 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 </m:t>
                    </m:r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800" dirty="0"/>
                  <a:t> be the transformation that rotates each point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800" dirty="0"/>
                  <a:t> about the origin through an angle </a:t>
                </a:r>
                <a14:m>
                  <m:oMath xmlns:m="http://schemas.openxmlformats.org/officeDocument/2006/math">
                    <m:r>
                      <a:rPr lang="ko-KR" altLang="en-US" sz="180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1800" dirty="0"/>
                  <a:t>, with counterclockwise rotation for a positive angle. We could show geometrically that such a transformation is linear. Find the standard matrix A of this transformation.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623008"/>
              </a:xfrm>
              <a:blipFill>
                <a:blip r:embed="rId3"/>
                <a:stretch>
                  <a:fillRect l="-1043" t="-6367" b="-48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2.6 Linear Transformations</a:t>
            </a:r>
            <a:endParaRPr lang="ko-K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6174-49FF-481D-BCDD-56901B69D011}" type="slidenum">
              <a:rPr lang="ko-KR" altLang="en-US" smtClean="0"/>
              <a:t>69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789" y="408369"/>
            <a:ext cx="2775093" cy="209608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25" y="3478864"/>
            <a:ext cx="4010025" cy="22764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/>
              <p:cNvSpPr/>
              <p:nvPr/>
            </p:nvSpPr>
            <p:spPr>
              <a:xfrm>
                <a:off x="6518586" y="3678752"/>
                <a:ext cx="3937296" cy="25011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𝐈</m:t>
                          </m:r>
                        </m:e>
                        <m:sub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ko-KR" dirty="0"/>
                            <m:t>T</m:t>
                          </m:r>
                          <m:r>
                            <m:rPr>
                              <m:nor/>
                            </m:rPr>
                            <a:rPr lang="en-US" altLang="ko-KR" dirty="0"/>
                            <m:t>(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ko-KR" dirty="0"/>
                        <m:t>) 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ko-KR" altLang="en-US" i="1" dirty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ko-KR" altLang="en-US" i="1" dirty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mr>
                          </m: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ko-KR" dirty="0"/>
                            <m:t>T</m:t>
                          </m:r>
                          <m:r>
                            <m:rPr>
                              <m:nor/>
                            </m:rPr>
                            <a:rPr lang="en-US" altLang="ko-KR" dirty="0"/>
                            <m:t>(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ko-KR" dirty="0"/>
                        <m:t>) 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ko-KR" altLang="en-US" i="1" dirty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ko-KR" altLang="en-US" i="1" dirty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mr>
                          </m: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b="1" dirty="0"/>
                  <a:t>A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ko-KR" dirty="0"/>
                                    <m:t>T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ko-KR" dirty="0"/>
                                    <m:t>(</m:t>
                                  </m:r>
                                  <m: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ko-KR" dirty="0"/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ko-KR" dirty="0"/>
                                    <m:t>T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ko-KR" dirty="0"/>
                                    <m:t>(</m:t>
                                  </m:r>
                                  <m: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ko-KR" dirty="0"/>
                                <m:t>)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a:rPr lang="ko-KR" altLang="en-US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a:rPr lang="ko-KR" altLang="en-US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mr>
                        </m: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586" y="3678752"/>
                <a:ext cx="3937296" cy="2501134"/>
              </a:xfrm>
              <a:prstGeom prst="rect">
                <a:avLst/>
              </a:prstGeom>
              <a:blipFill>
                <a:blip r:embed="rId6"/>
                <a:stretch>
                  <a:fillRect l="-12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타원 14"/>
          <p:cNvSpPr/>
          <p:nvPr/>
        </p:nvSpPr>
        <p:spPr>
          <a:xfrm>
            <a:off x="2263297" y="3825159"/>
            <a:ext cx="2677823" cy="267782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838166" y="4611691"/>
                <a:ext cx="39041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166" y="4611691"/>
                <a:ext cx="390418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원호 20"/>
          <p:cNvSpPr/>
          <p:nvPr/>
        </p:nvSpPr>
        <p:spPr>
          <a:xfrm rot="18122040">
            <a:off x="3410116" y="4925541"/>
            <a:ext cx="242325" cy="242325"/>
          </a:xfrm>
          <a:prstGeom prst="arc">
            <a:avLst>
              <a:gd name="adj1" fmla="val 14528644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/>
          <p:cNvSpPr/>
          <p:nvPr/>
        </p:nvSpPr>
        <p:spPr>
          <a:xfrm rot="16200000" flipH="1">
            <a:off x="2638443" y="4258680"/>
            <a:ext cx="1041973" cy="885558"/>
          </a:xfrm>
          <a:prstGeom prst="rtTriangle">
            <a:avLst/>
          </a:prstGeom>
          <a:solidFill>
            <a:srgbClr val="BEE1EE">
              <a:alpha val="5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직사각형 21"/>
              <p:cNvSpPr/>
              <p:nvPr/>
            </p:nvSpPr>
            <p:spPr>
              <a:xfrm>
                <a:off x="3284719" y="4611691"/>
                <a:ext cx="35740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600" i="1" dirty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22" name="직사각형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719" y="4611691"/>
                <a:ext cx="357406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직각 삼각형 22"/>
          <p:cNvSpPr/>
          <p:nvPr/>
        </p:nvSpPr>
        <p:spPr>
          <a:xfrm flipH="1">
            <a:off x="3616807" y="4351888"/>
            <a:ext cx="1041973" cy="885558"/>
          </a:xfrm>
          <a:prstGeom prst="rtTriangle">
            <a:avLst/>
          </a:prstGeom>
          <a:solidFill>
            <a:srgbClr val="BEE1EE">
              <a:alpha val="5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15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668780" y="3759829"/>
            <a:ext cx="8961120" cy="163449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838200" y="1825624"/>
            <a:ext cx="10515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Vector Spaces</a:t>
            </a:r>
          </a:p>
          <a:p>
            <a:pPr marL="0" indent="0">
              <a:buNone/>
            </a:pPr>
            <a:r>
              <a:rPr lang="en-US" altLang="ko-KR" sz="2400" dirty="0"/>
              <a:t>	A set of vectors </a:t>
            </a:r>
            <a:r>
              <a:rPr lang="en-US" altLang="ko-KR" sz="2400" dirty="0">
                <a:solidFill>
                  <a:srgbClr val="0070C0"/>
                </a:solidFill>
              </a:rPr>
              <a:t>including </a:t>
            </a:r>
            <a:r>
              <a:rPr lang="en-US" altLang="ko-KR" sz="2400" b="1" dirty="0">
                <a:solidFill>
                  <a:srgbClr val="0070C0"/>
                </a:solidFill>
              </a:rPr>
              <a:t>0</a:t>
            </a:r>
            <a:r>
              <a:rPr lang="en-US" altLang="ko-KR" sz="2400" dirty="0"/>
              <a:t> that satisfies requirements: </a:t>
            </a:r>
          </a:p>
          <a:p>
            <a:pPr marL="0" indent="0">
              <a:buNone/>
            </a:pPr>
            <a:endParaRPr lang="en-US" altLang="ko-KR" sz="2400" b="1" dirty="0"/>
          </a:p>
          <a:p>
            <a:pPr marL="457200" lvl="1" indent="0">
              <a:buNone/>
            </a:pPr>
            <a:r>
              <a:rPr lang="en-US" altLang="ko-KR" b="1" dirty="0"/>
              <a:t>	</a:t>
            </a:r>
            <a:r>
              <a:rPr lang="en-US" altLang="ko-KR" dirty="0"/>
              <a:t>If </a:t>
            </a:r>
            <a:r>
              <a:rPr lang="en-US" altLang="ko-KR" b="1" i="1" dirty="0"/>
              <a:t>v</a:t>
            </a:r>
            <a:r>
              <a:rPr lang="en-US" altLang="ko-KR" dirty="0"/>
              <a:t> and </a:t>
            </a:r>
            <a:r>
              <a:rPr lang="en-US" altLang="ko-KR" b="1" i="1" dirty="0"/>
              <a:t>w</a:t>
            </a:r>
            <a:r>
              <a:rPr lang="en-US" altLang="ko-KR" dirty="0"/>
              <a:t> are vectors in the subspace and </a:t>
            </a:r>
            <a:r>
              <a:rPr lang="en-US" altLang="ko-KR" i="1" dirty="0"/>
              <a:t>c, d</a:t>
            </a:r>
            <a:r>
              <a:rPr lang="en-US" altLang="ko-KR" dirty="0"/>
              <a:t> is any scalar, then</a:t>
            </a:r>
          </a:p>
          <a:p>
            <a:pPr marL="457200" lvl="1" indent="0">
              <a:buNone/>
            </a:pPr>
            <a:endParaRPr lang="en-US" altLang="ko-KR" b="1" dirty="0"/>
          </a:p>
          <a:p>
            <a:pPr marL="457200" lvl="1" indent="0">
              <a:buNone/>
            </a:pPr>
            <a:r>
              <a:rPr lang="en-US" altLang="ko-KR" dirty="0"/>
              <a:t>		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  <a:r>
              <a:rPr lang="en-US" altLang="ko-KR" i="1" dirty="0"/>
              <a:t> </a:t>
            </a:r>
            <a:r>
              <a:rPr lang="en-US" altLang="ko-KR" b="1" i="1" dirty="0"/>
              <a:t>v</a:t>
            </a:r>
            <a:r>
              <a:rPr lang="en-US" altLang="ko-KR" i="1" dirty="0"/>
              <a:t> </a:t>
            </a:r>
            <a:r>
              <a:rPr lang="en-US" altLang="ko-KR" dirty="0"/>
              <a:t>+ </a:t>
            </a:r>
            <a:r>
              <a:rPr lang="en-US" altLang="ko-KR" b="1" i="1" dirty="0"/>
              <a:t>w</a:t>
            </a:r>
            <a:r>
              <a:rPr lang="en-US" altLang="ko-KR" dirty="0"/>
              <a:t> is in the space		</a:t>
            </a:r>
          </a:p>
          <a:p>
            <a:pPr marL="457200" lvl="1" indent="0">
              <a:buNone/>
            </a:pPr>
            <a:r>
              <a:rPr lang="en-US" altLang="ko-KR" dirty="0"/>
              <a:t>		(ii) </a:t>
            </a:r>
            <a:r>
              <a:rPr lang="en-US" altLang="ko-KR" i="1" dirty="0"/>
              <a:t>c</a:t>
            </a:r>
            <a:r>
              <a:rPr lang="en-US" altLang="ko-KR" b="1" i="1" dirty="0"/>
              <a:t>v</a:t>
            </a:r>
            <a:r>
              <a:rPr lang="en-US" altLang="ko-KR" dirty="0"/>
              <a:t> is in the space</a:t>
            </a:r>
          </a:p>
          <a:p>
            <a:pPr marL="457200" lvl="1" indent="0">
              <a:buNone/>
            </a:pPr>
            <a:r>
              <a:rPr lang="en-US" altLang="ko-KR" dirty="0"/>
              <a:t>		(iii) all linear combinations </a:t>
            </a:r>
            <a:r>
              <a:rPr lang="en-US" altLang="ko-KR" i="1" dirty="0"/>
              <a:t>c</a:t>
            </a:r>
            <a:r>
              <a:rPr lang="en-US" altLang="ko-KR" b="1" i="1" dirty="0"/>
              <a:t>v</a:t>
            </a:r>
            <a:r>
              <a:rPr lang="en-US" altLang="ko-KR" i="1" dirty="0"/>
              <a:t> + </a:t>
            </a:r>
            <a:r>
              <a:rPr lang="en-US" altLang="ko-KR" i="1" dirty="0" err="1"/>
              <a:t>d</a:t>
            </a:r>
            <a:r>
              <a:rPr lang="en-US" altLang="ko-KR" b="1" i="1" dirty="0" err="1"/>
              <a:t>w</a:t>
            </a:r>
            <a:r>
              <a:rPr lang="en-US" altLang="ko-KR" i="1" dirty="0"/>
              <a:t> </a:t>
            </a:r>
            <a:r>
              <a:rPr lang="en-US" altLang="ko-KR" dirty="0"/>
              <a:t>are in the space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 Vector Spaces and Subspaces</a:t>
            </a:r>
            <a:endParaRPr lang="ko-KR" altLang="en-US" sz="4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6174-49FF-481D-BCDD-56901B69D01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538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>
          <a:xfrm>
            <a:off x="838200" y="1825624"/>
            <a:ext cx="10515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Vector Spaces</a:t>
            </a:r>
          </a:p>
          <a:p>
            <a:pPr marL="0" indent="0">
              <a:buNone/>
            </a:pPr>
            <a:r>
              <a:rPr lang="en-US" altLang="ko-KR" sz="2400" dirty="0"/>
              <a:t>In the definition of a vector space, vector addition </a:t>
            </a:r>
            <a:r>
              <a:rPr lang="en-US" altLang="ko-KR" sz="2400" b="1" i="1" dirty="0"/>
              <a:t>x </a:t>
            </a:r>
            <a:r>
              <a:rPr lang="en-US" altLang="ko-KR" sz="2400" i="1" dirty="0"/>
              <a:t>+</a:t>
            </a:r>
            <a:r>
              <a:rPr lang="en-US" altLang="ko-KR" sz="2400" b="1" i="1" dirty="0"/>
              <a:t> y </a:t>
            </a:r>
            <a:r>
              <a:rPr lang="en-US" altLang="ko-KR" sz="2400" dirty="0"/>
              <a:t>and scalar multiplication </a:t>
            </a:r>
            <a:r>
              <a:rPr lang="en-US" altLang="ko-KR" sz="2400" i="1" dirty="0"/>
              <a:t>c</a:t>
            </a:r>
            <a:r>
              <a:rPr lang="en-US" altLang="ko-KR" sz="2400" b="1" i="1" dirty="0"/>
              <a:t>x</a:t>
            </a:r>
            <a:r>
              <a:rPr lang="en-US" altLang="ko-KR" sz="2400" dirty="0"/>
              <a:t> must obey the following eight rules: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 Vector Spaces and Subspaces</a:t>
            </a:r>
            <a:endParaRPr lang="ko-KR" altLang="en-US" sz="4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6174-49FF-481D-BCDD-56901B69D011}" type="slidenum">
              <a:rPr lang="ko-KR" altLang="en-US" smtClean="0"/>
              <a:t>8</a:t>
            </a:fld>
            <a:endParaRPr lang="ko-KR" altLang="en-US"/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/>
        </p:nvGraphicFramePr>
        <p:xfrm>
          <a:off x="3981450" y="23209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5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7" name="개체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81450" y="23209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8" b="2320"/>
          <a:stretch/>
        </p:blipFill>
        <p:spPr>
          <a:xfrm>
            <a:off x="3156606" y="3268892"/>
            <a:ext cx="5878789" cy="315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945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내용 개체 틀 2"/>
              <p:cNvSpPr txBox="1">
                <a:spLocks/>
              </p:cNvSpPr>
              <p:nvPr/>
            </p:nvSpPr>
            <p:spPr>
              <a:xfrm>
                <a:off x="838200" y="1825624"/>
                <a:ext cx="10515600" cy="4530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dirty="0"/>
                  <a:t>Vector Spaces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altLang="ko-KR" dirty="0"/>
                  <a:t>Every vector space contains the zero vector </a:t>
                </a:r>
              </a:p>
              <a:p>
                <a:pPr marL="0" indent="0">
                  <a:buNone/>
                </a:pPr>
                <a:r>
                  <a:rPr lang="en-US" altLang="ko-KR" sz="2400" dirty="0"/>
                  <a:t>	</a:t>
                </a:r>
              </a:p>
              <a:p>
                <a:pPr marL="0" indent="0">
                  <a:buNone/>
                </a:pPr>
                <a:r>
                  <a:rPr lang="en-US" altLang="ko-KR" sz="2400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0" smtClean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4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,    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4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	</a:t>
                </a:r>
              </a:p>
              <a:p>
                <a:pPr marL="0" indent="0">
                  <a:buNone/>
                </a:pPr>
                <a:r>
                  <a:rPr lang="en-US" altLang="ko-KR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2400" dirty="0"/>
              </a:p>
            </p:txBody>
          </p:sp>
        </mc:Choice>
        <mc:Fallback>
          <p:sp>
            <p:nvSpPr>
              <p:cNvPr id="8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4"/>
                <a:ext cx="10515600" cy="4530725"/>
              </a:xfrm>
              <a:prstGeom prst="rect">
                <a:avLst/>
              </a:prstGeom>
              <a:blipFill>
                <a:blip r:embed="rId3"/>
                <a:stretch>
                  <a:fillRect l="-1043" t="-22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 Vector Spaces and Subspaces</a:t>
            </a:r>
            <a:endParaRPr lang="ko-KR" altLang="en-US" sz="4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6174-49FF-481D-BCDD-56901B69D011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l="13439" r="15322"/>
          <a:stretch/>
        </p:blipFill>
        <p:spPr>
          <a:xfrm>
            <a:off x="7235734" y="1818326"/>
            <a:ext cx="3897086" cy="4102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rcRect l="20534" r="14525" b="9464"/>
          <a:stretch/>
        </p:blipFill>
        <p:spPr>
          <a:xfrm>
            <a:off x="7623810" y="1818327"/>
            <a:ext cx="3552553" cy="371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52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Times New Roman"/>
        <a:ea typeface="바탕"/>
        <a:cs typeface=""/>
      </a:majorFont>
      <a:minorFont>
        <a:latin typeface="Times New Roman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4841</TotalTime>
  <Words>888</Words>
  <Application>Microsoft Office PowerPoint</Application>
  <PresentationFormat>와이드스크린</PresentationFormat>
  <Paragraphs>471</Paragraphs>
  <Slides>69</Slides>
  <Notes>43</Notes>
  <HiddenSlides>8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69</vt:i4>
      </vt:variant>
    </vt:vector>
  </HeadingPairs>
  <TitlesOfParts>
    <vt:vector size="70" baseType="lpstr">
      <vt:lpstr>Office 테마</vt:lpstr>
      <vt:lpstr>Linear Algebra</vt:lpstr>
      <vt:lpstr>Chapter 1 Review</vt:lpstr>
      <vt:lpstr>Chapter 2 Overview</vt:lpstr>
      <vt:lpstr>Contents</vt:lpstr>
      <vt:lpstr>2.1 Vector Spaces and Subspaces</vt:lpstr>
      <vt:lpstr>2.1 Vector Spaces and Subspaces</vt:lpstr>
      <vt:lpstr>2.1 Vector Spaces and Subspaces</vt:lpstr>
      <vt:lpstr>2.1 Vector Spaces and Subspaces</vt:lpstr>
      <vt:lpstr>2.1 Vector Spaces and Subspaces</vt:lpstr>
      <vt:lpstr>2.1 Vector Spaces and Subspaces</vt:lpstr>
      <vt:lpstr>2.1 Vector Spaces and Subspaces</vt:lpstr>
      <vt:lpstr>2.1 Vector Spaces and Subspaces</vt:lpstr>
      <vt:lpstr>2.1 Vector Spaces and Subspaces</vt:lpstr>
      <vt:lpstr>2.1 Vector Spaces and Subspaces</vt:lpstr>
      <vt:lpstr>2.1 Vector Spaces and Subspaces</vt:lpstr>
      <vt:lpstr>2.1 Vector Spaces and Subspaces</vt:lpstr>
      <vt:lpstr>2.1 Vector Spaces and Subspaces</vt:lpstr>
      <vt:lpstr>2.1 Vector Spaces and Subspaces</vt:lpstr>
      <vt:lpstr>2.1 Vector Spaces and Subspaces</vt:lpstr>
      <vt:lpstr>2.2 Solving Ax = 0 and Ax = b</vt:lpstr>
      <vt:lpstr>2.2 Solving Ax = 0 and Ax = b</vt:lpstr>
      <vt:lpstr>2.2 Solving Ax = 0 and Ax = b</vt:lpstr>
      <vt:lpstr>2.2 Solving Ax = 0 and Ax = b</vt:lpstr>
      <vt:lpstr>2.2 Solving Ax = 0 and Ax = b</vt:lpstr>
      <vt:lpstr>2.2 Solving Ax = 0 and Ax = b</vt:lpstr>
      <vt:lpstr>2.2 Solving Ax = 0 and Ax = b</vt:lpstr>
      <vt:lpstr>2.2 Solving Ax = 0 and Ax = b</vt:lpstr>
      <vt:lpstr>2.2 Solving Ax = 0 and Ax = b</vt:lpstr>
      <vt:lpstr>2.2 Solving Ax = 0 and Ax = b</vt:lpstr>
      <vt:lpstr>2.2 Solving Ax = 0 and Ax = b</vt:lpstr>
      <vt:lpstr>2.2 Solving Ax = 0 and Ax = b</vt:lpstr>
      <vt:lpstr>2.3 Linear Independence, Basis, and Dimension</vt:lpstr>
      <vt:lpstr>2.3 Linear Independence, Basis, and Dimension</vt:lpstr>
      <vt:lpstr>2.3 Linear Independence, Basis, and Dimension</vt:lpstr>
      <vt:lpstr>2.3 Linear Independence, Basis, and Dimension</vt:lpstr>
      <vt:lpstr>2.4 The Four Fundamental Subspaces</vt:lpstr>
      <vt:lpstr>2.4 The Four Fundamental Subspaces</vt:lpstr>
      <vt:lpstr>2.4 The Four Fundamental Subspaces</vt:lpstr>
      <vt:lpstr>2.4 The Four Fundamental Subspaces</vt:lpstr>
      <vt:lpstr>Homework</vt:lpstr>
      <vt:lpstr>Relation between Linearly Independent &amp; Linear Algebra</vt:lpstr>
      <vt:lpstr>2.1 Vector Spaces and Subspaces</vt:lpstr>
      <vt:lpstr>2.1 Vector Spaces and Subspaces</vt:lpstr>
      <vt:lpstr>2.2 Solving Ax = 0 and Ax = b</vt:lpstr>
      <vt:lpstr>2.2 Solving Ax = 0 and Ax = b</vt:lpstr>
      <vt:lpstr>2.4 The Four Fundamental Subspaces</vt:lpstr>
      <vt:lpstr>Homework</vt:lpstr>
      <vt:lpstr>Homework</vt:lpstr>
      <vt:lpstr>2.5 Graphs and Networks</vt:lpstr>
      <vt:lpstr>2.5 Graphs and Networks</vt:lpstr>
      <vt:lpstr>2.5 Graphs and Networks</vt:lpstr>
      <vt:lpstr>2.5 Graphs and Networks</vt:lpstr>
      <vt:lpstr>2.5 Graphs and Networks</vt:lpstr>
      <vt:lpstr>2.5 Graphs and Networks</vt:lpstr>
      <vt:lpstr>2.5 Graphs and Networks</vt:lpstr>
      <vt:lpstr>2.5 Graphs and Networks</vt:lpstr>
      <vt:lpstr>2.5 Graphs and Networks</vt:lpstr>
      <vt:lpstr>2.5 Graphs and Networks</vt:lpstr>
      <vt:lpstr>2.6 Linear Transformations</vt:lpstr>
      <vt:lpstr>2.6 Linear Transformations</vt:lpstr>
      <vt:lpstr>2.6 Linear Transformations</vt:lpstr>
      <vt:lpstr>2.6 Linear Transformations</vt:lpstr>
      <vt:lpstr>2.6 Linear Transformations</vt:lpstr>
      <vt:lpstr>2.6 Linear Transformations</vt:lpstr>
      <vt:lpstr>2.6 Linear Transformations</vt:lpstr>
      <vt:lpstr>2.6 Linear Transformations</vt:lpstr>
      <vt:lpstr>2.6 Linear Transformations</vt:lpstr>
      <vt:lpstr>2.6 Linear Transformations</vt:lpstr>
      <vt:lpstr>2.6 Linear Transformations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Algebra</dc:title>
  <dc:creator>임소희</dc:creator>
  <cp:lastModifiedBy>임소희</cp:lastModifiedBy>
  <cp:revision>340</cp:revision>
  <dcterms:created xsi:type="dcterms:W3CDTF">2020-01-22T12:36:14Z</dcterms:created>
  <dcterms:modified xsi:type="dcterms:W3CDTF">2022-04-29T04:31:14Z</dcterms:modified>
</cp:coreProperties>
</file>