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1" r:id="rId5"/>
    <p:sldId id="262" r:id="rId6"/>
    <p:sldId id="286" r:id="rId7"/>
    <p:sldId id="267" r:id="rId8"/>
    <p:sldId id="269" r:id="rId9"/>
    <p:sldId id="287" r:id="rId10"/>
    <p:sldId id="288" r:id="rId11"/>
    <p:sldId id="289" r:id="rId12"/>
    <p:sldId id="290" r:id="rId13"/>
    <p:sldId id="271" r:id="rId14"/>
    <p:sldId id="291" r:id="rId15"/>
    <p:sldId id="292" r:id="rId16"/>
    <p:sldId id="293" r:id="rId17"/>
    <p:sldId id="274" r:id="rId18"/>
    <p:sldId id="278" r:id="rId19"/>
    <p:sldId id="282" r:id="rId20"/>
    <p:sldId id="280" r:id="rId21"/>
    <p:sldId id="284" r:id="rId22"/>
    <p:sldId id="281" r:id="rId23"/>
    <p:sldId id="294" r:id="rId24"/>
    <p:sldId id="258" r:id="rId25"/>
    <p:sldId id="265" r:id="rId26"/>
  </p:sldIdLst>
  <p:sldSz cx="18288000" cy="10287000"/>
  <p:notesSz cx="10287000" cy="18288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 SemiBold" panose="020B0706030804020204" pitchFamily="34" charset="0"/>
      <p:bold r:id="rId32"/>
    </p:embeddedFont>
    <p:embeddedFont>
      <p:font typeface="나눔스퀘어라운드 Bold" panose="020B0600000101010101" pitchFamily="50" charset="-127"/>
      <p:bold r:id="rId33"/>
    </p:embeddedFont>
    <p:embeddedFont>
      <p:font typeface="나눔스퀘어라운드 Regular" panose="020B0600000101010101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81"/>
    <a:srgbClr val="FFE8AF"/>
    <a:srgbClr val="FFFAEA"/>
    <a:srgbClr val="FFF4D5"/>
    <a:srgbClr val="FFEAAF"/>
    <a:srgbClr val="FFF9E8"/>
    <a:srgbClr val="BD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2T12:26:57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1,'2'0,"1"1,0 0,0 0,-1 0,1 1,0-1,-1 1,0-1,1 1,-1 0,4 4,8 5,4-1,-4-1,1 0,-1 1,24 22,-2 2,55 39,-50-42,60 38,-66-47,51 42,312 294,-303-264,-42-40,66 84,1 1,92 67,-77-77,-103-98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7CB40-D72E-449A-A3AA-4FD0C14219DF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B248B-DFFB-499B-921C-F5809256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1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B248B-DFFB-499B-921C-F5809256B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9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플레이리스트 개수로 </a:t>
            </a:r>
            <a:r>
              <a:rPr lang="ko-KR" altLang="en-US" dirty="0" err="1"/>
              <a:t>해야할까요</a:t>
            </a:r>
            <a:r>
              <a:rPr lang="en-US" altLang="ko-KR" dirty="0"/>
              <a:t>? </a:t>
            </a:r>
            <a:r>
              <a:rPr lang="ko-KR" altLang="en-US" dirty="0"/>
              <a:t>아니면 태그 개수로 </a:t>
            </a:r>
            <a:r>
              <a:rPr lang="ko-KR" altLang="en-US" dirty="0" err="1"/>
              <a:t>해야할까요</a:t>
            </a:r>
            <a:r>
              <a:rPr lang="en-US" altLang="ko-KR" dirty="0"/>
              <a:t>….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B248B-DFFB-499B-921C-F5809256BA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RectifiedAdam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Crossentropy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SparseCategorical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rate=0.0001 /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 모델 찾기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earlystopping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B248B-DFFB-499B-921C-F5809256BA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5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hyeon3523/Six_of_cells" TargetMode="External"/><Relationship Id="rId7" Type="http://schemas.openxmlformats.org/officeDocument/2006/relationships/hyperlink" Target="https://github.com/SKTBrain/KoBE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com/search?format=search&amp;query=emotion&amp;type=vector" TargetMode="External"/><Relationship Id="rId5" Type="http://schemas.openxmlformats.org/officeDocument/2006/relationships/hyperlink" Target="https://www.miricanvas.com/templates" TargetMode="External"/><Relationship Id="rId4" Type="http://schemas.openxmlformats.org/officeDocument/2006/relationships/hyperlink" Target="https://www.dinolabs.ai/27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5343" y="3409217"/>
            <a:ext cx="11815028" cy="4970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600" kern="0" spc="-15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Hello!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37C61F-89F6-496B-8DA0-8A2D4C08152A}"/>
              </a:ext>
            </a:extLst>
          </p:cNvPr>
          <p:cNvGrpSpPr/>
          <p:nvPr/>
        </p:nvGrpSpPr>
        <p:grpSpPr>
          <a:xfrm>
            <a:off x="990600" y="6050713"/>
            <a:ext cx="17148600" cy="1449926"/>
            <a:chOff x="986786" y="5973635"/>
            <a:chExt cx="17148600" cy="144992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86786" y="5973635"/>
              <a:ext cx="17148600" cy="1200173"/>
              <a:chOff x="568557" y="8717989"/>
              <a:chExt cx="17148600" cy="120017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8557" y="8717989"/>
                <a:ext cx="17148600" cy="1200173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3653572" y="6346343"/>
              <a:ext cx="12573214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B1D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텍스트 입력 기반으로 감성 분석을 활용한 음악 플레이리스트 추천 서비스</a:t>
              </a:r>
              <a:endParaRPr lang="en-US" altLang="ko-KR" sz="3200" b="1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02" name="그룹 1002"/>
          <p:cNvGrpSpPr/>
          <p:nvPr/>
        </p:nvGrpSpPr>
        <p:grpSpPr>
          <a:xfrm>
            <a:off x="7861347" y="1562100"/>
            <a:ext cx="2563020" cy="2190738"/>
            <a:chOff x="7861347" y="1647182"/>
            <a:chExt cx="2563020" cy="21907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1347" y="1647182"/>
              <a:ext cx="2563020" cy="2190738"/>
            </a:xfrm>
            <a:prstGeom prst="rect">
              <a:avLst/>
            </a:prstGeom>
          </p:spPr>
        </p:pic>
      </p:grpSp>
      <p:sp>
        <p:nvSpPr>
          <p:cNvPr id="2" name="Object 6">
            <a:extLst>
              <a:ext uri="{FF2B5EF4-FFF2-40B4-BE49-F238E27FC236}">
                <a16:creationId xmlns:a16="http://schemas.microsoft.com/office/drawing/2014/main" id="{7A84692A-111A-E05C-0630-2155ED4261E2}"/>
              </a:ext>
            </a:extLst>
          </p:cNvPr>
          <p:cNvSpPr txBox="1"/>
          <p:nvPr/>
        </p:nvSpPr>
        <p:spPr>
          <a:xfrm>
            <a:off x="13792200" y="9160408"/>
            <a:ext cx="2819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김소희</a:t>
            </a:r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이소민</a:t>
            </a:r>
            <a:endParaRPr 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1033AB7-57C0-6787-0AFC-D7E8BC91B64D}"/>
              </a:ext>
            </a:extLst>
          </p:cNvPr>
          <p:cNvSpPr txBox="1"/>
          <p:nvPr/>
        </p:nvSpPr>
        <p:spPr>
          <a:xfrm>
            <a:off x="7239000" y="8577718"/>
            <a:ext cx="9372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dirty="0">
                <a:solidFill>
                  <a:srgbClr val="2B1D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8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Pretendard" pitchFamily="34" charset="0"/>
                <a:cs typeface="Pretendard" pitchFamily="34" charset="0"/>
              </a:rPr>
              <a:t>2022 빅데이터분석가양성과정-MINI PROJECT</a:t>
            </a:r>
            <a:endParaRPr lang="en-US" dirty="0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02604" y="1736018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대화 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단발성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&amp;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연속적 데이터셋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결합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2CAF1F-1915-0791-8A3A-E172124C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54" y="3086100"/>
            <a:ext cx="7749873" cy="598519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3A2E62A-DA17-FD4B-0531-87C1A850273C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1F0DC-68C2-40D7-ADD5-2C4B6957860E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462F8D-92F5-468B-8401-97D8674B52C3}"/>
              </a:ext>
            </a:extLst>
          </p:cNvPr>
          <p:cNvSpPr/>
          <p:nvPr/>
        </p:nvSpPr>
        <p:spPr>
          <a:xfrm>
            <a:off x="9750351" y="3086100"/>
            <a:ext cx="7136595" cy="3041564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대화 데이터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</a:t>
            </a:r>
            <a:r>
              <a:rPr lang="en-US" altLang="ko-KR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45,479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수행 시 전체 데이터의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30%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테스트 세트로 분류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5DF202B-6711-F278-A225-A550E43BA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" t="31403" r="4178"/>
          <a:stretch/>
        </p:blipFill>
        <p:spPr>
          <a:xfrm>
            <a:off x="1371600" y="3870172"/>
            <a:ext cx="6952066" cy="2979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8A1643-73D6-5364-4DC5-C2FB95286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3"/>
          <a:stretch/>
        </p:blipFill>
        <p:spPr>
          <a:xfrm>
            <a:off x="8573290" y="3870172"/>
            <a:ext cx="8124071" cy="5791578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E0412F16-24B1-39FC-3177-02D071361379}"/>
              </a:ext>
            </a:extLst>
          </p:cNvPr>
          <p:cNvSpPr txBox="1"/>
          <p:nvPr/>
        </p:nvSpPr>
        <p:spPr>
          <a:xfrm>
            <a:off x="1302604" y="1694141"/>
            <a:ext cx="109906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대화 데이터셋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감정라벨링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4CC79E-3606-17A9-3D31-09E22E78EBC6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D8C5F-199E-478C-B957-06BD6D96D55D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DB095-126A-4899-AD9E-6FA7697C1C6E}"/>
              </a:ext>
            </a:extLst>
          </p:cNvPr>
          <p:cNvSpPr/>
          <p:nvPr/>
        </p:nvSpPr>
        <p:spPr>
          <a:xfrm>
            <a:off x="1371600" y="2729513"/>
            <a:ext cx="11502723" cy="707886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가지로 </a:t>
            </a:r>
            <a:r>
              <a:rPr lang="ko-KR" altLang="en-US" sz="28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0 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공포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1 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놀람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2: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분노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3 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혐오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4 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슬픔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5: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67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31179" y="172846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02.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멜론데이터셋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상위   노출  태그 </a:t>
            </a:r>
            <a:r>
              <a:rPr lang="ko-KR" altLang="en-US" sz="4400" kern="0" spc="-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추출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endParaRPr lang="en-US" sz="1000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FF6CA-9221-359A-A5A7-204C1A47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04" y="2895568"/>
            <a:ext cx="9484465" cy="689613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BA767E72-6A24-0CCC-65E0-45C3728655E7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D1A959-7EFA-4DF4-8E17-2B614F860ED6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B637F1-2958-42CD-8244-D9D7BB89C26C}"/>
              </a:ext>
            </a:extLst>
          </p:cNvPr>
          <p:cNvSpPr/>
          <p:nvPr/>
        </p:nvSpPr>
        <p:spPr>
          <a:xfrm>
            <a:off x="11125200" y="3014424"/>
            <a:ext cx="6553200" cy="2534228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Char char="-"/>
            </a:pP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 노출 빈도수가 </a:t>
            </a:r>
            <a:r>
              <a:rPr lang="en-US" altLang="ko-KR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1,000</a:t>
            </a:r>
            <a:r>
              <a:rPr lang="ko-KR" altLang="en-US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 이상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</a:t>
            </a:r>
            <a:r>
              <a:rPr lang="ko-KR" altLang="en-US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태그만 추출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ctr">
              <a:buFontTx/>
              <a:buChar char="-"/>
            </a:pPr>
            <a:r>
              <a:rPr lang="en-US" altLang="ko-KR" sz="28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WordCloud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활용하여 결과 시각화</a:t>
            </a:r>
            <a:endParaRPr lang="en-US" altLang="ko-KR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0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3DB21D6D-3D27-B19A-14AD-692D22229D33}"/>
              </a:ext>
            </a:extLst>
          </p:cNvPr>
          <p:cNvSpPr txBox="1"/>
          <p:nvPr/>
        </p:nvSpPr>
        <p:spPr>
          <a:xfrm>
            <a:off x="1267968" y="1641295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02.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멜론데이터셋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단일  태그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제거</a:t>
            </a:r>
            <a:endParaRPr lang="en-US" sz="1000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FE6D59-26BF-602B-4299-A00548FB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04" y="3393227"/>
            <a:ext cx="15545050" cy="640080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E5759399-3D86-8AA5-F977-F1B0642C6FD2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83965B-C45F-4162-088B-806AE308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640" y="4152900"/>
            <a:ext cx="4772521" cy="46903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7DE50-02A3-4489-885F-2E70C4CD6FA0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597DB4-88B7-45F1-817F-A3EC28625A01}"/>
              </a:ext>
            </a:extLst>
          </p:cNvPr>
          <p:cNvSpPr/>
          <p:nvPr/>
        </p:nvSpPr>
        <p:spPr>
          <a:xfrm>
            <a:off x="1310220" y="2493473"/>
            <a:ext cx="12582561" cy="707886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대화 데이터와 멜론 태그의 </a:t>
            </a:r>
            <a:r>
              <a:rPr lang="ko-KR" altLang="en-US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 분류 일치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ko-KR" altLang="en-US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위해 단독으로 쓰인 </a:t>
            </a:r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장르 태그 제거 </a:t>
            </a:r>
          </a:p>
        </p:txBody>
      </p:sp>
    </p:spTree>
    <p:extLst>
      <p:ext uri="{BB962C8B-B14F-4D97-AF65-F5344CB8AC3E}">
        <p14:creationId xmlns:p14="http://schemas.microsoft.com/office/powerpoint/2010/main" val="232102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7E33A374-E99C-2703-9C91-672938165B63}"/>
              </a:ext>
            </a:extLst>
          </p:cNvPr>
          <p:cNvSpPr txBox="1"/>
          <p:nvPr/>
        </p:nvSpPr>
        <p:spPr>
          <a:xfrm>
            <a:off x="1295677" y="1709719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02.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멜론데이터셋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멜론태그  </a:t>
            </a:r>
            <a:r>
              <a:rPr lang="en-US" altLang="ko-KR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6</a:t>
            </a:r>
            <a:r>
              <a:rPr lang="ko-KR" altLang="en-US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가지 감정으로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재분류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56AE6A-A7C9-F7D3-95C9-0D5048AAC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6"/>
          <a:stretch/>
        </p:blipFill>
        <p:spPr>
          <a:xfrm>
            <a:off x="1302604" y="3390900"/>
            <a:ext cx="8602350" cy="5915741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DD36CE76-933F-06DF-03F8-C79E9694BFE3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493ED-EB80-48F4-82B9-2963BE919C73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4E3CFC-4C78-4740-99D8-3C7F90393D49}"/>
              </a:ext>
            </a:extLst>
          </p:cNvPr>
          <p:cNvSpPr/>
          <p:nvPr/>
        </p:nvSpPr>
        <p:spPr>
          <a:xfrm>
            <a:off x="10430969" y="3386416"/>
            <a:ext cx="5867400" cy="1905000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 분류 모델링을 하기 위해 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‘Emotion’</a:t>
            </a:r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column</a:t>
            </a:r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 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00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7E33A374-E99C-2703-9C91-672938165B63}"/>
              </a:ext>
            </a:extLst>
          </p:cNvPr>
          <p:cNvSpPr txBox="1"/>
          <p:nvPr/>
        </p:nvSpPr>
        <p:spPr>
          <a:xfrm>
            <a:off x="1302604" y="1790729"/>
            <a:ext cx="136576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02.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멜론데이터셋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멜론태그 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6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가지 감정으로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재분류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427E07-661E-6C43-DF21-6F880CE07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84" t="-56" b="56"/>
          <a:stretch/>
        </p:blipFill>
        <p:spPr>
          <a:xfrm>
            <a:off x="12422038" y="3564084"/>
            <a:ext cx="4822820" cy="617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1379D7-AF30-D525-3B92-255397C9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605" y="4914900"/>
            <a:ext cx="7688996" cy="3909633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94AD5827-9202-862F-A729-789378EA0F65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/>
                <a:cs typeface="Open Sans SemiBold" pitchFamily="34" charset="0"/>
              </a:rPr>
              <a:t>Pre-Processing</a:t>
            </a:r>
            <a:endParaRPr lang="en-US" dirty="0">
              <a:latin typeface="Open Sans SemiBold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443C2A-7014-4C4C-8405-01E1C896D27D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41DAE-A05A-4934-B8D5-6B20555B3187}"/>
              </a:ext>
            </a:extLst>
          </p:cNvPr>
          <p:cNvSpPr txBox="1"/>
          <p:nvPr/>
        </p:nvSpPr>
        <p:spPr>
          <a:xfrm>
            <a:off x="12477456" y="3040093"/>
            <a:ext cx="27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감정 태그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8A6622-20F9-4E8E-9C90-72444AE09671}"/>
              </a:ext>
            </a:extLst>
          </p:cNvPr>
          <p:cNvCxnSpPr>
            <a:cxnSpLocks/>
          </p:cNvCxnSpPr>
          <p:nvPr/>
        </p:nvCxnSpPr>
        <p:spPr>
          <a:xfrm flipV="1">
            <a:off x="8991601" y="3581403"/>
            <a:ext cx="3451219" cy="1333497"/>
          </a:xfrm>
          <a:prstGeom prst="line">
            <a:avLst/>
          </a:prstGeom>
          <a:ln w="76200">
            <a:solidFill>
              <a:srgbClr val="FFD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432F9C-8283-4FBB-B0B8-54416CCB6696}"/>
              </a:ext>
            </a:extLst>
          </p:cNvPr>
          <p:cNvCxnSpPr>
            <a:cxnSpLocks/>
          </p:cNvCxnSpPr>
          <p:nvPr/>
        </p:nvCxnSpPr>
        <p:spPr>
          <a:xfrm>
            <a:off x="8991601" y="8824533"/>
            <a:ext cx="3451219" cy="844496"/>
          </a:xfrm>
          <a:prstGeom prst="line">
            <a:avLst/>
          </a:prstGeom>
          <a:ln w="76200">
            <a:solidFill>
              <a:srgbClr val="FFD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D8F606-8357-4846-AB54-95193B65C366}"/>
              </a:ext>
            </a:extLst>
          </p:cNvPr>
          <p:cNvSpPr/>
          <p:nvPr/>
        </p:nvSpPr>
        <p:spPr>
          <a:xfrm>
            <a:off x="1302604" y="3062021"/>
            <a:ext cx="8450996" cy="1383259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공포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555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놀람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693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분노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771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슬픔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1,298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1339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혐오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580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</a:p>
          <a:p>
            <a:pPr algn="ctr"/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87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E72DE7E3-65FA-316A-BE9E-DF3B1D9667DC}"/>
              </a:ext>
            </a:extLst>
          </p:cNvPr>
          <p:cNvSpPr txBox="1"/>
          <p:nvPr/>
        </p:nvSpPr>
        <p:spPr>
          <a:xfrm>
            <a:off x="1302604" y="1781105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02.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멜론데이터셋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 </a:t>
            </a:r>
            <a:r>
              <a:rPr lang="ko-KR" altLang="en-US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좋아요  </a:t>
            </a:r>
            <a:r>
              <a:rPr lang="en-US" altLang="ko-KR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1</a:t>
            </a:r>
            <a:r>
              <a:rPr lang="ko-KR" altLang="en-US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개  이하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플레이리스트  제거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1E6DC2-6C4D-29C8-676F-7A179F11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34" y="5584279"/>
            <a:ext cx="10161992" cy="396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CFAC58-30A2-0DA6-C18E-23AF962DE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58"/>
          <a:stretch/>
        </p:blipFill>
        <p:spPr>
          <a:xfrm>
            <a:off x="1478425" y="3837696"/>
            <a:ext cx="10161992" cy="1660843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1295F1-FCC5-F335-48C7-D9A7428E583A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09FD34-232E-4266-5944-C72D388AC4B1}"/>
              </a:ext>
            </a:extLst>
          </p:cNvPr>
          <p:cNvSpPr/>
          <p:nvPr/>
        </p:nvSpPr>
        <p:spPr>
          <a:xfrm>
            <a:off x="4191000" y="6375679"/>
            <a:ext cx="2667000" cy="1905000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1CC25-6711-4974-9983-A47818A6C747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336D55-E6E3-4A62-A70D-B8CAAFF4AD1A}"/>
              </a:ext>
            </a:extLst>
          </p:cNvPr>
          <p:cNvSpPr/>
          <p:nvPr/>
        </p:nvSpPr>
        <p:spPr>
          <a:xfrm>
            <a:off x="1463112" y="2798825"/>
            <a:ext cx="15361775" cy="769441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좋아요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이하는 </a:t>
            </a:r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제목이 태그와 연관되지 않거나 형식이 올바르지 않기 때문에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플레이리스트 제거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95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B447CD5-9FCF-8A0E-8E04-625C2C4B41DA}"/>
              </a:ext>
            </a:extLst>
          </p:cNvPr>
          <p:cNvSpPr txBox="1"/>
          <p:nvPr/>
        </p:nvSpPr>
        <p:spPr>
          <a:xfrm>
            <a:off x="1115291" y="1703399"/>
            <a:ext cx="1479952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KoBert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기반 다중감성분류모델 </a:t>
            </a:r>
            <a:endParaRPr lang="en-US" sz="4400" kern="0" spc="-6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Open Sans SemiBold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8965EB-4447-432D-ACC2-92D0F06A1B07}"/>
              </a:ext>
            </a:extLst>
          </p:cNvPr>
          <p:cNvSpPr/>
          <p:nvPr/>
        </p:nvSpPr>
        <p:spPr>
          <a:xfrm>
            <a:off x="1367873" y="4671336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Input_token_ids</a:t>
            </a:r>
            <a:endParaRPr lang="ko-KR" altLang="en-US" sz="28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05501-5CC1-4D82-AAE8-9F4DC0E75795}"/>
              </a:ext>
            </a:extLst>
          </p:cNvPr>
          <p:cNvSpPr/>
          <p:nvPr/>
        </p:nvSpPr>
        <p:spPr>
          <a:xfrm>
            <a:off x="1367873" y="8191500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Input_segments</a:t>
            </a:r>
            <a:endParaRPr lang="ko-KR" altLang="en-US" sz="28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A81348-E9CC-4747-9233-2E4337A7B608}"/>
              </a:ext>
            </a:extLst>
          </p:cNvPr>
          <p:cNvSpPr/>
          <p:nvPr/>
        </p:nvSpPr>
        <p:spPr>
          <a:xfrm>
            <a:off x="1367873" y="6431418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Input_masks</a:t>
            </a:r>
            <a:endParaRPr lang="ko-KR" altLang="en-US" sz="28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7AE848-CCD4-4874-AF58-2C93757F20A0}"/>
              </a:ext>
            </a:extLst>
          </p:cNvPr>
          <p:cNvSpPr/>
          <p:nvPr/>
        </p:nvSpPr>
        <p:spPr>
          <a:xfrm>
            <a:off x="9884037" y="7121336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(units=6)</a:t>
            </a:r>
            <a:endParaRPr lang="ko-KR" altLang="en-US" sz="2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65FFAE-7154-47AB-AE10-8D9A4326C14F}"/>
              </a:ext>
            </a:extLst>
          </p:cNvPr>
          <p:cNvSpPr/>
          <p:nvPr/>
        </p:nvSpPr>
        <p:spPr>
          <a:xfrm>
            <a:off x="9884037" y="5292536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(0.5)</a:t>
            </a:r>
            <a:endParaRPr lang="ko-KR" altLang="en-US" sz="2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9EB972-32B2-4FFD-97E1-CEC708319B58}"/>
              </a:ext>
            </a:extLst>
          </p:cNvPr>
          <p:cNvSpPr/>
          <p:nvPr/>
        </p:nvSpPr>
        <p:spPr>
          <a:xfrm>
            <a:off x="5947202" y="6131259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Kobert</a:t>
            </a:r>
            <a:r>
              <a:rPr lang="en-US" altLang="ko-KR" sz="28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Model</a:t>
            </a:r>
            <a:endParaRPr lang="ko-KR" altLang="en-US" sz="28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E85528-C918-4A20-8E98-299EFA5C85B4}"/>
              </a:ext>
            </a:extLst>
          </p:cNvPr>
          <p:cNvSpPr/>
          <p:nvPr/>
        </p:nvSpPr>
        <p:spPr>
          <a:xfrm>
            <a:off x="14253002" y="6449352"/>
            <a:ext cx="2971800" cy="1447800"/>
          </a:xfrm>
          <a:prstGeom prst="rect">
            <a:avLst/>
          </a:prstGeom>
          <a:solidFill>
            <a:srgbClr val="FFDC8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train_labels</a:t>
            </a:r>
            <a:endParaRPr lang="en-US" altLang="ko-KR" sz="28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r>
              <a:rPr lang="en-US" altLang="ko-KR" sz="24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0FB96D-4A3A-4BEC-BB88-2711F2DFA890}"/>
              </a:ext>
            </a:extLst>
          </p:cNvPr>
          <p:cNvSpPr/>
          <p:nvPr/>
        </p:nvSpPr>
        <p:spPr>
          <a:xfrm>
            <a:off x="1143000" y="2953992"/>
            <a:ext cx="3421796" cy="108104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(31836 </a:t>
            </a:r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</a:t>
            </a:r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A30ED41-0F96-4941-B2A7-86EF443C1C26}"/>
              </a:ext>
            </a:extLst>
          </p:cNvPr>
          <p:cNvSpPr/>
          <p:nvPr/>
        </p:nvSpPr>
        <p:spPr>
          <a:xfrm>
            <a:off x="14028004" y="4305300"/>
            <a:ext cx="3421796" cy="5604262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BB1A50-C4DB-4F0B-B079-1FDA8BE3265F}"/>
              </a:ext>
            </a:extLst>
          </p:cNvPr>
          <p:cNvCxnSpPr>
            <a:cxnSpLocks/>
          </p:cNvCxnSpPr>
          <p:nvPr/>
        </p:nvCxnSpPr>
        <p:spPr>
          <a:xfrm>
            <a:off x="4586759" y="6896100"/>
            <a:ext cx="1172417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E27259-72AE-491C-9BD6-837E06D51A96}"/>
              </a:ext>
            </a:extLst>
          </p:cNvPr>
          <p:cNvCxnSpPr>
            <a:cxnSpLocks/>
          </p:cNvCxnSpPr>
          <p:nvPr/>
        </p:nvCxnSpPr>
        <p:spPr>
          <a:xfrm>
            <a:off x="13069133" y="6838166"/>
            <a:ext cx="102470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50153E-74D8-42BF-BF7E-C7E10EF64DD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919002" y="6541661"/>
            <a:ext cx="1015670" cy="31349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3B0C02-332F-4D5B-B5D4-2F668DEABBEB}"/>
              </a:ext>
            </a:extLst>
          </p:cNvPr>
          <p:cNvCxnSpPr>
            <a:cxnSpLocks/>
          </p:cNvCxnSpPr>
          <p:nvPr/>
        </p:nvCxnSpPr>
        <p:spPr>
          <a:xfrm>
            <a:off x="8919002" y="7154851"/>
            <a:ext cx="965035" cy="59801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3C197E6-B027-494E-B245-A89228252CF5}"/>
              </a:ext>
            </a:extLst>
          </p:cNvPr>
          <p:cNvSpPr/>
          <p:nvPr/>
        </p:nvSpPr>
        <p:spPr>
          <a:xfrm>
            <a:off x="7433102" y="2959781"/>
            <a:ext cx="3421796" cy="769125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</a:t>
            </a:r>
            <a:endParaRPr lang="ko-KR" altLang="en-US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FC395F3-CC2E-462A-A7E7-C28D6C159758}"/>
              </a:ext>
            </a:extLst>
          </p:cNvPr>
          <p:cNvSpPr/>
          <p:nvPr/>
        </p:nvSpPr>
        <p:spPr>
          <a:xfrm>
            <a:off x="5759176" y="4305300"/>
            <a:ext cx="7271024" cy="5604262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E7DC1DC3-A46F-4687-BDA2-0EE626082ADB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1F168EA7-D09B-4D7C-95A4-3860EC974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8" name="Object 5">
            <a:extLst>
              <a:ext uri="{FF2B5EF4-FFF2-40B4-BE49-F238E27FC236}">
                <a16:creationId xmlns:a16="http://schemas.microsoft.com/office/drawing/2014/main" id="{CC28BA59-7368-4AA3-B0B5-A3312AF9D1FD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/>
                <a:cs typeface="Open Sans SemiBold" pitchFamily="34" charset="0"/>
              </a:rPr>
              <a:t>Modeling</a:t>
            </a:r>
            <a:endParaRPr lang="en-US" dirty="0">
              <a:latin typeface="Open Sans SemiBold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0DF403-3BDB-4994-9257-B9CFCB561F94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FF2888-D339-4BE0-B2E0-82362780D4A7}"/>
              </a:ext>
            </a:extLst>
          </p:cNvPr>
          <p:cNvSpPr/>
          <p:nvPr/>
        </p:nvSpPr>
        <p:spPr>
          <a:xfrm>
            <a:off x="1168677" y="4318591"/>
            <a:ext cx="3421796" cy="5604262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8CD75C-E066-43DC-B7E4-AD7211CC996E}"/>
              </a:ext>
            </a:extLst>
          </p:cNvPr>
          <p:cNvSpPr/>
          <p:nvPr/>
        </p:nvSpPr>
        <p:spPr>
          <a:xfrm>
            <a:off x="14028004" y="2953992"/>
            <a:ext cx="3421796" cy="108104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(13644 </a:t>
            </a:r>
            <a:r>
              <a:rPr lang="ko-KR" altLang="en-US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</a:t>
            </a:r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84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02604" y="168179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모델  학습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=&gt; </a:t>
            </a:r>
            <a:r>
              <a:rPr lang="ko-KR" altLang="en-US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과대적합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발생 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A0681-E200-008F-3CB0-72F819606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" t="73616"/>
          <a:stretch/>
        </p:blipFill>
        <p:spPr>
          <a:xfrm>
            <a:off x="1471495" y="5809039"/>
            <a:ext cx="15410267" cy="3876548"/>
          </a:xfrm>
          <a:prstGeom prst="rect">
            <a:avLst/>
          </a:prstGeom>
        </p:spPr>
      </p:pic>
      <p:sp>
        <p:nvSpPr>
          <p:cNvPr id="6" name="Object 57">
            <a:extLst>
              <a:ext uri="{FF2B5EF4-FFF2-40B4-BE49-F238E27FC236}">
                <a16:creationId xmlns:a16="http://schemas.microsoft.com/office/drawing/2014/main" id="{4AB1160B-403B-489E-B3D2-31F48FB093F8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3822A25-0678-45D4-8291-F73EB51F787D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CB128A50-C308-4207-A309-1BC6B89E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10" name="Object 5">
            <a:extLst>
              <a:ext uri="{FF2B5EF4-FFF2-40B4-BE49-F238E27FC236}">
                <a16:creationId xmlns:a16="http://schemas.microsoft.com/office/drawing/2014/main" id="{A7F257E1-4D8B-4BBB-B41F-F93E928AECB1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/>
                <a:cs typeface="Open Sans SemiBold" pitchFamily="34" charset="0"/>
              </a:rPr>
              <a:t>Modeling</a:t>
            </a:r>
            <a:endParaRPr lang="en-US" dirty="0">
              <a:latin typeface="Open Sans Semi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134AE9-D7A4-4403-B9AA-10464AB6B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t="4576" r="32379" b="82611"/>
          <a:stretch/>
        </p:blipFill>
        <p:spPr>
          <a:xfrm>
            <a:off x="1471496" y="4091889"/>
            <a:ext cx="15410266" cy="179033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3B1CAF-F3A3-46D8-BDD4-D9969E3F3B81}"/>
              </a:ext>
            </a:extLst>
          </p:cNvPr>
          <p:cNvSpPr/>
          <p:nvPr/>
        </p:nvSpPr>
        <p:spPr>
          <a:xfrm>
            <a:off x="1471496" y="2777983"/>
            <a:ext cx="13993961" cy="769125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훈련세트 정확도는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93%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반면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검증세트 정확도는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59%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낮은 성능을 보임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7A88C7-0963-44F2-B962-4FADB474F848}"/>
              </a:ext>
            </a:extLst>
          </p:cNvPr>
          <p:cNvSpPr/>
          <p:nvPr/>
        </p:nvSpPr>
        <p:spPr>
          <a:xfrm>
            <a:off x="10633363" y="9056059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8E9055-3F4E-4D84-9A5E-3D1A1006A6E8}"/>
              </a:ext>
            </a:extLst>
          </p:cNvPr>
          <p:cNvSpPr/>
          <p:nvPr/>
        </p:nvSpPr>
        <p:spPr>
          <a:xfrm>
            <a:off x="15925226" y="9119238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76396F-0FFC-401A-B238-3571954A14E8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1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02604" y="168179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모델  학습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=&gt; </a:t>
            </a:r>
            <a:r>
              <a:rPr lang="ko-KR" altLang="en-US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과대적합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발생 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Object 57">
            <a:extLst>
              <a:ext uri="{FF2B5EF4-FFF2-40B4-BE49-F238E27FC236}">
                <a16:creationId xmlns:a16="http://schemas.microsoft.com/office/drawing/2014/main" id="{4AB1160B-403B-489E-B3D2-31F48FB093F8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3822A25-0678-45D4-8291-F73EB51F787D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CB128A50-C308-4207-A309-1BC6B89E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10" name="Object 5">
            <a:extLst>
              <a:ext uri="{FF2B5EF4-FFF2-40B4-BE49-F238E27FC236}">
                <a16:creationId xmlns:a16="http://schemas.microsoft.com/office/drawing/2014/main" id="{A7F257E1-4D8B-4BBB-B41F-F93E928AECB1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/>
                <a:cs typeface="Open Sans SemiBold" pitchFamily="34" charset="0"/>
              </a:rPr>
              <a:t>Modeling</a:t>
            </a:r>
            <a:endParaRPr lang="en-US" dirty="0">
              <a:latin typeface="Open Sans SemiBold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3B1CAF-F3A3-46D8-BDD4-D9969E3F3B81}"/>
              </a:ext>
            </a:extLst>
          </p:cNvPr>
          <p:cNvSpPr/>
          <p:nvPr/>
        </p:nvSpPr>
        <p:spPr>
          <a:xfrm>
            <a:off x="1302604" y="2757523"/>
            <a:ext cx="12667066" cy="1080872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통해 훈련세트 손실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정확도와 비교했을 때 검증세트 손실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정확도가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성능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보임을 알 수 있음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A1A4A36-F208-45EA-97CA-9AED365F2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5" t="50651" r="47485" b="2158"/>
          <a:stretch/>
        </p:blipFill>
        <p:spPr>
          <a:xfrm>
            <a:off x="1281822" y="4068546"/>
            <a:ext cx="9877025" cy="5799354"/>
          </a:xfrm>
          <a:prstGeom prst="rect">
            <a:avLst/>
          </a:prstGeom>
        </p:spPr>
      </p:pic>
      <p:sp>
        <p:nvSpPr>
          <p:cNvPr id="2" name="설명선: 왼쪽 화살표 1">
            <a:extLst>
              <a:ext uri="{FF2B5EF4-FFF2-40B4-BE49-F238E27FC236}">
                <a16:creationId xmlns:a16="http://schemas.microsoft.com/office/drawing/2014/main" id="{29645FB7-E94D-4BD1-B32A-EDA6A111CAF9}"/>
              </a:ext>
            </a:extLst>
          </p:cNvPr>
          <p:cNvSpPr/>
          <p:nvPr/>
        </p:nvSpPr>
        <p:spPr>
          <a:xfrm>
            <a:off x="10668000" y="4220946"/>
            <a:ext cx="3301670" cy="685800"/>
          </a:xfrm>
          <a:prstGeom prst="leftArrow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val_loss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id="{C2FB437A-79A1-4973-9BE5-153CA7D70BD6}"/>
              </a:ext>
            </a:extLst>
          </p:cNvPr>
          <p:cNvSpPr/>
          <p:nvPr/>
        </p:nvSpPr>
        <p:spPr>
          <a:xfrm>
            <a:off x="10668000" y="6464522"/>
            <a:ext cx="3301670" cy="685800"/>
          </a:xfrm>
          <a:prstGeom prst="leftArrow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accuracy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설명선: 왼쪽 화살표 18">
            <a:extLst>
              <a:ext uri="{FF2B5EF4-FFF2-40B4-BE49-F238E27FC236}">
                <a16:creationId xmlns:a16="http://schemas.microsoft.com/office/drawing/2014/main" id="{D1AD73A6-EE31-4C41-8291-E142D8D72158}"/>
              </a:ext>
            </a:extLst>
          </p:cNvPr>
          <p:cNvSpPr/>
          <p:nvPr/>
        </p:nvSpPr>
        <p:spPr>
          <a:xfrm>
            <a:off x="10667999" y="7585771"/>
            <a:ext cx="3301671" cy="685800"/>
          </a:xfrm>
          <a:prstGeom prst="leftArrow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val_accuracy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id="{3B314E52-C427-42B3-AB24-8065A53AFB6D}"/>
              </a:ext>
            </a:extLst>
          </p:cNvPr>
          <p:cNvSpPr/>
          <p:nvPr/>
        </p:nvSpPr>
        <p:spPr>
          <a:xfrm>
            <a:off x="10668000" y="8749453"/>
            <a:ext cx="3301670" cy="685800"/>
          </a:xfrm>
          <a:prstGeom prst="leftArrow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loss</a:t>
            </a: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941BF2-59B6-4DB6-ACF7-E2D648B34279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06134" y="853745"/>
            <a:ext cx="2240875" cy="65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605" y="1782026"/>
            <a:ext cx="7460396" cy="1300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atua One" pitchFamily="34" charset="0"/>
              </a:rPr>
              <a:t>CONTENTS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943600" y="2574655"/>
            <a:ext cx="181434" cy="209524"/>
            <a:chOff x="5837404" y="2799163"/>
            <a:chExt cx="181434" cy="2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404" y="2799163"/>
              <a:ext cx="18143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064" y="3338838"/>
            <a:ext cx="6822250" cy="868890"/>
            <a:chOff x="9875064" y="1777891"/>
            <a:chExt cx="6822250" cy="8688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6200" y="3572195"/>
            <a:ext cx="93659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프로젝트 주제 소개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348064" y="4425153"/>
            <a:ext cx="6822250" cy="868890"/>
            <a:chOff x="9875064" y="2864206"/>
            <a:chExt cx="6822250" cy="8688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6200" y="4658518"/>
            <a:ext cx="93659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활용 데이터 소개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348064" y="5511467"/>
            <a:ext cx="6822250" cy="868890"/>
            <a:chOff x="9875064" y="3950520"/>
            <a:chExt cx="6822250" cy="86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6200" y="5744823"/>
            <a:ext cx="93659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데이터 전처리 과정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348064" y="6597781"/>
            <a:ext cx="6822250" cy="868890"/>
            <a:chOff x="9875064" y="5036834"/>
            <a:chExt cx="6822250" cy="86889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3939" y="4602389"/>
              <a:ext cx="13644501" cy="173778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5064" y="5036834"/>
              <a:ext cx="6822250" cy="86889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280619" y="6831137"/>
            <a:ext cx="49571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감성분류</a:t>
            </a:r>
            <a:r>
              <a:rPr 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 </a:t>
            </a:r>
            <a:r>
              <a:rPr lang="en-US" sz="28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모델링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1348064" y="7684096"/>
            <a:ext cx="6822250" cy="868890"/>
            <a:chOff x="9875064" y="6123149"/>
            <a:chExt cx="6822250" cy="86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5064" y="6123149"/>
              <a:ext cx="6822250" cy="86889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6200" y="7917461"/>
            <a:ext cx="93659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튜닝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348064" y="8770410"/>
            <a:ext cx="6822250" cy="868890"/>
            <a:chOff x="9875064" y="7209463"/>
            <a:chExt cx="6822250" cy="86889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3939" y="6775018"/>
              <a:ext cx="13644501" cy="173778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5064" y="7209463"/>
              <a:ext cx="6822250" cy="86889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30D719AE-3A37-1F5B-DA6E-804F3A31E5D5}"/>
              </a:ext>
            </a:extLst>
          </p:cNvPr>
          <p:cNvSpPr txBox="1"/>
          <p:nvPr/>
        </p:nvSpPr>
        <p:spPr>
          <a:xfrm>
            <a:off x="90257" y="9016760"/>
            <a:ext cx="93659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발전 방향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F89833-FE4E-A269-3B8A-D65A979F8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427" y1="33387" x2="22427" y2="33387"/>
                        <a14:foregroundMark x1="28204" y1="25515" x2="25732" y2="38514"/>
                        <a14:foregroundMark x1="25732" y1="38514" x2="24748" y2="35486"/>
                        <a14:foregroundMark x1="23083" y1="60234" x2="25227" y2="63423"/>
                        <a14:foregroundMark x1="54036" y1="16552" x2="47301" y2="22164"/>
                        <a14:foregroundMark x1="47301" y1="22164" x2="53961" y2="22850"/>
                        <a14:foregroundMark x1="53961" y1="22850" x2="51060" y2="17885"/>
                        <a14:foregroundMark x1="73108" y1="39201" x2="67608" y2="44287"/>
                        <a14:foregroundMark x1="67608" y1="44287" x2="73537" y2="45579"/>
                        <a14:foregroundMark x1="73537" y1="45579" x2="72629" y2="39968"/>
                        <a14:foregroundMark x1="46115" y1="51029" x2="43996" y2="72467"/>
                        <a14:foregroundMark x1="43996" y1="72467" x2="53229" y2="84618"/>
                        <a14:foregroundMark x1="53229" y1="84618" x2="70964" y2="82802"/>
                        <a14:foregroundMark x1="70964" y1="82802" x2="68920" y2="73113"/>
                        <a14:foregroundMark x1="68920" y1="73113" x2="51715" y2="69721"/>
                        <a14:backgroundMark x1="30827" y1="53654" x2="30827" y2="53654"/>
                        <a14:backgroundMark x1="29667" y1="76827" x2="34738" y2="67420"/>
                        <a14:backgroundMark x1="34738" y1="67420" x2="33123" y2="57085"/>
                        <a14:backgroundMark x1="33956" y1="52362" x2="38295" y2="43197"/>
                        <a14:backgroundMark x1="38295" y1="43197" x2="38219" y2="32176"/>
                        <a14:backgroundMark x1="38219" y1="32176" x2="37235" y2="30238"/>
                        <a14:backgroundMark x1="41196" y1="38151" x2="54844" y2="40775"/>
                        <a14:backgroundMark x1="54844" y1="40775" x2="55020" y2="41017"/>
                        <a14:backgroundMark x1="55020" y1="41017" x2="55020" y2="41017"/>
                        <a14:backgroundMark x1="59460" y1="52604" x2="64884" y2="59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21" y="4400018"/>
            <a:ext cx="9245445" cy="61633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16D711C6-AEA6-1A19-4ED7-45F7948DAF6B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Model Tuning</a:t>
            </a:r>
            <a:endParaRPr lang="en-US" dirty="0"/>
          </a:p>
        </p:txBody>
      </p:sp>
      <p:sp>
        <p:nvSpPr>
          <p:cNvPr id="7" name="Object 57">
            <a:extLst>
              <a:ext uri="{FF2B5EF4-FFF2-40B4-BE49-F238E27FC236}">
                <a16:creationId xmlns:a16="http://schemas.microsoft.com/office/drawing/2014/main" id="{FDECE03D-B8AA-F5F5-9773-DB92960994A2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C53239-CBEF-45EF-A2EF-C644C43E0A79}"/>
              </a:ext>
            </a:extLst>
          </p:cNvPr>
          <p:cNvSpPr txBox="1"/>
          <p:nvPr/>
        </p:nvSpPr>
        <p:spPr>
          <a:xfrm>
            <a:off x="1302604" y="168179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모델  튜닝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① </a:t>
            </a:r>
            <a:r>
              <a:rPr lang="en-US" altLang="ko-KR" sz="4400" kern="0" spc="-6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Dropout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:  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0.2   -&gt;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 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0.5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변경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372E2-D9BE-48C4-8607-95578F46A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5"/>
          <a:stretch/>
        </p:blipFill>
        <p:spPr>
          <a:xfrm>
            <a:off x="9296400" y="4347248"/>
            <a:ext cx="8534398" cy="10496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3A9BB6-B4DA-4090-8678-2D8BACD06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628"/>
          <a:stretch/>
        </p:blipFill>
        <p:spPr>
          <a:xfrm>
            <a:off x="897836" y="4347248"/>
            <a:ext cx="7941363" cy="104965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16C70D9-8621-41AB-89B9-178164413462}"/>
              </a:ext>
            </a:extLst>
          </p:cNvPr>
          <p:cNvSpPr/>
          <p:nvPr/>
        </p:nvSpPr>
        <p:spPr>
          <a:xfrm>
            <a:off x="5791200" y="4899302"/>
            <a:ext cx="685800" cy="526558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1FFD2F-54A2-4F27-9D47-BAF1C5E71B50}"/>
              </a:ext>
            </a:extLst>
          </p:cNvPr>
          <p:cNvSpPr/>
          <p:nvPr/>
        </p:nvSpPr>
        <p:spPr>
          <a:xfrm>
            <a:off x="14554200" y="4870342"/>
            <a:ext cx="762000" cy="526558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30FFA2-7E5A-4163-993D-789803BC8EA4}"/>
              </a:ext>
            </a:extLst>
          </p:cNvPr>
          <p:cNvSpPr/>
          <p:nvPr/>
        </p:nvSpPr>
        <p:spPr>
          <a:xfrm>
            <a:off x="880518" y="2815245"/>
            <a:ext cx="13418128" cy="1080872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Dropout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조정한 결과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처음보다 검증세트 손실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정확도가 약간 좋아졌지만 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여전히 과대적합의 문제가 있음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E25FE3-3FDF-4841-8994-A39B7B902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1" t="5364" r="2239" b="79176"/>
          <a:stretch/>
        </p:blipFill>
        <p:spPr>
          <a:xfrm>
            <a:off x="918618" y="5683292"/>
            <a:ext cx="16912181" cy="15341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C1C6A89-41C9-4424-9F9F-9BF8C2E7E7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25811"/>
          <a:stretch/>
        </p:blipFill>
        <p:spPr>
          <a:xfrm>
            <a:off x="908227" y="7205794"/>
            <a:ext cx="16932962" cy="223096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4FB5361-A831-41F6-9799-722F269B1467}"/>
              </a:ext>
            </a:extLst>
          </p:cNvPr>
          <p:cNvSpPr/>
          <p:nvPr/>
        </p:nvSpPr>
        <p:spPr>
          <a:xfrm>
            <a:off x="10744200" y="8888271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9A886AF-A5D8-4B13-8730-6EAB9FD39CE6}"/>
              </a:ext>
            </a:extLst>
          </p:cNvPr>
          <p:cNvSpPr/>
          <p:nvPr/>
        </p:nvSpPr>
        <p:spPr>
          <a:xfrm>
            <a:off x="16590425" y="8825102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34F0E6-76D5-40D9-8F8A-B7F8591AE0FE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16D711C6-AEA6-1A19-4ED7-45F7948DAF6B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Model Tuning</a:t>
            </a:r>
            <a:endParaRPr lang="en-US" dirty="0"/>
          </a:p>
        </p:txBody>
      </p:sp>
      <p:sp>
        <p:nvSpPr>
          <p:cNvPr id="7" name="Object 57">
            <a:extLst>
              <a:ext uri="{FF2B5EF4-FFF2-40B4-BE49-F238E27FC236}">
                <a16:creationId xmlns:a16="http://schemas.microsoft.com/office/drawing/2014/main" id="{FDECE03D-B8AA-F5F5-9773-DB92960994A2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C53239-CBEF-45EF-A2EF-C644C43E0A79}"/>
              </a:ext>
            </a:extLst>
          </p:cNvPr>
          <p:cNvSpPr txBox="1"/>
          <p:nvPr/>
        </p:nvSpPr>
        <p:spPr>
          <a:xfrm>
            <a:off x="1302604" y="1669127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모델  튜닝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② </a:t>
            </a:r>
            <a:r>
              <a:rPr lang="en-US" altLang="ko-KR" sz="4400" kern="0" spc="-600" dirty="0" err="1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random_state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:  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42  -&gt;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 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2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변경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2D8EB-77F4-49B1-93C1-375E4EBD8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" t="18042" b="7528"/>
          <a:stretch/>
        </p:blipFill>
        <p:spPr>
          <a:xfrm>
            <a:off x="838200" y="4327151"/>
            <a:ext cx="10052721" cy="1401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76448-2F15-4F17-918F-FDA5535060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12" b="16710"/>
          <a:stretch/>
        </p:blipFill>
        <p:spPr>
          <a:xfrm>
            <a:off x="11013196" y="4325276"/>
            <a:ext cx="6436604" cy="140101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16C70D9-8621-41AB-89B9-178164413462}"/>
              </a:ext>
            </a:extLst>
          </p:cNvPr>
          <p:cNvSpPr/>
          <p:nvPr/>
        </p:nvSpPr>
        <p:spPr>
          <a:xfrm>
            <a:off x="7239000" y="5213988"/>
            <a:ext cx="2819400" cy="514175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948C33-AB92-409E-93AA-59233FD44D24}"/>
              </a:ext>
            </a:extLst>
          </p:cNvPr>
          <p:cNvSpPr/>
          <p:nvPr/>
        </p:nvSpPr>
        <p:spPr>
          <a:xfrm>
            <a:off x="13969671" y="5238925"/>
            <a:ext cx="2819400" cy="514175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8B993F-3D61-440D-95EF-79EC3D87D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1" t="78461" r="250" b="1"/>
          <a:stretch/>
        </p:blipFill>
        <p:spPr>
          <a:xfrm>
            <a:off x="789709" y="7614607"/>
            <a:ext cx="16680872" cy="22532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3E9B3F-7216-40DC-A694-A96EB8C013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1" t="5364" r="2239" b="79176"/>
          <a:stretch/>
        </p:blipFill>
        <p:spPr>
          <a:xfrm>
            <a:off x="803564" y="5905500"/>
            <a:ext cx="16680872" cy="170910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81ABBF-65E5-4196-9167-E0D0D272AF31}"/>
              </a:ext>
            </a:extLst>
          </p:cNvPr>
          <p:cNvSpPr/>
          <p:nvPr/>
        </p:nvSpPr>
        <p:spPr>
          <a:xfrm>
            <a:off x="838200" y="2857209"/>
            <a:ext cx="13418128" cy="1080872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Random_state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 조정한 결과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훈련세트 정확도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97%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검증세트 정확도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91%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endParaRPr lang="en-US" altLang="ko-KR" sz="28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높은 성과를 보이며 </a:t>
            </a:r>
            <a:r>
              <a:rPr lang="ko-KR" altLang="en-US" sz="28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과대적합을 해결함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B92A48C-7B6B-4FFB-A080-8497FF0A6061}"/>
              </a:ext>
            </a:extLst>
          </p:cNvPr>
          <p:cNvSpPr/>
          <p:nvPr/>
        </p:nvSpPr>
        <p:spPr>
          <a:xfrm>
            <a:off x="10744200" y="9099939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B484757-2F6A-449C-AA17-1682B4C72893}"/>
              </a:ext>
            </a:extLst>
          </p:cNvPr>
          <p:cNvSpPr/>
          <p:nvPr/>
        </p:nvSpPr>
        <p:spPr>
          <a:xfrm>
            <a:off x="16459200" y="9099939"/>
            <a:ext cx="789348" cy="674829"/>
          </a:xfrm>
          <a:prstGeom prst="ellipse">
            <a:avLst/>
          </a:prstGeom>
          <a:noFill/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E7260B-1327-43BD-BF53-011CF98BFBD0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9303F0-6657-FDF7-63DA-462CD7291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/>
          <a:stretch/>
        </p:blipFill>
        <p:spPr>
          <a:xfrm>
            <a:off x="7391400" y="4533900"/>
            <a:ext cx="9113375" cy="44414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52054B-55BB-E041-966A-83281ECE1A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4236" r="6096" b="4967"/>
          <a:stretch/>
        </p:blipFill>
        <p:spPr>
          <a:xfrm>
            <a:off x="1337240" y="4533900"/>
            <a:ext cx="5486651" cy="4441411"/>
          </a:xfrm>
          <a:prstGeom prst="rect">
            <a:avLst/>
          </a:prstGeom>
        </p:spPr>
      </p:pic>
      <p:sp>
        <p:nvSpPr>
          <p:cNvPr id="7" name="Object 57">
            <a:extLst>
              <a:ext uri="{FF2B5EF4-FFF2-40B4-BE49-F238E27FC236}">
                <a16:creationId xmlns:a16="http://schemas.microsoft.com/office/drawing/2014/main" id="{B66BB91A-FB4C-9C19-6C32-E0E65A3E92DF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4DCE5D0C-5A1B-40DD-804F-962864CE32F6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ED79FD29-AF5B-4E1D-B203-2C711CA4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DA950A02-89C6-4258-99EB-2E8FEE5FA382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Model Results</a:t>
            </a:r>
            <a:endParaRPr lang="en-US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872F479-F16F-467E-B75C-8DEDE10F6A15}"/>
              </a:ext>
            </a:extLst>
          </p:cNvPr>
          <p:cNvSpPr txBox="1"/>
          <p:nvPr/>
        </p:nvSpPr>
        <p:spPr>
          <a:xfrm>
            <a:off x="1302604" y="168179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모델  결과 및 예측 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ED11A9-F91C-4EEC-BFA7-C3BFA5B79D3B}"/>
              </a:ext>
            </a:extLst>
          </p:cNvPr>
          <p:cNvSpPr/>
          <p:nvPr/>
        </p:nvSpPr>
        <p:spPr>
          <a:xfrm>
            <a:off x="1337240" y="3259576"/>
            <a:ext cx="5486651" cy="923330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</a:t>
            </a:r>
            <a:r>
              <a:rPr lang="ko-KR" altLang="en-US" sz="28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감정별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평균 정확도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CA1BEB-B8FB-4844-B540-9E8AC53A122D}"/>
              </a:ext>
            </a:extLst>
          </p:cNvPr>
          <p:cNvSpPr/>
          <p:nvPr/>
        </p:nvSpPr>
        <p:spPr>
          <a:xfrm>
            <a:off x="7454273" y="3259576"/>
            <a:ext cx="9050502" cy="923330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 입력 후 감정 예측 결과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DC7AB4-22A8-46C7-90A8-D71239B07B07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1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7">
            <a:extLst>
              <a:ext uri="{FF2B5EF4-FFF2-40B4-BE49-F238E27FC236}">
                <a16:creationId xmlns:a16="http://schemas.microsoft.com/office/drawing/2014/main" id="{B66BB91A-FB4C-9C19-6C32-E0E65A3E92DF}"/>
              </a:ext>
            </a:extLst>
          </p:cNvPr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4DCE5D0C-5A1B-40DD-804F-962864CE32F6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ED79FD29-AF5B-4E1D-B203-2C711CA4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2872F479-F16F-467E-B75C-8DEDE10F6A15}"/>
              </a:ext>
            </a:extLst>
          </p:cNvPr>
          <p:cNvSpPr txBox="1"/>
          <p:nvPr/>
        </p:nvSpPr>
        <p:spPr>
          <a:xfrm>
            <a:off x="1302604" y="168179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참고사이트 </a:t>
            </a:r>
            <a:endParaRPr 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ED11A9-F91C-4EEC-BFA7-C3BFA5B79D3B}"/>
              </a:ext>
            </a:extLst>
          </p:cNvPr>
          <p:cNvSpPr/>
          <p:nvPr/>
        </p:nvSpPr>
        <p:spPr>
          <a:xfrm>
            <a:off x="1337240" y="2893918"/>
            <a:ext cx="15579160" cy="6669182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lvl="3" indent="-4572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참고 사이트 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git hub / blog</a:t>
            </a: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(https://github.com/howking327/Project_DREAMCAR)</a:t>
            </a: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https://github.com/sihyeon3523/Six_of_cells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https://www.dinolabs.ai/271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(https://hoit1302.tistory.com/159?category=972150)</a:t>
            </a:r>
          </a:p>
          <a:p>
            <a:pPr lvl="3"/>
            <a:endParaRPr lang="en-US" altLang="ko-KR" sz="2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템플릿 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미리캔버스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https://www.miricanvas.com/templates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endParaRPr lang="en-US" altLang="ko-KR" sz="2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828800" lvl="3" indent="-4572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 </a:t>
            </a: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아이콘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https://www.freepik.com/search?format=search&amp;query=emotion&amp;type=vector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endParaRPr lang="en-US" altLang="ko-KR" sz="2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0" lvl="3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KoBert</a:t>
            </a: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7"/>
              </a:rPr>
              <a:t>https://github.com/SKTBrain/KoBERT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3"/>
            <a:endParaRPr lang="en-US" altLang="ko-KR" sz="2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0" lvl="3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출처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(https://arena.kakao.com/c/8/data)</a:t>
            </a:r>
          </a:p>
          <a:p>
            <a:pPr lvl="3"/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(https://www.aihub.or.kr/)</a:t>
            </a:r>
          </a:p>
          <a:p>
            <a:pPr algn="ctr"/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DC7AB4-22A8-46C7-90A8-D71239B07B07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21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03747" y="852134"/>
            <a:ext cx="449746" cy="449746"/>
            <a:chOff x="1302604" y="851491"/>
            <a:chExt cx="449746" cy="449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07276" y="854388"/>
            <a:ext cx="224087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End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972076" y="2114576"/>
            <a:ext cx="209524" cy="209524"/>
            <a:chOff x="5315296" y="3617990"/>
            <a:chExt cx="209524" cy="2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5296" y="3617990"/>
              <a:ext cx="209524" cy="20952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6A9CBD-FF19-6D57-81F7-D461DE59FAFE}"/>
              </a:ext>
            </a:extLst>
          </p:cNvPr>
          <p:cNvGrpSpPr/>
          <p:nvPr/>
        </p:nvGrpSpPr>
        <p:grpSpPr>
          <a:xfrm>
            <a:off x="9525" y="3314700"/>
            <a:ext cx="16698504" cy="5295863"/>
            <a:chOff x="11454758" y="5496569"/>
            <a:chExt cx="5786312" cy="364928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362087" y="6009662"/>
              <a:ext cx="4581523" cy="3136195"/>
              <a:chOff x="12360944" y="6009019"/>
              <a:chExt cx="4581523" cy="313619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360944" y="6009019"/>
                <a:ext cx="4581523" cy="313619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306452" y="5496569"/>
              <a:ext cx="792137" cy="1067184"/>
              <a:chOff x="14305309" y="5495926"/>
              <a:chExt cx="792137" cy="106718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05309" y="5495926"/>
                <a:ext cx="792137" cy="106718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491284" y="5689617"/>
              <a:ext cx="422473" cy="640089"/>
              <a:chOff x="14490141" y="5688974"/>
              <a:chExt cx="422473" cy="64008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490141" y="5688974"/>
                <a:ext cx="422473" cy="640089"/>
              </a:xfrm>
              <a:prstGeom prst="rect">
                <a:avLst/>
              </a:prstGeom>
            </p:spPr>
          </p:pic>
        </p:grpSp>
        <p:sp>
          <p:nvSpPr>
            <p:cNvPr id="55" name="Object 55"/>
            <p:cNvSpPr txBox="1"/>
            <p:nvPr/>
          </p:nvSpPr>
          <p:spPr>
            <a:xfrm>
              <a:off x="11454758" y="6811233"/>
              <a:ext cx="5786312" cy="23865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2362086" y="6947281"/>
              <a:ext cx="4480493" cy="11734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저장된 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best-model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활용하여 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Flask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로 웹 서버 구축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457200" indent="-457200" algn="ctr">
                <a:buFontTx/>
                <a:buChar char="-"/>
              </a:pP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텍스트 입력 후 모델을 통해 감정을 분류하고 그에 맞는 멜론 플레이리스트들 추천 </a:t>
              </a:r>
              <a:endPara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466748" y="931332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3DBB902B-957B-4776-AA69-1C37BB07EDE6}"/>
              </a:ext>
            </a:extLst>
          </p:cNvPr>
          <p:cNvSpPr txBox="1"/>
          <p:nvPr/>
        </p:nvSpPr>
        <p:spPr>
          <a:xfrm>
            <a:off x="1303747" y="1541981"/>
            <a:ext cx="410645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발전 방향</a:t>
            </a:r>
            <a:endParaRPr 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95600" y="6389548"/>
            <a:ext cx="11963400" cy="430352"/>
            <a:chOff x="568557" y="8717989"/>
            <a:chExt cx="17148600" cy="12001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57" y="8717989"/>
              <a:ext cx="17148600" cy="12001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35343" y="3712845"/>
            <a:ext cx="11815028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600" kern="0" spc="-15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Thank U  </a:t>
            </a:r>
            <a:r>
              <a:rPr lang="ko-KR" altLang="en-US" sz="18600" kern="0" spc="-1500" dirty="0">
                <a:solidFill>
                  <a:srgbClr val="FFE8AF"/>
                </a:solidFill>
                <a:latin typeface="Open Sans SemiBold" pitchFamily="34" charset="0"/>
                <a:cs typeface="Open Sans SemiBold" pitchFamily="34" charset="0"/>
                <a:sym typeface="Wingdings" panose="05000000000000000000" pitchFamily="2" charset="2"/>
              </a:rPr>
              <a:t>♥</a:t>
            </a:r>
            <a:endParaRPr lang="en-US" dirty="0">
              <a:solidFill>
                <a:srgbClr val="FFE8AF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861905" y="1485900"/>
            <a:ext cx="2561905" cy="2193170"/>
            <a:chOff x="7861905" y="1723372"/>
            <a:chExt cx="2561905" cy="2193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1905" y="1723372"/>
              <a:ext cx="2561905" cy="2193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6134" y="4412974"/>
            <a:ext cx="15449807" cy="53438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02604" y="1745685"/>
            <a:ext cx="825745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Project Introduce 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229600" y="2544327"/>
            <a:ext cx="209524" cy="209524"/>
            <a:chOff x="5288085" y="2619291"/>
            <a:chExt cx="209524" cy="2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8085" y="2619291"/>
              <a:ext cx="209524" cy="2095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59211" y="5030344"/>
            <a:ext cx="13391701" cy="4001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8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 플레이리스트 추천이 아닌 </a:t>
            </a:r>
            <a:r>
              <a:rPr lang="ko-KR" altLang="en-US" sz="2800" dirty="0">
                <a:solidFill>
                  <a:srgbClr val="2B1D00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감정에 기반한 플레이리스트를 추천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해줌으로써 감정해소를 이룰 수 있음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8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감정을 긍정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부정이 아닌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가지로 세밀하게 분석해줌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공포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놀람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분노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혐오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슬픔 </a:t>
            </a:r>
            <a:r>
              <a:rPr lang="en-US" altLang="ko-KR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lang="en-US" altLang="ko-KR" sz="28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sz="20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D331B5-4E0B-7BDA-804F-D76F93F070C6}"/>
              </a:ext>
            </a:extLst>
          </p:cNvPr>
          <p:cNvGrpSpPr/>
          <p:nvPr/>
        </p:nvGrpSpPr>
        <p:grpSpPr>
          <a:xfrm>
            <a:off x="1506362" y="3562884"/>
            <a:ext cx="15449806" cy="1110725"/>
            <a:chOff x="8171713" y="2006662"/>
            <a:chExt cx="8580952" cy="8275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171713" y="2006662"/>
              <a:ext cx="8580952" cy="634398"/>
              <a:chOff x="8171713" y="2006662"/>
              <a:chExt cx="8580952" cy="6343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71713" y="2006662"/>
                <a:ext cx="8580952" cy="63439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71713" y="2323861"/>
              <a:ext cx="8580699" cy="510368"/>
              <a:chOff x="8171713" y="2323861"/>
              <a:chExt cx="8580699" cy="51036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1713" y="2323861"/>
                <a:ext cx="8580699" cy="510368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B68E35-37B9-9F62-8CC7-9E08335E14B4}"/>
              </a:ext>
            </a:extLst>
          </p:cNvPr>
          <p:cNvGrpSpPr/>
          <p:nvPr/>
        </p:nvGrpSpPr>
        <p:grpSpPr>
          <a:xfrm>
            <a:off x="1735211" y="5052135"/>
            <a:ext cx="1374568" cy="1374568"/>
            <a:chOff x="5195370" y="5148456"/>
            <a:chExt cx="1374568" cy="137456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95370" y="5148456"/>
              <a:ext cx="1374568" cy="1374568"/>
              <a:chOff x="5195370" y="5148456"/>
              <a:chExt cx="1374568" cy="137456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95370" y="5148456"/>
                <a:ext cx="1374568" cy="13745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28055" y="5444768"/>
              <a:ext cx="928245" cy="793416"/>
              <a:chOff x="5428055" y="5444768"/>
              <a:chExt cx="928245" cy="79341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28055" y="5444768"/>
                <a:ext cx="928245" cy="793416"/>
              </a:xfrm>
              <a:prstGeom prst="rect">
                <a:avLst/>
              </a:prstGeom>
            </p:spPr>
          </p:pic>
        </p:grpSp>
      </p:grpSp>
      <p:sp>
        <p:nvSpPr>
          <p:cNvPr id="31" name="Object 31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4296CAC-9DCE-29E4-F5FF-D181DE349F41}"/>
              </a:ext>
            </a:extLst>
          </p:cNvPr>
          <p:cNvSpPr txBox="1"/>
          <p:nvPr/>
        </p:nvSpPr>
        <p:spPr>
          <a:xfrm>
            <a:off x="1506134" y="853745"/>
            <a:ext cx="224087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6F3F2-E847-4644-B0B4-C6C468F5A5F1}"/>
              </a:ext>
            </a:extLst>
          </p:cNvPr>
          <p:cNvSpPr txBox="1"/>
          <p:nvPr/>
        </p:nvSpPr>
        <p:spPr>
          <a:xfrm>
            <a:off x="1771497" y="3817392"/>
            <a:ext cx="1429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 </a:t>
            </a:r>
            <a:r>
              <a:rPr lang="ko-KR" altLang="en-US" sz="32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</a:t>
            </a:r>
            <a:r>
              <a:rPr lang="en-US" altLang="ko-KR" sz="32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ko-KR" altLang="en-US" sz="32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입력 기반으로 감성 분석을 활용한 음악 플레이리스트 추천 서비스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00728" y="1741230"/>
            <a:ext cx="989794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Data List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957917" y="2529647"/>
            <a:ext cx="209524" cy="209524"/>
            <a:chOff x="7923810" y="2588459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3810" y="2588459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7477" y="7703168"/>
            <a:ext cx="15228871" cy="874479"/>
            <a:chOff x="1527477" y="8197925"/>
            <a:chExt cx="15228871" cy="8744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477" y="8197925"/>
              <a:ext cx="15228871" cy="874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87164" y="7125874"/>
            <a:ext cx="928245" cy="793416"/>
            <a:chOff x="3387164" y="7620631"/>
            <a:chExt cx="928245" cy="7934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7164" y="7620631"/>
              <a:ext cx="928245" cy="79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80952" y="7127159"/>
            <a:ext cx="923810" cy="790846"/>
            <a:chOff x="8680952" y="7621916"/>
            <a:chExt cx="923810" cy="790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0952" y="7621916"/>
              <a:ext cx="923810" cy="7908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68416" y="7125874"/>
            <a:ext cx="928245" cy="793416"/>
            <a:chOff x="13968416" y="7620631"/>
            <a:chExt cx="928245" cy="793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68416" y="7620631"/>
              <a:ext cx="928245" cy="79341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65571" y="7943046"/>
            <a:ext cx="697142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1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7143" y="7930329"/>
            <a:ext cx="697142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2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46824" y="7930333"/>
            <a:ext cx="697142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3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27477" y="3848100"/>
            <a:ext cx="4647619" cy="3198095"/>
            <a:chOff x="1527477" y="4342857"/>
            <a:chExt cx="4647619" cy="319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7477" y="4342857"/>
              <a:ext cx="4647619" cy="319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58130" y="4152900"/>
            <a:ext cx="57863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cs typeface="Open Sans SemiBold" pitchFamily="34" charset="0"/>
              </a:rPr>
              <a:t>AI Hub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7435" y="4740271"/>
            <a:ext cx="4263765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한국어 감정 정보가 포함된 단발성 대화 데이터 셋</a:t>
            </a:r>
            <a:endParaRPr lang="en-US" altLang="ko-KR" sz="24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  <a:p>
            <a:pPr algn="ctr"/>
            <a:endParaRPr lang="en-US" altLang="ko-KR" sz="2000" dirty="0">
              <a:solidFill>
                <a:srgbClr val="2B1D00"/>
              </a:solidFill>
              <a:latin typeface="Pretendard" pitchFamily="34" charset="0"/>
              <a:cs typeface="Pretendard" pitchFamily="34" charset="0"/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819048" y="3848100"/>
            <a:ext cx="4647619" cy="3198095"/>
            <a:chOff x="6819048" y="4342857"/>
            <a:chExt cx="4647619" cy="31980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9048" y="4342857"/>
              <a:ext cx="4647619" cy="319809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249700" y="4766214"/>
            <a:ext cx="578631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한국어 감정 정보가 포함된 </a:t>
            </a:r>
            <a:endParaRPr lang="en-US" altLang="ko-KR" sz="24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  <a:p>
            <a:pPr algn="ctr"/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     </a:t>
            </a:r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연속적 대화 데이터 셋</a:t>
            </a:r>
            <a:endParaRPr lang="en-US" altLang="ko-KR" sz="24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2108728" y="3848100"/>
            <a:ext cx="4647619" cy="3198095"/>
            <a:chOff x="12108728" y="4342857"/>
            <a:chExt cx="4647619" cy="31980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8728" y="4342857"/>
              <a:ext cx="4647619" cy="319809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539424" y="4766214"/>
            <a:ext cx="578631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Melon </a:t>
            </a:r>
            <a:r>
              <a:rPr lang="en-US" altLang="ko-KR" sz="24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Platlist</a:t>
            </a:r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 Dataset </a:t>
            </a:r>
          </a:p>
          <a:p>
            <a:pPr algn="ctr"/>
            <a:r>
              <a:rPr lang="ko-KR" altLang="en-US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→</a:t>
            </a:r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 </a:t>
            </a:r>
            <a:r>
              <a:rPr lang="en-US" altLang="ko-KR" sz="24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Train.json</a:t>
            </a:r>
            <a:r>
              <a:rPr lang="en-US" altLang="ko-KR" sz="2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 file</a:t>
            </a:r>
          </a:p>
          <a:p>
            <a:pPr algn="ctr"/>
            <a:r>
              <a:rPr lang="en-US" altLang="ko-KR" sz="20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(115,071</a:t>
            </a:r>
            <a:r>
              <a:rPr lang="ko-KR" altLang="en-US" sz="20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개 플레이리스트 원본 데이터가 </a:t>
            </a:r>
            <a:endParaRPr lang="en-US" altLang="ko-KR" sz="2000" dirty="0">
              <a:solidFill>
                <a:srgbClr val="2B1D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  <a:p>
            <a:pPr algn="ctr"/>
            <a:r>
              <a:rPr lang="ko-KR" altLang="en-US" sz="20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포함된 파일 사용</a:t>
            </a:r>
            <a:r>
              <a:rPr lang="en-US" altLang="ko-KR" sz="20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)</a:t>
            </a:r>
          </a:p>
        </p:txBody>
      </p:sp>
      <p:grpSp>
        <p:nvGrpSpPr>
          <p:cNvPr id="1010" name="그룹 1010"/>
          <p:cNvGrpSpPr/>
          <p:nvPr/>
        </p:nvGrpSpPr>
        <p:grpSpPr>
          <a:xfrm>
            <a:off x="4957917" y="8110557"/>
            <a:ext cx="2965893" cy="59702"/>
            <a:chOff x="4957917" y="8605314"/>
            <a:chExt cx="2965893" cy="597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7917" y="8605314"/>
              <a:ext cx="2965893" cy="597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82925" y="8140408"/>
            <a:ext cx="2965893" cy="59702"/>
            <a:chOff x="10282925" y="8635165"/>
            <a:chExt cx="2965893" cy="597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2925" y="8635165"/>
              <a:ext cx="2965893" cy="59702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48A5F53-2047-5765-0614-6AA7F47261CB}"/>
              </a:ext>
            </a:extLst>
          </p:cNvPr>
          <p:cNvSpPr txBox="1"/>
          <p:nvPr/>
        </p:nvSpPr>
        <p:spPr>
          <a:xfrm>
            <a:off x="1506134" y="853745"/>
            <a:ext cx="224087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Data Source</a:t>
            </a:r>
            <a:endParaRPr lang="en-US" dirty="0"/>
          </a:p>
        </p:txBody>
      </p:sp>
      <p:sp>
        <p:nvSpPr>
          <p:cNvPr id="10" name="Object 28">
            <a:extLst>
              <a:ext uri="{FF2B5EF4-FFF2-40B4-BE49-F238E27FC236}">
                <a16:creationId xmlns:a16="http://schemas.microsoft.com/office/drawing/2014/main" id="{9209D631-B97C-3EEB-B802-CE0D2A6B5BFC}"/>
              </a:ext>
            </a:extLst>
          </p:cNvPr>
          <p:cNvSpPr txBox="1"/>
          <p:nvPr/>
        </p:nvSpPr>
        <p:spPr>
          <a:xfrm>
            <a:off x="6100888" y="4163080"/>
            <a:ext cx="57863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cs typeface="Open Sans SemiBold" pitchFamily="34" charset="0"/>
              </a:rPr>
              <a:t>AI Hub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97082457-5F7C-7DD6-AC13-00AF848BC51D}"/>
              </a:ext>
            </a:extLst>
          </p:cNvPr>
          <p:cNvSpPr txBox="1"/>
          <p:nvPr/>
        </p:nvSpPr>
        <p:spPr>
          <a:xfrm>
            <a:off x="11434888" y="4152900"/>
            <a:ext cx="57863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cs typeface="Open Sans SemiBold" pitchFamily="34" charset="0"/>
              </a:rPr>
              <a:t>KAKAO ARENA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02604" y="1722260"/>
            <a:ext cx="825745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Pre-Processing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543801" y="2690098"/>
            <a:ext cx="209524" cy="209524"/>
            <a:chOff x="6496248" y="3617990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6248" y="3617990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6134" y="3867460"/>
            <a:ext cx="6038404" cy="5091840"/>
            <a:chOff x="7942888" y="2006662"/>
            <a:chExt cx="4095207" cy="31361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2888" y="2006662"/>
              <a:ext cx="4095207" cy="313619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4974" y="4655218"/>
            <a:ext cx="78910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u="sng" kern="0" spc="-1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 dataset pre-processing</a:t>
            </a:r>
            <a:endParaRPr lang="en-US" sz="2400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9197" y="5542238"/>
            <a:ext cx="55626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 분류 중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중립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제거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단발성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연속적 데이터 결합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감정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2494704" y="3556322"/>
            <a:ext cx="3763874" cy="838745"/>
            <a:chOff x="8931459" y="1695524"/>
            <a:chExt cx="2118066" cy="6755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1459" y="1695524"/>
              <a:ext cx="2118066" cy="67558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95756" y="3713171"/>
            <a:ext cx="17617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BFBFB"/>
                </a:solidFill>
                <a:latin typeface="Open Sans SemiBold" pitchFamily="34" charset="0"/>
                <a:cs typeface="Open Sans SemiBold" pitchFamily="34" charset="0"/>
              </a:rPr>
              <a:t>STEP 1</a:t>
            </a:r>
            <a:endParaRPr lang="en-US" sz="2000" dirty="0"/>
          </a:p>
        </p:txBody>
      </p:sp>
      <p:sp>
        <p:nvSpPr>
          <p:cNvPr id="28" name="Object 28"/>
          <p:cNvSpPr txBox="1"/>
          <p:nvPr/>
        </p:nvSpPr>
        <p:spPr>
          <a:xfrm>
            <a:off x="8982010" y="5270816"/>
            <a:ext cx="2858616" cy="542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BFBFB"/>
                </a:solidFill>
                <a:latin typeface="Open Sans SemiBold" pitchFamily="34" charset="0"/>
                <a:cs typeface="Open Sans SemiBold" pitchFamily="34" charset="0"/>
              </a:rPr>
              <a:t>STEP 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397181" y="3867460"/>
            <a:ext cx="6481673" cy="5090400"/>
            <a:chOff x="12658220" y="3952860"/>
            <a:chExt cx="4095207" cy="31361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58220" y="3952860"/>
              <a:ext cx="4095207" cy="313619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84754" y="5301098"/>
            <a:ext cx="842754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700" kern="0" spc="-100" dirty="0">
                <a:solidFill>
                  <a:srgbClr val="2B1D00"/>
                </a:solidFill>
                <a:latin typeface="Pretendard SemiBold" pitchFamily="34" charset="0"/>
              </a:rPr>
              <a:t> 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592609" y="5489235"/>
            <a:ext cx="6358353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상위 노출 태그 추출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etendard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단일태그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제거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감정태그만 추출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멜론태그를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가지감정으로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재분류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플레이리스트 좋아요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0~1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목록 제거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A42F9F0-0D50-5443-CC6F-7D5F4C9187E5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38329938-64EA-1A90-5688-B6B689C064C4}"/>
              </a:ext>
            </a:extLst>
          </p:cNvPr>
          <p:cNvGrpSpPr/>
          <p:nvPr/>
        </p:nvGrpSpPr>
        <p:grpSpPr>
          <a:xfrm>
            <a:off x="10901520" y="3567229"/>
            <a:ext cx="3810000" cy="838745"/>
            <a:chOff x="8931459" y="1695524"/>
            <a:chExt cx="2118066" cy="675589"/>
          </a:xfrm>
        </p:grpSpPr>
        <p:pic>
          <p:nvPicPr>
            <p:cNvPr id="7" name="Object 16">
              <a:extLst>
                <a:ext uri="{FF2B5EF4-FFF2-40B4-BE49-F238E27FC236}">
                  <a16:creationId xmlns:a16="http://schemas.microsoft.com/office/drawing/2014/main" id="{EB92D8C3-E6E5-B129-ADE6-A7E467914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1459" y="1695524"/>
              <a:ext cx="2118066" cy="67558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958613" y="3727764"/>
            <a:ext cx="169581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BFBFB"/>
                </a:solidFill>
                <a:latin typeface="Open Sans SemiBold" pitchFamily="34" charset="0"/>
                <a:cs typeface="Open Sans SemiBold" pitchFamily="34" charset="0"/>
              </a:rPr>
              <a:t>STEP 2</a:t>
            </a:r>
            <a:endParaRPr lang="en-US" sz="2000" dirty="0"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D0E4526-824F-FDD2-A636-21F3EAFAEF07}"/>
              </a:ext>
            </a:extLst>
          </p:cNvPr>
          <p:cNvSpPr txBox="1"/>
          <p:nvPr/>
        </p:nvSpPr>
        <p:spPr>
          <a:xfrm>
            <a:off x="8610600" y="4655217"/>
            <a:ext cx="789104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u="sng" kern="0" spc="-1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Melon dataset pre-processing</a:t>
            </a:r>
            <a:endParaRPr lang="en-US" sz="2400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A1C67CF6-2E48-4B03-7EF7-912097090EAB}"/>
              </a:ext>
            </a:extLst>
          </p:cNvPr>
          <p:cNvSpPr txBox="1"/>
          <p:nvPr/>
        </p:nvSpPr>
        <p:spPr>
          <a:xfrm>
            <a:off x="1506133" y="1698943"/>
            <a:ext cx="109906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대화 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단발성  대화   데이터셋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1" name="그림 20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3C151C62-7DB7-9598-D5A3-74CE0E1C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33" y="3596834"/>
            <a:ext cx="11822530" cy="5918405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464DD767-497A-144A-11D2-CE62E6BC9139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7420A-0150-48CB-9138-DDF6D7C06E2D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F7D87C-DDCF-496C-817C-B2BBC927BA40}"/>
              </a:ext>
            </a:extLst>
          </p:cNvPr>
          <p:cNvSpPr/>
          <p:nvPr/>
        </p:nvSpPr>
        <p:spPr>
          <a:xfrm>
            <a:off x="1527477" y="2670007"/>
            <a:ext cx="11801186" cy="707886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단발성 대화 원본 데이터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38,593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8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Pretendard" pitchFamily="34" charset="0"/>
                <a:cs typeface="Pretendard" pitchFamily="34" charset="0"/>
              </a:rPr>
              <a:t>2022 빅데이터분석가양성과정-MINI PROJECT</a:t>
            </a:r>
            <a:endParaRPr lang="en-US" dirty="0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16459" y="1809363"/>
            <a:ext cx="109906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단발성 대화 데이터셋 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 - 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중립</a:t>
            </a:r>
            <a:r>
              <a:rPr lang="en-US" altLang="ko-KR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r>
              <a:rPr lang="en-US" altLang="ko-KR" sz="4400" kern="0" spc="-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감정   제거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F40F18-8EF5-2942-B344-7D1AB87E8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7" y="3088541"/>
            <a:ext cx="6048103" cy="563819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2FF00D5-148F-213A-CE7B-CC51D3E1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70" y="3086930"/>
            <a:ext cx="5213756" cy="563980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317D7B-8659-D06C-03EF-85D36D660EAC}"/>
              </a:ext>
            </a:extLst>
          </p:cNvPr>
          <p:cNvSpPr/>
          <p:nvPr/>
        </p:nvSpPr>
        <p:spPr>
          <a:xfrm>
            <a:off x="7256271" y="5295900"/>
            <a:ext cx="3209334" cy="1600200"/>
          </a:xfrm>
          <a:prstGeom prst="rightArrow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8EEC26-5096-0100-CFCC-900D059CF4FB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5C0398-BC7A-F9E5-C1AF-04675674F402}"/>
              </a:ext>
            </a:extLst>
          </p:cNvPr>
          <p:cNvSpPr/>
          <p:nvPr/>
        </p:nvSpPr>
        <p:spPr>
          <a:xfrm>
            <a:off x="2133600" y="7071887"/>
            <a:ext cx="838200" cy="762000"/>
          </a:xfrm>
          <a:prstGeom prst="ellipse">
            <a:avLst/>
          </a:prstGeom>
          <a:noFill/>
          <a:ln w="889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231D3-0860-4C06-A50C-9A6A08FEDDD0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5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02604" y="1694203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대화 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연속적   대화  데이터셋  </a:t>
            </a:r>
            <a:endParaRPr 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7AA936-EBAF-32A8-93BC-CC8BEFB7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77" y="3696818"/>
            <a:ext cx="11502723" cy="595559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E93435F-1B0C-E001-EB89-2C88CD5B3378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B8EF0D-3D7E-4DDA-B824-AC8706A474A1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E5A1AD-89E3-4A63-BC37-C5DCF4B086E9}"/>
              </a:ext>
            </a:extLst>
          </p:cNvPr>
          <p:cNvSpPr/>
          <p:nvPr/>
        </p:nvSpPr>
        <p:spPr>
          <a:xfrm>
            <a:off x="1527477" y="2670007"/>
            <a:ext cx="11502723" cy="707886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연속적 대화 원본 데이터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55,628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10465605" y="930689"/>
            <a:ext cx="62317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etendard" pitchFamily="34" charset="0"/>
              </a:rPr>
              <a:t>2022 빅데이터분석가양성과정-MINI PROJECT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75A533B-5959-E1D1-A1CE-9E2E21B5370A}"/>
              </a:ext>
            </a:extLst>
          </p:cNvPr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D1E9DBF8-29B8-8571-274F-24C0D91D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F408C746-6481-C159-E471-A80BFE47BAEF}"/>
              </a:ext>
            </a:extLst>
          </p:cNvPr>
          <p:cNvSpPr txBox="1"/>
          <p:nvPr/>
        </p:nvSpPr>
        <p:spPr>
          <a:xfrm>
            <a:off x="1302604" y="1758410"/>
            <a:ext cx="1266706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01.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연속적 대화 데이터셋  </a:t>
            </a:r>
            <a:r>
              <a:rPr lang="ko-KR" altLang="en-US" sz="4400" kern="0" spc="-600" dirty="0" err="1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전처리</a:t>
            </a:r>
            <a:r>
              <a:rPr lang="en-US" altLang="ko-KR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- </a:t>
            </a:r>
            <a:r>
              <a:rPr lang="ko-KR" altLang="en-US" sz="4400" kern="0" spc="-600" dirty="0">
                <a:solidFill>
                  <a:srgbClr val="2B1D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  </a:t>
            </a:r>
            <a:r>
              <a:rPr lang="ko-KR" altLang="en-US" sz="4400" kern="0" spc="-6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Open Sans SemiBold" pitchFamily="34" charset="0"/>
              </a:rPr>
              <a:t>중립  및  오타감정 제거</a:t>
            </a:r>
            <a:endParaRPr lang="en-US" sz="1000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5C9C1A-0AD5-C68D-4C6D-E1AD189E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54582"/>
            <a:ext cx="3124200" cy="621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C06F60-868D-C400-355B-A9D82B29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54582"/>
            <a:ext cx="7772400" cy="3804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2EEBFC-5EF8-AEEC-B057-6D635E6F2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"/>
          <a:stretch/>
        </p:blipFill>
        <p:spPr>
          <a:xfrm>
            <a:off x="12725400" y="3768436"/>
            <a:ext cx="4954177" cy="475669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B6145876-0F97-00F9-BF74-347C2768F000}"/>
              </a:ext>
            </a:extLst>
          </p:cNvPr>
          <p:cNvSpPr txBox="1"/>
          <p:nvPr/>
        </p:nvSpPr>
        <p:spPr>
          <a:xfrm>
            <a:off x="1506134" y="853745"/>
            <a:ext cx="321826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2B1D00"/>
                </a:solidFill>
                <a:latin typeface="Open Sans SemiBold" pitchFamily="34" charset="0"/>
                <a:cs typeface="Open Sans SemiBold" pitchFamily="34" charset="0"/>
              </a:rPr>
              <a:t>Pre-Processing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DED82C-2EED-ECA0-A98E-4180D0A545A5}"/>
                  </a:ext>
                </a:extLst>
              </p14:cNvPr>
              <p14:cNvContentPartPr/>
              <p14:nvPr/>
            </p14:nvContentPartPr>
            <p14:xfrm>
              <a:off x="3328222" y="4457160"/>
              <a:ext cx="613080" cy="556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DED82C-2EED-ECA0-A98E-4180D0A54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582" y="4349520"/>
                <a:ext cx="720720" cy="7718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B6691-96A5-4BC2-9B9E-2DF65B59E486}"/>
              </a:ext>
            </a:extLst>
          </p:cNvPr>
          <p:cNvSpPr/>
          <p:nvPr/>
        </p:nvSpPr>
        <p:spPr>
          <a:xfrm>
            <a:off x="0" y="0"/>
            <a:ext cx="18288000" cy="658804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96E035-FC3F-4D81-AD81-5AFC6B1F6D49}"/>
              </a:ext>
            </a:extLst>
          </p:cNvPr>
          <p:cNvSpPr/>
          <p:nvPr/>
        </p:nvSpPr>
        <p:spPr>
          <a:xfrm>
            <a:off x="1371600" y="2729513"/>
            <a:ext cx="11502723" cy="707886"/>
          </a:xfrm>
          <a:prstGeom prst="roundRect">
            <a:avLst/>
          </a:prstGeom>
          <a:noFill/>
          <a:ln w="76200">
            <a:solidFill>
              <a:srgbClr val="FFD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연속적 대화 데이터에서 중립 감정</a:t>
            </a:r>
            <a:r>
              <a:rPr lang="en-US" altLang="ko-KR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오타 감정을 제거함</a:t>
            </a:r>
            <a:endParaRPr lang="ko-KR" altLang="en-US" sz="28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0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963</Words>
  <Application>Microsoft Office PowerPoint</Application>
  <PresentationFormat>사용자 지정</PresentationFormat>
  <Paragraphs>192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나눔스퀘어라운드 Bold</vt:lpstr>
      <vt:lpstr>Open Sans SemiBold</vt:lpstr>
      <vt:lpstr>Pretendard SemiBold</vt:lpstr>
      <vt:lpstr>Pretendard</vt:lpstr>
      <vt:lpstr>맑은 고딕</vt:lpstr>
      <vt:lpstr>Calibri</vt:lpstr>
      <vt:lpstr>Arial</vt:lpstr>
      <vt:lpstr>나눔스퀘어라운드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12717</cp:lastModifiedBy>
  <cp:revision>54</cp:revision>
  <dcterms:created xsi:type="dcterms:W3CDTF">2022-09-22T16:10:16Z</dcterms:created>
  <dcterms:modified xsi:type="dcterms:W3CDTF">2022-09-23T01:05:38Z</dcterms:modified>
</cp:coreProperties>
</file>