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78" r:id="rId4"/>
    <p:sldId id="279" r:id="rId5"/>
    <p:sldId id="281" r:id="rId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2F0D9"/>
    <a:srgbClr val="F3F3F3"/>
    <a:srgbClr val="FFF2CC"/>
    <a:srgbClr val="0056B4"/>
    <a:srgbClr val="FF6600"/>
    <a:srgbClr val="F2F2F2"/>
    <a:srgbClr val="F4AD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43BCC-B178-4414-B70F-34B1036F76C8}" v="4" dt="2022-05-29T08:59:45.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8" autoAdjust="0"/>
    <p:restoredTop sz="69110" autoAdjust="0"/>
  </p:normalViewPr>
  <p:slideViewPr>
    <p:cSldViewPr snapToGrid="0">
      <p:cViewPr varScale="1">
        <p:scale>
          <a:sx n="63" d="100"/>
          <a:sy n="63"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11143BCC-B178-4414-B70F-34B1036F76C8}"/>
    <pc:docChg chg="undo custSel addSld delSld modSld">
      <pc:chgData name="김소희" userId="292a1162-0793-4577-a94d-2dae0dfa5995" providerId="ADAL" clId="{11143BCC-B178-4414-B70F-34B1036F76C8}" dt="2022-05-29T09:00:54.852" v="139" actId="1076"/>
      <pc:docMkLst>
        <pc:docMk/>
      </pc:docMkLst>
      <pc:sldChg chg="del">
        <pc:chgData name="김소희" userId="292a1162-0793-4577-a94d-2dae0dfa5995" providerId="ADAL" clId="{11143BCC-B178-4414-B70F-34B1036F76C8}" dt="2022-05-29T08:57:37.204" v="106" actId="47"/>
        <pc:sldMkLst>
          <pc:docMk/>
          <pc:sldMk cId="2863779313" sldId="277"/>
        </pc:sldMkLst>
      </pc:sldChg>
      <pc:sldChg chg="modSp mod">
        <pc:chgData name="김소희" userId="292a1162-0793-4577-a94d-2dae0dfa5995" providerId="ADAL" clId="{11143BCC-B178-4414-B70F-34B1036F76C8}" dt="2022-05-29T08:58:45.302" v="117" actId="208"/>
        <pc:sldMkLst>
          <pc:docMk/>
          <pc:sldMk cId="1463399039" sldId="278"/>
        </pc:sldMkLst>
        <pc:spChg chg="mod">
          <ac:chgData name="김소희" userId="292a1162-0793-4577-a94d-2dae0dfa5995" providerId="ADAL" clId="{11143BCC-B178-4414-B70F-34B1036F76C8}" dt="2022-05-29T07:45:40.584" v="44" actId="113"/>
          <ac:spMkLst>
            <pc:docMk/>
            <pc:sldMk cId="1463399039" sldId="278"/>
            <ac:spMk id="12" creationId="{068C3819-1D50-41F7-AFE9-198A0102F7D3}"/>
          </ac:spMkLst>
        </pc:spChg>
        <pc:picChg chg="mod">
          <ac:chgData name="김소희" userId="292a1162-0793-4577-a94d-2dae0dfa5995" providerId="ADAL" clId="{11143BCC-B178-4414-B70F-34B1036F76C8}" dt="2022-05-29T08:58:45.302" v="117" actId="208"/>
          <ac:picMkLst>
            <pc:docMk/>
            <pc:sldMk cId="1463399039" sldId="278"/>
            <ac:picMk id="3" creationId="{815B3D51-7FDE-88B7-013A-1540373A0220}"/>
          </ac:picMkLst>
        </pc:picChg>
      </pc:sldChg>
      <pc:sldChg chg="addSp delSp modSp mod modNotesTx">
        <pc:chgData name="김소희" userId="292a1162-0793-4577-a94d-2dae0dfa5995" providerId="ADAL" clId="{11143BCC-B178-4414-B70F-34B1036F76C8}" dt="2022-05-29T09:00:54.852" v="139" actId="1076"/>
        <pc:sldMkLst>
          <pc:docMk/>
          <pc:sldMk cId="197451739" sldId="279"/>
        </pc:sldMkLst>
        <pc:spChg chg="mod">
          <ac:chgData name="김소희" userId="292a1162-0793-4577-a94d-2dae0dfa5995" providerId="ADAL" clId="{11143BCC-B178-4414-B70F-34B1036F76C8}" dt="2022-05-29T08:57:27.781" v="105" actId="20577"/>
          <ac:spMkLst>
            <pc:docMk/>
            <pc:sldMk cId="197451739" sldId="279"/>
            <ac:spMk id="7" creationId="{5F7AC6CC-8860-1F94-DEC0-65B37276ED29}"/>
          </ac:spMkLst>
        </pc:spChg>
        <pc:spChg chg="add mod">
          <ac:chgData name="김소희" userId="292a1162-0793-4577-a94d-2dae0dfa5995" providerId="ADAL" clId="{11143BCC-B178-4414-B70F-34B1036F76C8}" dt="2022-05-29T09:00:06.034" v="138" actId="1076"/>
          <ac:spMkLst>
            <pc:docMk/>
            <pc:sldMk cId="197451739" sldId="279"/>
            <ac:spMk id="8" creationId="{62B7CD0F-1C9F-D30A-7106-6245E911BA94}"/>
          </ac:spMkLst>
        </pc:spChg>
        <pc:spChg chg="del">
          <ac:chgData name="김소희" userId="292a1162-0793-4577-a94d-2dae0dfa5995" providerId="ADAL" clId="{11143BCC-B178-4414-B70F-34B1036F76C8}" dt="2022-05-29T07:59:38.450" v="45" actId="478"/>
          <ac:spMkLst>
            <pc:docMk/>
            <pc:sldMk cId="197451739" sldId="279"/>
            <ac:spMk id="10" creationId="{467A6A16-21C4-1205-DEF7-DF4A62625BB7}"/>
          </ac:spMkLst>
        </pc:spChg>
        <pc:spChg chg="add mod">
          <ac:chgData name="김소희" userId="292a1162-0793-4577-a94d-2dae0dfa5995" providerId="ADAL" clId="{11143BCC-B178-4414-B70F-34B1036F76C8}" dt="2022-05-29T09:00:54.852" v="139" actId="1076"/>
          <ac:spMkLst>
            <pc:docMk/>
            <pc:sldMk cId="197451739" sldId="279"/>
            <ac:spMk id="11" creationId="{7FFCB549-C807-6EFD-07A3-9AD5528BEC65}"/>
          </ac:spMkLst>
        </pc:spChg>
        <pc:picChg chg="add mod">
          <ac:chgData name="김소희" userId="292a1162-0793-4577-a94d-2dae0dfa5995" providerId="ADAL" clId="{11143BCC-B178-4414-B70F-34B1036F76C8}" dt="2022-05-29T08:59:59.201" v="137" actId="1076"/>
          <ac:picMkLst>
            <pc:docMk/>
            <pc:sldMk cId="197451739" sldId="279"/>
            <ac:picMk id="12" creationId="{78C9FF60-EBF7-EC33-3623-E58C79496B17}"/>
          </ac:picMkLst>
        </pc:picChg>
      </pc:sldChg>
      <pc:sldChg chg="del">
        <pc:chgData name="김소희" userId="292a1162-0793-4577-a94d-2dae0dfa5995" providerId="ADAL" clId="{11143BCC-B178-4414-B70F-34B1036F76C8}" dt="2022-05-29T08:57:37.204" v="106" actId="47"/>
        <pc:sldMkLst>
          <pc:docMk/>
          <pc:sldMk cId="3289248419" sldId="280"/>
        </pc:sldMkLst>
      </pc:sldChg>
      <pc:sldChg chg="addSp delSp modSp add mod modNotesTx">
        <pc:chgData name="김소희" userId="292a1162-0793-4577-a94d-2dae0dfa5995" providerId="ADAL" clId="{11143BCC-B178-4414-B70F-34B1036F76C8}" dt="2022-05-29T08:59:44.814" v="130" actId="21"/>
        <pc:sldMkLst>
          <pc:docMk/>
          <pc:sldMk cId="464853308" sldId="281"/>
        </pc:sldMkLst>
        <pc:spChg chg="del">
          <ac:chgData name="김소희" userId="292a1162-0793-4577-a94d-2dae0dfa5995" providerId="ADAL" clId="{11143BCC-B178-4414-B70F-34B1036F76C8}" dt="2022-05-29T07:18:39.822" v="1" actId="478"/>
          <ac:spMkLst>
            <pc:docMk/>
            <pc:sldMk cId="464853308" sldId="281"/>
            <ac:spMk id="7" creationId="{5F7AC6CC-8860-1F94-DEC0-65B37276ED29}"/>
          </ac:spMkLst>
        </pc:spChg>
        <pc:spChg chg="del mod">
          <ac:chgData name="김소희" userId="292a1162-0793-4577-a94d-2dae0dfa5995" providerId="ADAL" clId="{11143BCC-B178-4414-B70F-34B1036F76C8}" dt="2022-05-29T08:47:00.671" v="84" actId="478"/>
          <ac:spMkLst>
            <pc:docMk/>
            <pc:sldMk cId="464853308" sldId="281"/>
            <ac:spMk id="10" creationId="{467A6A16-21C4-1205-DEF7-DF4A62625BB7}"/>
          </ac:spMkLst>
        </pc:spChg>
        <pc:spChg chg="add mod">
          <ac:chgData name="김소희" userId="292a1162-0793-4577-a94d-2dae0dfa5995" providerId="ADAL" clId="{11143BCC-B178-4414-B70F-34B1036F76C8}" dt="2022-05-29T07:19:31.003" v="21" actId="1076"/>
          <ac:spMkLst>
            <pc:docMk/>
            <pc:sldMk cId="464853308" sldId="281"/>
            <ac:spMk id="11" creationId="{15D97C4F-AB7C-BD44-4BCB-E68DE0FF40AC}"/>
          </ac:spMkLst>
        </pc:spChg>
        <pc:spChg chg="add del mod">
          <ac:chgData name="김소희" userId="292a1162-0793-4577-a94d-2dae0dfa5995" providerId="ADAL" clId="{11143BCC-B178-4414-B70F-34B1036F76C8}" dt="2022-05-29T08:59:43.508" v="129" actId="478"/>
          <ac:spMkLst>
            <pc:docMk/>
            <pc:sldMk cId="464853308" sldId="281"/>
            <ac:spMk id="12" creationId="{9E274D2E-69E4-B260-35AB-9ADB2B9DA2E2}"/>
          </ac:spMkLst>
        </pc:spChg>
        <pc:spChg chg="add del mod">
          <ac:chgData name="김소희" userId="292a1162-0793-4577-a94d-2dae0dfa5995" providerId="ADAL" clId="{11143BCC-B178-4414-B70F-34B1036F76C8}" dt="2022-05-29T08:46:52.198" v="83" actId="478"/>
          <ac:spMkLst>
            <pc:docMk/>
            <pc:sldMk cId="464853308" sldId="281"/>
            <ac:spMk id="15" creationId="{447690A5-345E-ABCB-1FEC-B2777C379C4C}"/>
          </ac:spMkLst>
        </pc:spChg>
        <pc:picChg chg="add del mod">
          <ac:chgData name="김소희" userId="292a1162-0793-4577-a94d-2dae0dfa5995" providerId="ADAL" clId="{11143BCC-B178-4414-B70F-34B1036F76C8}" dt="2022-05-29T08:59:44.814" v="130" actId="21"/>
          <ac:picMkLst>
            <pc:docMk/>
            <pc:sldMk cId="464853308" sldId="281"/>
            <ac:picMk id="3" creationId="{2A723B32-517F-ED3E-E73E-CCB6AE4D7C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8055"/>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2022-05-29</a:t>
            </a:fld>
            <a:endParaRPr lang="ko-KR" altLang="en-US"/>
          </a:p>
        </p:txBody>
      </p:sp>
      <p:sp>
        <p:nvSpPr>
          <p:cNvPr id="4" name="슬라이드 이미지 개체 틀 3"/>
          <p:cNvSpPr>
            <a:spLocks noGrp="1" noRot="1" noChangeAspect="1"/>
          </p:cNvSpPr>
          <p:nvPr>
            <p:ph type="sldImg" idx="2"/>
          </p:nvPr>
        </p:nvSpPr>
        <p:spPr>
          <a:xfrm>
            <a:off x="422275"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5"/>
            <a:ext cx="2945659" cy="49805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8054"/>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rser.2012.02.049"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i.org/10.1016/j.rser.2017.04.09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on the prediction of building energy consumption</a:t>
            </a:r>
          </a:p>
          <a:p>
            <a:r>
              <a:rPr lang="en-US" altLang="ko-KR" b="0" i="0" u="none" strike="noStrike" dirty="0">
                <a:solidFill>
                  <a:srgbClr val="0C7DBB"/>
                </a:solidFill>
                <a:effectLst/>
                <a:latin typeface="NexusSans"/>
                <a:hlinkClick r:id="rId3" tooltip="Persistent link using digital object identifier"/>
              </a:rPr>
              <a:t>https://doi.org/10.1016/j.rser.2012.02.049</a:t>
            </a:r>
            <a:endParaRPr lang="en-US" altLang="ko-KR" b="0" i="0" u="none" strike="noStrike" dirty="0">
              <a:solidFill>
                <a:srgbClr val="0C7DBB"/>
              </a:solidFill>
              <a:effectLst/>
              <a:latin typeface="NexusSans"/>
            </a:endParaRPr>
          </a:p>
          <a:p>
            <a:r>
              <a:rPr lang="en-US" altLang="ko-KR" sz="1200" b="0" i="0" dirty="0">
                <a:solidFill>
                  <a:schemeClr val="bg2">
                    <a:lumMod val="50000"/>
                  </a:schemeClr>
                </a:solidFill>
                <a:effectLst/>
                <a:latin typeface="Arial" panose="020B0604020202020204" pitchFamily="34" charset="0"/>
              </a:rPr>
              <a:t>Zhao, Hai-</a:t>
            </a:r>
            <a:r>
              <a:rPr lang="en-US" altLang="ko-KR" sz="1200" b="0" i="0" dirty="0" err="1">
                <a:solidFill>
                  <a:schemeClr val="bg2">
                    <a:lumMod val="50000"/>
                  </a:schemeClr>
                </a:solidFill>
                <a:effectLst/>
                <a:latin typeface="Arial" panose="020B0604020202020204" pitchFamily="34" charset="0"/>
              </a:rPr>
              <a:t>xiang</a:t>
            </a:r>
            <a:r>
              <a:rPr lang="en-US" altLang="ko-KR" sz="1200" b="0" i="0" dirty="0">
                <a:solidFill>
                  <a:schemeClr val="bg2">
                    <a:lumMod val="50000"/>
                  </a:schemeClr>
                </a:solidFill>
                <a:effectLst/>
                <a:latin typeface="Arial" panose="020B0604020202020204" pitchFamily="34" charset="0"/>
              </a:rPr>
              <a:t>, and Frédéric </a:t>
            </a:r>
            <a:r>
              <a:rPr lang="en-US" altLang="ko-KR" sz="1200" b="0" i="0" dirty="0" err="1">
                <a:solidFill>
                  <a:schemeClr val="bg2">
                    <a:lumMod val="50000"/>
                  </a:schemeClr>
                </a:solidFill>
                <a:effectLst/>
                <a:latin typeface="Arial" panose="020B0604020202020204" pitchFamily="34" charset="0"/>
              </a:rPr>
              <a:t>Magoulès</a:t>
            </a:r>
            <a:r>
              <a:rPr lang="en-US" altLang="ko-KR" sz="1200" b="0" i="0" dirty="0">
                <a:solidFill>
                  <a:schemeClr val="bg2">
                    <a:lumMod val="50000"/>
                  </a:schemeClr>
                </a:solidFill>
                <a:effectLst/>
                <a:latin typeface="Arial" panose="020B0604020202020204" pitchFamily="34" charset="0"/>
              </a:rPr>
              <a:t>. "</a:t>
            </a:r>
            <a:r>
              <a:rPr lang="en-US" altLang="ko-KR" sz="1200" b="1" i="0" dirty="0">
                <a:solidFill>
                  <a:schemeClr val="bg2">
                    <a:lumMod val="50000"/>
                  </a:schemeClr>
                </a:solidFill>
                <a:effectLst/>
                <a:latin typeface="Arial" panose="020B0604020202020204" pitchFamily="34" charset="0"/>
              </a:rPr>
              <a:t>A review on the prediction of building energy consumption</a:t>
            </a:r>
            <a:r>
              <a:rPr lang="en-US" altLang="ko-KR" sz="1200" b="0" i="0" dirty="0">
                <a:solidFill>
                  <a:schemeClr val="bg2">
                    <a:lumMod val="50000"/>
                  </a:schemeClr>
                </a:solidFill>
                <a:effectLst/>
                <a:latin typeface="Arial" panose="020B0604020202020204" pitchFamily="34" charset="0"/>
              </a:rPr>
              <a:t>." </a:t>
            </a:r>
          </a:p>
          <a:p>
            <a:r>
              <a:rPr lang="en-US" altLang="ko-KR" sz="1200" b="0" i="1" dirty="0">
                <a:solidFill>
                  <a:schemeClr val="bg2">
                    <a:lumMod val="50000"/>
                  </a:schemeClr>
                </a:solidFill>
                <a:effectLst/>
                <a:latin typeface="Arial" panose="020B0604020202020204" pitchFamily="34" charset="0"/>
              </a:rPr>
              <a:t>Renewable and Sustainable Energy Reviews</a:t>
            </a:r>
            <a:r>
              <a:rPr lang="en-US" altLang="ko-KR" sz="1200" b="0" i="0" dirty="0">
                <a:solidFill>
                  <a:schemeClr val="bg2">
                    <a:lumMod val="50000"/>
                  </a:schemeClr>
                </a:solidFill>
                <a:effectLst/>
                <a:latin typeface="Arial" panose="020B0604020202020204" pitchFamily="34" charset="0"/>
              </a:rPr>
              <a:t> 16.6 (2012): 3586-3592.</a:t>
            </a:r>
            <a:endParaRPr lang="en-US" altLang="ko-KR" b="0" i="0" dirty="0">
              <a:solidFill>
                <a:srgbClr val="505050"/>
              </a:solidFill>
              <a:effectLst/>
              <a:latin typeface="NexusSerif"/>
            </a:endParaRP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of data-driven building energy consumption prediction studies</a:t>
            </a:r>
          </a:p>
          <a:p>
            <a:r>
              <a:rPr lang="en-US" altLang="ko-KR" b="0" i="0" u="none" strike="noStrike" dirty="0">
                <a:solidFill>
                  <a:srgbClr val="0C7DBB"/>
                </a:solidFill>
                <a:effectLst/>
                <a:latin typeface="NexusSans"/>
                <a:hlinkClick r:id="rId4" tooltip="Persistent link using digital object identifier"/>
              </a:rPr>
              <a:t>https://doi.org/10.1016/j.rser.2017.04.095</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t</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wo main approaches, engineering and data-driven approach.</a:t>
            </a:r>
          </a:p>
          <a:p>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First, Engineering models rely on thermodynamic rules for detailed energy modelling and analysis.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Examples of building energy simulation software that utilize physical models include </a:t>
            </a:r>
            <a:r>
              <a:rPr lang="en-US" altLang="ko-KR" sz="1200" dirty="0" err="1"/>
              <a:t>EnergyPlus</a:t>
            </a:r>
            <a:r>
              <a:rPr lang="en-US" altLang="ko-KR" sz="1200" dirty="0"/>
              <a:t>, </a:t>
            </a:r>
            <a:r>
              <a:rPr lang="en-US" altLang="ko-KR" sz="1200" dirty="0" err="1"/>
              <a:t>eQuest</a:t>
            </a:r>
            <a:r>
              <a:rPr lang="en-US" altLang="ko-KR" sz="1200" dirty="0"/>
              <a:t>, and </a:t>
            </a:r>
            <a:r>
              <a:rPr lang="en-US" altLang="ko-KR" sz="1200" dirty="0" err="1"/>
              <a:t>Ecotect</a:t>
            </a:r>
            <a:r>
              <a:rPr lang="en-US" altLang="ko-KR" sz="120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These types of software calculate building energy consumption based on detailed building and environmental parameters such as building construction details; </a:t>
            </a:r>
            <a:r>
              <a:rPr lang="en-US" altLang="ko-KR" dirty="0"/>
              <a:t>operation schedules; HVAC design information; and climate, sky, and solar/shading information.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pictures shows each software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EneryPlus</a:t>
            </a:r>
            <a:r>
              <a:rPr lang="en-US" altLang="ko-KR" dirty="0"/>
              <a:t> is a whole building energy simulation program, and </a:t>
            </a:r>
            <a:r>
              <a:rPr lang="en-US" altLang="ko-KR" dirty="0" err="1"/>
              <a:t>eQuest</a:t>
            </a:r>
            <a:r>
              <a:rPr lang="en-US" altLang="ko-KR" dirty="0"/>
              <a:t> is a building energy analysis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Ecotect</a:t>
            </a:r>
            <a:r>
              <a:rPr lang="en-US" altLang="ko-KR" dirty="0"/>
              <a:t> is a program that supports architect's design through analysis of various factors of building performance for energy efficiency and sustainable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some of such detailed data may not be available to the users at the time of simulation.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Failure to provide accurate input can result in poor prediction performance.</a:t>
            </a: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modelling does not perform such energy analysis or require such detailed data about the simulated building, and instead learns from historical/available data for prediction. They c</a:t>
            </a:r>
            <a:r>
              <a:rPr lang="en-US" altLang="ko-KR" dirty="0"/>
              <a:t>orrelate the energy consumption or energy index with the influencing variables.</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prediction has gained a lot of research attention in recent years, despite its possible limitations.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Developing a data-driven model, typically, consists of four primary steps: data collection, data preprocessing, model training, and model testing.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SVM, ANN, decision trees, and other statistical algorithms are the most commonly-used supervised machine learning algorithms for model training.</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This table </a:t>
            </a:r>
            <a:r>
              <a:rPr lang="en-US" altLang="ko-KR" dirty="0"/>
              <a:t>summarizes the features used in the reviewed models. </a:t>
            </a: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6521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Despite the importance of data-driven approaches, It has two main limitations.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Data-driven prediction models may not perform well outside of their training range.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And they are black-box models, their internals are not known.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On the other hand, Hybrid or grey-box modelling approaches offer a combination of physical and data-driven prediction models, thereby leveraging the advantages and minimizing the disadvantages of both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There are several papers which developed a hybrid model.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Tae Chae et al. utilized ANN to forecast sub-hourly electricity usage in a commercial building complex [47]. It was seen that the ANN with15-min interval data forecasted accurately with more training data. The Mean Bias Error by taking 1, 2, 3 and 4 weeks for training are −10.4,−5.6, −2.3 and 0.03 respectively.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Chae et al. [48] developed forecasting models using ANN for sub-hourly electricity usage for a commercial building complex. The input variables that were selected for model development were the day type, time of day, HVAC set-point temperature schedules, outdoor air dry-bulb temperature and humidity. The results show that the daily peak prediction with past four weeks’ training data performs the best. Three training methods that were used were Static, accumulative and sliding window with average APE of 3% and 4.5% for weekdays of August and September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55957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217891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2022-05-29</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alpha val="19000"/>
          </a:srgb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2022-05-29</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x.doi.org/10.1016/j.enbuild.2015.11.0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436906"/>
            <a:ext cx="9591952" cy="523220"/>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building energy consumption”</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09" y="3730449"/>
            <a:ext cx="3497178" cy="408623"/>
          </a:xfrm>
          <a:prstGeom prst="roundRect">
            <a:avLst/>
          </a:prstGeom>
          <a:solidFill>
            <a:srgbClr val="A9D18E">
              <a:alpha val="69804"/>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2" y="3348611"/>
            <a:ext cx="9591952"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2042032"/>
            <a:ext cx="9591952"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51099D-5275-16C8-CAFB-F1A0EE7ACAA8}"/>
              </a:ext>
            </a:extLst>
          </p:cNvPr>
          <p:cNvSpPr txBox="1"/>
          <p:nvPr/>
        </p:nvSpPr>
        <p:spPr>
          <a:xfrm>
            <a:off x="0" y="6273225"/>
            <a:ext cx="11524129" cy="584775"/>
          </a:xfrm>
          <a:prstGeom prst="rect">
            <a:avLst/>
          </a:prstGeom>
          <a:noFill/>
        </p:spPr>
        <p:txBody>
          <a:bodyPr wrap="square">
            <a:spAutoFit/>
          </a:bodyPr>
          <a:lstStyle/>
          <a:p>
            <a:r>
              <a:rPr lang="en-US" altLang="ko-KR" sz="1600" b="0" i="0" dirty="0" err="1">
                <a:solidFill>
                  <a:schemeClr val="bg2">
                    <a:lumMod val="50000"/>
                  </a:schemeClr>
                </a:solidFill>
                <a:effectLst/>
                <a:latin typeface="Arial" panose="020B0604020202020204" pitchFamily="34" charset="0"/>
              </a:rPr>
              <a:t>Amasyali</a:t>
            </a:r>
            <a:r>
              <a:rPr lang="en-US" altLang="ko-KR" sz="1600" b="0" i="0" dirty="0">
                <a:solidFill>
                  <a:schemeClr val="bg2">
                    <a:lumMod val="50000"/>
                  </a:schemeClr>
                </a:solidFill>
                <a:effectLst/>
                <a:latin typeface="Arial" panose="020B0604020202020204" pitchFamily="34" charset="0"/>
              </a:rPr>
              <a:t>, Kadir, and Nora M. El-</a:t>
            </a:r>
            <a:r>
              <a:rPr lang="en-US" altLang="ko-KR" sz="1600" b="0" i="0" dirty="0" err="1">
                <a:solidFill>
                  <a:schemeClr val="bg2">
                    <a:lumMod val="50000"/>
                  </a:schemeClr>
                </a:solidFill>
                <a:effectLst/>
                <a:latin typeface="Arial" panose="020B0604020202020204" pitchFamily="34" charset="0"/>
              </a:rPr>
              <a:t>Gohary</a:t>
            </a:r>
            <a:r>
              <a:rPr lang="en-US" altLang="ko-KR" sz="1600" b="0" i="0" dirty="0">
                <a:solidFill>
                  <a:schemeClr val="bg2">
                    <a:lumMod val="50000"/>
                  </a:schemeClr>
                </a:solidFill>
                <a:effectLst/>
                <a:latin typeface="Arial" panose="020B0604020202020204" pitchFamily="34" charset="0"/>
              </a:rPr>
              <a:t>. "</a:t>
            </a:r>
            <a:r>
              <a:rPr lang="en-US" altLang="ko-KR" sz="1600" b="1" i="0" dirty="0">
                <a:solidFill>
                  <a:schemeClr val="bg2">
                    <a:lumMod val="50000"/>
                  </a:schemeClr>
                </a:solidFill>
                <a:effectLst/>
                <a:latin typeface="Arial" panose="020B0604020202020204" pitchFamily="34" charset="0"/>
              </a:rPr>
              <a:t>A review of data-driven building energy consumption prediction studies</a:t>
            </a:r>
            <a:r>
              <a:rPr lang="en-US" altLang="ko-KR" sz="1600" b="0" i="0" dirty="0">
                <a:solidFill>
                  <a:schemeClr val="bg2">
                    <a:lumMod val="50000"/>
                  </a:schemeClr>
                </a:solidFill>
                <a:effectLst/>
                <a:latin typeface="Arial" panose="020B0604020202020204" pitchFamily="34" charset="0"/>
              </a:rPr>
              <a:t>." </a:t>
            </a:r>
          </a:p>
          <a:p>
            <a:r>
              <a:rPr lang="en-US" altLang="ko-KR" sz="1600" b="0" i="1" dirty="0">
                <a:solidFill>
                  <a:schemeClr val="bg2">
                    <a:lumMod val="50000"/>
                  </a:schemeClr>
                </a:solidFill>
                <a:effectLst/>
                <a:latin typeface="Arial" panose="020B0604020202020204" pitchFamily="34" charset="0"/>
              </a:rPr>
              <a:t>Renewable and Sustainable Energy Reviews</a:t>
            </a:r>
            <a:r>
              <a:rPr lang="en-US" altLang="ko-KR" sz="1600" b="0" i="0" dirty="0">
                <a:solidFill>
                  <a:schemeClr val="bg2">
                    <a:lumMod val="50000"/>
                  </a:schemeClr>
                </a:solidFill>
                <a:effectLst/>
                <a:latin typeface="Arial" panose="020B0604020202020204" pitchFamily="34" charset="0"/>
              </a:rPr>
              <a:t> 81 (2018): 1192-1205.</a:t>
            </a:r>
            <a:endParaRPr lang="ko-KR" altLang="en-US" sz="1600" dirty="0">
              <a:solidFill>
                <a:schemeClr val="bg2">
                  <a:lumMod val="50000"/>
                </a:schemeClr>
              </a:solidFill>
            </a:endParaRPr>
          </a:p>
        </p:txBody>
      </p:sp>
    </p:spTree>
    <p:extLst>
      <p:ext uri="{BB962C8B-B14F-4D97-AF65-F5344CB8AC3E}">
        <p14:creationId xmlns:p14="http://schemas.microsoft.com/office/powerpoint/2010/main" val="235361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67648" y="1846328"/>
            <a:ext cx="11056703" cy="1964518"/>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Rely on thermodynamic rules for detailed energy modelling and analysis</a:t>
            </a:r>
          </a:p>
          <a:p>
            <a:pPr marL="285750" indent="-285750">
              <a:lnSpc>
                <a:spcPct val="150000"/>
              </a:lnSpc>
              <a:buFont typeface="Arial" panose="020B0604020202020204" pitchFamily="34" charset="0"/>
              <a:buChar char="•"/>
            </a:pPr>
            <a:r>
              <a:rPr lang="en-US" altLang="ko-KR" sz="1600" dirty="0"/>
              <a:t>Software : </a:t>
            </a:r>
            <a:r>
              <a:rPr lang="en-US" altLang="ko-KR" sz="1600" dirty="0" err="1"/>
              <a:t>EnergyPlus</a:t>
            </a:r>
            <a:r>
              <a:rPr lang="en-US" altLang="ko-KR" sz="1600" dirty="0"/>
              <a:t>, </a:t>
            </a:r>
            <a:r>
              <a:rPr lang="en-US" altLang="ko-KR" sz="1600" dirty="0" err="1"/>
              <a:t>eQuest</a:t>
            </a:r>
            <a:r>
              <a:rPr lang="en-US" altLang="ko-KR" sz="1600" dirty="0"/>
              <a:t>, and </a:t>
            </a:r>
            <a:r>
              <a:rPr lang="en-US" altLang="ko-KR" sz="1600" dirty="0" err="1"/>
              <a:t>Ecotect</a:t>
            </a:r>
            <a:endParaRPr lang="en-US" altLang="ko-KR" sz="1600" dirty="0"/>
          </a:p>
          <a:p>
            <a:pPr marL="742950" lvl="1" indent="-285750">
              <a:lnSpc>
                <a:spcPct val="150000"/>
              </a:lnSpc>
              <a:buFont typeface="Arial" panose="020B0604020202020204" pitchFamily="34" charset="0"/>
              <a:buChar char="•"/>
            </a:pPr>
            <a:r>
              <a:rPr lang="en-US" altLang="ko-KR" sz="1600" dirty="0"/>
              <a:t>Calculate building energy consumption based on detailed building and environmental parameters</a:t>
            </a:r>
          </a:p>
          <a:p>
            <a:pPr marL="285750" indent="-285750">
              <a:lnSpc>
                <a:spcPct val="150000"/>
              </a:lnSpc>
              <a:buFont typeface="Arial" panose="020B0604020202020204" pitchFamily="34" charset="0"/>
              <a:buChar char="•"/>
            </a:pPr>
            <a:r>
              <a:rPr lang="en-US" altLang="ko-KR" sz="1600" dirty="0"/>
              <a:t>Detailed data may not be available to the users at the time of simulation</a:t>
            </a:r>
          </a:p>
          <a:p>
            <a:pPr marL="742950" lvl="1" indent="-285750">
              <a:lnSpc>
                <a:spcPct val="150000"/>
              </a:lnSpc>
              <a:buFont typeface="Symbol" panose="05050102010706020507" pitchFamily="18" charset="2"/>
              <a:buChar char="Þ"/>
            </a:pPr>
            <a:r>
              <a:rPr lang="en-US" altLang="ko-KR" sz="1600" dirty="0"/>
              <a:t>Failure to provide accurate input can result in poor prediction performance</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-1-</a:t>
            </a:r>
            <a:endParaRPr lang="ko-KR" altLang="en-US" dirty="0"/>
          </a:p>
        </p:txBody>
      </p:sp>
      <p:sp>
        <p:nvSpPr>
          <p:cNvPr id="8" name="TextBox 7">
            <a:extLst>
              <a:ext uri="{FF2B5EF4-FFF2-40B4-BE49-F238E27FC236}">
                <a16:creationId xmlns:a16="http://schemas.microsoft.com/office/drawing/2014/main" id="{84543FA1-CA59-6B86-A189-BBA9AF290722}"/>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Engineering models (Physical models)</a:t>
            </a:r>
          </a:p>
        </p:txBody>
      </p:sp>
      <p:pic>
        <p:nvPicPr>
          <p:cNvPr id="1026" name="Picture 2" descr="Overall EnergyPlus Structure | Download Scientific Diagram">
            <a:extLst>
              <a:ext uri="{FF2B5EF4-FFF2-40B4-BE49-F238E27FC236}">
                <a16:creationId xmlns:a16="http://schemas.microsoft.com/office/drawing/2014/main" id="{E17BEDCD-5C61-F52F-B7FA-21829D4A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4" y="4101999"/>
            <a:ext cx="2286543" cy="1929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A797A4-FF44-763B-C0DC-B946C4DCD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59" y="4163582"/>
            <a:ext cx="3695636" cy="1745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A41625-7925-B833-86CB-B6E53398B960}"/>
              </a:ext>
            </a:extLst>
          </p:cNvPr>
          <p:cNvSpPr txBox="1"/>
          <p:nvPr/>
        </p:nvSpPr>
        <p:spPr>
          <a:xfrm>
            <a:off x="4577026" y="5951070"/>
            <a:ext cx="3393828"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eQuest</a:t>
            </a:r>
            <a:r>
              <a:rPr lang="en-US" altLang="ko-KR" sz="1600" dirty="0">
                <a:solidFill>
                  <a:schemeClr val="bg1">
                    <a:lumMod val="50000"/>
                  </a:schemeClr>
                </a:solidFill>
              </a:rPr>
              <a:t> </a:t>
            </a:r>
          </a:p>
          <a:p>
            <a:pPr algn="ctr"/>
            <a:r>
              <a:rPr lang="en-US" altLang="ko-KR" sz="1400" dirty="0">
                <a:solidFill>
                  <a:schemeClr val="bg1">
                    <a:lumMod val="50000"/>
                  </a:schemeClr>
                </a:solidFill>
              </a:rPr>
              <a:t>(</a:t>
            </a:r>
            <a:r>
              <a:rPr lang="ko-KR" altLang="en-US" sz="1400" dirty="0" err="1">
                <a:solidFill>
                  <a:schemeClr val="bg1">
                    <a:lumMod val="50000"/>
                  </a:schemeClr>
                </a:solidFill>
              </a:rPr>
              <a:t>Building</a:t>
            </a:r>
            <a:r>
              <a:rPr lang="ko-KR" altLang="en-US" sz="1400" dirty="0">
                <a:solidFill>
                  <a:schemeClr val="bg1">
                    <a:lumMod val="50000"/>
                  </a:schemeClr>
                </a:solidFill>
              </a:rPr>
              <a:t> </a:t>
            </a:r>
            <a:r>
              <a:rPr lang="ko-KR" altLang="en-US" sz="1400" dirty="0" err="1">
                <a:solidFill>
                  <a:schemeClr val="bg1">
                    <a:lumMod val="50000"/>
                  </a:schemeClr>
                </a:solidFill>
              </a:rPr>
              <a:t>energy</a:t>
            </a:r>
            <a:r>
              <a:rPr lang="ko-KR" altLang="en-US" sz="1400" dirty="0">
                <a:solidFill>
                  <a:schemeClr val="bg1">
                    <a:lumMod val="50000"/>
                  </a:schemeClr>
                </a:solidFill>
              </a:rPr>
              <a:t> </a:t>
            </a:r>
            <a:r>
              <a:rPr lang="ko-KR" altLang="en-US" sz="1400" dirty="0" err="1">
                <a:solidFill>
                  <a:schemeClr val="bg1">
                    <a:lumMod val="50000"/>
                  </a:schemeClr>
                </a:solidFill>
              </a:rPr>
              <a:t>analysis</a:t>
            </a:r>
            <a:r>
              <a:rPr lang="ko-KR" altLang="en-US" sz="1400" dirty="0">
                <a:solidFill>
                  <a:schemeClr val="bg1">
                    <a:lumMod val="50000"/>
                  </a:schemeClr>
                </a:solidFill>
              </a:rPr>
              <a:t> </a:t>
            </a:r>
            <a:r>
              <a:rPr lang="ko-KR" altLang="en-US" sz="1400" dirty="0" err="1">
                <a:solidFill>
                  <a:schemeClr val="bg1">
                    <a:lumMod val="50000"/>
                  </a:schemeClr>
                </a:solidFill>
              </a:rPr>
              <a:t>program</a:t>
            </a:r>
            <a:r>
              <a:rPr lang="en-US" altLang="ko-KR" sz="1400" dirty="0">
                <a:solidFill>
                  <a:schemeClr val="bg1">
                    <a:lumMod val="50000"/>
                  </a:schemeClr>
                </a:solidFill>
              </a:rPr>
              <a:t>)</a:t>
            </a:r>
            <a:endParaRPr lang="ko-KR" altLang="en-US" sz="1400" dirty="0">
              <a:solidFill>
                <a:schemeClr val="bg1">
                  <a:lumMod val="50000"/>
                </a:schemeClr>
              </a:solidFill>
            </a:endParaRPr>
          </a:p>
        </p:txBody>
      </p:sp>
      <p:sp>
        <p:nvSpPr>
          <p:cNvPr id="17" name="TextBox 16">
            <a:extLst>
              <a:ext uri="{FF2B5EF4-FFF2-40B4-BE49-F238E27FC236}">
                <a16:creationId xmlns:a16="http://schemas.microsoft.com/office/drawing/2014/main" id="{423283DD-C6B5-69BE-287A-F809400460F6}"/>
              </a:ext>
            </a:extLst>
          </p:cNvPr>
          <p:cNvSpPr txBox="1"/>
          <p:nvPr/>
        </p:nvSpPr>
        <p:spPr>
          <a:xfrm>
            <a:off x="539552" y="5970625"/>
            <a:ext cx="3786161"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EnergyPlus</a:t>
            </a:r>
            <a:r>
              <a:rPr lang="en-US" altLang="ko-KR" sz="1600" dirty="0">
                <a:solidFill>
                  <a:schemeClr val="bg1">
                    <a:lumMod val="50000"/>
                  </a:schemeClr>
                </a:solidFill>
              </a:rPr>
              <a:t> </a:t>
            </a:r>
          </a:p>
          <a:p>
            <a:pPr algn="ctr"/>
            <a:r>
              <a:rPr lang="en-US" altLang="ko-KR" sz="1400" dirty="0">
                <a:solidFill>
                  <a:schemeClr val="bg1">
                    <a:lumMod val="50000"/>
                  </a:schemeClr>
                </a:solidFill>
              </a:rPr>
              <a:t>(whole building energy simulation program)</a:t>
            </a:r>
            <a:endParaRPr lang="ko-KR" altLang="en-US" sz="1400" dirty="0">
              <a:solidFill>
                <a:schemeClr val="bg1">
                  <a:lumMod val="50000"/>
                </a:schemeClr>
              </a:solidFill>
            </a:endParaRPr>
          </a:p>
        </p:txBody>
      </p:sp>
      <p:pic>
        <p:nvPicPr>
          <p:cNvPr id="1030" name="Picture 6">
            <a:extLst>
              <a:ext uri="{FF2B5EF4-FFF2-40B4-BE49-F238E27FC236}">
                <a16:creationId xmlns:a16="http://schemas.microsoft.com/office/drawing/2014/main" id="{FE88C08A-210F-164C-463A-5840D2487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849" y="4116870"/>
            <a:ext cx="2809144" cy="18994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D67A1E6-2C6D-ED29-7847-0C6DFD45FDB6}"/>
              </a:ext>
            </a:extLst>
          </p:cNvPr>
          <p:cNvSpPr txBox="1"/>
          <p:nvPr/>
        </p:nvSpPr>
        <p:spPr>
          <a:xfrm>
            <a:off x="8998636" y="6008238"/>
            <a:ext cx="1853080" cy="338554"/>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EcoTect</a:t>
            </a:r>
            <a:endParaRPr lang="ko-KR" altLang="en-US" sz="1600" dirty="0">
              <a:solidFill>
                <a:schemeClr val="bg1">
                  <a:lumMod val="50000"/>
                </a:schemeClr>
              </a:solidFill>
            </a:endParaRPr>
          </a:p>
        </p:txBody>
      </p:sp>
    </p:spTree>
    <p:extLst>
      <p:ext uri="{BB962C8B-B14F-4D97-AF65-F5344CB8AC3E}">
        <p14:creationId xmlns:p14="http://schemas.microsoft.com/office/powerpoint/2010/main" val="25289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857363"/>
            <a:ext cx="11056703" cy="1580899"/>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Learns from </a:t>
            </a:r>
            <a:r>
              <a:rPr lang="en-US" altLang="ko-KR" sz="1600" b="1" dirty="0"/>
              <a:t>historical/available data </a:t>
            </a:r>
            <a:r>
              <a:rPr lang="en-US" altLang="ko-KR" sz="1600" dirty="0"/>
              <a:t>for prediction</a:t>
            </a:r>
          </a:p>
          <a:p>
            <a:pPr marL="285750" indent="-285750">
              <a:lnSpc>
                <a:spcPct val="150000"/>
              </a:lnSpc>
              <a:buFont typeface="Arial" panose="020B0604020202020204" pitchFamily="34" charset="0"/>
              <a:buChar char="•"/>
            </a:pPr>
            <a:r>
              <a:rPr lang="en-US" altLang="ko-KR" sz="1600" dirty="0"/>
              <a:t>Correlate the energy consumption or energy index with the influencing variables</a:t>
            </a:r>
          </a:p>
          <a:p>
            <a:pPr marL="285750" indent="-285750">
              <a:lnSpc>
                <a:spcPct val="150000"/>
              </a:lnSpc>
              <a:buFont typeface="Arial" panose="020B0604020202020204" pitchFamily="34" charset="0"/>
              <a:buChar char="•"/>
            </a:pPr>
            <a:r>
              <a:rPr lang="en-US" altLang="ko-KR" sz="1600" dirty="0"/>
              <a:t>4 steps : data collection, data preprocessing, model training, and model testing</a:t>
            </a:r>
          </a:p>
          <a:p>
            <a:pPr marL="285750" indent="-285750">
              <a:lnSpc>
                <a:spcPct val="150000"/>
              </a:lnSpc>
              <a:buFont typeface="Arial" panose="020B0604020202020204" pitchFamily="34" charset="0"/>
              <a:buChar char="•"/>
            </a:pPr>
            <a:r>
              <a:rPr lang="en-US" altLang="ko-KR" sz="1600" dirty="0"/>
              <a:t>Machine learning algorithms : SVM, ANN, decision trees, and other statistical algorithms</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-2-</a:t>
            </a:r>
            <a:endParaRPr lang="ko-KR" altLang="en-US" dirty="0"/>
          </a:p>
        </p:txBody>
      </p:sp>
      <p:sp>
        <p:nvSpPr>
          <p:cNvPr id="9" name="TextBox 8">
            <a:extLst>
              <a:ext uri="{FF2B5EF4-FFF2-40B4-BE49-F238E27FC236}">
                <a16:creationId xmlns:a16="http://schemas.microsoft.com/office/drawing/2014/main" id="{171D4EC2-A0F9-4BE7-BDB5-B0B927979516}"/>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0" name="TextBox 9">
            <a:extLst>
              <a:ext uri="{FF2B5EF4-FFF2-40B4-BE49-F238E27FC236}">
                <a16:creationId xmlns:a16="http://schemas.microsoft.com/office/drawing/2014/main" id="{D538DFE1-18AB-9CCD-ACC2-C0F9E38665F9}"/>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Data-driven models</a:t>
            </a:r>
          </a:p>
        </p:txBody>
      </p:sp>
      <p:pic>
        <p:nvPicPr>
          <p:cNvPr id="3" name="그림 2">
            <a:extLst>
              <a:ext uri="{FF2B5EF4-FFF2-40B4-BE49-F238E27FC236}">
                <a16:creationId xmlns:a16="http://schemas.microsoft.com/office/drawing/2014/main" id="{815B3D51-7FDE-88B7-013A-1540373A0220}"/>
              </a:ext>
            </a:extLst>
          </p:cNvPr>
          <p:cNvPicPr>
            <a:picLocks noChangeAspect="1"/>
          </p:cNvPicPr>
          <p:nvPr/>
        </p:nvPicPr>
        <p:blipFill rotWithShape="1">
          <a:blip r:embed="rId3"/>
          <a:srcRect b="17716"/>
          <a:stretch/>
        </p:blipFill>
        <p:spPr>
          <a:xfrm>
            <a:off x="1522725" y="3508115"/>
            <a:ext cx="9146549" cy="3054917"/>
          </a:xfrm>
          <a:prstGeom prst="rect">
            <a:avLst/>
          </a:prstGeom>
        </p:spPr>
      </p:pic>
    </p:spTree>
    <p:extLst>
      <p:ext uri="{BB962C8B-B14F-4D97-AF65-F5344CB8AC3E}">
        <p14:creationId xmlns:p14="http://schemas.microsoft.com/office/powerpoint/2010/main" val="146339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
        <p:nvSpPr>
          <p:cNvPr id="7" name="TextBox 6">
            <a:extLst>
              <a:ext uri="{FF2B5EF4-FFF2-40B4-BE49-F238E27FC236}">
                <a16:creationId xmlns:a16="http://schemas.microsoft.com/office/drawing/2014/main" id="{5F7AC6CC-8860-1F94-DEC0-65B37276ED29}"/>
              </a:ext>
            </a:extLst>
          </p:cNvPr>
          <p:cNvSpPr txBox="1"/>
          <p:nvPr/>
        </p:nvSpPr>
        <p:spPr>
          <a:xfrm>
            <a:off x="567648" y="1576082"/>
            <a:ext cx="11056703" cy="1766581"/>
          </a:xfrm>
          <a:prstGeom prst="roundRect">
            <a:avLst>
              <a:gd name="adj" fmla="val 7064"/>
            </a:avLst>
          </a:prstGeom>
          <a:solidFill>
            <a:srgbClr val="E2F0D9">
              <a:alpha val="50196"/>
            </a:srgbClr>
          </a:solidFill>
        </p:spPr>
        <p:txBody>
          <a:bodyPr wrap="square" rtlCol="0">
            <a:spAutoFit/>
          </a:bodyPr>
          <a:lstStyle/>
          <a:p>
            <a:pPr marL="285750" indent="-285750">
              <a:lnSpc>
                <a:spcPct val="150000"/>
              </a:lnSpc>
              <a:buFont typeface="Wingdings" panose="05000000000000000000" pitchFamily="2" charset="2"/>
              <a:buChar char="u"/>
            </a:pPr>
            <a:r>
              <a:rPr lang="en-US" altLang="ko-KR" b="1" dirty="0"/>
              <a:t>Data-driven models Limitations</a:t>
            </a:r>
          </a:p>
          <a:p>
            <a:pPr marL="742950" lvl="1" indent="-285750">
              <a:lnSpc>
                <a:spcPct val="150000"/>
              </a:lnSpc>
              <a:buFont typeface="Arial" panose="020B0604020202020204" pitchFamily="34" charset="0"/>
              <a:buChar char="•"/>
            </a:pPr>
            <a:r>
              <a:rPr lang="en-US" altLang="ko-KR" dirty="0"/>
              <a:t>Data-driven prediction models may not perform well outside of their training range.</a:t>
            </a:r>
          </a:p>
          <a:p>
            <a:pPr marL="742950" lvl="1" indent="-285750">
              <a:lnSpc>
                <a:spcPct val="150000"/>
              </a:lnSpc>
              <a:buFont typeface="Arial" panose="020B0604020202020204" pitchFamily="34" charset="0"/>
              <a:buChar char="•"/>
            </a:pPr>
            <a:r>
              <a:rPr lang="en-US" altLang="ko-KR" dirty="0"/>
              <a:t>Black-box models – their internals are not known</a:t>
            </a:r>
          </a:p>
          <a:p>
            <a:pPr marL="1200150" lvl="2" indent="-285750">
              <a:lnSpc>
                <a:spcPct val="150000"/>
              </a:lnSpc>
              <a:buFont typeface="Symbol" panose="05050102010706020507" pitchFamily="18" charset="2"/>
              <a:buChar char="Þ"/>
            </a:pPr>
            <a:r>
              <a:rPr lang="en-US" altLang="ko-KR" b="1" dirty="0"/>
              <a:t>Hybrid or grey-box modelling approaches </a:t>
            </a:r>
            <a:r>
              <a:rPr lang="en-US" altLang="ko-KR" dirty="0"/>
              <a:t>(physical + data-driven)</a:t>
            </a:r>
          </a:p>
        </p:txBody>
      </p:sp>
      <p:sp>
        <p:nvSpPr>
          <p:cNvPr id="9" name="TextBox 8">
            <a:extLst>
              <a:ext uri="{FF2B5EF4-FFF2-40B4-BE49-F238E27FC236}">
                <a16:creationId xmlns:a16="http://schemas.microsoft.com/office/drawing/2014/main" id="{171D4EC2-A0F9-4BE7-BDB5-B0B927979516}"/>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8" name="TextBox 7">
            <a:extLst>
              <a:ext uri="{FF2B5EF4-FFF2-40B4-BE49-F238E27FC236}">
                <a16:creationId xmlns:a16="http://schemas.microsoft.com/office/drawing/2014/main" id="{62B7CD0F-1C9F-D30A-7106-6245E911BA94}"/>
              </a:ext>
            </a:extLst>
          </p:cNvPr>
          <p:cNvSpPr txBox="1"/>
          <p:nvPr/>
        </p:nvSpPr>
        <p:spPr>
          <a:xfrm>
            <a:off x="539551" y="4385122"/>
            <a:ext cx="11056703" cy="646331"/>
          </a:xfrm>
          <a:prstGeom prst="rect">
            <a:avLst/>
          </a:prstGeom>
          <a:noFill/>
        </p:spPr>
        <p:txBody>
          <a:bodyPr wrap="square">
            <a:spAutoFit/>
          </a:bodyPr>
          <a:lstStyle/>
          <a:p>
            <a:r>
              <a:rPr lang="ko-KR" altLang="en-US" dirty="0">
                <a:solidFill>
                  <a:schemeClr val="tx1">
                    <a:lumMod val="65000"/>
                    <a:lumOff val="35000"/>
                  </a:schemeClr>
                </a:solidFill>
              </a:rPr>
              <a:t>[77] </a:t>
            </a:r>
            <a:r>
              <a:rPr lang="ko-KR" altLang="en-US" dirty="0" err="1">
                <a:solidFill>
                  <a:schemeClr val="tx1">
                    <a:lumMod val="65000"/>
                    <a:lumOff val="35000"/>
                  </a:schemeClr>
                </a:solidFill>
              </a:rPr>
              <a:t>Chae</a:t>
            </a:r>
            <a:r>
              <a:rPr lang="ko-KR" altLang="en-US" dirty="0">
                <a:solidFill>
                  <a:schemeClr val="tx1">
                    <a:lumMod val="65000"/>
                    <a:lumOff val="35000"/>
                  </a:schemeClr>
                </a:solidFill>
              </a:rPr>
              <a:t> YT, </a:t>
            </a:r>
            <a:r>
              <a:rPr lang="ko-KR" altLang="en-US" dirty="0" err="1">
                <a:solidFill>
                  <a:schemeClr val="tx1">
                    <a:lumMod val="65000"/>
                    <a:lumOff val="35000"/>
                  </a:schemeClr>
                </a:solidFill>
              </a:rPr>
              <a:t>Horesh</a:t>
            </a:r>
            <a:r>
              <a:rPr lang="ko-KR" altLang="en-US" dirty="0">
                <a:solidFill>
                  <a:schemeClr val="tx1">
                    <a:lumMod val="65000"/>
                    <a:lumOff val="35000"/>
                  </a:schemeClr>
                </a:solidFill>
              </a:rPr>
              <a:t> </a:t>
            </a:r>
            <a:r>
              <a:rPr lang="ko-KR" altLang="en-US" dirty="0" err="1">
                <a:solidFill>
                  <a:schemeClr val="tx1">
                    <a:lumMod val="65000"/>
                    <a:lumOff val="35000"/>
                  </a:schemeClr>
                </a:solidFill>
              </a:rPr>
              <a:t>R</a:t>
            </a:r>
            <a:r>
              <a:rPr lang="ko-KR" altLang="en-US" dirty="0">
                <a:solidFill>
                  <a:schemeClr val="tx1">
                    <a:lumMod val="65000"/>
                    <a:lumOff val="35000"/>
                  </a:schemeClr>
                </a:solidFill>
              </a:rPr>
              <a:t>, </a:t>
            </a:r>
            <a:r>
              <a:rPr lang="ko-KR" altLang="en-US" dirty="0" err="1">
                <a:solidFill>
                  <a:schemeClr val="tx1">
                    <a:lumMod val="65000"/>
                    <a:lumOff val="35000"/>
                  </a:schemeClr>
                </a:solidFill>
              </a:rPr>
              <a:t>Hwang</a:t>
            </a:r>
            <a:r>
              <a:rPr lang="ko-KR" altLang="en-US" dirty="0">
                <a:solidFill>
                  <a:schemeClr val="tx1">
                    <a:lumMod val="65000"/>
                    <a:lumOff val="35000"/>
                  </a:schemeClr>
                </a:solidFill>
              </a:rPr>
              <a:t> </a:t>
            </a:r>
            <a:r>
              <a:rPr lang="ko-KR" altLang="en-US" dirty="0" err="1">
                <a:solidFill>
                  <a:schemeClr val="tx1">
                    <a:lumMod val="65000"/>
                    <a:lumOff val="35000"/>
                  </a:schemeClr>
                </a:solidFill>
              </a:rPr>
              <a:t>Y</a:t>
            </a:r>
            <a:r>
              <a:rPr lang="ko-KR" altLang="en-US" dirty="0">
                <a:solidFill>
                  <a:schemeClr val="tx1">
                    <a:lumMod val="65000"/>
                    <a:lumOff val="35000"/>
                  </a:schemeClr>
                </a:solidFill>
              </a:rPr>
              <a:t>, Lee YM. </a:t>
            </a:r>
            <a:r>
              <a:rPr lang="ko-KR" altLang="en-US" b="1" dirty="0" err="1">
                <a:solidFill>
                  <a:schemeClr val="tx1">
                    <a:lumMod val="65000"/>
                    <a:lumOff val="35000"/>
                  </a:schemeClr>
                </a:solidFill>
              </a:rPr>
              <a:t>Artificial</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neural</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network</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model</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for</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forecasting</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sub-hourly</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electricity</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usage</a:t>
            </a:r>
            <a:r>
              <a:rPr lang="ko-KR" altLang="en-US" b="1" dirty="0">
                <a:solidFill>
                  <a:schemeClr val="tx1">
                    <a:lumMod val="65000"/>
                    <a:lumOff val="35000"/>
                  </a:schemeClr>
                </a:solidFill>
              </a:rPr>
              <a:t> </a:t>
            </a:r>
            <a:r>
              <a:rPr lang="ko-KR" altLang="en-US" b="1" dirty="0" err="1">
                <a:solidFill>
                  <a:schemeClr val="tx1">
                    <a:lumMod val="65000"/>
                    <a:lumOff val="35000"/>
                  </a:schemeClr>
                </a:solidFill>
              </a:rPr>
              <a:t>in</a:t>
            </a:r>
            <a:r>
              <a:rPr lang="ko-KR" altLang="en-US" b="1" dirty="0">
                <a:solidFill>
                  <a:schemeClr val="tx1">
                    <a:lumMod val="65000"/>
                    <a:lumOff val="35000"/>
                  </a:schemeClr>
                </a:solidFill>
              </a:rPr>
              <a:t> Commercial </a:t>
            </a:r>
            <a:r>
              <a:rPr lang="ko-KR" altLang="en-US" b="1" dirty="0" err="1">
                <a:solidFill>
                  <a:schemeClr val="tx1">
                    <a:lumMod val="65000"/>
                    <a:lumOff val="35000"/>
                  </a:schemeClr>
                </a:solidFill>
              </a:rPr>
              <a:t>buildings</a:t>
            </a:r>
            <a:r>
              <a:rPr lang="ko-KR" altLang="en-US" dirty="0">
                <a:solidFill>
                  <a:schemeClr val="tx1">
                    <a:lumMod val="65000"/>
                    <a:lumOff val="35000"/>
                  </a:schemeClr>
                </a:solidFill>
              </a:rPr>
              <a:t>. Energy Build2016;111:184–94. </a:t>
            </a:r>
            <a:endParaRPr lang="en-US" altLang="ko-KR" dirty="0">
              <a:solidFill>
                <a:schemeClr val="tx1">
                  <a:lumMod val="65000"/>
                  <a:lumOff val="35000"/>
                </a:schemeClr>
              </a:solidFill>
            </a:endParaRPr>
          </a:p>
        </p:txBody>
      </p:sp>
      <p:sp>
        <p:nvSpPr>
          <p:cNvPr id="11" name="TextBox 10">
            <a:extLst>
              <a:ext uri="{FF2B5EF4-FFF2-40B4-BE49-F238E27FC236}">
                <a16:creationId xmlns:a16="http://schemas.microsoft.com/office/drawing/2014/main" id="{7FFCB549-C807-6EFD-07A3-9AD5528BEC65}"/>
              </a:ext>
            </a:extLst>
          </p:cNvPr>
          <p:cNvSpPr txBox="1"/>
          <p:nvPr/>
        </p:nvSpPr>
        <p:spPr>
          <a:xfrm>
            <a:off x="539551" y="5448860"/>
            <a:ext cx="11056702" cy="646331"/>
          </a:xfrm>
          <a:prstGeom prst="rect">
            <a:avLst/>
          </a:prstGeom>
          <a:noFill/>
        </p:spPr>
        <p:txBody>
          <a:bodyPr wrap="square">
            <a:spAutoFit/>
          </a:bodyPr>
          <a:lstStyle/>
          <a:p>
            <a:r>
              <a:rPr lang="en-US" altLang="ko-KR" dirty="0">
                <a:solidFill>
                  <a:schemeClr val="tx1">
                    <a:lumMod val="65000"/>
                    <a:lumOff val="35000"/>
                  </a:schemeClr>
                </a:solidFill>
              </a:rPr>
              <a:t>[98] Dong B, Li Z, Rahman SMM, Vega R. </a:t>
            </a:r>
            <a:r>
              <a:rPr lang="en-US" altLang="ko-KR" b="1" dirty="0">
                <a:solidFill>
                  <a:schemeClr val="tx1">
                    <a:lumMod val="65000"/>
                    <a:lumOff val="35000"/>
                  </a:schemeClr>
                </a:solidFill>
              </a:rPr>
              <a:t>A hybrid model approach for forecasting future residential electricity consumption. </a:t>
            </a:r>
            <a:r>
              <a:rPr lang="en-US" altLang="ko-KR" dirty="0">
                <a:solidFill>
                  <a:schemeClr val="tx1">
                    <a:lumMod val="65000"/>
                    <a:lumOff val="35000"/>
                  </a:schemeClr>
                </a:solidFill>
              </a:rPr>
              <a:t>Energy Build 2016;117:341–51. </a:t>
            </a:r>
          </a:p>
        </p:txBody>
      </p:sp>
      <p:pic>
        <p:nvPicPr>
          <p:cNvPr id="12" name="그림 11">
            <a:extLst>
              <a:ext uri="{FF2B5EF4-FFF2-40B4-BE49-F238E27FC236}">
                <a16:creationId xmlns:a16="http://schemas.microsoft.com/office/drawing/2014/main" id="{78C9FF60-EBF7-EC33-3623-E58C79496B17}"/>
              </a:ext>
            </a:extLst>
          </p:cNvPr>
          <p:cNvPicPr>
            <a:picLocks noChangeAspect="1"/>
          </p:cNvPicPr>
          <p:nvPr/>
        </p:nvPicPr>
        <p:blipFill>
          <a:blip r:embed="rId3"/>
          <a:stretch>
            <a:fillRect/>
          </a:stretch>
        </p:blipFill>
        <p:spPr>
          <a:xfrm>
            <a:off x="567649" y="3761254"/>
            <a:ext cx="11056702" cy="580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9745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
        <p:nvSpPr>
          <p:cNvPr id="9" name="TextBox 8">
            <a:extLst>
              <a:ext uri="{FF2B5EF4-FFF2-40B4-BE49-F238E27FC236}">
                <a16:creationId xmlns:a16="http://schemas.microsoft.com/office/drawing/2014/main" id="{171D4EC2-A0F9-4BE7-BDB5-B0B927979516}"/>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1" name="TextBox 10">
            <a:extLst>
              <a:ext uri="{FF2B5EF4-FFF2-40B4-BE49-F238E27FC236}">
                <a16:creationId xmlns:a16="http://schemas.microsoft.com/office/drawing/2014/main" id="{15D97C4F-AB7C-BD44-4BCB-E68DE0FF40AC}"/>
              </a:ext>
            </a:extLst>
          </p:cNvPr>
          <p:cNvSpPr txBox="1"/>
          <p:nvPr/>
        </p:nvSpPr>
        <p:spPr>
          <a:xfrm>
            <a:off x="539551" y="1543804"/>
            <a:ext cx="11056703" cy="523220"/>
          </a:xfrm>
          <a:prstGeom prst="rect">
            <a:avLst/>
          </a:prstGeom>
          <a:noFill/>
        </p:spPr>
        <p:txBody>
          <a:bodyPr wrap="square">
            <a:spAutoFit/>
          </a:bodyPr>
          <a:lstStyle/>
          <a:p>
            <a:r>
              <a:rPr lang="ko-KR" altLang="en-US" sz="1400" dirty="0">
                <a:solidFill>
                  <a:schemeClr val="tx1">
                    <a:lumMod val="65000"/>
                    <a:lumOff val="35000"/>
                  </a:schemeClr>
                </a:solidFill>
              </a:rPr>
              <a:t>[77] </a:t>
            </a:r>
            <a:r>
              <a:rPr lang="ko-KR" altLang="en-US" sz="1400" dirty="0" err="1">
                <a:solidFill>
                  <a:schemeClr val="tx1">
                    <a:lumMod val="65000"/>
                    <a:lumOff val="35000"/>
                  </a:schemeClr>
                </a:solidFill>
              </a:rPr>
              <a:t>Chae</a:t>
            </a:r>
            <a:r>
              <a:rPr lang="ko-KR" altLang="en-US" sz="1400" dirty="0">
                <a:solidFill>
                  <a:schemeClr val="tx1">
                    <a:lumMod val="65000"/>
                    <a:lumOff val="35000"/>
                  </a:schemeClr>
                </a:solidFill>
              </a:rPr>
              <a:t> YT, </a:t>
            </a:r>
            <a:r>
              <a:rPr lang="ko-KR" altLang="en-US" sz="1400" dirty="0" err="1">
                <a:solidFill>
                  <a:schemeClr val="tx1">
                    <a:lumMod val="65000"/>
                    <a:lumOff val="35000"/>
                  </a:schemeClr>
                </a:solidFill>
              </a:rPr>
              <a:t>Horesh</a:t>
            </a:r>
            <a:r>
              <a:rPr lang="ko-KR" altLang="en-US" sz="1400" dirty="0">
                <a:solidFill>
                  <a:schemeClr val="tx1">
                    <a:lumMod val="65000"/>
                    <a:lumOff val="35000"/>
                  </a:schemeClr>
                </a:solidFill>
              </a:rPr>
              <a:t> </a:t>
            </a:r>
            <a:r>
              <a:rPr lang="ko-KR" altLang="en-US" sz="1400" dirty="0" err="1">
                <a:solidFill>
                  <a:schemeClr val="tx1">
                    <a:lumMod val="65000"/>
                    <a:lumOff val="35000"/>
                  </a:schemeClr>
                </a:solidFill>
              </a:rPr>
              <a:t>R</a:t>
            </a:r>
            <a:r>
              <a:rPr lang="ko-KR" altLang="en-US" sz="1400" dirty="0">
                <a:solidFill>
                  <a:schemeClr val="tx1">
                    <a:lumMod val="65000"/>
                    <a:lumOff val="35000"/>
                  </a:schemeClr>
                </a:solidFill>
              </a:rPr>
              <a:t>, </a:t>
            </a:r>
            <a:r>
              <a:rPr lang="ko-KR" altLang="en-US" sz="1400" dirty="0" err="1">
                <a:solidFill>
                  <a:schemeClr val="tx1">
                    <a:lumMod val="65000"/>
                    <a:lumOff val="35000"/>
                  </a:schemeClr>
                </a:solidFill>
              </a:rPr>
              <a:t>Hwang</a:t>
            </a:r>
            <a:r>
              <a:rPr lang="ko-KR" altLang="en-US" sz="1400" dirty="0">
                <a:solidFill>
                  <a:schemeClr val="tx1">
                    <a:lumMod val="65000"/>
                    <a:lumOff val="35000"/>
                  </a:schemeClr>
                </a:solidFill>
              </a:rPr>
              <a:t> </a:t>
            </a:r>
            <a:r>
              <a:rPr lang="ko-KR" altLang="en-US" sz="1400" dirty="0" err="1">
                <a:solidFill>
                  <a:schemeClr val="tx1">
                    <a:lumMod val="65000"/>
                    <a:lumOff val="35000"/>
                  </a:schemeClr>
                </a:solidFill>
              </a:rPr>
              <a:t>Y</a:t>
            </a:r>
            <a:r>
              <a:rPr lang="ko-KR" altLang="en-US" sz="1400" dirty="0">
                <a:solidFill>
                  <a:schemeClr val="tx1">
                    <a:lumMod val="65000"/>
                    <a:lumOff val="35000"/>
                  </a:schemeClr>
                </a:solidFill>
              </a:rPr>
              <a:t>, Lee YM. </a:t>
            </a:r>
            <a:r>
              <a:rPr lang="ko-KR" altLang="en-US" sz="1400" b="1" dirty="0" err="1">
                <a:solidFill>
                  <a:schemeClr val="tx1">
                    <a:lumMod val="65000"/>
                    <a:lumOff val="35000"/>
                  </a:schemeClr>
                </a:solidFill>
              </a:rPr>
              <a:t>Artificial</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neural</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network</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model</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for</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forecasting</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sub-hourly</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electricity</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usage</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in</a:t>
            </a:r>
            <a:r>
              <a:rPr lang="ko-KR" altLang="en-US" sz="1400" b="1" dirty="0">
                <a:solidFill>
                  <a:schemeClr val="tx1">
                    <a:lumMod val="65000"/>
                    <a:lumOff val="35000"/>
                  </a:schemeClr>
                </a:solidFill>
              </a:rPr>
              <a:t> Commercial </a:t>
            </a:r>
            <a:r>
              <a:rPr lang="ko-KR" altLang="en-US" sz="1400" b="1" dirty="0" err="1">
                <a:solidFill>
                  <a:schemeClr val="tx1">
                    <a:lumMod val="65000"/>
                    <a:lumOff val="35000"/>
                  </a:schemeClr>
                </a:solidFill>
              </a:rPr>
              <a:t>buildings</a:t>
            </a:r>
            <a:r>
              <a:rPr lang="ko-KR" altLang="en-US" sz="1400" dirty="0">
                <a:solidFill>
                  <a:schemeClr val="tx1">
                    <a:lumMod val="65000"/>
                    <a:lumOff val="35000"/>
                  </a:schemeClr>
                </a:solidFill>
              </a:rPr>
              <a:t>. Energy Build2016;111:184–94. </a:t>
            </a:r>
            <a:r>
              <a:rPr lang="ko-KR" altLang="en-US" sz="1400" dirty="0">
                <a:solidFill>
                  <a:schemeClr val="tx1">
                    <a:lumMod val="65000"/>
                    <a:lumOff val="35000"/>
                  </a:schemeClr>
                </a:solidFill>
                <a:hlinkClick r:id="rId3"/>
              </a:rPr>
              <a:t>http://dx.doi.org/10.1016/j.enbuild.2015.11.04</a:t>
            </a:r>
            <a:r>
              <a:rPr lang="ko-KR" altLang="en-US" sz="1400" dirty="0">
                <a:solidFill>
                  <a:schemeClr val="tx1">
                    <a:lumMod val="65000"/>
                    <a:lumOff val="35000"/>
                  </a:schemeClr>
                </a:solidFill>
              </a:rPr>
              <a:t> </a:t>
            </a:r>
            <a:endParaRPr lang="en-US" altLang="ko-KR" sz="1400" dirty="0">
              <a:solidFill>
                <a:schemeClr val="tx1">
                  <a:lumMod val="65000"/>
                  <a:lumOff val="35000"/>
                </a:schemeClr>
              </a:solidFill>
            </a:endParaRPr>
          </a:p>
        </p:txBody>
      </p:sp>
      <p:sp>
        <p:nvSpPr>
          <p:cNvPr id="12" name="TextBox 11">
            <a:extLst>
              <a:ext uri="{FF2B5EF4-FFF2-40B4-BE49-F238E27FC236}">
                <a16:creationId xmlns:a16="http://schemas.microsoft.com/office/drawing/2014/main" id="{9E274D2E-69E4-B260-35AB-9ADB2B9DA2E2}"/>
              </a:ext>
            </a:extLst>
          </p:cNvPr>
          <p:cNvSpPr txBox="1"/>
          <p:nvPr/>
        </p:nvSpPr>
        <p:spPr>
          <a:xfrm>
            <a:off x="567648" y="3066971"/>
            <a:ext cx="11056702" cy="523220"/>
          </a:xfrm>
          <a:prstGeom prst="rect">
            <a:avLst/>
          </a:prstGeom>
          <a:noFill/>
        </p:spPr>
        <p:txBody>
          <a:bodyPr wrap="square">
            <a:spAutoFit/>
          </a:bodyPr>
          <a:lstStyle/>
          <a:p>
            <a:r>
              <a:rPr lang="en-US" altLang="ko-KR" sz="1400" dirty="0">
                <a:solidFill>
                  <a:schemeClr val="tx1">
                    <a:lumMod val="65000"/>
                    <a:lumOff val="35000"/>
                  </a:schemeClr>
                </a:solidFill>
              </a:rPr>
              <a:t>[98] Dong B, Li Z, Rahman SMM, Vega R. </a:t>
            </a:r>
            <a:r>
              <a:rPr lang="en-US" altLang="ko-KR" sz="1400" b="1" dirty="0">
                <a:solidFill>
                  <a:schemeClr val="tx1">
                    <a:lumMod val="65000"/>
                    <a:lumOff val="35000"/>
                  </a:schemeClr>
                </a:solidFill>
              </a:rPr>
              <a:t>A hybrid model approach for forecasting future residential electricity consumption. </a:t>
            </a:r>
            <a:r>
              <a:rPr lang="en-US" altLang="ko-KR" sz="1400" dirty="0">
                <a:solidFill>
                  <a:schemeClr val="tx1">
                    <a:lumMod val="65000"/>
                    <a:lumOff val="35000"/>
                  </a:schemeClr>
                </a:solidFill>
              </a:rPr>
              <a:t>Energy Build 2016;117:341–51. http:// dx.doi.org/10.1016/j.enbuild.2015.09.033 </a:t>
            </a:r>
          </a:p>
        </p:txBody>
      </p:sp>
    </p:spTree>
    <p:extLst>
      <p:ext uri="{BB962C8B-B14F-4D97-AF65-F5344CB8AC3E}">
        <p14:creationId xmlns:p14="http://schemas.microsoft.com/office/powerpoint/2010/main" val="46485330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999</Words>
  <Application>Microsoft Office PowerPoint</Application>
  <PresentationFormat>와이드스크린</PresentationFormat>
  <Paragraphs>74</Paragraphs>
  <Slides>5</Slides>
  <Notes>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vt:i4>
      </vt:variant>
    </vt:vector>
  </HeadingPairs>
  <TitlesOfParts>
    <vt:vector size="12" baseType="lpstr">
      <vt:lpstr>NexusSans</vt:lpstr>
      <vt:lpstr>NexusSerif</vt:lpstr>
      <vt:lpstr>맑은 고딕</vt:lpstr>
      <vt:lpstr>Arial</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 소희</cp:lastModifiedBy>
  <cp:revision>5</cp:revision>
  <dcterms:created xsi:type="dcterms:W3CDTF">2022-04-22T06:10:54Z</dcterms:created>
  <dcterms:modified xsi:type="dcterms:W3CDTF">2022-05-29T09:01:03Z</dcterms:modified>
</cp:coreProperties>
</file>